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0" r:id="rId2"/>
    <p:sldId id="318" r:id="rId3"/>
    <p:sldId id="374" r:id="rId4"/>
    <p:sldId id="402" r:id="rId5"/>
    <p:sldId id="375" r:id="rId6"/>
    <p:sldId id="376" r:id="rId7"/>
    <p:sldId id="404" r:id="rId8"/>
    <p:sldId id="354" r:id="rId9"/>
    <p:sldId id="405" r:id="rId10"/>
    <p:sldId id="426" r:id="rId11"/>
    <p:sldId id="403" r:id="rId12"/>
    <p:sldId id="406" r:id="rId13"/>
    <p:sldId id="407" r:id="rId14"/>
    <p:sldId id="408" r:id="rId15"/>
    <p:sldId id="409" r:id="rId16"/>
    <p:sldId id="431" r:id="rId17"/>
    <p:sldId id="410" r:id="rId18"/>
    <p:sldId id="386" r:id="rId19"/>
    <p:sldId id="411" r:id="rId20"/>
    <p:sldId id="412" r:id="rId21"/>
    <p:sldId id="417" r:id="rId22"/>
    <p:sldId id="418" r:id="rId23"/>
    <p:sldId id="413" r:id="rId24"/>
    <p:sldId id="420" r:id="rId25"/>
    <p:sldId id="398" r:id="rId26"/>
    <p:sldId id="425" r:id="rId27"/>
    <p:sldId id="414" r:id="rId28"/>
    <p:sldId id="415" r:id="rId29"/>
    <p:sldId id="421" r:id="rId30"/>
    <p:sldId id="422" r:id="rId31"/>
    <p:sldId id="423" r:id="rId32"/>
    <p:sldId id="424" r:id="rId33"/>
    <p:sldId id="268" r:id="rId3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0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36" y="-90"/>
      </p:cViewPr>
      <p:guideLst>
        <p:guide orient="horz" pos="1600"/>
        <p:guide pos="28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-618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6FE3FA78-5D96-462E-80C2-94C72318710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927A6E1F-4CD9-462F-95ED-D2C1E5BFC90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39AA3C8-E4D4-4A3E-914C-1FF07FADC892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19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C6E60D2-74E0-4316-A3C5-7D85E390B06D}" type="slidenum">
              <a:rPr lang="zh-CN" altLang="en-US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0" y="657225"/>
            <a:ext cx="6468666" cy="2805113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8" y="1152526"/>
            <a:ext cx="637771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6149579" y="210741"/>
            <a:ext cx="2345531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人民教育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七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4" y="128709"/>
            <a:ext cx="9144001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36923"/>
            <a:ext cx="7468790" cy="38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149579" y="210741"/>
            <a:ext cx="2345531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人民教育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七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629841"/>
            <a:ext cx="9144000" cy="2341959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4" y="1595632"/>
            <a:ext cx="9144001" cy="1017598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1779985"/>
            <a:ext cx="5828109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4100" b="1" spc="4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5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-7876" y="1464128"/>
            <a:ext cx="6371036" cy="1928117"/>
            <a:chOff x="1174012" y="2280021"/>
            <a:chExt cx="3548062" cy="257336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81124" y="2280021"/>
              <a:ext cx="3520140" cy="1232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Unit 11 </a:t>
              </a:r>
            </a:p>
            <a:p>
              <a:pPr algn="ctr">
                <a:defRPr/>
              </a:pPr>
              <a:r>
                <a:rPr lang="en-US" altLang="zh-CN"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How was your school trip?</a:t>
              </a: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1174012" y="4175611"/>
              <a:ext cx="3548062" cy="677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700" b="1" dirty="0">
                  <a:solidFill>
                    <a:srgbClr val="26262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Section B</a:t>
              </a:r>
              <a:endParaRPr lang="zh-CN" altLang="en-US" sz="2700" b="1" dirty="0">
                <a:solidFill>
                  <a:srgbClr val="262626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7173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25791" y="1148953"/>
            <a:ext cx="2822972" cy="399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-7876" y="4249940"/>
            <a:ext cx="633366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464969" y="2757487"/>
            <a:ext cx="2397919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visit a fire station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182292" y="2557462"/>
            <a:ext cx="244682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climb a mountain</a:t>
            </a:r>
          </a:p>
        </p:txBody>
      </p:sp>
      <p:pic>
        <p:nvPicPr>
          <p:cNvPr id="17411" name="图片 105487" descr="C:\Users\lenovo\Desktop\timgVPDM3CAM.jpgtimgVPDM3CA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2763" y="3355181"/>
            <a:ext cx="2362200" cy="15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23310" y="4000500"/>
            <a:ext cx="141288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go fishing</a:t>
            </a:r>
          </a:p>
        </p:txBody>
      </p:sp>
      <p:pic>
        <p:nvPicPr>
          <p:cNvPr id="17413" name="图片 105492" descr="C:\Users\lenovo\Desktop\timgC3RYZ5MN.jpgtimgC3RYZ5M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90613" y="827485"/>
            <a:ext cx="2344341" cy="155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图片 105494" descr="C:\Users\lenovo\Desktop\timg514CS2G8.jpgtimg514CS2G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64969" y="796529"/>
            <a:ext cx="2347913" cy="176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9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Entry_1"/>
          <p:cNvSpPr/>
          <p:nvPr/>
        </p:nvSpPr>
        <p:spPr>
          <a:xfrm>
            <a:off x="2013347" y="1649016"/>
            <a:ext cx="4324350" cy="115014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spc="1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val 2"/>
          <p:cNvSpPr>
            <a:spLocks noChangeArrowheads="1"/>
          </p:cNvSpPr>
          <p:nvPr/>
        </p:nvSpPr>
        <p:spPr bwMode="auto">
          <a:xfrm>
            <a:off x="357188" y="683419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2a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65622" y="608410"/>
            <a:ext cx="753784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</a:rPr>
              <a:t>Do the following words describe good things or bad things? Put 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</a:rPr>
              <a:t> for good and an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r>
              <a:rPr lang="en-US" altLang="zh-CN" sz="2400" b="1">
                <a:solidFill>
                  <a:srgbClr val="003399"/>
                </a:solidFill>
                <a:latin typeface="Times New Roman" panose="02020603050405020304" pitchFamily="18" charset="0"/>
              </a:rPr>
              <a:t>for bad. Leave a blank if they can mean both.</a:t>
            </a:r>
          </a:p>
        </p:txBody>
      </p:sp>
      <p:sp>
        <p:nvSpPr>
          <p:cNvPr id="19459" name="矩形 55313"/>
          <p:cNvSpPr>
            <a:spLocks noChangeArrowheads="1"/>
          </p:cNvSpPr>
          <p:nvPr/>
        </p:nvSpPr>
        <p:spPr bwMode="auto">
          <a:xfrm>
            <a:off x="1775222" y="2089547"/>
            <a:ext cx="6318647" cy="2484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CN" sz="2100" b="1">
                <a:latin typeface="Times New Roman" panose="02020603050405020304" pitchFamily="18" charset="0"/>
              </a:rPr>
              <a:t>____ interesting  ____ difficult ____ lovely  ____ slow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CN" sz="2100" b="1">
                <a:latin typeface="Times New Roman" panose="02020603050405020304" pitchFamily="18" charset="0"/>
              </a:rPr>
              <a:t>____ exciting       ____ boring   ____ cool     ____ hot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CN" sz="2100" b="1">
                <a:latin typeface="Times New Roman" panose="02020603050405020304" pitchFamily="18" charset="0"/>
              </a:rPr>
              <a:t>____ lucky    ____ large    ____ expensive ____ terrible</a:t>
            </a:r>
          </a:p>
          <a:p>
            <a:pPr>
              <a:lnSpc>
                <a:spcPct val="130000"/>
              </a:lnSpc>
              <a:spcBef>
                <a:spcPct val="15000"/>
              </a:spcBef>
            </a:pPr>
            <a:r>
              <a:rPr lang="en-US" altLang="zh-CN" sz="2100" b="1">
                <a:latin typeface="Times New Roman" panose="02020603050405020304" pitchFamily="18" charset="0"/>
              </a:rPr>
              <a:t>____ delicious     ____ great      ____ cheap   ____ fast</a:t>
            </a:r>
          </a:p>
        </p:txBody>
      </p:sp>
      <p:sp>
        <p:nvSpPr>
          <p:cNvPr id="55316" name="矩形 55315"/>
          <p:cNvSpPr>
            <a:spLocks noChangeArrowheads="1"/>
          </p:cNvSpPr>
          <p:nvPr/>
        </p:nvSpPr>
        <p:spPr bwMode="auto">
          <a:xfrm>
            <a:off x="1883569" y="2414587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17" name="矩形 55316"/>
          <p:cNvSpPr>
            <a:spLocks noChangeArrowheads="1"/>
          </p:cNvSpPr>
          <p:nvPr/>
        </p:nvSpPr>
        <p:spPr bwMode="auto">
          <a:xfrm>
            <a:off x="5393531" y="2414587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18" name="矩形 55317"/>
          <p:cNvSpPr>
            <a:spLocks noChangeArrowheads="1"/>
          </p:cNvSpPr>
          <p:nvPr/>
        </p:nvSpPr>
        <p:spPr bwMode="auto">
          <a:xfrm>
            <a:off x="1883569" y="284678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19" name="矩形 55318"/>
          <p:cNvSpPr>
            <a:spLocks noChangeArrowheads="1"/>
          </p:cNvSpPr>
          <p:nvPr/>
        </p:nvSpPr>
        <p:spPr bwMode="auto">
          <a:xfrm>
            <a:off x="5393531" y="2846785"/>
            <a:ext cx="48220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20" name="矩形 55319"/>
          <p:cNvSpPr>
            <a:spLocks noChangeArrowheads="1"/>
          </p:cNvSpPr>
          <p:nvPr/>
        </p:nvSpPr>
        <p:spPr bwMode="auto">
          <a:xfrm>
            <a:off x="1883569" y="3332560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21" name="矩形 55320"/>
          <p:cNvSpPr>
            <a:spLocks noChangeArrowheads="1"/>
          </p:cNvSpPr>
          <p:nvPr/>
        </p:nvSpPr>
        <p:spPr bwMode="auto">
          <a:xfrm>
            <a:off x="3340894" y="3332560"/>
            <a:ext cx="43219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22" name="矩形 55321"/>
          <p:cNvSpPr>
            <a:spLocks noChangeArrowheads="1"/>
          </p:cNvSpPr>
          <p:nvPr/>
        </p:nvSpPr>
        <p:spPr bwMode="auto">
          <a:xfrm>
            <a:off x="1883569" y="381833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23" name="矩形 55322"/>
          <p:cNvSpPr>
            <a:spLocks noChangeArrowheads="1"/>
          </p:cNvSpPr>
          <p:nvPr/>
        </p:nvSpPr>
        <p:spPr bwMode="auto">
          <a:xfrm>
            <a:off x="3826669" y="381833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55324" name="矩形 55323"/>
          <p:cNvSpPr>
            <a:spLocks noChangeArrowheads="1"/>
          </p:cNvSpPr>
          <p:nvPr/>
        </p:nvSpPr>
        <p:spPr bwMode="auto">
          <a:xfrm>
            <a:off x="3826669" y="2414587"/>
            <a:ext cx="48220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5326" name="矩形 55325"/>
          <p:cNvSpPr>
            <a:spLocks noChangeArrowheads="1"/>
          </p:cNvSpPr>
          <p:nvPr/>
        </p:nvSpPr>
        <p:spPr bwMode="auto">
          <a:xfrm>
            <a:off x="3826669" y="2846785"/>
            <a:ext cx="48220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5327" name="矩形 55326"/>
          <p:cNvSpPr>
            <a:spLocks noChangeArrowheads="1"/>
          </p:cNvSpPr>
          <p:nvPr/>
        </p:nvSpPr>
        <p:spPr bwMode="auto">
          <a:xfrm>
            <a:off x="6797279" y="2414587"/>
            <a:ext cx="48220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5328" name="矩形 55327"/>
          <p:cNvSpPr>
            <a:spLocks noChangeArrowheads="1"/>
          </p:cNvSpPr>
          <p:nvPr/>
        </p:nvSpPr>
        <p:spPr bwMode="auto">
          <a:xfrm>
            <a:off x="6581775" y="3332560"/>
            <a:ext cx="482204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5329" name="矩形 55328"/>
          <p:cNvSpPr>
            <a:spLocks noChangeArrowheads="1"/>
          </p:cNvSpPr>
          <p:nvPr/>
        </p:nvSpPr>
        <p:spPr bwMode="auto">
          <a:xfrm>
            <a:off x="4799410" y="3332560"/>
            <a:ext cx="48220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ldLvl="0" animBg="1"/>
      <p:bldP spid="55316" grpId="0"/>
      <p:bldP spid="55317" grpId="0"/>
      <p:bldP spid="55318" grpId="0"/>
      <p:bldP spid="55319" grpId="0"/>
      <p:bldP spid="55320" grpId="0"/>
      <p:bldP spid="55321" grpId="0"/>
      <p:bldP spid="55322" grpId="0"/>
      <p:bldP spid="55323" grpId="0"/>
      <p:bldP spid="55324" grpId="0"/>
      <p:bldP spid="55326" grpId="0"/>
      <p:bldP spid="55327" grpId="0"/>
      <p:bldP spid="55328" grpId="0"/>
      <p:bldP spid="553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val 2"/>
          <p:cNvSpPr>
            <a:spLocks noChangeArrowheads="1"/>
          </p:cNvSpPr>
          <p:nvPr/>
        </p:nvSpPr>
        <p:spPr bwMode="auto">
          <a:xfrm>
            <a:off x="357188" y="683419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2b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541860" y="3370660"/>
            <a:ext cx="411875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zh-CN" sz="21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How</a:t>
            </a:r>
            <a:r>
              <a:rPr lang="en-US" altLang="zh-CN" sz="2100" b="1">
                <a:latin typeface="Times New Roman" panose="02020603050405020304" pitchFamily="18" charset="0"/>
              </a:rPr>
              <a:t>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do they</a:t>
            </a:r>
            <a:r>
              <a:rPr lang="en-US" altLang="zh-CN" sz="2100" b="1">
                <a:latin typeface="Times New Roman" panose="02020603050405020304" pitchFamily="18" charset="0"/>
              </a:rPr>
              <a:t>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feel about</a:t>
            </a:r>
            <a:r>
              <a:rPr lang="en-US" altLang="zh-CN" sz="2100" b="1">
                <a:latin typeface="Times New Roman" panose="02020603050405020304" pitchFamily="18" charset="0"/>
              </a:rPr>
              <a:t> </a:t>
            </a: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the trip?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66912" y="3838575"/>
            <a:ext cx="62341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100" b="1">
                <a:solidFill>
                  <a:srgbClr val="0000FF"/>
                </a:solidFill>
                <a:latin typeface="Times New Roman" panose="02020603050405020304" pitchFamily="18" charset="0"/>
              </a:rPr>
              <a:t>Helen thought the trip was really interesting, but Jim thought the trip was terrible.</a:t>
            </a:r>
          </a:p>
        </p:txBody>
      </p:sp>
      <p:sp>
        <p:nvSpPr>
          <p:cNvPr id="2" name="矩形 1"/>
          <p:cNvSpPr/>
          <p:nvPr/>
        </p:nvSpPr>
        <p:spPr>
          <a:xfrm>
            <a:off x="3533748" y="894398"/>
            <a:ext cx="2947089" cy="700192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41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Fast reading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62101" y="2030016"/>
            <a:ext cx="4971554" cy="9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Did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Helen and Jim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on the same trip?</a:t>
            </a: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Yes, they did.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2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15642" y="1069181"/>
            <a:ext cx="1069181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1588" y="3132535"/>
            <a:ext cx="111323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1404938" y="2112169"/>
            <a:ext cx="85504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</a:rPr>
              <a:t>Helen</a:t>
            </a:r>
            <a:endParaRPr lang="en-US" altLang="zh-CN" sz="21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1531144" y="4199335"/>
            <a:ext cx="60337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</a:rPr>
              <a:t>Jim</a:t>
            </a:r>
            <a:endParaRPr lang="en-US" altLang="zh-CN" sz="21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516982" y="973931"/>
            <a:ext cx="4918472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Today I went on a school trip. We </a:t>
            </a: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visited the science museum and it was </a:t>
            </a: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really </a:t>
            </a: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interesting</a:t>
            </a: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All in all, it was an </a:t>
            </a: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exciting</a:t>
            </a: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day.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03885" y="3006328"/>
            <a:ext cx="5069681" cy="132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I think today's school trip was </a:t>
            </a: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terrible</a:t>
            </a: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We took the train to the museum.</a:t>
            </a:r>
          </a:p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I did</a:t>
            </a: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n't like</a:t>
            </a: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the trip </a:t>
            </a: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at all</a:t>
            </a: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283970" y="1083469"/>
            <a:ext cx="6576060" cy="108394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3600" b="1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+mn-ea"/>
              </a:rPr>
              <a:t>Reading strategy</a:t>
            </a:r>
          </a:p>
          <a:p>
            <a:pPr algn="ctr"/>
            <a:r>
              <a:rPr lang="zh-CN" altLang="zh-CN" sz="3000" b="1" noProof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楷体" panose="02010609060101010101" charset="-122"/>
                <a:cs typeface="+mn-ea"/>
              </a:rPr>
              <a:t>（阅读策略）</a:t>
            </a:r>
          </a:p>
        </p:txBody>
      </p:sp>
      <p:sp>
        <p:nvSpPr>
          <p:cNvPr id="4" name="矩形 3"/>
          <p:cNvSpPr/>
          <p:nvPr/>
        </p:nvSpPr>
        <p:spPr>
          <a:xfrm>
            <a:off x="1925121" y="2058829"/>
            <a:ext cx="5293757" cy="2285241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zh-CN" sz="36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Find out the</a:t>
            </a:r>
            <a:r>
              <a:rPr lang="en-US" altLang="zh-CN" sz="36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</a:rPr>
              <a:t> </a:t>
            </a:r>
            <a:r>
              <a:rPr lang="en-US" altLang="zh-CN" sz="3600" noProof="1"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topic sentences</a:t>
            </a:r>
          </a:p>
          <a:p>
            <a:pPr algn="ctr"/>
            <a:r>
              <a:rPr lang="en-US" altLang="zh-CN" sz="36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or the</a:t>
            </a:r>
            <a:r>
              <a:rPr lang="en-US" altLang="zh-CN" sz="36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</a:rPr>
              <a:t> </a:t>
            </a:r>
            <a:r>
              <a:rPr lang="en-US" altLang="zh-CN" sz="3600" noProof="1"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key sentences</a:t>
            </a:r>
            <a:r>
              <a:rPr lang="en-US" altLang="zh-CN" sz="3600" noProof="1">
                <a:solidFill>
                  <a:schemeClr val="accent4"/>
                </a:solidFill>
                <a:latin typeface="Times New Roman" panose="02020603050405020304" pitchFamily="18" charset="0"/>
                <a:cs typeface="+mn-ea"/>
              </a:rPr>
              <a:t> </a:t>
            </a:r>
            <a:endParaRPr lang="en-US" altLang="zh-CN" sz="3600" noProof="1">
              <a:solidFill>
                <a:schemeClr val="accent4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zh-CN" sz="36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of the article to help you</a:t>
            </a:r>
            <a:r>
              <a:rPr lang="en-US" altLang="zh-CN" sz="3600" noProof="1"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 </a:t>
            </a:r>
            <a:endParaRPr lang="en-US" altLang="zh-CN" sz="3600" noProof="1"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altLang="zh-CN" sz="3600" noProof="1"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master the main idea</a:t>
            </a:r>
            <a:r>
              <a:rPr lang="en-US" altLang="zh-CN" sz="3600" noProof="1"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+mn-ea"/>
              </a:rPr>
              <a:t>.</a:t>
            </a:r>
            <a:endParaRPr lang="en-US" altLang="zh-CN" sz="3600" noProof="1"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下箭头 6"/>
          <p:cNvSpPr/>
          <p:nvPr/>
        </p:nvSpPr>
        <p:spPr>
          <a:xfrm>
            <a:off x="3175397" y="2064544"/>
            <a:ext cx="323850" cy="279797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8" name="下箭头 7"/>
          <p:cNvSpPr/>
          <p:nvPr/>
        </p:nvSpPr>
        <p:spPr>
          <a:xfrm>
            <a:off x="5404247" y="2064544"/>
            <a:ext cx="323850" cy="279797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9" name=" 167"/>
          <p:cNvSpPr/>
          <p:nvPr/>
        </p:nvSpPr>
        <p:spPr>
          <a:xfrm>
            <a:off x="1120139" y="2334577"/>
            <a:ext cx="3166578" cy="4105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The train was _______.</a:t>
            </a:r>
          </a:p>
        </p:txBody>
      </p:sp>
      <p:sp>
        <p:nvSpPr>
          <p:cNvPr id="10" name=" 167"/>
          <p:cNvSpPr/>
          <p:nvPr/>
        </p:nvSpPr>
        <p:spPr>
          <a:xfrm>
            <a:off x="4616291" y="2334577"/>
            <a:ext cx="3166586" cy="41052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The train was _______.</a:t>
            </a:r>
          </a:p>
        </p:txBody>
      </p:sp>
      <p:sp>
        <p:nvSpPr>
          <p:cNvPr id="12" name=" 167"/>
          <p:cNvSpPr/>
          <p:nvPr/>
        </p:nvSpPr>
        <p:spPr>
          <a:xfrm>
            <a:off x="1120616" y="3083719"/>
            <a:ext cx="3166586" cy="6076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She learned _______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about _______.</a:t>
            </a:r>
          </a:p>
        </p:txBody>
      </p:sp>
      <p:sp>
        <p:nvSpPr>
          <p:cNvPr id="13" name=" 167"/>
          <p:cNvSpPr/>
          <p:nvPr/>
        </p:nvSpPr>
        <p:spPr>
          <a:xfrm>
            <a:off x="1120139" y="4003348"/>
            <a:ext cx="3166578" cy="9725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She bought some ______. They were ______ and cheap.</a:t>
            </a:r>
          </a:p>
        </p:txBody>
      </p:sp>
      <p:sp>
        <p:nvSpPr>
          <p:cNvPr id="14" name=" 167"/>
          <p:cNvSpPr/>
          <p:nvPr/>
        </p:nvSpPr>
        <p:spPr>
          <a:xfrm>
            <a:off x="4616291" y="2833212"/>
            <a:ext cx="3166586" cy="53578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He's not _______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in robots.</a:t>
            </a:r>
          </a:p>
        </p:txBody>
      </p:sp>
      <p:sp>
        <p:nvSpPr>
          <p:cNvPr id="15" name=" 167"/>
          <p:cNvSpPr/>
          <p:nvPr/>
        </p:nvSpPr>
        <p:spPr>
          <a:xfrm>
            <a:off x="4616291" y="3427086"/>
            <a:ext cx="3166586" cy="1001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The rooms were very ______ and there were ________ people.</a:t>
            </a:r>
          </a:p>
        </p:txBody>
      </p:sp>
      <p:sp>
        <p:nvSpPr>
          <p:cNvPr id="16" name=" 167"/>
          <p:cNvSpPr/>
          <p:nvPr/>
        </p:nvSpPr>
        <p:spPr>
          <a:xfrm>
            <a:off x="4602480" y="4508659"/>
            <a:ext cx="3166585" cy="5972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noProof="1">
                <a:solidFill>
                  <a:srgbClr val="000000"/>
                </a:solidFill>
                <a:latin typeface="Comic Sans MS" panose="030F0702030302020204" pitchFamily="66" charset="0"/>
              </a:rPr>
              <a:t>The gifts were so ________.</a:t>
            </a:r>
          </a:p>
        </p:txBody>
      </p:sp>
      <p:sp>
        <p:nvSpPr>
          <p:cNvPr id="23562" name="文本框 17"/>
          <p:cNvSpPr txBox="1">
            <a:spLocks noChangeArrowheads="1"/>
          </p:cNvSpPr>
          <p:nvPr/>
        </p:nvSpPr>
        <p:spPr bwMode="auto">
          <a:xfrm>
            <a:off x="2715816" y="681038"/>
            <a:ext cx="3436144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00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The trip to the ________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795837" y="681038"/>
            <a:ext cx="1116331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museum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606154" y="1563292"/>
            <a:ext cx="2839640" cy="4881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  <a:cs typeface="+mn-ea"/>
              </a:rPr>
              <a:t>interesting &amp; exciting</a:t>
            </a:r>
            <a:endParaRPr lang="en-US" altLang="zh-CN" sz="2100" noProof="1">
              <a:solidFill>
                <a:srgbClr val="FF0000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612482" y="1563292"/>
            <a:ext cx="2256067" cy="4893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  <a:cs typeface="+mn-ea"/>
              </a:rPr>
              <a:t>terrible &amp; boring</a:t>
            </a:r>
            <a:endParaRPr lang="en-US" altLang="zh-CN" sz="2100" noProof="1">
              <a:solidFill>
                <a:srgbClr val="FF0000"/>
              </a:solidFill>
              <a:latin typeface="Comic Sans MS" panose="030F0702030302020204" pitchFamily="66" charset="0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007519" y="2282429"/>
            <a:ext cx="665560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fast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6505575" y="2282429"/>
            <a:ext cx="669094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slow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007519" y="2982517"/>
            <a:ext cx="691754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a lot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074569" y="2659857"/>
            <a:ext cx="153947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interested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2522935" y="3251598"/>
            <a:ext cx="959644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robots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5213748" y="3681413"/>
            <a:ext cx="710772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dark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1608535" y="4219576"/>
            <a:ext cx="744140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gifts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1500188" y="4543426"/>
            <a:ext cx="845424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lovely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5375672" y="3950494"/>
            <a:ext cx="1323975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too many </a:t>
            </a: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5536407" y="4704160"/>
            <a:ext cx="135016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>
                <a:solidFill>
                  <a:srgbClr val="FF0000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bldLvl="0" animBg="1"/>
      <p:bldP spid="21" grpId="0" bldLvl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362075" y="588169"/>
            <a:ext cx="7464029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</a:rPr>
              <a:t>Complete the chart. How do Helen and Jim describe these things?</a:t>
            </a:r>
          </a:p>
        </p:txBody>
      </p:sp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408385" y="590550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2c</a:t>
            </a:r>
          </a:p>
        </p:txBody>
      </p:sp>
      <p:graphicFrame>
        <p:nvGraphicFramePr>
          <p:cNvPr id="152628" name="表格 152627"/>
          <p:cNvGraphicFramePr/>
          <p:nvPr/>
        </p:nvGraphicFramePr>
        <p:xfrm>
          <a:off x="1152526" y="1479948"/>
          <a:ext cx="6861573" cy="3565922"/>
        </p:xfrm>
        <a:graphic>
          <a:graphicData uri="http://schemas.openxmlformats.org/drawingml/2006/table">
            <a:tbl>
              <a:tblPr/>
              <a:tblGrid>
                <a:gridCol w="162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Helen</a:t>
                      </a: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Jim</a:t>
                      </a: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the trip</a:t>
                      </a:r>
                    </a:p>
                  </a:txBody>
                  <a:tcPr marL="68578" marR="68578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the train</a:t>
                      </a:r>
                    </a:p>
                  </a:txBody>
                  <a:tcPr marL="68578" marR="68578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422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the museum</a:t>
                      </a:r>
                    </a:p>
                  </a:txBody>
                  <a:tcPr marL="68578" marR="68578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</a:rPr>
                        <a:t>the gift shop and gifts</a:t>
                      </a:r>
                    </a:p>
                  </a:txBody>
                  <a:tcPr marL="68578" marR="68578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1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68578" marR="68578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2615" name="矩形 152614"/>
          <p:cNvSpPr>
            <a:spLocks noChangeArrowheads="1"/>
          </p:cNvSpPr>
          <p:nvPr/>
        </p:nvSpPr>
        <p:spPr bwMode="auto">
          <a:xfrm>
            <a:off x="3532585" y="2182416"/>
            <a:ext cx="1153715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exciting</a:t>
            </a:r>
          </a:p>
        </p:txBody>
      </p:sp>
      <p:sp>
        <p:nvSpPr>
          <p:cNvPr id="152616" name="矩形 152615"/>
          <p:cNvSpPr>
            <a:spLocks noChangeArrowheads="1"/>
          </p:cNvSpPr>
          <p:nvPr/>
        </p:nvSpPr>
        <p:spPr bwMode="auto">
          <a:xfrm>
            <a:off x="3802857" y="2721769"/>
            <a:ext cx="611981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fast</a:t>
            </a:r>
          </a:p>
        </p:txBody>
      </p:sp>
      <p:sp>
        <p:nvSpPr>
          <p:cNvPr id="152617" name="矩形 152616"/>
          <p:cNvSpPr>
            <a:spLocks noChangeArrowheads="1"/>
          </p:cNvSpPr>
          <p:nvPr/>
        </p:nvSpPr>
        <p:spPr bwMode="auto">
          <a:xfrm>
            <a:off x="2831306" y="3424237"/>
            <a:ext cx="2347913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really interesting</a:t>
            </a:r>
          </a:p>
        </p:txBody>
      </p:sp>
      <p:sp>
        <p:nvSpPr>
          <p:cNvPr id="152618" name="矩形 152617"/>
          <p:cNvSpPr>
            <a:spLocks noChangeArrowheads="1"/>
          </p:cNvSpPr>
          <p:nvPr/>
        </p:nvSpPr>
        <p:spPr bwMode="auto">
          <a:xfrm>
            <a:off x="2884885" y="4288631"/>
            <a:ext cx="2805113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lovely, not expensive</a:t>
            </a:r>
          </a:p>
        </p:txBody>
      </p:sp>
      <p:sp>
        <p:nvSpPr>
          <p:cNvPr id="152620" name="矩形 152619"/>
          <p:cNvSpPr>
            <a:spLocks noChangeArrowheads="1"/>
          </p:cNvSpPr>
          <p:nvPr/>
        </p:nvSpPr>
        <p:spPr bwMode="auto">
          <a:xfrm>
            <a:off x="6125766" y="2182416"/>
            <a:ext cx="1120378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terrible</a:t>
            </a:r>
          </a:p>
        </p:txBody>
      </p:sp>
      <p:sp>
        <p:nvSpPr>
          <p:cNvPr id="152621" name="矩形 152620"/>
          <p:cNvSpPr>
            <a:spLocks noChangeArrowheads="1"/>
          </p:cNvSpPr>
          <p:nvPr/>
        </p:nvSpPr>
        <p:spPr bwMode="auto">
          <a:xfrm>
            <a:off x="6179344" y="2776537"/>
            <a:ext cx="714375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slow</a:t>
            </a:r>
          </a:p>
        </p:txBody>
      </p:sp>
      <p:sp>
        <p:nvSpPr>
          <p:cNvPr id="152622" name="矩形 152621"/>
          <p:cNvSpPr>
            <a:spLocks noChangeArrowheads="1"/>
          </p:cNvSpPr>
          <p:nvPr/>
        </p:nvSpPr>
        <p:spPr bwMode="auto">
          <a:xfrm>
            <a:off x="5909073" y="3315891"/>
            <a:ext cx="210621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</a:rPr>
              <a:t>big, boring, dark, too many people</a:t>
            </a:r>
          </a:p>
        </p:txBody>
      </p:sp>
      <p:sp>
        <p:nvSpPr>
          <p:cNvPr id="152623" name="矩形 152622"/>
          <p:cNvSpPr>
            <a:spLocks noChangeArrowheads="1"/>
          </p:cNvSpPr>
          <p:nvPr/>
        </p:nvSpPr>
        <p:spPr bwMode="auto">
          <a:xfrm>
            <a:off x="6017419" y="4288631"/>
            <a:ext cx="1739504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so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2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2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15" grpId="0"/>
      <p:bldP spid="152616" grpId="0"/>
      <p:bldP spid="152617" grpId="0"/>
      <p:bldP spid="152618" grpId="0"/>
      <p:bldP spid="152620" grpId="0"/>
      <p:bldP spid="152621" grpId="0"/>
      <p:bldP spid="152622" grpId="0"/>
      <p:bldP spid="1526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672829" y="628650"/>
            <a:ext cx="5562600" cy="539354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700" b="1" kern="10" dirty="0">
                <a:ln w="19050">
                  <a:solidFill>
                    <a:srgbClr val="FF0000"/>
                  </a:solidFill>
                  <a:round/>
                </a:ln>
                <a:solidFill>
                  <a:srgbClr val="CC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2700" b="1" kern="10" dirty="0">
              <a:ln w="19050">
                <a:solidFill>
                  <a:srgbClr val="FF0000"/>
                </a:solidFill>
                <a:round/>
              </a:ln>
              <a:solidFill>
                <a:srgbClr val="CC006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25602" name="矩形 9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协作交流</a:t>
            </a:r>
          </a:p>
        </p:txBody>
      </p:sp>
      <p:sp>
        <p:nvSpPr>
          <p:cNvPr id="146437" name="文本框 146436"/>
          <p:cNvSpPr txBox="1">
            <a:spLocks noChangeArrowheads="1"/>
          </p:cNvSpPr>
          <p:nvPr/>
        </p:nvSpPr>
        <p:spPr bwMode="auto">
          <a:xfrm>
            <a:off x="542925" y="1275160"/>
            <a:ext cx="8059341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1. All in all, it was an exciting day.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总之，这是令人兴奋的一天。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all in all</a:t>
            </a:r>
            <a:r>
              <a:rPr lang="en-US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</a:rPr>
              <a:t>相当于汉语中的“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总的说来；总之；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整体上说</a:t>
            </a:r>
            <a:r>
              <a:rPr lang="zh-CN" altLang="en-US" sz="2400" b="1" dirty="0">
                <a:latin typeface="Times New Roman" panose="02020603050405020304" pitchFamily="18" charset="0"/>
              </a:rPr>
              <a:t>”，用来对所阐述的内容进行概括性总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结及归纳。例如：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All in all, I think you did a good job.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总的说来，我认为你干得很好。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93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6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6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6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文本框 147459"/>
          <p:cNvSpPr txBox="1">
            <a:spLocks noChangeArrowheads="1"/>
          </p:cNvSpPr>
          <p:nvPr/>
        </p:nvSpPr>
        <p:spPr bwMode="auto">
          <a:xfrm>
            <a:off x="807244" y="947738"/>
            <a:ext cx="75628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2. Everything was about robots and I’m not interested in that.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每个东西都是关于机器人的，我对此不感兴趣。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interested in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感兴趣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We are interested in English.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我们对英语感兴趣。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6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60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6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460">
                                            <p:txEl>
                                              <p:charRg st="6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460">
                                            <p:txEl>
                                              <p:charRg st="67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95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460">
                                            <p:txEl>
                                              <p:charRg st="95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460">
                                            <p:txEl>
                                              <p:charRg st="95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12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460">
                                            <p:txEl>
                                              <p:charRg st="12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60">
                                            <p:txEl>
                                              <p:charRg st="12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128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460">
                                            <p:txEl>
                                              <p:charRg st="128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7460">
                                            <p:txEl>
                                              <p:charRg st="128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460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460">
                                            <p:txEl>
                                              <p:charRg st="16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9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创设情境</a:t>
            </a:r>
          </a:p>
        </p:txBody>
      </p:sp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1575198" y="1731169"/>
            <a:ext cx="5993606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Dotum" pitchFamily="34" charset="-127"/>
              </a:rPr>
              <a:t>What do you usually do on your weekends?</a:t>
            </a:r>
          </a:p>
        </p:txBody>
      </p:sp>
      <p:sp>
        <p:nvSpPr>
          <p:cNvPr id="9219" name="Text Box 16"/>
          <p:cNvSpPr txBox="1">
            <a:spLocks noChangeArrowheads="1"/>
          </p:cNvSpPr>
          <p:nvPr/>
        </p:nvSpPr>
        <p:spPr bwMode="auto">
          <a:xfrm>
            <a:off x="1682354" y="2757488"/>
            <a:ext cx="5130403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usually …………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矩形 150531"/>
          <p:cNvSpPr>
            <a:spLocks noChangeArrowheads="1"/>
          </p:cNvSpPr>
          <p:nvPr/>
        </p:nvSpPr>
        <p:spPr bwMode="auto">
          <a:xfrm>
            <a:off x="1441847" y="1209675"/>
            <a:ext cx="60483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100" b="1" dirty="0">
                <a:latin typeface="Times New Roman" panose="02020603050405020304" pitchFamily="18" charset="0"/>
              </a:rPr>
              <a:t>      interested / interesting </a:t>
            </a:r>
            <a:r>
              <a:rPr lang="zh-CN" altLang="en-US" sz="2100" b="1" dirty="0">
                <a:latin typeface="Times New Roman" panose="02020603050405020304" pitchFamily="18" charset="0"/>
              </a:rPr>
              <a:t>二者均为形容词，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  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interested</a:t>
            </a:r>
            <a:r>
              <a:rPr lang="en-US" altLang="zh-CN" sz="2100" b="1" dirty="0">
                <a:latin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Times New Roman" panose="02020603050405020304" pitchFamily="18" charset="0"/>
              </a:rPr>
              <a:t>用于“</a:t>
            </a:r>
            <a:r>
              <a:rPr lang="en-US" altLang="zh-CN" sz="2100" b="1" dirty="0">
                <a:latin typeface="Times New Roman" panose="02020603050405020304" pitchFamily="18" charset="0"/>
              </a:rPr>
              <a:t>be (become) interested in</a:t>
            </a:r>
            <a:r>
              <a:rPr lang="zh-CN" altLang="en-US" sz="2100" b="1" dirty="0">
                <a:latin typeface="Times New Roman" panose="02020603050405020304" pitchFamily="18" charset="0"/>
              </a:rPr>
              <a:t>的结构中，表达的是某人对某事或某物是感兴趣的；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   而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interesting</a:t>
            </a:r>
            <a:r>
              <a:rPr lang="en-US" altLang="zh-CN" sz="2100" b="1" dirty="0">
                <a:latin typeface="Times New Roman" panose="02020603050405020304" pitchFamily="18" charset="0"/>
              </a:rPr>
              <a:t> </a:t>
            </a:r>
            <a:r>
              <a:rPr lang="zh-CN" altLang="en-US" sz="2100" b="1" dirty="0">
                <a:latin typeface="Times New Roman" panose="02020603050405020304" pitchFamily="18" charset="0"/>
              </a:rPr>
              <a:t>则指某事或某物本身具有使人感兴趣的特性，即某事（物）本身是“有趣的；有意思的”，在句中既可作定语，也可作表语。 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    </a:t>
            </a:r>
            <a:r>
              <a:rPr lang="en-US" altLang="zh-CN" sz="2100" b="1" dirty="0">
                <a:latin typeface="Times New Roman" panose="02020603050405020304" pitchFamily="18" charset="0"/>
              </a:rPr>
              <a:t>I am interested in collecting stamps.  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   我对收集邮票很感兴趣。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100" b="1" dirty="0">
                <a:latin typeface="Times New Roman" panose="02020603050405020304" pitchFamily="18" charset="0"/>
              </a:rPr>
              <a:t>    That is an interesting book</a:t>
            </a:r>
            <a:r>
              <a:rPr lang="zh-CN" altLang="en-US" sz="2100" b="1" dirty="0">
                <a:latin typeface="Times New Roman" panose="02020603050405020304" pitchFamily="18" charset="0"/>
              </a:rPr>
              <a:t>，</a:t>
            </a:r>
            <a:r>
              <a:rPr lang="en-US" altLang="zh-CN" sz="2100" b="1" dirty="0">
                <a:latin typeface="Times New Roman" panose="02020603050405020304" pitchFamily="18" charset="0"/>
              </a:rPr>
              <a:t>you must read it.  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2100" b="1" dirty="0">
                <a:latin typeface="Times New Roman" panose="02020603050405020304" pitchFamily="18" charset="0"/>
              </a:rPr>
              <a:t>    那是一本很有意思的书，你一定要读读。</a:t>
            </a:r>
          </a:p>
        </p:txBody>
      </p:sp>
      <p:sp>
        <p:nvSpPr>
          <p:cNvPr id="27650" name="文本框 150532"/>
          <p:cNvSpPr txBox="1">
            <a:spLocks noChangeArrowheads="1"/>
          </p:cNvSpPr>
          <p:nvPr/>
        </p:nvSpPr>
        <p:spPr bwMode="auto">
          <a:xfrm>
            <a:off x="2466975" y="615554"/>
            <a:ext cx="4319588" cy="434578"/>
          </a:xfrm>
          <a:prstGeom prst="rect">
            <a:avLst/>
          </a:prstGeom>
          <a:pattFill prst="lgCheck">
            <a:fgClr>
              <a:srgbClr val="CCFFFF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辨析：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interested / interesting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0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151556"/>
          <p:cNvSpPr>
            <a:spLocks noChangeArrowheads="1"/>
          </p:cNvSpPr>
          <p:nvPr/>
        </p:nvSpPr>
        <p:spPr bwMode="auto">
          <a:xfrm>
            <a:off x="1379935" y="714375"/>
            <a:ext cx="6384131" cy="384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2700" b="1">
                <a:latin typeface="Times New Roman" panose="02020603050405020304" pitchFamily="18" charset="0"/>
              </a:rPr>
              <a:t>     用</a:t>
            </a:r>
            <a:r>
              <a:rPr lang="en-US" altLang="zh-CN" sz="2700" b="1">
                <a:solidFill>
                  <a:srgbClr val="9933FF"/>
                </a:solidFill>
                <a:latin typeface="Times New Roman" panose="02020603050405020304" pitchFamily="18" charset="0"/>
              </a:rPr>
              <a:t>interesting / interested</a:t>
            </a:r>
            <a:r>
              <a:rPr lang="en-US" altLang="zh-CN" sz="2700" b="1">
                <a:latin typeface="Times New Roman" panose="02020603050405020304" pitchFamily="18" charset="0"/>
              </a:rPr>
              <a:t> </a:t>
            </a:r>
            <a:r>
              <a:rPr lang="zh-CN" altLang="en-US" sz="2700" b="1">
                <a:latin typeface="Times New Roman" panose="02020603050405020304" pitchFamily="18" charset="0"/>
              </a:rPr>
              <a:t>填空。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1. The book is very _________. Most of the teachers are _________in it. 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2. The boy has much _________ in drawing.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3. 3</a:t>
            </a:r>
            <a:r>
              <a:rPr lang="zh-CN" altLang="en-US" sz="2400" b="1">
                <a:latin typeface="Times New Roman" panose="02020603050405020304" pitchFamily="18" charset="0"/>
              </a:rPr>
              <a:t>岁的时候，他开始对音乐产生了兴趣。    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zh-CN" altLang="en-US" sz="2400" b="1">
                <a:latin typeface="Times New Roman" panose="02020603050405020304" pitchFamily="18" charset="0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</a:rPr>
              <a:t>He ______  _________  _______music when he was 3 years old.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51558" name="文本框 151557"/>
          <p:cNvSpPr txBox="1">
            <a:spLocks noChangeArrowheads="1"/>
          </p:cNvSpPr>
          <p:nvPr/>
        </p:nvSpPr>
        <p:spPr bwMode="auto">
          <a:xfrm>
            <a:off x="3810001" y="1740694"/>
            <a:ext cx="1526381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interesting</a:t>
            </a:r>
          </a:p>
        </p:txBody>
      </p:sp>
      <p:sp>
        <p:nvSpPr>
          <p:cNvPr id="151559" name="文本框 151558"/>
          <p:cNvSpPr txBox="1">
            <a:spLocks noChangeArrowheads="1"/>
          </p:cNvSpPr>
          <p:nvPr/>
        </p:nvSpPr>
        <p:spPr bwMode="auto">
          <a:xfrm>
            <a:off x="3105150" y="2175273"/>
            <a:ext cx="143135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interested</a:t>
            </a:r>
          </a:p>
        </p:txBody>
      </p:sp>
      <p:sp>
        <p:nvSpPr>
          <p:cNvPr id="151561" name="文本框 151560"/>
          <p:cNvSpPr txBox="1">
            <a:spLocks noChangeArrowheads="1"/>
          </p:cNvSpPr>
          <p:nvPr/>
        </p:nvSpPr>
        <p:spPr bwMode="auto">
          <a:xfrm>
            <a:off x="4133850" y="2713435"/>
            <a:ext cx="1425179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interested</a:t>
            </a:r>
          </a:p>
        </p:txBody>
      </p:sp>
      <p:sp>
        <p:nvSpPr>
          <p:cNvPr id="151562" name="文本框 151561"/>
          <p:cNvSpPr txBox="1">
            <a:spLocks noChangeArrowheads="1"/>
          </p:cNvSpPr>
          <p:nvPr/>
        </p:nvSpPr>
        <p:spPr bwMode="auto">
          <a:xfrm>
            <a:off x="1812132" y="3684985"/>
            <a:ext cx="3726656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was      interested       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1" grpId="0"/>
      <p:bldP spid="1515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文本框 148484"/>
          <p:cNvSpPr txBox="1">
            <a:spLocks noChangeArrowheads="1"/>
          </p:cNvSpPr>
          <p:nvPr/>
        </p:nvSpPr>
        <p:spPr bwMode="auto">
          <a:xfrm>
            <a:off x="890588" y="873919"/>
            <a:ext cx="7362825" cy="342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3. I didn’t like the trip at all.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我一点都不喜欢这次行程。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not at all / not… at all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意思是“根本不；完全不”</a:t>
            </a:r>
            <a:r>
              <a:rPr lang="zh-CN" altLang="en-US" sz="2400" b="1" dirty="0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I don’t like mutton at all.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我一点都不喜欢羊肉。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400" b="1" dirty="0">
                <a:latin typeface="Times New Roman" panose="02020603050405020304" pitchFamily="18" charset="0"/>
              </a:rPr>
              <a:t>She’s not at all good at badminton. 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　　   她完全不擅长打羽毛球。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charRg st="5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5">
                                            <p:txEl>
                                              <p:charRg st="5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8485">
                                            <p:txEl>
                                              <p:charRg st="5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charRg st="107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5">
                                            <p:txEl>
                                              <p:charRg st="107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5">
                                            <p:txEl>
                                              <p:charRg st="107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charRg st="144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8485">
                                            <p:txEl>
                                              <p:charRg st="144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85">
                                            <p:txEl>
                                              <p:charRg st="144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charRg st="16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5">
                                            <p:txEl>
                                              <p:charRg st="16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8485">
                                            <p:txEl>
                                              <p:charRg st="16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charRg st="213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485">
                                            <p:txEl>
                                              <p:charRg st="213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485">
                                            <p:txEl>
                                              <p:charRg st="213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val 4"/>
          <p:cNvSpPr>
            <a:spLocks noChangeArrowheads="1"/>
          </p:cNvSpPr>
          <p:nvPr/>
        </p:nvSpPr>
        <p:spPr bwMode="auto">
          <a:xfrm>
            <a:off x="433388" y="765572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3a</a:t>
            </a:r>
          </a:p>
        </p:txBody>
      </p:sp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1276350" y="696517"/>
            <a:ext cx="7008019" cy="99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lang="en-US" altLang="zh-CN" sz="30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Look at the pictures of Bob’s school trip. Complete his diary entry.</a:t>
            </a:r>
          </a:p>
        </p:txBody>
      </p:sp>
      <p:sp>
        <p:nvSpPr>
          <p:cNvPr id="30723" name="文本框 97285"/>
          <p:cNvSpPr txBox="1">
            <a:spLocks noChangeArrowheads="1"/>
          </p:cNvSpPr>
          <p:nvPr/>
        </p:nvSpPr>
        <p:spPr bwMode="auto">
          <a:xfrm>
            <a:off x="1666875" y="1759744"/>
            <a:ext cx="5809060" cy="292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June 23rd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Yesterday my school visited the zoo. It was really __________. We went there by bus. At the zoo, I saw a lot of __________ and I took some photos. My classmates and I also went to the __________ and bought some ___________. It was a great day.</a:t>
            </a:r>
          </a:p>
        </p:txBody>
      </p:sp>
      <p:sp>
        <p:nvSpPr>
          <p:cNvPr id="97287" name="矩形 97286"/>
          <p:cNvSpPr>
            <a:spLocks noChangeArrowheads="1"/>
          </p:cNvSpPr>
          <p:nvPr/>
        </p:nvSpPr>
        <p:spPr bwMode="auto">
          <a:xfrm>
            <a:off x="2584848" y="2624137"/>
            <a:ext cx="1526381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interesting</a:t>
            </a:r>
            <a:endParaRPr lang="en-US" altLang="zh-CN"/>
          </a:p>
        </p:txBody>
      </p:sp>
      <p:sp>
        <p:nvSpPr>
          <p:cNvPr id="97288" name="矩形 97287"/>
          <p:cNvSpPr>
            <a:spLocks noChangeArrowheads="1"/>
          </p:cNvSpPr>
          <p:nvPr/>
        </p:nvSpPr>
        <p:spPr bwMode="auto">
          <a:xfrm>
            <a:off x="5068492" y="3001566"/>
            <a:ext cx="1153715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animals</a:t>
            </a:r>
            <a:endParaRPr lang="en-US" altLang="zh-CN"/>
          </a:p>
        </p:txBody>
      </p:sp>
      <p:sp>
        <p:nvSpPr>
          <p:cNvPr id="97289" name="矩形 97288"/>
          <p:cNvSpPr>
            <a:spLocks noChangeArrowheads="1"/>
          </p:cNvSpPr>
          <p:nvPr/>
        </p:nvSpPr>
        <p:spPr bwMode="auto">
          <a:xfrm>
            <a:off x="3394473" y="3812381"/>
            <a:ext cx="127663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gift shop</a:t>
            </a:r>
            <a:endParaRPr lang="en-US" altLang="zh-CN"/>
          </a:p>
        </p:txBody>
      </p:sp>
      <p:sp>
        <p:nvSpPr>
          <p:cNvPr id="97290" name="矩形 97289"/>
          <p:cNvSpPr>
            <a:spLocks noChangeArrowheads="1"/>
          </p:cNvSpPr>
          <p:nvPr/>
        </p:nvSpPr>
        <p:spPr bwMode="auto">
          <a:xfrm>
            <a:off x="2152650" y="4244579"/>
            <a:ext cx="696516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gifts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/>
      <p:bldP spid="97289" grpId="0"/>
      <p:bldP spid="972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val 4"/>
          <p:cNvSpPr>
            <a:spLocks noChangeArrowheads="1"/>
          </p:cNvSpPr>
          <p:nvPr/>
        </p:nvSpPr>
        <p:spPr bwMode="auto">
          <a:xfrm>
            <a:off x="413147" y="732235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3b</a:t>
            </a:r>
          </a:p>
        </p:txBody>
      </p:sp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1175147" y="609600"/>
            <a:ext cx="76438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lang="en-US" altLang="zh-CN" sz="30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Linda is Bob’s classmate. Complete her diary entry.</a:t>
            </a:r>
          </a:p>
        </p:txBody>
      </p:sp>
      <p:sp>
        <p:nvSpPr>
          <p:cNvPr id="31747" name="文本框 16407"/>
          <p:cNvSpPr txBox="1">
            <a:spLocks noChangeArrowheads="1"/>
          </p:cNvSpPr>
          <p:nvPr/>
        </p:nvSpPr>
        <p:spPr bwMode="auto">
          <a:xfrm>
            <a:off x="1719263" y="1600200"/>
            <a:ext cx="580906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June 23rd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My school went to the zoo yesterday. The trip was ____________.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At the zoo, I _________________ but I didn’t like them. I also went to _____________ with my classmates, but I didn’t buy anything because ___________________. It was a boring day.</a:t>
            </a:r>
          </a:p>
        </p:txBody>
      </p:sp>
      <p:sp>
        <p:nvSpPr>
          <p:cNvPr id="16409" name="矩形 16408"/>
          <p:cNvSpPr>
            <a:spLocks noChangeArrowheads="1"/>
          </p:cNvSpPr>
          <p:nvPr/>
        </p:nvSpPr>
        <p:spPr bwMode="auto">
          <a:xfrm>
            <a:off x="3336132" y="2462212"/>
            <a:ext cx="101053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boring</a:t>
            </a:r>
            <a:endParaRPr lang="en-US" altLang="zh-CN"/>
          </a:p>
        </p:txBody>
      </p:sp>
      <p:sp>
        <p:nvSpPr>
          <p:cNvPr id="16410" name="矩形 16409"/>
          <p:cNvSpPr>
            <a:spLocks noChangeArrowheads="1"/>
          </p:cNvSpPr>
          <p:nvPr/>
        </p:nvSpPr>
        <p:spPr bwMode="auto">
          <a:xfrm>
            <a:off x="3501629" y="2896791"/>
            <a:ext cx="255101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saw many animals</a:t>
            </a:r>
            <a:endParaRPr lang="en-US" altLang="zh-CN"/>
          </a:p>
        </p:txBody>
      </p:sp>
      <p:sp>
        <p:nvSpPr>
          <p:cNvPr id="16411" name="矩形 16410"/>
          <p:cNvSpPr>
            <a:spLocks noChangeArrowheads="1"/>
          </p:cNvSpPr>
          <p:nvPr/>
        </p:nvSpPr>
        <p:spPr bwMode="auto">
          <a:xfrm>
            <a:off x="1934767" y="3652837"/>
            <a:ext cx="176394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 gift shop</a:t>
            </a:r>
            <a:endParaRPr lang="en-US" altLang="zh-CN"/>
          </a:p>
        </p:txBody>
      </p:sp>
      <p:sp>
        <p:nvSpPr>
          <p:cNvPr id="16412" name="矩形 16411"/>
          <p:cNvSpPr>
            <a:spLocks noChangeArrowheads="1"/>
          </p:cNvSpPr>
          <p:nvPr/>
        </p:nvSpPr>
        <p:spPr bwMode="auto">
          <a:xfrm>
            <a:off x="1772842" y="4517231"/>
            <a:ext cx="3077765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they were so expensive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  <p:bldP spid="16410" grpId="0"/>
      <p:bldP spid="16411" grpId="0"/>
      <p:bldP spid="164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8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总结提高</a:t>
            </a:r>
          </a:p>
        </p:txBody>
      </p:sp>
      <p:sp>
        <p:nvSpPr>
          <p:cNvPr id="32770" name="Oval 4"/>
          <p:cNvSpPr>
            <a:spLocks noChangeArrowheads="1"/>
          </p:cNvSpPr>
          <p:nvPr/>
        </p:nvSpPr>
        <p:spPr bwMode="auto">
          <a:xfrm>
            <a:off x="1022747" y="1837135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3c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841898" y="1338262"/>
            <a:ext cx="6735365" cy="145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lang="en-US" altLang="zh-CN" sz="3000" b="1">
                <a:solidFill>
                  <a:srgbClr val="003399"/>
                </a:solidFill>
                <a:latin typeface="Times New Roman" panose="02020603050405020304" pitchFamily="18" charset="0"/>
                <a:ea typeface="Gulim" pitchFamily="34" charset="-127"/>
              </a:rPr>
              <a:t>Now write a diary entry for your own school trip. Explain if you liked it or didn’t like it and why.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/>
        </p:nvSpPr>
        <p:spPr bwMode="auto">
          <a:xfrm>
            <a:off x="814387" y="896541"/>
            <a:ext cx="7767638" cy="394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</a:rPr>
              <a:t>        I had a great weekend. On Saturday morning, I did my homework. In the afternoon, I played tennis with my friends Nina and Mary. I felt a little tired, but we really had a great time. After that, we went to McDonald’s for dinner. On Sunday morning, I visited  my grandparents with my dad and mom. I was glad to see they were in good health. On Sunday afternoon, I went to the piano class. It was a little difficult, but I loved it. I played it very well. What a happy weekend I had!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961085" y="457200"/>
            <a:ext cx="4287440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Sample writing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1"/>
          <p:cNvSpPr>
            <a:spLocks noChangeArrowheads="1" noChangeShapeType="1" noTextEdit="1"/>
          </p:cNvSpPr>
          <p:nvPr/>
        </p:nvSpPr>
        <p:spPr bwMode="auto">
          <a:xfrm>
            <a:off x="3558778" y="850107"/>
            <a:ext cx="2538413" cy="702469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1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Self Check</a:t>
            </a:r>
            <a:endParaRPr lang="zh-CN" altLang="en-US" sz="21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4818" name="文本框 2"/>
          <p:cNvSpPr txBox="1">
            <a:spLocks noChangeArrowheads="1"/>
          </p:cNvSpPr>
          <p:nvPr/>
        </p:nvSpPr>
        <p:spPr bwMode="auto">
          <a:xfrm>
            <a:off x="1776413" y="1930004"/>
            <a:ext cx="5832872" cy="71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b="1">
                <a:latin typeface="Times New Roman" panose="02020603050405020304" pitchFamily="18" charset="0"/>
              </a:rPr>
              <a:t>1  Write more verbs and their past forms in each group. 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1776413" y="3118247"/>
          <a:ext cx="5779294" cy="826736"/>
        </p:xfrm>
        <a:graphic>
          <a:graphicData uri="http://schemas.openxmlformats.org/drawingml/2006/table">
            <a:tbl>
              <a:tblPr/>
              <a:tblGrid>
                <a:gridCol w="1156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6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736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 dirty="0">
                          <a:latin typeface="Times New Roman" panose="02020603050405020304" pitchFamily="18" charset="0"/>
                        </a:rPr>
                        <a:t>climb climbed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 dirty="0">
                          <a:latin typeface="Times New Roman" panose="02020603050405020304" pitchFamily="18" charset="0"/>
                        </a:rPr>
                        <a:t>arrive arrived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 dirty="0">
                          <a:latin typeface="Times New Roman" panose="02020603050405020304" pitchFamily="18" charset="0"/>
                        </a:rPr>
                        <a:t>study studied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>
                          <a:latin typeface="Times New Roman" panose="02020603050405020304" pitchFamily="18" charset="0"/>
                        </a:rPr>
                        <a:t>stop stopped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2100" b="1" dirty="0">
                          <a:latin typeface="Times New Roman" panose="02020603050405020304" pitchFamily="18" charset="0"/>
                        </a:rPr>
                        <a:t>get    got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33" name="直接连接符 98331"/>
          <p:cNvSpPr>
            <a:spLocks noChangeShapeType="1"/>
          </p:cNvSpPr>
          <p:nvPr/>
        </p:nvSpPr>
        <p:spPr bwMode="auto">
          <a:xfrm>
            <a:off x="2532460" y="3334941"/>
            <a:ext cx="21550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834" name="直接连接符 98332"/>
          <p:cNvSpPr>
            <a:spLocks noChangeShapeType="1"/>
          </p:cNvSpPr>
          <p:nvPr/>
        </p:nvSpPr>
        <p:spPr bwMode="auto">
          <a:xfrm>
            <a:off x="3775473" y="3334941"/>
            <a:ext cx="21550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835" name="直接连接符 98333"/>
          <p:cNvSpPr>
            <a:spLocks noChangeShapeType="1"/>
          </p:cNvSpPr>
          <p:nvPr/>
        </p:nvSpPr>
        <p:spPr bwMode="auto">
          <a:xfrm>
            <a:off x="4855369" y="3334941"/>
            <a:ext cx="21550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836" name="直接连接符 98334"/>
          <p:cNvSpPr>
            <a:spLocks noChangeShapeType="1"/>
          </p:cNvSpPr>
          <p:nvPr/>
        </p:nvSpPr>
        <p:spPr bwMode="auto">
          <a:xfrm>
            <a:off x="5881687" y="3334941"/>
            <a:ext cx="21550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4837" name="直接连接符 98335"/>
          <p:cNvSpPr>
            <a:spLocks noChangeShapeType="1"/>
          </p:cNvSpPr>
          <p:nvPr/>
        </p:nvSpPr>
        <p:spPr bwMode="auto">
          <a:xfrm>
            <a:off x="6853238" y="3334941"/>
            <a:ext cx="21669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文本框 114689"/>
          <p:cNvSpPr txBox="1">
            <a:spLocks noChangeArrowheads="1"/>
          </p:cNvSpPr>
          <p:nvPr/>
        </p:nvSpPr>
        <p:spPr bwMode="auto">
          <a:xfrm>
            <a:off x="1426369" y="639366"/>
            <a:ext cx="5998369" cy="94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1 Write more verbs and their past forms     </a:t>
            </a:r>
          </a:p>
          <a:p>
            <a:pPr>
              <a:lnSpc>
                <a:spcPct val="11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</a:rPr>
              <a:t>    in each group.</a:t>
            </a:r>
          </a:p>
        </p:txBody>
      </p:sp>
      <p:graphicFrame>
        <p:nvGraphicFramePr>
          <p:cNvPr id="114691" name="表格 114690"/>
          <p:cNvGraphicFramePr/>
          <p:nvPr/>
        </p:nvGraphicFramePr>
        <p:xfrm>
          <a:off x="1750219" y="1610916"/>
          <a:ext cx="5509022" cy="3348038"/>
        </p:xfrm>
        <a:graphic>
          <a:graphicData uri="http://schemas.openxmlformats.org/drawingml/2006/table">
            <a:tbl>
              <a:tblPr/>
              <a:tblGrid>
                <a:gridCol w="1888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803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600" b="1" dirty="0"/>
                        <a:t> </a:t>
                      </a:r>
                      <a:r>
                        <a:rPr lang="en-US" altLang="zh-CN" sz="2600" b="1"/>
                        <a:t>climb-climb</a:t>
                      </a:r>
                      <a:r>
                        <a:rPr lang="en-US" altLang="zh-CN" sz="2600" b="1">
                          <a:solidFill>
                            <a:srgbClr val="FF0000"/>
                          </a:solidFill>
                        </a:rPr>
                        <a:t>ed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600" b="1"/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/>
                        <a:t> 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/>
                        <a:t>arrive-arrive</a:t>
                      </a:r>
                      <a:r>
                        <a:rPr lang="en-US" altLang="zh-CN" sz="2600" b="1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600" b="1"/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600" b="1" dirty="0"/>
                        <a:t> </a:t>
                      </a:r>
                      <a:r>
                        <a:rPr lang="en-US" altLang="zh-CN" sz="2600" b="1"/>
                        <a:t>study-stud</a:t>
                      </a:r>
                      <a:r>
                        <a:rPr lang="en-US" altLang="zh-CN" sz="2600" b="1">
                          <a:solidFill>
                            <a:srgbClr val="FF0000"/>
                          </a:solidFill>
                        </a:rPr>
                        <a:t>ied</a:t>
                      </a:r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600" b="1"/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endParaRPr lang="en-US" altLang="zh-CN" sz="2600" b="1"/>
                    </a:p>
                    <a:p>
                      <a:pPr marL="0" lvl="0" indent="0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/>
                        <a:t> 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701" name="矩形 114700"/>
          <p:cNvSpPr>
            <a:spLocks noChangeArrowheads="1"/>
          </p:cNvSpPr>
          <p:nvPr/>
        </p:nvSpPr>
        <p:spPr bwMode="auto">
          <a:xfrm>
            <a:off x="1750219" y="2421731"/>
            <a:ext cx="1890713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pick-pick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milk-milk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play-play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stay-stay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want-want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</p:txBody>
      </p:sp>
      <p:sp>
        <p:nvSpPr>
          <p:cNvPr id="114702" name="矩形 114701"/>
          <p:cNvSpPr>
            <a:spLocks noChangeArrowheads="1"/>
          </p:cNvSpPr>
          <p:nvPr/>
        </p:nvSpPr>
        <p:spPr bwMode="auto">
          <a:xfrm>
            <a:off x="3586163" y="2421731"/>
            <a:ext cx="1889522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hope-hope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live-live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move-move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  <a:p>
            <a:pPr>
              <a:lnSpc>
                <a:spcPct val="11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dance-dance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4703" name="矩形 114702"/>
          <p:cNvSpPr>
            <a:spLocks noChangeArrowheads="1"/>
          </p:cNvSpPr>
          <p:nvPr/>
        </p:nvSpPr>
        <p:spPr bwMode="auto">
          <a:xfrm>
            <a:off x="5530454" y="2475310"/>
            <a:ext cx="1675209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worry-worr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  <a:p>
            <a:r>
              <a:rPr lang="en-US" altLang="zh-CN" sz="2400" b="1">
                <a:latin typeface="Times New Roman" panose="02020603050405020304" pitchFamily="18" charset="0"/>
              </a:rPr>
              <a:t>cry-cr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701" grpId="0"/>
      <p:bldP spid="114702" grpId="0"/>
      <p:bldP spid="11470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99331"/>
          <p:cNvSpPr txBox="1">
            <a:spLocks noChangeArrowheads="1"/>
          </p:cNvSpPr>
          <p:nvPr/>
        </p:nvSpPr>
        <p:spPr bwMode="auto">
          <a:xfrm>
            <a:off x="442913" y="710804"/>
            <a:ext cx="8352235" cy="80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Times New Roman" panose="02020603050405020304" pitchFamily="18" charset="0"/>
              </a:rPr>
              <a:t>2  Complete the conversations with the correct forms of the verbs in the box. </a:t>
            </a:r>
          </a:p>
        </p:txBody>
      </p:sp>
      <p:sp>
        <p:nvSpPr>
          <p:cNvPr id="36866" name="矩形 101378"/>
          <p:cNvSpPr>
            <a:spLocks noChangeArrowheads="1"/>
          </p:cNvSpPr>
          <p:nvPr/>
        </p:nvSpPr>
        <p:spPr bwMode="auto">
          <a:xfrm>
            <a:off x="2277666" y="2141935"/>
            <a:ext cx="4266009" cy="10798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2700" b="1">
                <a:solidFill>
                  <a:srgbClr val="000099"/>
                </a:solidFill>
                <a:latin typeface="Times New Roman" panose="02020603050405020304" pitchFamily="18" charset="0"/>
              </a:rPr>
              <a:t>  have       do       swim      go</a:t>
            </a:r>
          </a:p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altLang="zh-CN" sz="2700" b="1">
                <a:solidFill>
                  <a:srgbClr val="000099"/>
                </a:solidFill>
                <a:latin typeface="Times New Roman" panose="02020603050405020304" pitchFamily="18" charset="0"/>
              </a:rPr>
              <a:t>  be           see       feed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81113" y="869156"/>
            <a:ext cx="7391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zh-CN" sz="27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Match the activities with the pictures. </a:t>
            </a:r>
          </a:p>
        </p:txBody>
      </p:sp>
      <p:sp>
        <p:nvSpPr>
          <p:cNvPr id="10242" name="Oval 9"/>
          <p:cNvSpPr>
            <a:spLocks noChangeArrowheads="1"/>
          </p:cNvSpPr>
          <p:nvPr/>
        </p:nvSpPr>
        <p:spPr bwMode="auto">
          <a:xfrm>
            <a:off x="439341" y="1065610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1a</a:t>
            </a:r>
          </a:p>
        </p:txBody>
      </p:sp>
      <p:sp>
        <p:nvSpPr>
          <p:cNvPr id="10243" name="矩形 8"/>
          <p:cNvSpPr>
            <a:spLocks noChangeArrowheads="1"/>
          </p:cNvSpPr>
          <p:nvPr/>
        </p:nvSpPr>
        <p:spPr bwMode="auto">
          <a:xfrm>
            <a:off x="242888" y="553641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启发思考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319213" y="2095501"/>
            <a:ext cx="6506766" cy="182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5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1. go to the zoo  ____   4. climb a mountain ____</a:t>
            </a:r>
          </a:p>
          <a:p>
            <a:pPr>
              <a:lnSpc>
                <a:spcPct val="145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2. visit a museum ___  5. visit a fire station ____</a:t>
            </a:r>
          </a:p>
          <a:p>
            <a:pPr>
              <a:lnSpc>
                <a:spcPct val="145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3. ride a horse ____      6. go fishing ____</a:t>
            </a:r>
          </a:p>
        </p:txBody>
      </p:sp>
      <p:sp>
        <p:nvSpPr>
          <p:cNvPr id="47116" name="文本框 47115"/>
          <p:cNvSpPr txBox="1">
            <a:spLocks noChangeArrowheads="1"/>
          </p:cNvSpPr>
          <p:nvPr/>
        </p:nvSpPr>
        <p:spPr bwMode="auto">
          <a:xfrm>
            <a:off x="3642122" y="2203848"/>
            <a:ext cx="290513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7117" name="文本框 47116"/>
          <p:cNvSpPr txBox="1">
            <a:spLocks noChangeArrowheads="1"/>
          </p:cNvSpPr>
          <p:nvPr/>
        </p:nvSpPr>
        <p:spPr bwMode="auto">
          <a:xfrm>
            <a:off x="3804048" y="2796779"/>
            <a:ext cx="27384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7118" name="文本框 47117"/>
          <p:cNvSpPr txBox="1">
            <a:spLocks noChangeArrowheads="1"/>
          </p:cNvSpPr>
          <p:nvPr/>
        </p:nvSpPr>
        <p:spPr bwMode="auto">
          <a:xfrm>
            <a:off x="3425429" y="3445669"/>
            <a:ext cx="307181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19" name="文本框 47118"/>
          <p:cNvSpPr txBox="1">
            <a:spLocks noChangeArrowheads="1"/>
          </p:cNvSpPr>
          <p:nvPr/>
        </p:nvSpPr>
        <p:spPr bwMode="auto">
          <a:xfrm>
            <a:off x="7152085" y="2203848"/>
            <a:ext cx="27384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7120" name="文本框 47119"/>
          <p:cNvSpPr txBox="1">
            <a:spLocks noChangeArrowheads="1"/>
          </p:cNvSpPr>
          <p:nvPr/>
        </p:nvSpPr>
        <p:spPr bwMode="auto">
          <a:xfrm>
            <a:off x="7152085" y="2796779"/>
            <a:ext cx="307181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7121" name="文本框 47120"/>
          <p:cNvSpPr txBox="1">
            <a:spLocks noChangeArrowheads="1"/>
          </p:cNvSpPr>
          <p:nvPr/>
        </p:nvSpPr>
        <p:spPr bwMode="auto">
          <a:xfrm>
            <a:off x="6180535" y="3445669"/>
            <a:ext cx="239315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6" grpId="0"/>
      <p:bldP spid="47117" grpId="0"/>
      <p:bldP spid="47118" grpId="0"/>
      <p:bldP spid="47119" grpId="0"/>
      <p:bldP spid="47120" grpId="0"/>
      <p:bldP spid="471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101379"/>
          <p:cNvSpPr txBox="1">
            <a:spLocks noChangeArrowheads="1"/>
          </p:cNvSpPr>
          <p:nvPr/>
        </p:nvSpPr>
        <p:spPr bwMode="auto">
          <a:xfrm>
            <a:off x="1668066" y="1054894"/>
            <a:ext cx="5809059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  <a:buFont typeface="Arial" panose="020B0604020202020204" pitchFamily="34" charset="0"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 A: I  went to the countryside this summer.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B: Really? How _____ the trip?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A: It ______ great!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B: What ______ you _____ there?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A: I _______ the chickens and _______ in a river.</a:t>
            </a:r>
          </a:p>
        </p:txBody>
      </p:sp>
      <p:sp>
        <p:nvSpPr>
          <p:cNvPr id="101381" name="文本框 101380"/>
          <p:cNvSpPr txBox="1">
            <a:spLocks noChangeArrowheads="1"/>
          </p:cNvSpPr>
          <p:nvPr/>
        </p:nvSpPr>
        <p:spPr bwMode="auto">
          <a:xfrm>
            <a:off x="4206479" y="1919287"/>
            <a:ext cx="62984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01382" name="文本框 101381"/>
          <p:cNvSpPr txBox="1">
            <a:spLocks noChangeArrowheads="1"/>
          </p:cNvSpPr>
          <p:nvPr/>
        </p:nvSpPr>
        <p:spPr bwMode="auto">
          <a:xfrm>
            <a:off x="2802731" y="2351485"/>
            <a:ext cx="629841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01383" name="文本框 101382"/>
          <p:cNvSpPr txBox="1">
            <a:spLocks noChangeArrowheads="1"/>
          </p:cNvSpPr>
          <p:nvPr/>
        </p:nvSpPr>
        <p:spPr bwMode="auto">
          <a:xfrm>
            <a:off x="3342085" y="2837260"/>
            <a:ext cx="56650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101384" name="文本框 101383"/>
          <p:cNvSpPr txBox="1">
            <a:spLocks noChangeArrowheads="1"/>
          </p:cNvSpPr>
          <p:nvPr/>
        </p:nvSpPr>
        <p:spPr bwMode="auto">
          <a:xfrm>
            <a:off x="4747023" y="2728912"/>
            <a:ext cx="629840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101385" name="文本框 101384"/>
          <p:cNvSpPr txBox="1">
            <a:spLocks noChangeArrowheads="1"/>
          </p:cNvSpPr>
          <p:nvPr/>
        </p:nvSpPr>
        <p:spPr bwMode="auto">
          <a:xfrm>
            <a:off x="2802731" y="3269456"/>
            <a:ext cx="544116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fed</a:t>
            </a:r>
          </a:p>
        </p:txBody>
      </p:sp>
      <p:sp>
        <p:nvSpPr>
          <p:cNvPr id="101386" name="文本框 101385"/>
          <p:cNvSpPr txBox="1">
            <a:spLocks noChangeArrowheads="1"/>
          </p:cNvSpPr>
          <p:nvPr/>
        </p:nvSpPr>
        <p:spPr bwMode="auto">
          <a:xfrm>
            <a:off x="5988844" y="3269456"/>
            <a:ext cx="883444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swam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  <p:bldP spid="101382" grpId="0"/>
      <p:bldP spid="101383" grpId="0"/>
      <p:bldP spid="101384" grpId="0"/>
      <p:bldP spid="101385" grpId="0"/>
      <p:bldP spid="10138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文本框 102402"/>
          <p:cNvSpPr txBox="1">
            <a:spLocks noChangeArrowheads="1"/>
          </p:cNvSpPr>
          <p:nvPr/>
        </p:nvSpPr>
        <p:spPr bwMode="auto">
          <a:xfrm>
            <a:off x="1601391" y="1273969"/>
            <a:ext cx="5941219" cy="259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2.  A: _______ you _______ a nice weekend?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B: Yes, I did.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A: ______ you ______ anywhere?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    B: Yes, I ________ to the mountains. The air _______ so clean, and I ______ a lot of flowers.</a:t>
            </a:r>
          </a:p>
        </p:txBody>
      </p:sp>
      <p:sp>
        <p:nvSpPr>
          <p:cNvPr id="102404" name="文本框 102403"/>
          <p:cNvSpPr txBox="1">
            <a:spLocks noChangeArrowheads="1"/>
          </p:cNvSpPr>
          <p:nvPr/>
        </p:nvSpPr>
        <p:spPr bwMode="auto">
          <a:xfrm>
            <a:off x="2627710" y="1327548"/>
            <a:ext cx="611981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102405" name="文本框 102404"/>
          <p:cNvSpPr txBox="1">
            <a:spLocks noChangeArrowheads="1"/>
          </p:cNvSpPr>
          <p:nvPr/>
        </p:nvSpPr>
        <p:spPr bwMode="auto">
          <a:xfrm>
            <a:off x="4301728" y="1327548"/>
            <a:ext cx="747713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102406" name="文本框 102405"/>
          <p:cNvSpPr txBox="1">
            <a:spLocks noChangeArrowheads="1"/>
          </p:cNvSpPr>
          <p:nvPr/>
        </p:nvSpPr>
        <p:spPr bwMode="auto">
          <a:xfrm>
            <a:off x="2574132" y="2191941"/>
            <a:ext cx="611981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Did</a:t>
            </a:r>
          </a:p>
        </p:txBody>
      </p:sp>
      <p:sp>
        <p:nvSpPr>
          <p:cNvPr id="102407" name="文本框 102406"/>
          <p:cNvSpPr txBox="1">
            <a:spLocks noChangeArrowheads="1"/>
          </p:cNvSpPr>
          <p:nvPr/>
        </p:nvSpPr>
        <p:spPr bwMode="auto">
          <a:xfrm>
            <a:off x="4139804" y="2191941"/>
            <a:ext cx="62984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102408" name="文本框 102407"/>
          <p:cNvSpPr txBox="1">
            <a:spLocks noChangeArrowheads="1"/>
          </p:cNvSpPr>
          <p:nvPr/>
        </p:nvSpPr>
        <p:spPr bwMode="auto">
          <a:xfrm>
            <a:off x="3437335" y="2624137"/>
            <a:ext cx="764381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went</a:t>
            </a:r>
          </a:p>
        </p:txBody>
      </p:sp>
      <p:sp>
        <p:nvSpPr>
          <p:cNvPr id="102409" name="文本框 102408"/>
          <p:cNvSpPr txBox="1">
            <a:spLocks noChangeArrowheads="1"/>
          </p:cNvSpPr>
          <p:nvPr/>
        </p:nvSpPr>
        <p:spPr bwMode="auto">
          <a:xfrm>
            <a:off x="2465785" y="3056335"/>
            <a:ext cx="62984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was</a:t>
            </a:r>
          </a:p>
        </p:txBody>
      </p:sp>
      <p:sp>
        <p:nvSpPr>
          <p:cNvPr id="102410" name="文本框 102409"/>
          <p:cNvSpPr txBox="1">
            <a:spLocks noChangeArrowheads="1"/>
          </p:cNvSpPr>
          <p:nvPr/>
        </p:nvSpPr>
        <p:spPr bwMode="auto">
          <a:xfrm>
            <a:off x="5543550" y="3001566"/>
            <a:ext cx="629841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5" grpId="0"/>
      <p:bldP spid="102406" grpId="0"/>
      <p:bldP spid="102407" grpId="0"/>
      <p:bldP spid="102408" grpId="0"/>
      <p:bldP spid="102409" grpId="0"/>
      <p:bldP spid="1024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4"/>
          <p:cNvSpPr>
            <a:spLocks noChangeArrowheads="1" noChangeShapeType="1" noTextEdit="1"/>
          </p:cNvSpPr>
          <p:nvPr/>
        </p:nvSpPr>
        <p:spPr bwMode="auto">
          <a:xfrm>
            <a:off x="3300412" y="1370410"/>
            <a:ext cx="2700338" cy="496490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2700" kern="10" spc="-270">
                <a:ln w="12700">
                  <a:solidFill>
                    <a:srgbClr val="FF99CC"/>
                  </a:solidFill>
                  <a:round/>
                </a:ln>
                <a:solidFill>
                  <a:srgbClr val="FF00FF"/>
                </a:solidFill>
                <a:latin typeface="Arial Black" panose="020B0A04020102020204"/>
              </a:rPr>
              <a:t>Homework</a:t>
            </a:r>
            <a:endParaRPr lang="zh-CN" altLang="en-US" sz="2700" kern="10" spc="-270">
              <a:ln w="12700">
                <a:solidFill>
                  <a:srgbClr val="FF99CC"/>
                </a:solidFill>
                <a:round/>
              </a:ln>
              <a:solidFill>
                <a:srgbClr val="FF00FF"/>
              </a:solidFill>
              <a:latin typeface="Arial Black" panose="020B0A04020102020204"/>
            </a:endParaRPr>
          </a:p>
        </p:txBody>
      </p:sp>
      <p:sp>
        <p:nvSpPr>
          <p:cNvPr id="39938" name="Text Box 42"/>
          <p:cNvSpPr txBox="1">
            <a:spLocks noChangeArrowheads="1"/>
          </p:cNvSpPr>
          <p:nvPr/>
        </p:nvSpPr>
        <p:spPr bwMode="auto">
          <a:xfrm>
            <a:off x="1660923" y="2720579"/>
            <a:ext cx="5312569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</a:rPr>
              <a:t>Do the other exercises in this part.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/>
        </p:nvSpPr>
        <p:spPr bwMode="auto">
          <a:xfrm>
            <a:off x="1281113" y="869156"/>
            <a:ext cx="7391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marL="685800" indent="-685800" eaLnBrk="0" hangingPunct="0">
              <a:lnSpc>
                <a:spcPct val="90000"/>
              </a:lnSpc>
            </a:pPr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  <a:sym typeface="Calibri Light" panose="020F0302020204030204" pitchFamily="34" charset="0"/>
              </a:rPr>
              <a:t>Listen and answer the questions. </a:t>
            </a:r>
          </a:p>
        </p:txBody>
      </p:sp>
      <p:sp>
        <p:nvSpPr>
          <p:cNvPr id="11266" name="Oval 9"/>
          <p:cNvSpPr>
            <a:spLocks noChangeArrowheads="1"/>
          </p:cNvSpPr>
          <p:nvPr/>
        </p:nvSpPr>
        <p:spPr bwMode="auto">
          <a:xfrm>
            <a:off x="439341" y="1065610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1b</a:t>
            </a:r>
          </a:p>
        </p:txBody>
      </p:sp>
      <p:sp>
        <p:nvSpPr>
          <p:cNvPr id="11267" name="文本框 142341"/>
          <p:cNvSpPr txBox="1">
            <a:spLocks noChangeArrowheads="1"/>
          </p:cNvSpPr>
          <p:nvPr/>
        </p:nvSpPr>
        <p:spPr bwMode="auto">
          <a:xfrm>
            <a:off x="1763316" y="1925241"/>
            <a:ext cx="5616178" cy="210978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1. How was Jane’s trip?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2. How was Tony’s trip?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___________________________________</a:t>
            </a:r>
          </a:p>
        </p:txBody>
      </p:sp>
      <p:sp>
        <p:nvSpPr>
          <p:cNvPr id="142343" name="文本框 142342"/>
          <p:cNvSpPr txBox="1">
            <a:spLocks noChangeArrowheads="1"/>
          </p:cNvSpPr>
          <p:nvPr/>
        </p:nvSpPr>
        <p:spPr bwMode="auto">
          <a:xfrm>
            <a:off x="2087166" y="2449116"/>
            <a:ext cx="2060972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 was terrible.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142344" name="文本框 142343"/>
          <p:cNvSpPr txBox="1">
            <a:spLocks noChangeArrowheads="1"/>
          </p:cNvSpPr>
          <p:nvPr/>
        </p:nvSpPr>
        <p:spPr bwMode="auto">
          <a:xfrm>
            <a:off x="2087166" y="3490912"/>
            <a:ext cx="1756172" cy="43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 was great.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3" grpId="0"/>
      <p:bldP spid="1423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4"/>
          <p:cNvSpPr txBox="1">
            <a:spLocks noChangeArrowheads="1"/>
          </p:cNvSpPr>
          <p:nvPr/>
        </p:nvSpPr>
        <p:spPr bwMode="auto">
          <a:xfrm>
            <a:off x="1400176" y="533400"/>
            <a:ext cx="705088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</a:rPr>
              <a:t>Listen again. What did Jane and Tony do on their </a:t>
            </a:r>
          </a:p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</a:rPr>
              <a:t>last school trip? Check (√) Tony or Jane.</a:t>
            </a:r>
          </a:p>
        </p:txBody>
      </p:sp>
      <p:sp>
        <p:nvSpPr>
          <p:cNvPr id="12290" name="Oval 31"/>
          <p:cNvSpPr>
            <a:spLocks noChangeArrowheads="1"/>
          </p:cNvSpPr>
          <p:nvPr/>
        </p:nvSpPr>
        <p:spPr bwMode="auto">
          <a:xfrm>
            <a:off x="571500" y="553641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1c</a:t>
            </a:r>
          </a:p>
        </p:txBody>
      </p:sp>
      <p:graphicFrame>
        <p:nvGraphicFramePr>
          <p:cNvPr id="143407" name="表格 143406"/>
          <p:cNvGraphicFramePr/>
          <p:nvPr/>
        </p:nvGraphicFramePr>
        <p:xfrm>
          <a:off x="1684735" y="1627585"/>
          <a:ext cx="6481764" cy="3101579"/>
        </p:xfrm>
        <a:graphic>
          <a:graphicData uri="http://schemas.openxmlformats.org/drawingml/2006/table">
            <a:tbl>
              <a:tblPr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9181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went to the countryside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climbed a mountain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went to an art museum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saw some paintings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drew pictures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79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</a:rPr>
                        <a:t>Tony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604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latin typeface="Times New Roman" panose="02020603050405020304" pitchFamily="18" charset="0"/>
                        </a:rPr>
                        <a:t>Jane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800" b="1" dirty="0">
                        <a:latin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408" name="矩形 143407"/>
          <p:cNvSpPr>
            <a:spLocks noChangeArrowheads="1"/>
          </p:cNvSpPr>
          <p:nvPr/>
        </p:nvSpPr>
        <p:spPr bwMode="auto">
          <a:xfrm>
            <a:off x="5195887" y="292417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09" name="矩形 143408"/>
          <p:cNvSpPr>
            <a:spLocks noChangeArrowheads="1"/>
          </p:cNvSpPr>
          <p:nvPr/>
        </p:nvSpPr>
        <p:spPr bwMode="auto">
          <a:xfrm>
            <a:off x="6329362" y="292417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10" name="矩形 143409"/>
          <p:cNvSpPr>
            <a:spLocks noChangeArrowheads="1"/>
          </p:cNvSpPr>
          <p:nvPr/>
        </p:nvSpPr>
        <p:spPr bwMode="auto">
          <a:xfrm>
            <a:off x="7355681" y="292417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11" name="矩形 143410"/>
          <p:cNvSpPr>
            <a:spLocks noChangeArrowheads="1"/>
          </p:cNvSpPr>
          <p:nvPr/>
        </p:nvSpPr>
        <p:spPr bwMode="auto">
          <a:xfrm>
            <a:off x="2927748" y="389572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12" name="矩形 143411"/>
          <p:cNvSpPr>
            <a:spLocks noChangeArrowheads="1"/>
          </p:cNvSpPr>
          <p:nvPr/>
        </p:nvSpPr>
        <p:spPr bwMode="auto">
          <a:xfrm>
            <a:off x="4115991" y="3895725"/>
            <a:ext cx="329257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8" grpId="0"/>
      <p:bldP spid="143409" grpId="0"/>
      <p:bldP spid="143410" grpId="0"/>
      <p:bldP spid="143411" grpId="0"/>
      <p:bldP spid="143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4"/>
          <p:cNvSpPr txBox="1">
            <a:spLocks noChangeArrowheads="1"/>
          </p:cNvSpPr>
          <p:nvPr/>
        </p:nvSpPr>
        <p:spPr bwMode="auto">
          <a:xfrm>
            <a:off x="1400176" y="533400"/>
            <a:ext cx="647938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</a:rPr>
              <a:t>What was your last school trip like? Discuss it with </a:t>
            </a:r>
          </a:p>
          <a:p>
            <a:r>
              <a:rPr lang="en-US" altLang="zh-CN" sz="2700" b="1">
                <a:solidFill>
                  <a:srgbClr val="003399"/>
                </a:solidFill>
                <a:latin typeface="Times New Roman" panose="02020603050405020304" pitchFamily="18" charset="0"/>
              </a:rPr>
              <a:t>your partner.</a:t>
            </a:r>
          </a:p>
        </p:txBody>
      </p:sp>
      <p:sp>
        <p:nvSpPr>
          <p:cNvPr id="13314" name="Oval 31"/>
          <p:cNvSpPr>
            <a:spLocks noChangeArrowheads="1"/>
          </p:cNvSpPr>
          <p:nvPr/>
        </p:nvSpPr>
        <p:spPr bwMode="auto">
          <a:xfrm>
            <a:off x="571500" y="553641"/>
            <a:ext cx="762000" cy="457200"/>
          </a:xfrm>
          <a:prstGeom prst="ellipse">
            <a:avLst/>
          </a:prstGeom>
          <a:solidFill>
            <a:srgbClr val="993366"/>
          </a:solidFill>
          <a:ln w="8001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 latinLnBrk="1"/>
            <a:r>
              <a:rPr lang="en-US" altLang="zh-CN" sz="2700" b="1">
                <a:solidFill>
                  <a:schemeClr val="bg1"/>
                </a:solidFill>
                <a:latin typeface="Times New Roman" panose="02020603050405020304" pitchFamily="18" charset="0"/>
                <a:ea typeface="Gulim" pitchFamily="34" charset="-127"/>
              </a:rPr>
              <a:t>1d</a:t>
            </a:r>
          </a:p>
        </p:txBody>
      </p:sp>
      <p:sp>
        <p:nvSpPr>
          <p:cNvPr id="13315" name="Text Box 8"/>
          <p:cNvSpPr txBox="1">
            <a:spLocks noChangeArrowheads="1"/>
          </p:cNvSpPr>
          <p:nvPr/>
        </p:nvSpPr>
        <p:spPr bwMode="auto">
          <a:xfrm>
            <a:off x="3236119" y="2486025"/>
            <a:ext cx="2375297" cy="1040606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 b="1">
                <a:latin typeface="Times New Roman" panose="02020603050405020304" pitchFamily="18" charset="0"/>
              </a:rPr>
              <a:t>I went to …</a:t>
            </a:r>
          </a:p>
          <a:p>
            <a:pPr>
              <a:lnSpc>
                <a:spcPct val="130000"/>
              </a:lnSpc>
            </a:pPr>
            <a:r>
              <a:rPr lang="en-US" sz="2400" b="1">
                <a:latin typeface="Times New Roman" panose="02020603050405020304" pitchFamily="18" charset="0"/>
              </a:rPr>
              <a:t>That sounds …</a:t>
            </a:r>
          </a:p>
        </p:txBody>
      </p:sp>
      <p:pic>
        <p:nvPicPr>
          <p:cNvPr id="13316" name="图片 9220" descr="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0175" y="2053829"/>
            <a:ext cx="1677591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9221" descr="zhuzhu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74531" y="2053828"/>
            <a:ext cx="1906191" cy="20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ChangeArrowheads="1"/>
          </p:cNvSpPr>
          <p:nvPr/>
        </p:nvSpPr>
        <p:spPr bwMode="auto">
          <a:xfrm>
            <a:off x="351235" y="770335"/>
            <a:ext cx="8154590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</a:pPr>
            <a:r>
              <a:rPr lang="en-US" sz="2400" b="1" dirty="0">
                <a:latin typeface="Times New Roman" panose="02020603050405020304" pitchFamily="18" charset="0"/>
                <a:ea typeface="Dotum" pitchFamily="34" charset="-127"/>
              </a:rPr>
              <a:t>What do you most want to do on your  school trip?</a:t>
            </a:r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351235" y="1532335"/>
            <a:ext cx="8616417" cy="51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 want to … I think it is (sounds) good (great / OK / fun / funny).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/>
        </p:nvSpPr>
        <p:spPr bwMode="auto">
          <a:xfrm>
            <a:off x="351235" y="2143125"/>
            <a:ext cx="771763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>
              <a:lnSpc>
                <a:spcPct val="110000"/>
              </a:lnSpc>
            </a:pPr>
            <a:r>
              <a:rPr lang="en-US" sz="2400" b="1" dirty="0">
                <a:latin typeface="Times New Roman" panose="02020603050405020304" pitchFamily="18" charset="0"/>
              </a:rPr>
              <a:t>Is there anything you don’t want to do on your school trip?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51235" y="2905126"/>
            <a:ext cx="7690247" cy="125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b="1" dirty="0">
                <a:latin typeface="Times New Roman" panose="02020603050405020304" pitchFamily="18" charset="0"/>
              </a:rPr>
              <a:t>What are they?  Why?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don’t want to … It is not good / terrible boring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1"/>
          <p:cNvSpPr>
            <a:spLocks noChangeArrowheads="1"/>
          </p:cNvSpPr>
          <p:nvPr/>
        </p:nvSpPr>
        <p:spPr bwMode="auto">
          <a:xfrm>
            <a:off x="40481" y="745332"/>
            <a:ext cx="1547813" cy="33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自主探究</a:t>
            </a:r>
          </a:p>
        </p:txBody>
      </p:sp>
      <p:sp>
        <p:nvSpPr>
          <p:cNvPr id="6" name="MH_Entry_1"/>
          <p:cNvSpPr/>
          <p:nvPr/>
        </p:nvSpPr>
        <p:spPr>
          <a:xfrm>
            <a:off x="2013347" y="1649016"/>
            <a:ext cx="4324350" cy="115014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000" b="1" spc="15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Learn New Words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119313" y="2680098"/>
            <a:ext cx="1771650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go to the zoo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36344" y="2625329"/>
            <a:ext cx="210538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visit a museum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551510" y="3813573"/>
            <a:ext cx="1727597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ride a horse</a:t>
            </a:r>
          </a:p>
        </p:txBody>
      </p:sp>
      <p:pic>
        <p:nvPicPr>
          <p:cNvPr id="16388" name="图片 45077" descr="C:\Users\lenovo\Desktop\timg.jpgtim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1885" y="1058466"/>
            <a:ext cx="2483644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45079" descr="C:\Users\lenovo\Desktop\timgU7U29QLG.jpgtimgU7U29QL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6319" y="951310"/>
            <a:ext cx="2463404" cy="165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45081" descr="C:\Users\lenovo\Desktop\timgY8VS8WYQ.jpgtimgY8VS8WY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5592" y="3112294"/>
            <a:ext cx="2620565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2" grpId="0"/>
      <p:bldP spid="41996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Application>Microsoft Office PowerPoint</Application>
  <PresentationFormat>全屏显示(16:9)</PresentationFormat>
  <Paragraphs>259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5" baseType="lpstr">
      <vt:lpstr>Dotum</vt:lpstr>
      <vt:lpstr>Gulim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Comic Sans MS</vt:lpstr>
      <vt:lpstr>Times New Roman</vt:lpstr>
      <vt:lpstr>WWW.2PPT.COM
</vt:lpstr>
      <vt:lpstr>PowerPoint 演示文稿</vt:lpstr>
      <vt:lpstr>PowerPoint 演示文稿</vt:lpstr>
      <vt:lpstr>Match the activities with the pictures.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ECE60A79A08641F59B1CB94E2CA964BF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