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6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8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7" r:id="rId21"/>
    <p:sldId id="275" r:id="rId22"/>
    <p:sldId id="276" r:id="rId23"/>
    <p:sldId id="277" r:id="rId24"/>
    <p:sldId id="279" r:id="rId25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28C"/>
    <a:srgbClr val="FF66CC"/>
    <a:srgbClr val="FFCCFF"/>
    <a:srgbClr val="BAF3DF"/>
    <a:srgbClr val="B3F0D2"/>
    <a:srgbClr val="A8EDD5"/>
    <a:srgbClr val="6BDFB8"/>
    <a:srgbClr val="7EE3C6"/>
    <a:srgbClr val="80EBCC"/>
    <a:srgbClr val="80E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9EB70-010D-428B-A66F-D19CD41C37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2B2C2-804E-4956-8E8B-32E2DD28D8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B2C2-804E-4956-8E8B-32E2DD28D81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1973"/>
            <a:ext cx="10515600" cy="136871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1973"/>
            <a:ext cx="10515600" cy="136871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81810" y="6431125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1973"/>
            <a:ext cx="10515600" cy="136871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1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30.jpeg"/><Relationship Id="rId4" Type="http://schemas.openxmlformats.org/officeDocument/2006/relationships/image" Target="../media/image11.pn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98120" y="207010"/>
            <a:ext cx="11795760" cy="6466840"/>
            <a:chOff x="312" y="326"/>
            <a:chExt cx="18576" cy="10184"/>
          </a:xfrm>
        </p:grpSpPr>
        <p:pic>
          <p:nvPicPr>
            <p:cNvPr id="4" name="图片 3" descr="29d0feac43ac5ef881538a4b171336a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" y="326"/>
              <a:ext cx="18576" cy="10185"/>
            </a:xfrm>
            <a:prstGeom prst="rect">
              <a:avLst/>
            </a:prstGeom>
          </p:spPr>
        </p:pic>
        <p:pic>
          <p:nvPicPr>
            <p:cNvPr id="27" name="图片 26" descr="29d0feac43ac5ef881538a4b171336a5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 rot="12300000">
              <a:off x="2147" y="5170"/>
              <a:ext cx="4192" cy="3301"/>
            </a:xfrm>
            <a:prstGeom prst="ellipse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474345" y="3178810"/>
            <a:ext cx="7338060" cy="1446550"/>
          </a:xfrm>
          <a:prstGeom prst="rect">
            <a:avLst/>
          </a:prstGeom>
          <a:noFill/>
          <a:effectLst>
            <a:glow rad="431800">
              <a:srgbClr val="CC00FF">
                <a:alpha val="69000"/>
              </a:srgbClr>
            </a:glow>
            <a:outerShdw blurRad="50800" dist="63500" dir="3000000" algn="tl" rotWithShape="0">
              <a:srgbClr val="3F29B3">
                <a:alpha val="40000"/>
              </a:srgbClr>
            </a:outerShdw>
          </a:effectLst>
          <a:scene3d>
            <a:camera prst="orthographicFront"/>
            <a:lightRig rig="morning" dir="t">
              <a:rot lat="0" lon="0" rev="0"/>
            </a:lightRig>
          </a:scene3d>
          <a:sp3d extrusionH="6350" prstMaterial="dkEdge"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天猫商城</a:t>
            </a:r>
          </a:p>
          <a:p>
            <a:r>
              <a:rPr lang="zh-CN" altLang="en-US" dirty="0">
                <a:sym typeface="+mn-lt"/>
              </a:rPr>
              <a:t>双十一活动策划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8848" y="2322512"/>
            <a:ext cx="2602152" cy="12922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图片 28" descr="497f5162759cc2d2c0198e13e2e668a7 (1)"/>
          <p:cNvPicPr>
            <a:picLocks noChangeAspect="1"/>
          </p:cNvPicPr>
          <p:nvPr/>
        </p:nvPicPr>
        <p:blipFill>
          <a:blip r:embed="rId7" cstate="screen"/>
          <a:srcRect b="-8286"/>
          <a:stretch>
            <a:fillRect/>
          </a:stretch>
        </p:blipFill>
        <p:spPr>
          <a:xfrm>
            <a:off x="1045210" y="4815840"/>
            <a:ext cx="1355090" cy="1211580"/>
          </a:xfrm>
          <a:prstGeom prst="rect">
            <a:avLst/>
          </a:prstGeom>
        </p:spPr>
      </p:pic>
      <p:pic>
        <p:nvPicPr>
          <p:cNvPr id="30" name="图片 29" descr="497f5162759cc2d2c0198e13e2e668a7 (1)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rot="2460000">
            <a:off x="2387600" y="4770755"/>
            <a:ext cx="1392555" cy="1477645"/>
          </a:xfrm>
          <a:prstGeom prst="rect">
            <a:avLst/>
          </a:prstGeom>
        </p:spPr>
      </p:pic>
      <p:pic>
        <p:nvPicPr>
          <p:cNvPr id="31" name="图片 30" descr="497f5162759cc2d2c0198e13e2e668a7 (1)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831215" y="1875790"/>
            <a:ext cx="1874520" cy="218567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490805" y="6097077"/>
            <a:ext cx="3503424" cy="653613"/>
            <a:chOff x="13071" y="9546"/>
            <a:chExt cx="5817" cy="108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3071" y="9546"/>
              <a:ext cx="5817" cy="1085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4008" y="9600"/>
              <a:ext cx="3761" cy="8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  XX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品牌旗舰店</a:t>
              </a:r>
            </a:p>
          </p:txBody>
        </p:sp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 descr="29d0feac43ac5ef881538a4b171336a5"/>
          <p:cNvPicPr>
            <a:picLocks noChangeAspect="1"/>
          </p:cNvPicPr>
          <p:nvPr/>
        </p:nvPicPr>
        <p:blipFill>
          <a:blip r:embed="rId11" cstate="screen"/>
          <a:srcRect t="-3110"/>
          <a:stretch>
            <a:fillRect/>
          </a:stretch>
        </p:blipFill>
        <p:spPr>
          <a:xfrm>
            <a:off x="707390" y="290830"/>
            <a:ext cx="1593850" cy="12033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5" y="245110"/>
            <a:ext cx="1833535" cy="15411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2"/>
    </mc:Choice>
    <mc:Fallback xmlns="">
      <p:transition spd="slow" advTm="7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2880" y="196215"/>
            <a:ext cx="11811000" cy="6482080"/>
            <a:chOff x="288" y="309"/>
            <a:chExt cx="18600" cy="10208"/>
          </a:xfrm>
        </p:grpSpPr>
        <p:pic>
          <p:nvPicPr>
            <p:cNvPr id="4" name="图片 3" descr="0ab85aae13f137b4239344e43fa25b3f"/>
            <p:cNvPicPr>
              <a:picLocks noChangeAspect="1"/>
            </p:cNvPicPr>
            <p:nvPr/>
          </p:nvPicPr>
          <p:blipFill>
            <a:blip r:embed="rId4" cstate="screen"/>
            <a:srcRect t="10216" r="7286"/>
            <a:stretch>
              <a:fillRect/>
            </a:stretch>
          </p:blipFill>
          <p:spPr>
            <a:xfrm>
              <a:off x="7986" y="309"/>
              <a:ext cx="10893" cy="9729"/>
            </a:xfrm>
            <a:prstGeom prst="rect">
              <a:avLst/>
            </a:prstGeom>
          </p:spPr>
        </p:pic>
        <p:pic>
          <p:nvPicPr>
            <p:cNvPr id="5" name="图片 4" descr="a5e3571d8f29dbb159fbe08aaa3ee46d"/>
            <p:cNvPicPr>
              <a:picLocks noChangeAspect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>
            <a:xfrm flipV="1">
              <a:off x="288" y="4275"/>
              <a:ext cx="11239" cy="624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2" y="318"/>
              <a:ext cx="18576" cy="1017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半闭框 35"/>
          <p:cNvSpPr/>
          <p:nvPr/>
        </p:nvSpPr>
        <p:spPr>
          <a:xfrm flipH="1" flipV="1">
            <a:off x="11440795" y="6136640"/>
            <a:ext cx="540004" cy="540004"/>
          </a:xfrm>
          <a:prstGeom prst="halfFrame">
            <a:avLst>
              <a:gd name="adj1" fmla="val 12276"/>
              <a:gd name="adj2" fmla="val 12511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905000" y="2286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 16" descr="双十一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638175" y="436245"/>
            <a:ext cx="2385060" cy="2195830"/>
          </a:xfrm>
          <a:prstGeom prst="rect">
            <a:avLst/>
          </a:prstGeom>
          <a:effectLst>
            <a:outerShdw dist="101600" dir="4800000" algn="tl" rotWithShape="0">
              <a:schemeClr val="bg1">
                <a:alpha val="100000"/>
              </a:schemeClr>
            </a:outerShdw>
          </a:effectLst>
        </p:spPr>
      </p:pic>
      <p:sp>
        <p:nvSpPr>
          <p:cNvPr id="19" name="TextBox 37"/>
          <p:cNvSpPr txBox="1"/>
          <p:nvPr/>
        </p:nvSpPr>
        <p:spPr>
          <a:xfrm>
            <a:off x="3282630" y="1545414"/>
            <a:ext cx="17439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Teamwork</a:t>
            </a: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55645" y="1100455"/>
            <a:ext cx="207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2128C"/>
                </a:solidFill>
                <a:cs typeface="+mn-ea"/>
                <a:sym typeface="+mn-lt"/>
              </a:rPr>
              <a:t>团队配合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2482215" y="2017395"/>
            <a:ext cx="7760335" cy="1297940"/>
            <a:chOff x="4097" y="3307"/>
            <a:chExt cx="12221" cy="2044"/>
          </a:xfrm>
        </p:grpSpPr>
        <p:grpSp>
          <p:nvGrpSpPr>
            <p:cNvPr id="6" name="组合 5"/>
            <p:cNvGrpSpPr/>
            <p:nvPr/>
          </p:nvGrpSpPr>
          <p:grpSpPr>
            <a:xfrm>
              <a:off x="4097" y="3307"/>
              <a:ext cx="2044" cy="2044"/>
              <a:chOff x="2476" y="4328"/>
              <a:chExt cx="3076" cy="307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476" y="4328"/>
                <a:ext cx="3076" cy="3076"/>
              </a:xfrm>
              <a:prstGeom prst="ellipse">
                <a:avLst/>
              </a:prstGeom>
              <a:noFill/>
              <a:ln w="130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2687" y="4539"/>
                <a:ext cx="2654" cy="2654"/>
              </a:xfrm>
              <a:prstGeom prst="ellipse">
                <a:avLst/>
              </a:prstGeom>
              <a:noFill/>
              <a:ln w="130175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894" y="4744"/>
                <a:ext cx="2244" cy="2244"/>
              </a:xfrm>
              <a:prstGeom prst="ellipse">
                <a:avLst/>
              </a:prstGeom>
              <a:solidFill>
                <a:srgbClr val="FFCCFF"/>
              </a:solidFill>
              <a:ln w="130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美工</a:t>
                </a:r>
              </a:p>
            </p:txBody>
          </p:sp>
        </p:grpSp>
        <p:sp>
          <p:nvSpPr>
            <p:cNvPr id="8" name="圆角矩形 7"/>
            <p:cNvSpPr/>
            <p:nvPr/>
          </p:nvSpPr>
          <p:spPr>
            <a:xfrm>
              <a:off x="7070" y="3538"/>
              <a:ext cx="9248" cy="1673"/>
            </a:xfrm>
            <a:prstGeom prst="roundRect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活动内容1：直通车引流做好退款办理时间、订单信息 修改、发货快递和时间等声明放置在首页及商品详情页，设计以“双十一”为主题的首页，以及活动广告图片。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735705" y="3416935"/>
            <a:ext cx="7760335" cy="1297940"/>
            <a:chOff x="4341" y="5873"/>
            <a:chExt cx="12221" cy="2044"/>
          </a:xfrm>
        </p:grpSpPr>
        <p:grpSp>
          <p:nvGrpSpPr>
            <p:cNvPr id="22" name="组合 21"/>
            <p:cNvGrpSpPr/>
            <p:nvPr/>
          </p:nvGrpSpPr>
          <p:grpSpPr>
            <a:xfrm>
              <a:off x="4341" y="5873"/>
              <a:ext cx="2044" cy="2044"/>
              <a:chOff x="2476" y="4328"/>
              <a:chExt cx="3076" cy="3076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476" y="4328"/>
                <a:ext cx="3076" cy="3076"/>
              </a:xfrm>
              <a:prstGeom prst="ellipse">
                <a:avLst/>
              </a:prstGeom>
              <a:noFill/>
              <a:ln w="130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2687" y="4539"/>
                <a:ext cx="2654" cy="2654"/>
              </a:xfrm>
              <a:prstGeom prst="ellipse">
                <a:avLst/>
              </a:prstGeom>
              <a:noFill/>
              <a:ln w="130175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894" y="4744"/>
                <a:ext cx="2244" cy="2244"/>
              </a:xfrm>
              <a:prstGeom prst="ellipse">
                <a:avLst/>
              </a:prstGeom>
              <a:solidFill>
                <a:srgbClr val="FFCCFF"/>
              </a:solidFill>
              <a:ln w="130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客服</a:t>
                </a:r>
              </a:p>
            </p:txBody>
          </p:sp>
        </p:grpSp>
        <p:sp>
          <p:nvSpPr>
            <p:cNvPr id="26" name="圆角矩形 25"/>
            <p:cNvSpPr/>
            <p:nvPr/>
          </p:nvSpPr>
          <p:spPr>
            <a:xfrm>
              <a:off x="7314" y="6104"/>
              <a:ext cx="9248" cy="1673"/>
            </a:xfrm>
            <a:prstGeom prst="roundRect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售前X名+售后X名+客审X名（负责订单审核和打印） 确保电脑配置；做好活动内容细节解释的快捷回复语。修改部分商品价格。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803400" y="4838700"/>
            <a:ext cx="7760335" cy="1297940"/>
            <a:chOff x="5296" y="7409"/>
            <a:chExt cx="12221" cy="2044"/>
          </a:xfrm>
        </p:grpSpPr>
        <p:grpSp>
          <p:nvGrpSpPr>
            <p:cNvPr id="32" name="组合 31"/>
            <p:cNvGrpSpPr/>
            <p:nvPr/>
          </p:nvGrpSpPr>
          <p:grpSpPr>
            <a:xfrm>
              <a:off x="5296" y="7409"/>
              <a:ext cx="2044" cy="2044"/>
              <a:chOff x="2476" y="4328"/>
              <a:chExt cx="3076" cy="3076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476" y="4328"/>
                <a:ext cx="3076" cy="3076"/>
              </a:xfrm>
              <a:prstGeom prst="ellipse">
                <a:avLst/>
              </a:prstGeom>
              <a:noFill/>
              <a:ln w="130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687" y="4539"/>
                <a:ext cx="2654" cy="2654"/>
              </a:xfrm>
              <a:prstGeom prst="ellipse">
                <a:avLst/>
              </a:prstGeom>
              <a:noFill/>
              <a:ln w="130175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2894" y="4744"/>
                <a:ext cx="2244" cy="2244"/>
              </a:xfrm>
              <a:prstGeom prst="ellipse">
                <a:avLst/>
              </a:prstGeom>
              <a:solidFill>
                <a:srgbClr val="FFCCFF"/>
              </a:solidFill>
              <a:ln w="130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网络</a:t>
                </a:r>
              </a:p>
            </p:txBody>
          </p:sp>
        </p:grpSp>
        <p:sp>
          <p:nvSpPr>
            <p:cNvPr id="38" name="圆角矩形 37"/>
            <p:cNvSpPr/>
            <p:nvPr/>
          </p:nvSpPr>
          <p:spPr>
            <a:xfrm>
              <a:off x="8269" y="7640"/>
              <a:ext cx="9248" cy="1673"/>
            </a:xfrm>
            <a:prstGeom prst="roundRect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检查促销软件设置。快捷短语和自动 回复（提前准备、包含促销、尽量少用）</a:t>
              </a:r>
            </a:p>
            <a:p>
              <a:pPr lvl="0" algn="l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8"/>
    </mc:Choice>
    <mc:Fallback xmlns="">
      <p:transition spd="slow" advTm="6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2880" y="196215"/>
            <a:ext cx="11811000" cy="6482080"/>
            <a:chOff x="288" y="309"/>
            <a:chExt cx="18600" cy="10208"/>
          </a:xfrm>
        </p:grpSpPr>
        <p:pic>
          <p:nvPicPr>
            <p:cNvPr id="4" name="图片 3" descr="0ab85aae13f137b4239344e43fa25b3f"/>
            <p:cNvPicPr>
              <a:picLocks noChangeAspect="1"/>
            </p:cNvPicPr>
            <p:nvPr/>
          </p:nvPicPr>
          <p:blipFill>
            <a:blip r:embed="rId4" cstate="screen"/>
            <a:srcRect t="10216" r="7286"/>
            <a:stretch>
              <a:fillRect/>
            </a:stretch>
          </p:blipFill>
          <p:spPr>
            <a:xfrm>
              <a:off x="7986" y="309"/>
              <a:ext cx="10893" cy="9729"/>
            </a:xfrm>
            <a:prstGeom prst="rect">
              <a:avLst/>
            </a:prstGeom>
          </p:spPr>
        </p:pic>
        <p:pic>
          <p:nvPicPr>
            <p:cNvPr id="5" name="图片 4" descr="a5e3571d8f29dbb159fbe08aaa3ee46d"/>
            <p:cNvPicPr>
              <a:picLocks noChangeAspect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>
            <a:xfrm flipV="1">
              <a:off x="288" y="4275"/>
              <a:ext cx="11239" cy="624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2" y="318"/>
              <a:ext cx="18576" cy="1017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半闭框 35"/>
          <p:cNvSpPr/>
          <p:nvPr/>
        </p:nvSpPr>
        <p:spPr>
          <a:xfrm flipH="1" flipV="1">
            <a:off x="11440795" y="6136640"/>
            <a:ext cx="540004" cy="540004"/>
          </a:xfrm>
          <a:prstGeom prst="halfFrame">
            <a:avLst>
              <a:gd name="adj1" fmla="val 12276"/>
              <a:gd name="adj2" fmla="val 12511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905000" y="2286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32000" y="3556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 16" descr="双十一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638175" y="436245"/>
            <a:ext cx="2385060" cy="2195830"/>
          </a:xfrm>
          <a:prstGeom prst="rect">
            <a:avLst/>
          </a:prstGeom>
          <a:effectLst>
            <a:outerShdw dist="101600" dir="4800000" algn="tl" rotWithShape="0">
              <a:schemeClr val="bg1">
                <a:alpha val="100000"/>
              </a:schemeClr>
            </a:outerShdw>
          </a:effectLst>
        </p:spPr>
      </p:pic>
      <p:sp>
        <p:nvSpPr>
          <p:cNvPr id="19" name="TextBox 37"/>
          <p:cNvSpPr txBox="1"/>
          <p:nvPr/>
        </p:nvSpPr>
        <p:spPr>
          <a:xfrm>
            <a:off x="3282630" y="1545414"/>
            <a:ext cx="17439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Teamwork</a:t>
            </a: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55645" y="1100455"/>
            <a:ext cx="207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2128C"/>
                </a:solidFill>
                <a:cs typeface="+mn-ea"/>
                <a:sym typeface="+mn-lt"/>
              </a:rPr>
              <a:t>团队配合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3406140" y="1880235"/>
            <a:ext cx="7760335" cy="1598295"/>
            <a:chOff x="4097" y="3070"/>
            <a:chExt cx="12221" cy="2517"/>
          </a:xfrm>
        </p:grpSpPr>
        <p:grpSp>
          <p:nvGrpSpPr>
            <p:cNvPr id="8" name="组合 7"/>
            <p:cNvGrpSpPr/>
            <p:nvPr/>
          </p:nvGrpSpPr>
          <p:grpSpPr>
            <a:xfrm>
              <a:off x="4097" y="3307"/>
              <a:ext cx="2044" cy="2044"/>
              <a:chOff x="2476" y="4328"/>
              <a:chExt cx="3076" cy="307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476" y="4328"/>
                <a:ext cx="3076" cy="3076"/>
              </a:xfrm>
              <a:prstGeom prst="ellipse">
                <a:avLst/>
              </a:prstGeom>
              <a:noFill/>
              <a:ln w="130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2687" y="4539"/>
                <a:ext cx="2654" cy="2654"/>
              </a:xfrm>
              <a:prstGeom prst="ellipse">
                <a:avLst/>
              </a:prstGeom>
              <a:noFill/>
              <a:ln w="130175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894" y="4744"/>
                <a:ext cx="2244" cy="2244"/>
              </a:xfrm>
              <a:prstGeom prst="ellipse">
                <a:avLst/>
              </a:prstGeom>
              <a:solidFill>
                <a:srgbClr val="FFCCFF"/>
              </a:solidFill>
              <a:ln w="130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仓库</a:t>
                </a:r>
              </a:p>
            </p:txBody>
          </p:sp>
        </p:grpSp>
        <p:sp>
          <p:nvSpPr>
            <p:cNvPr id="11" name="圆角矩形 10"/>
            <p:cNvSpPr/>
            <p:nvPr/>
          </p:nvSpPr>
          <p:spPr>
            <a:xfrm>
              <a:off x="7070" y="3070"/>
              <a:ext cx="9248" cy="2517"/>
            </a:xfrm>
            <a:prstGeom prst="roundRect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发货员备货以及快递公司提前联系准备！确保库存准确，避免缺货。 准备好打印机及相关材料和打包用的材料。 准备适当比例的货品提前包装并分开堆放在活动中，保证客服端、制单员、仓库的沟通畅通，以保证售中过程中修改订单信息等情况的顺利解决。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520950" y="3533140"/>
            <a:ext cx="7645400" cy="1297940"/>
            <a:chOff x="4341" y="5873"/>
            <a:chExt cx="12040" cy="2044"/>
          </a:xfrm>
        </p:grpSpPr>
        <p:grpSp>
          <p:nvGrpSpPr>
            <p:cNvPr id="22" name="组合 21"/>
            <p:cNvGrpSpPr/>
            <p:nvPr/>
          </p:nvGrpSpPr>
          <p:grpSpPr>
            <a:xfrm>
              <a:off x="4341" y="5873"/>
              <a:ext cx="2044" cy="2044"/>
              <a:chOff x="2476" y="4328"/>
              <a:chExt cx="3076" cy="3076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476" y="4328"/>
                <a:ext cx="3076" cy="3076"/>
              </a:xfrm>
              <a:prstGeom prst="ellipse">
                <a:avLst/>
              </a:prstGeom>
              <a:noFill/>
              <a:ln w="130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2687" y="4539"/>
                <a:ext cx="2654" cy="2654"/>
              </a:xfrm>
              <a:prstGeom prst="ellipse">
                <a:avLst/>
              </a:prstGeom>
              <a:noFill/>
              <a:ln w="130175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894" y="4744"/>
                <a:ext cx="2244" cy="2244"/>
              </a:xfrm>
              <a:prstGeom prst="ellipse">
                <a:avLst/>
              </a:prstGeom>
              <a:solidFill>
                <a:srgbClr val="FFCCFF"/>
              </a:solidFill>
              <a:ln w="130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客服</a:t>
                </a:r>
              </a:p>
            </p:txBody>
          </p:sp>
        </p:grpSp>
        <p:sp>
          <p:nvSpPr>
            <p:cNvPr id="26" name="圆角矩形 25"/>
            <p:cNvSpPr/>
            <p:nvPr/>
          </p:nvSpPr>
          <p:spPr>
            <a:xfrm>
              <a:off x="7143" y="6384"/>
              <a:ext cx="9238" cy="1020"/>
            </a:xfrm>
            <a:prstGeom prst="roundRect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lvl="0" algn="l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提炼活动广告宣传语。</a:t>
              </a:r>
            </a:p>
            <a:p>
              <a:pPr lvl="0" algn="l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358900" y="5034280"/>
            <a:ext cx="7769225" cy="1297940"/>
            <a:chOff x="5296" y="7409"/>
            <a:chExt cx="12235" cy="2044"/>
          </a:xfrm>
        </p:grpSpPr>
        <p:grpSp>
          <p:nvGrpSpPr>
            <p:cNvPr id="32" name="组合 31"/>
            <p:cNvGrpSpPr/>
            <p:nvPr/>
          </p:nvGrpSpPr>
          <p:grpSpPr>
            <a:xfrm>
              <a:off x="5296" y="7409"/>
              <a:ext cx="2044" cy="2044"/>
              <a:chOff x="2476" y="4328"/>
              <a:chExt cx="3076" cy="3076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476" y="4328"/>
                <a:ext cx="3076" cy="3076"/>
              </a:xfrm>
              <a:prstGeom prst="ellipse">
                <a:avLst/>
              </a:prstGeom>
              <a:noFill/>
              <a:ln w="130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687" y="4539"/>
                <a:ext cx="2654" cy="2654"/>
              </a:xfrm>
              <a:prstGeom prst="ellipse">
                <a:avLst/>
              </a:prstGeom>
              <a:noFill/>
              <a:ln w="130175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2894" y="4744"/>
                <a:ext cx="2244" cy="2244"/>
              </a:xfrm>
              <a:prstGeom prst="ellipse">
                <a:avLst/>
              </a:prstGeom>
              <a:solidFill>
                <a:srgbClr val="FFCCFF"/>
              </a:solidFill>
              <a:ln w="130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网络</a:t>
                </a:r>
              </a:p>
            </p:txBody>
          </p:sp>
        </p:grpSp>
        <p:sp>
          <p:nvSpPr>
            <p:cNvPr id="38" name="圆角矩形 37"/>
            <p:cNvSpPr/>
            <p:nvPr/>
          </p:nvSpPr>
          <p:spPr>
            <a:xfrm>
              <a:off x="8283" y="7685"/>
              <a:ext cx="9248" cy="1673"/>
            </a:xfrm>
            <a:prstGeom prst="roundRect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>
                <a:lnSpc>
                  <a:spcPct val="150000"/>
                </a:lnSpc>
              </a:pPr>
              <a:endParaRPr lang="zh-CN" altLang="en-US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 lvl="0" algn="l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删除搭配减价以及删除第三方打折软件设置的折扣，互联网上关于泰丰家纺的网页做好回帖和店铺双十一活动宣传。</a:t>
              </a:r>
              <a:endParaRPr lang="zh-CN" altLang="en-US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 lvl="0" algn="l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lvl="0" algn="l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9"/>
    </mc:Choice>
    <mc:Fallback xmlns="">
      <p:transition spd="slow" advTm="5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91135" y="207010"/>
            <a:ext cx="11824970" cy="6502400"/>
            <a:chOff x="301" y="326"/>
            <a:chExt cx="18622" cy="10240"/>
          </a:xfrm>
        </p:grpSpPr>
        <p:pic>
          <p:nvPicPr>
            <p:cNvPr id="2" name="图片 1" descr="双十一hgh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01" y="326"/>
              <a:ext cx="18623" cy="10241"/>
            </a:xfrm>
            <a:prstGeom prst="rect">
              <a:avLst/>
            </a:prstGeom>
          </p:spPr>
        </p:pic>
        <p:pic>
          <p:nvPicPr>
            <p:cNvPr id="5" name="图片 4" descr="双十一hgh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1338" y="636"/>
              <a:ext cx="2199" cy="1794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713990" y="1930400"/>
            <a:ext cx="2934335" cy="2055495"/>
            <a:chOff x="4334" y="2239"/>
            <a:chExt cx="3925" cy="3237"/>
          </a:xfrm>
        </p:grpSpPr>
        <p:sp>
          <p:nvSpPr>
            <p:cNvPr id="9" name="文本框 8"/>
            <p:cNvSpPr txBox="1"/>
            <p:nvPr/>
          </p:nvSpPr>
          <p:spPr>
            <a:xfrm>
              <a:off x="4334" y="3200"/>
              <a:ext cx="3925" cy="2276"/>
            </a:xfrm>
            <a:prstGeom prst="rect">
              <a:avLst/>
            </a:prstGeom>
            <a:noFill/>
            <a:effectLst>
              <a:glow rad="431800">
                <a:srgbClr val="CC00FF">
                  <a:alpha val="69000"/>
                </a:srgbClr>
              </a:glow>
              <a:outerShdw blurRad="50800" dist="63500" dir="3000000" algn="tl" rotWithShape="0">
                <a:srgbClr val="3F29B3">
                  <a:alpha val="40000"/>
                </a:srgbClr>
              </a:outerShdw>
            </a:effectLst>
            <a:scene3d>
              <a:camera prst="orthographicFront"/>
              <a:lightRig rig="morning" dir="t">
                <a:rot lat="0" lon="0" rev="0"/>
              </a:lightRig>
            </a:scene3d>
            <a:sp3d extrusionH="6350" prstMaterial="dkEdge"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300" dirty="0">
                  <a:ln w="1016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rPr>
                <a:t>活动执行方案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785" y="2239"/>
              <a:ext cx="3014" cy="140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7846695" y="1543050"/>
            <a:ext cx="2971800" cy="884555"/>
            <a:chOff x="7846695" y="1543050"/>
            <a:chExt cx="2971800" cy="884555"/>
          </a:xfrm>
        </p:grpSpPr>
        <p:sp>
          <p:nvSpPr>
            <p:cNvPr id="13" name="椭圆 12"/>
            <p:cNvSpPr/>
            <p:nvPr/>
          </p:nvSpPr>
          <p:spPr>
            <a:xfrm>
              <a:off x="7846695" y="1543050"/>
              <a:ext cx="775335" cy="775335"/>
            </a:xfrm>
            <a:prstGeom prst="ellipse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8623935" y="1666875"/>
              <a:ext cx="2194560" cy="52641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745855" y="1720850"/>
              <a:ext cx="1198880" cy="706755"/>
            </a:xfrm>
            <a:prstGeom prst="rect">
              <a:avLst/>
            </a:prstGeom>
            <a:noFill/>
            <a:effectLst/>
          </p:spPr>
          <p:txBody>
            <a:bodyPr wrap="none" rtlCol="0" anchor="t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场地规划</a:t>
              </a:r>
            </a:p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04865" y="3858895"/>
            <a:ext cx="2969895" cy="902335"/>
            <a:chOff x="5904865" y="3858895"/>
            <a:chExt cx="2969895" cy="902335"/>
          </a:xfrm>
        </p:grpSpPr>
        <p:sp>
          <p:nvSpPr>
            <p:cNvPr id="16" name="椭圆 15"/>
            <p:cNvSpPr/>
            <p:nvPr/>
          </p:nvSpPr>
          <p:spPr>
            <a:xfrm>
              <a:off x="5904865" y="3985895"/>
              <a:ext cx="775335" cy="775335"/>
            </a:xfrm>
            <a:prstGeom prst="ellipse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6680200" y="4095115"/>
              <a:ext cx="2194560" cy="52641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886575" y="3858895"/>
              <a:ext cx="1198880" cy="706755"/>
            </a:xfrm>
            <a:prstGeom prst="rect">
              <a:avLst/>
            </a:prstGeom>
            <a:noFill/>
            <a:effectLst/>
          </p:spPr>
          <p:txBody>
            <a:bodyPr wrap="none" rtlCol="0" anchor="t">
              <a:spAutoFit/>
            </a:bodyPr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团队配合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86575" y="2699385"/>
            <a:ext cx="2969895" cy="868680"/>
            <a:chOff x="6886575" y="2699385"/>
            <a:chExt cx="2969895" cy="868680"/>
          </a:xfrm>
        </p:grpSpPr>
        <p:sp>
          <p:nvSpPr>
            <p:cNvPr id="24" name="椭圆 23"/>
            <p:cNvSpPr/>
            <p:nvPr/>
          </p:nvSpPr>
          <p:spPr>
            <a:xfrm>
              <a:off x="6886575" y="2699385"/>
              <a:ext cx="775335" cy="775335"/>
            </a:xfrm>
            <a:prstGeom prst="ellipse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7661910" y="2844165"/>
              <a:ext cx="2194560" cy="52641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043545" y="2861310"/>
              <a:ext cx="1198880" cy="706755"/>
            </a:xfrm>
            <a:prstGeom prst="rect">
              <a:avLst/>
            </a:prstGeom>
            <a:noFill/>
            <a:effectLst/>
          </p:spPr>
          <p:txBody>
            <a:bodyPr wrap="none" rtlCol="0" anchor="t">
              <a:spAutoFit/>
            </a:bodyPr>
            <a:lstStyle/>
            <a:p>
              <a:pPr algn="l">
                <a:buNone/>
              </a:pP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店铺活动</a:t>
              </a:r>
            </a:p>
            <a:p>
              <a:pPr algn="l">
                <a:buNone/>
              </a:pP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5" y="217805"/>
            <a:ext cx="1833535" cy="15411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0"/>
    </mc:Choice>
    <mc:Fallback xmlns="">
      <p:transition spd="slow" advTm="8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2880" y="196215"/>
            <a:ext cx="11811000" cy="6482080"/>
            <a:chOff x="288" y="309"/>
            <a:chExt cx="18600" cy="10208"/>
          </a:xfrm>
        </p:grpSpPr>
        <p:pic>
          <p:nvPicPr>
            <p:cNvPr id="4" name="图片 3" descr="0ab85aae13f137b4239344e43fa25b3f"/>
            <p:cNvPicPr>
              <a:picLocks noChangeAspect="1"/>
            </p:cNvPicPr>
            <p:nvPr/>
          </p:nvPicPr>
          <p:blipFill>
            <a:blip r:embed="rId4" cstate="screen"/>
            <a:srcRect t="10216" r="7286"/>
            <a:stretch>
              <a:fillRect/>
            </a:stretch>
          </p:blipFill>
          <p:spPr>
            <a:xfrm>
              <a:off x="7986" y="309"/>
              <a:ext cx="10893" cy="9729"/>
            </a:xfrm>
            <a:prstGeom prst="rect">
              <a:avLst/>
            </a:prstGeom>
          </p:spPr>
        </p:pic>
        <p:pic>
          <p:nvPicPr>
            <p:cNvPr id="5" name="图片 4" descr="a5e3571d8f29dbb159fbe08aaa3ee46d"/>
            <p:cNvPicPr>
              <a:picLocks noChangeAspect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>
            <a:xfrm flipV="1">
              <a:off x="288" y="4275"/>
              <a:ext cx="11239" cy="624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2" y="318"/>
              <a:ext cx="18576" cy="1017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半闭框 35"/>
          <p:cNvSpPr/>
          <p:nvPr/>
        </p:nvSpPr>
        <p:spPr>
          <a:xfrm flipH="1" flipV="1">
            <a:off x="11440795" y="6136640"/>
            <a:ext cx="540004" cy="540004"/>
          </a:xfrm>
          <a:prstGeom prst="halfFrame">
            <a:avLst>
              <a:gd name="adj1" fmla="val 12276"/>
              <a:gd name="adj2" fmla="val 12511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hhh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1073150" y="713105"/>
            <a:ext cx="10058400" cy="565785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024380" y="2416810"/>
            <a:ext cx="2679065" cy="2735580"/>
          </a:xfrm>
          <a:prstGeom prst="ellipse">
            <a:avLst/>
          </a:prstGeom>
          <a:blipFill rotWithShape="1"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 descr="双十一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flipH="1">
            <a:off x="638175" y="436245"/>
            <a:ext cx="2385060" cy="2195830"/>
          </a:xfrm>
          <a:prstGeom prst="rect">
            <a:avLst/>
          </a:prstGeom>
          <a:effectLst>
            <a:outerShdw dist="101600" dir="4800000" algn="tl" rotWithShape="0">
              <a:schemeClr val="bg1">
                <a:alpha val="100000"/>
              </a:schemeClr>
            </a:outerShdw>
          </a:effectLst>
        </p:spPr>
      </p:pic>
      <p:sp>
        <p:nvSpPr>
          <p:cNvPr id="19" name="TextBox 37"/>
          <p:cNvSpPr txBox="1"/>
          <p:nvPr/>
        </p:nvSpPr>
        <p:spPr>
          <a:xfrm>
            <a:off x="2852735" y="1517474"/>
            <a:ext cx="17439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Site Planning</a:t>
            </a: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25750" y="1072515"/>
            <a:ext cx="207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2128C"/>
                </a:solidFill>
                <a:cs typeface="+mn-ea"/>
                <a:sym typeface="+mn-lt"/>
              </a:rPr>
              <a:t>场地规划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865620" y="1873885"/>
            <a:ext cx="3327400" cy="371475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15875" cmpd="sng">
            <a:solidFill>
              <a:srgbClr val="22128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场地名称</a:t>
            </a:r>
          </a:p>
          <a:p>
            <a:pPr algn="ctr"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场地简介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ct val="0"/>
              </a:spcBef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添加相关的简要介绍即可；  添加相关的简要介绍即可；  添加相关的简要介绍即可；添加相关的简要介绍即可；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5"/>
    </mc:Choice>
    <mc:Fallback xmlns="">
      <p:transition spd="slow" advTm="6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2880" y="196215"/>
            <a:ext cx="11811000" cy="6482080"/>
            <a:chOff x="288" y="309"/>
            <a:chExt cx="18600" cy="10208"/>
          </a:xfrm>
        </p:grpSpPr>
        <p:pic>
          <p:nvPicPr>
            <p:cNvPr id="4" name="图片 3" descr="0ab85aae13f137b4239344e43fa25b3f"/>
            <p:cNvPicPr>
              <a:picLocks noChangeAspect="1"/>
            </p:cNvPicPr>
            <p:nvPr/>
          </p:nvPicPr>
          <p:blipFill>
            <a:blip r:embed="rId4" cstate="screen"/>
            <a:srcRect t="10216" r="7286"/>
            <a:stretch>
              <a:fillRect/>
            </a:stretch>
          </p:blipFill>
          <p:spPr>
            <a:xfrm>
              <a:off x="7986" y="309"/>
              <a:ext cx="10893" cy="9729"/>
            </a:xfrm>
            <a:prstGeom prst="rect">
              <a:avLst/>
            </a:prstGeom>
          </p:spPr>
        </p:pic>
        <p:pic>
          <p:nvPicPr>
            <p:cNvPr id="5" name="图片 4" descr="a5e3571d8f29dbb159fbe08aaa3ee46d"/>
            <p:cNvPicPr>
              <a:picLocks noChangeAspect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>
            <a:xfrm flipV="1">
              <a:off x="288" y="4275"/>
              <a:ext cx="11239" cy="624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2" y="318"/>
              <a:ext cx="18576" cy="1017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半闭框 35"/>
          <p:cNvSpPr/>
          <p:nvPr/>
        </p:nvSpPr>
        <p:spPr>
          <a:xfrm flipH="1" flipV="1">
            <a:off x="11440795" y="6136640"/>
            <a:ext cx="540004" cy="540004"/>
          </a:xfrm>
          <a:prstGeom prst="halfFrame">
            <a:avLst>
              <a:gd name="adj1" fmla="val 12276"/>
              <a:gd name="adj2" fmla="val 12511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905000" y="2286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32000" y="3556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 16" descr="双十一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638175" y="436245"/>
            <a:ext cx="2385060" cy="2195830"/>
          </a:xfrm>
          <a:prstGeom prst="rect">
            <a:avLst/>
          </a:prstGeom>
          <a:effectLst>
            <a:outerShdw dist="101600" dir="4800000" algn="tl" rotWithShape="0">
              <a:schemeClr val="bg1">
                <a:alpha val="100000"/>
              </a:schemeClr>
            </a:outerShdw>
          </a:effectLst>
        </p:spPr>
      </p:pic>
      <p:sp>
        <p:nvSpPr>
          <p:cNvPr id="19" name="TextBox 37"/>
          <p:cNvSpPr txBox="1"/>
          <p:nvPr/>
        </p:nvSpPr>
        <p:spPr>
          <a:xfrm>
            <a:off x="3282630" y="1545414"/>
            <a:ext cx="17439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diaStore Events</a:t>
            </a: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55645" y="1100455"/>
            <a:ext cx="207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2128C"/>
                </a:solidFill>
                <a:cs typeface="+mn-ea"/>
                <a:sym typeface="+mn-lt"/>
              </a:rPr>
              <a:t>店铺活动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61110" y="991235"/>
            <a:ext cx="8121650" cy="5179060"/>
            <a:chOff x="1261110" y="991235"/>
            <a:chExt cx="8121650" cy="5179060"/>
          </a:xfrm>
        </p:grpSpPr>
        <p:pic>
          <p:nvPicPr>
            <p:cNvPr id="50" name="图片 49" descr="f5f50d6d66dc96c744ce4c262c3762a9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5638800" y="991235"/>
              <a:ext cx="3743960" cy="3743960"/>
            </a:xfrm>
            <a:prstGeom prst="rect">
              <a:avLst/>
            </a:prstGeom>
          </p:spPr>
        </p:pic>
        <p:pic>
          <p:nvPicPr>
            <p:cNvPr id="52" name="图片 51" descr="tim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261110" y="3392805"/>
              <a:ext cx="2911475" cy="2777490"/>
            </a:xfrm>
            <a:prstGeom prst="ellipse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3204845" y="2048510"/>
            <a:ext cx="2100580" cy="2100580"/>
            <a:chOff x="9602" y="1097"/>
            <a:chExt cx="3308" cy="3308"/>
          </a:xfrm>
        </p:grpSpPr>
        <p:sp>
          <p:nvSpPr>
            <p:cNvPr id="12" name="泪滴形 11"/>
            <p:cNvSpPr/>
            <p:nvPr/>
          </p:nvSpPr>
          <p:spPr>
            <a:xfrm>
              <a:off x="9602" y="1097"/>
              <a:ext cx="3309" cy="3309"/>
            </a:xfrm>
            <a:prstGeom prst="teardrop">
              <a:avLst/>
            </a:prstGeom>
            <a:noFill/>
            <a:ln w="127000">
              <a:solidFill>
                <a:srgbClr val="80E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泪滴形 12"/>
            <p:cNvSpPr/>
            <p:nvPr/>
          </p:nvSpPr>
          <p:spPr>
            <a:xfrm>
              <a:off x="9793" y="1278"/>
              <a:ext cx="2942" cy="2942"/>
            </a:xfrm>
            <a:prstGeom prst="teardrop">
              <a:avLst/>
            </a:prstGeom>
            <a:noFill/>
            <a:ln w="1270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泪滴形 13"/>
            <p:cNvSpPr/>
            <p:nvPr/>
          </p:nvSpPr>
          <p:spPr>
            <a:xfrm>
              <a:off x="9984" y="1477"/>
              <a:ext cx="2557" cy="2557"/>
            </a:xfrm>
            <a:prstGeom prst="teardrop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11</a:t>
              </a: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元抢购</a:t>
              </a:r>
            </a:p>
          </p:txBody>
        </p:sp>
      </p:grpSp>
      <p:sp>
        <p:nvSpPr>
          <p:cNvPr id="26" name="圆角矩形 25"/>
          <p:cNvSpPr/>
          <p:nvPr/>
        </p:nvSpPr>
        <p:spPr>
          <a:xfrm>
            <a:off x="5132070" y="4031615"/>
            <a:ext cx="6144260" cy="1552575"/>
          </a:xfrm>
          <a:prstGeom prst="roundRect">
            <a:avLst/>
          </a:prstGeom>
          <a:solidFill>
            <a:srgbClr val="FFCCFF"/>
          </a:solidFill>
          <a:ln w="127000">
            <a:solidFill>
              <a:srgbClr val="FF7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在双十一活动前夕，商家可以参加淘金币、聚划算、等活动以增加其的品牌曝光率，提高品牌知名度，从而在双十一活动中的销售做铺垫。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8"/>
    </mc:Choice>
    <mc:Fallback xmlns="">
      <p:transition spd="slow" advTm="10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2880" y="196215"/>
            <a:ext cx="11811000" cy="6482080"/>
            <a:chOff x="288" y="309"/>
            <a:chExt cx="18600" cy="10208"/>
          </a:xfrm>
        </p:grpSpPr>
        <p:pic>
          <p:nvPicPr>
            <p:cNvPr id="4" name="图片 3" descr="0ab85aae13f137b4239344e43fa25b3f"/>
            <p:cNvPicPr>
              <a:picLocks noChangeAspect="1"/>
            </p:cNvPicPr>
            <p:nvPr/>
          </p:nvPicPr>
          <p:blipFill>
            <a:blip r:embed="rId4" cstate="screen"/>
            <a:srcRect t="10216" r="7286"/>
            <a:stretch>
              <a:fillRect/>
            </a:stretch>
          </p:blipFill>
          <p:spPr>
            <a:xfrm>
              <a:off x="7986" y="309"/>
              <a:ext cx="10893" cy="9729"/>
            </a:xfrm>
            <a:prstGeom prst="rect">
              <a:avLst/>
            </a:prstGeom>
          </p:spPr>
        </p:pic>
        <p:pic>
          <p:nvPicPr>
            <p:cNvPr id="5" name="图片 4" descr="a5e3571d8f29dbb159fbe08aaa3ee46d"/>
            <p:cNvPicPr>
              <a:picLocks noChangeAspect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>
            <a:xfrm flipV="1">
              <a:off x="288" y="4275"/>
              <a:ext cx="11239" cy="624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2" y="318"/>
              <a:ext cx="18576" cy="1017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半闭框 35"/>
          <p:cNvSpPr/>
          <p:nvPr/>
        </p:nvSpPr>
        <p:spPr>
          <a:xfrm flipH="1" flipV="1">
            <a:off x="11440795" y="6136640"/>
            <a:ext cx="540004" cy="540004"/>
          </a:xfrm>
          <a:prstGeom prst="halfFrame">
            <a:avLst>
              <a:gd name="adj1" fmla="val 12276"/>
              <a:gd name="adj2" fmla="val 12511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905000" y="2286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32000" y="3556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 16" descr="双十一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638175" y="436245"/>
            <a:ext cx="2385060" cy="2195830"/>
          </a:xfrm>
          <a:prstGeom prst="rect">
            <a:avLst/>
          </a:prstGeom>
          <a:effectLst>
            <a:outerShdw dist="101600" dir="4800000" algn="tl" rotWithShape="0">
              <a:schemeClr val="bg1">
                <a:alpha val="100000"/>
              </a:schemeClr>
            </a:outerShdw>
          </a:effectLst>
        </p:spPr>
      </p:pic>
      <p:sp>
        <p:nvSpPr>
          <p:cNvPr id="19" name="TextBox 37"/>
          <p:cNvSpPr txBox="1"/>
          <p:nvPr/>
        </p:nvSpPr>
        <p:spPr>
          <a:xfrm>
            <a:off x="3282630" y="1545414"/>
            <a:ext cx="17439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diaStore Events</a:t>
            </a: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55645" y="1100455"/>
            <a:ext cx="207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2128C"/>
                </a:solidFill>
                <a:cs typeface="+mn-ea"/>
                <a:sym typeface="+mn-lt"/>
              </a:rPr>
              <a:t>店铺活动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204845" y="2048510"/>
            <a:ext cx="2100580" cy="2100580"/>
            <a:chOff x="9602" y="1097"/>
            <a:chExt cx="3308" cy="3308"/>
          </a:xfrm>
        </p:grpSpPr>
        <p:sp>
          <p:nvSpPr>
            <p:cNvPr id="12" name="泪滴形 11"/>
            <p:cNvSpPr/>
            <p:nvPr/>
          </p:nvSpPr>
          <p:spPr>
            <a:xfrm>
              <a:off x="9602" y="1097"/>
              <a:ext cx="3309" cy="3309"/>
            </a:xfrm>
            <a:prstGeom prst="teardrop">
              <a:avLst/>
            </a:prstGeom>
            <a:noFill/>
            <a:ln w="127000">
              <a:solidFill>
                <a:srgbClr val="80E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泪滴形 12"/>
            <p:cNvSpPr/>
            <p:nvPr/>
          </p:nvSpPr>
          <p:spPr>
            <a:xfrm>
              <a:off x="9793" y="1278"/>
              <a:ext cx="2942" cy="2942"/>
            </a:xfrm>
            <a:prstGeom prst="teardrop">
              <a:avLst/>
            </a:prstGeom>
            <a:noFill/>
            <a:ln w="1270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泪滴形 13"/>
            <p:cNvSpPr/>
            <p:nvPr/>
          </p:nvSpPr>
          <p:spPr>
            <a:xfrm>
              <a:off x="9984" y="1477"/>
              <a:ext cx="2557" cy="2557"/>
            </a:xfrm>
            <a:prstGeom prst="teardrop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单身礼品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01360" y="1100455"/>
            <a:ext cx="5034915" cy="5034915"/>
            <a:chOff x="2476" y="4328"/>
            <a:chExt cx="3076" cy="3076"/>
          </a:xfrm>
        </p:grpSpPr>
        <p:sp>
          <p:nvSpPr>
            <p:cNvPr id="34" name="椭圆 33"/>
            <p:cNvSpPr/>
            <p:nvPr/>
          </p:nvSpPr>
          <p:spPr>
            <a:xfrm>
              <a:off x="2476" y="4328"/>
              <a:ext cx="3076" cy="3076"/>
            </a:xfrm>
            <a:prstGeom prst="ellipse">
              <a:avLst/>
            </a:prstGeom>
            <a:noFill/>
            <a:ln w="130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2536" y="4397"/>
              <a:ext cx="2942" cy="2942"/>
            </a:xfrm>
            <a:prstGeom prst="ellipse">
              <a:avLst/>
            </a:prstGeom>
            <a:noFill/>
            <a:ln w="1301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614" y="4469"/>
              <a:ext cx="2796" cy="2796"/>
            </a:xfrm>
            <a:prstGeom prst="ellipse">
              <a:avLst/>
            </a:prstGeom>
            <a:solidFill>
              <a:srgbClr val="FFCCFF"/>
            </a:solidFill>
            <a:ln w="130175"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过节送礼!这样的炒作方式很符合民意，尤其在这百年一遇的神棍节呢，是不是幸运的神棍，都想送自己一样特殊的礼品来纪念或者祭奠一下这个很特别的时刻。自己送自己礼物，当然也要有好友送自己礼物的刺激喽，光棍节本来就是个寂寞的节日，好友借此机会送礼，是不是会让人感受到一点点温暖呢?</a:t>
              </a:r>
            </a:p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1"/>
    </mc:Choice>
    <mc:Fallback xmlns="">
      <p:transition spd="slow" advTm="8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91135" y="207010"/>
            <a:ext cx="11824970" cy="6502400"/>
            <a:chOff x="301" y="326"/>
            <a:chExt cx="18622" cy="10240"/>
          </a:xfrm>
        </p:grpSpPr>
        <p:pic>
          <p:nvPicPr>
            <p:cNvPr id="2" name="图片 1" descr="双十一hgh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01" y="326"/>
              <a:ext cx="18623" cy="10241"/>
            </a:xfrm>
            <a:prstGeom prst="rect">
              <a:avLst/>
            </a:prstGeom>
          </p:spPr>
        </p:pic>
        <p:pic>
          <p:nvPicPr>
            <p:cNvPr id="5" name="图片 4" descr="双十一hgh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1338" y="636"/>
              <a:ext cx="2199" cy="1794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713990" y="1930400"/>
            <a:ext cx="2934335" cy="2055495"/>
            <a:chOff x="4334" y="2239"/>
            <a:chExt cx="3925" cy="3237"/>
          </a:xfrm>
        </p:grpSpPr>
        <p:sp>
          <p:nvSpPr>
            <p:cNvPr id="9" name="文本框 8"/>
            <p:cNvSpPr txBox="1"/>
            <p:nvPr/>
          </p:nvSpPr>
          <p:spPr>
            <a:xfrm>
              <a:off x="4334" y="3200"/>
              <a:ext cx="3925" cy="2276"/>
            </a:xfrm>
            <a:prstGeom prst="rect">
              <a:avLst/>
            </a:prstGeom>
            <a:noFill/>
            <a:effectLst>
              <a:glow rad="431800">
                <a:srgbClr val="CC00FF">
                  <a:alpha val="69000"/>
                </a:srgbClr>
              </a:glow>
              <a:outerShdw blurRad="50800" dist="63500" dir="3000000" algn="tl" rotWithShape="0">
                <a:srgbClr val="3F29B3">
                  <a:alpha val="40000"/>
                </a:srgbClr>
              </a:outerShdw>
            </a:effectLst>
            <a:scene3d>
              <a:camera prst="orthographicFront"/>
              <a:lightRig rig="morning" dir="t">
                <a:rot lat="0" lon="0" rev="0"/>
              </a:lightRig>
            </a:scene3d>
            <a:sp3d extrusionH="6350" prstMaterial="dkEdge"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活动执行保障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785" y="2239"/>
              <a:ext cx="3014" cy="140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7846695" y="1543050"/>
            <a:ext cx="2971800" cy="884555"/>
            <a:chOff x="7846695" y="1543050"/>
            <a:chExt cx="2971800" cy="884555"/>
          </a:xfrm>
        </p:grpSpPr>
        <p:sp>
          <p:nvSpPr>
            <p:cNvPr id="13" name="椭圆 12"/>
            <p:cNvSpPr/>
            <p:nvPr/>
          </p:nvSpPr>
          <p:spPr>
            <a:xfrm>
              <a:off x="7846695" y="1543050"/>
              <a:ext cx="775335" cy="775335"/>
            </a:xfrm>
            <a:prstGeom prst="ellipse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8623935" y="1666875"/>
              <a:ext cx="2194560" cy="52641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745855" y="1720850"/>
              <a:ext cx="1198880" cy="706755"/>
            </a:xfrm>
            <a:prstGeom prst="rect">
              <a:avLst/>
            </a:prstGeom>
            <a:noFill/>
            <a:effectLst/>
          </p:spPr>
          <p:txBody>
            <a:bodyPr wrap="none" rtlCol="0" anchor="t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文档制作</a:t>
              </a:r>
            </a:p>
            <a:p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04865" y="3858895"/>
            <a:ext cx="2969895" cy="902335"/>
            <a:chOff x="5904865" y="3858895"/>
            <a:chExt cx="2969895" cy="902335"/>
          </a:xfrm>
        </p:grpSpPr>
        <p:sp>
          <p:nvSpPr>
            <p:cNvPr id="16" name="椭圆 15"/>
            <p:cNvSpPr/>
            <p:nvPr/>
          </p:nvSpPr>
          <p:spPr>
            <a:xfrm>
              <a:off x="5904865" y="3985895"/>
              <a:ext cx="775335" cy="775335"/>
            </a:xfrm>
            <a:prstGeom prst="ellipse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6680200" y="4095115"/>
              <a:ext cx="2194560" cy="52641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886575" y="3858895"/>
              <a:ext cx="1198880" cy="706755"/>
            </a:xfrm>
            <a:prstGeom prst="rect">
              <a:avLst/>
            </a:prstGeom>
            <a:noFill/>
            <a:effectLst/>
          </p:spPr>
          <p:txBody>
            <a:bodyPr wrap="none" rtlCol="0" anchor="t">
              <a:spAutoFit/>
            </a:bodyPr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广告宣传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86575" y="2699385"/>
            <a:ext cx="2969895" cy="868680"/>
            <a:chOff x="6886575" y="2699385"/>
            <a:chExt cx="2969895" cy="868680"/>
          </a:xfrm>
        </p:grpSpPr>
        <p:sp>
          <p:nvSpPr>
            <p:cNvPr id="24" name="椭圆 23"/>
            <p:cNvSpPr/>
            <p:nvPr/>
          </p:nvSpPr>
          <p:spPr>
            <a:xfrm>
              <a:off x="6886575" y="2699385"/>
              <a:ext cx="775335" cy="775335"/>
            </a:xfrm>
            <a:prstGeom prst="ellipse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7661910" y="2844165"/>
              <a:ext cx="2194560" cy="52641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043545" y="2861310"/>
              <a:ext cx="1198880" cy="706755"/>
            </a:xfrm>
            <a:prstGeom prst="rect">
              <a:avLst/>
            </a:prstGeom>
            <a:noFill/>
            <a:effectLst/>
          </p:spPr>
          <p:txBody>
            <a:bodyPr wrap="none" rtlCol="0" anchor="t">
              <a:spAutoFit/>
            </a:bodyPr>
            <a:lstStyle/>
            <a:p>
              <a:pPr algn="l">
                <a:buNone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赞助方案</a:t>
              </a:r>
            </a:p>
            <a:p>
              <a:pPr algn="l">
                <a:buNone/>
              </a:pP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970520" y="5066665"/>
            <a:ext cx="2985135" cy="775335"/>
            <a:chOff x="7970520" y="5066665"/>
            <a:chExt cx="2985135" cy="775335"/>
          </a:xfrm>
        </p:grpSpPr>
        <p:sp>
          <p:nvSpPr>
            <p:cNvPr id="27" name="椭圆 26"/>
            <p:cNvSpPr/>
            <p:nvPr/>
          </p:nvSpPr>
          <p:spPr>
            <a:xfrm>
              <a:off x="7970520" y="5066665"/>
              <a:ext cx="775335" cy="775335"/>
            </a:xfrm>
            <a:prstGeom prst="ellipse">
              <a:avLst/>
            </a:prstGeom>
            <a:solidFill>
              <a:schemeClr val="lt1">
                <a:alpha val="74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8761095" y="5183505"/>
              <a:ext cx="2194560" cy="52641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980805" y="5247005"/>
              <a:ext cx="1198880" cy="398780"/>
            </a:xfrm>
            <a:prstGeom prst="rect">
              <a:avLst/>
            </a:prstGeom>
            <a:noFill/>
            <a:effectLst/>
          </p:spPr>
          <p:txBody>
            <a:bodyPr wrap="none" rtlCol="0" anchor="t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资金分配</a:t>
              </a: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5" y="217805"/>
            <a:ext cx="1833535" cy="15411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3"/>
    </mc:Choice>
    <mc:Fallback xmlns="">
      <p:transition spd="slow" advTm="8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2880" y="196215"/>
            <a:ext cx="11811000" cy="6482080"/>
            <a:chOff x="288" y="309"/>
            <a:chExt cx="18600" cy="10208"/>
          </a:xfrm>
        </p:grpSpPr>
        <p:pic>
          <p:nvPicPr>
            <p:cNvPr id="4" name="图片 3" descr="0ab85aae13f137b4239344e43fa25b3f"/>
            <p:cNvPicPr>
              <a:picLocks noChangeAspect="1"/>
            </p:cNvPicPr>
            <p:nvPr/>
          </p:nvPicPr>
          <p:blipFill>
            <a:blip r:embed="rId4" cstate="screen"/>
            <a:srcRect t="10216" r="7286"/>
            <a:stretch>
              <a:fillRect/>
            </a:stretch>
          </p:blipFill>
          <p:spPr>
            <a:xfrm>
              <a:off x="7986" y="309"/>
              <a:ext cx="10893" cy="9729"/>
            </a:xfrm>
            <a:prstGeom prst="rect">
              <a:avLst/>
            </a:prstGeom>
          </p:spPr>
        </p:pic>
        <p:pic>
          <p:nvPicPr>
            <p:cNvPr id="5" name="图片 4" descr="a5e3571d8f29dbb159fbe08aaa3ee46d"/>
            <p:cNvPicPr>
              <a:picLocks noChangeAspect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>
            <a:xfrm flipV="1">
              <a:off x="288" y="4275"/>
              <a:ext cx="11239" cy="624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2" y="318"/>
              <a:ext cx="18576" cy="1017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半闭框 35"/>
          <p:cNvSpPr/>
          <p:nvPr/>
        </p:nvSpPr>
        <p:spPr>
          <a:xfrm flipH="1" flipV="1">
            <a:off x="11440795" y="6136640"/>
            <a:ext cx="540004" cy="540004"/>
          </a:xfrm>
          <a:prstGeom prst="halfFrame">
            <a:avLst>
              <a:gd name="adj1" fmla="val 12276"/>
              <a:gd name="adj2" fmla="val 12511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905000" y="2286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32000" y="3556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37"/>
          <p:cNvSpPr txBox="1"/>
          <p:nvPr/>
        </p:nvSpPr>
        <p:spPr>
          <a:xfrm>
            <a:off x="3282315" y="1524635"/>
            <a:ext cx="23990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Document Product</a:t>
            </a: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55645" y="1100455"/>
            <a:ext cx="207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2128C"/>
                </a:solidFill>
                <a:cs typeface="+mn-ea"/>
                <a:sym typeface="+mn-lt"/>
              </a:rPr>
              <a:t>文档制作</a:t>
            </a:r>
          </a:p>
        </p:txBody>
      </p:sp>
      <p:pic>
        <p:nvPicPr>
          <p:cNvPr id="17" name="图片 16" descr="双十一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638175" y="436245"/>
            <a:ext cx="2385060" cy="2195830"/>
          </a:xfrm>
          <a:prstGeom prst="rect">
            <a:avLst/>
          </a:prstGeom>
          <a:effectLst>
            <a:outerShdw dist="101600" dir="4800000" algn="tl" rotWithShape="0">
              <a:schemeClr val="bg1">
                <a:alpha val="100000"/>
              </a:scheme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1504950" y="1845310"/>
            <a:ext cx="9383395" cy="1100455"/>
            <a:chOff x="1504950" y="1845310"/>
            <a:chExt cx="9383395" cy="1100455"/>
          </a:xfrm>
        </p:grpSpPr>
        <p:sp>
          <p:nvSpPr>
            <p:cNvPr id="42" name="文本框 41"/>
            <p:cNvSpPr txBox="1"/>
            <p:nvPr/>
          </p:nvSpPr>
          <p:spPr>
            <a:xfrm>
              <a:off x="8540750" y="2167890"/>
              <a:ext cx="2319655" cy="461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400" b="0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2400" b="0" dirty="0">
                  <a:solidFill>
                    <a:schemeClr val="bg1"/>
                  </a:solidFill>
                  <a:cs typeface="+mn-ea"/>
                  <a:sym typeface="+mn-lt"/>
                </a:rPr>
                <a:t>彩排指导书</a:t>
              </a:r>
              <a:r>
                <a:rPr lang="en-US" altLang="zh-CN" sz="2400" b="0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3879850" y="1849120"/>
              <a:ext cx="2249805" cy="1093470"/>
            </a:xfrm>
            <a:prstGeom prst="ellipse">
              <a:avLst/>
            </a:prstGeom>
            <a:solidFill>
              <a:srgbClr val="FFCCFF"/>
            </a:solidFill>
            <a:ln w="127000">
              <a:solidFill>
                <a:srgbClr val="6BD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《项目合同书》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1504950" y="1852295"/>
              <a:ext cx="2249805" cy="1093470"/>
            </a:xfrm>
            <a:prstGeom prst="ellipse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《活动流程》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6258560" y="1849120"/>
              <a:ext cx="2249805" cy="1093470"/>
            </a:xfrm>
            <a:prstGeom prst="ellipse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《费用预算表》</a:t>
              </a:r>
            </a:p>
          </p:txBody>
        </p:sp>
        <p:sp>
          <p:nvSpPr>
            <p:cNvPr id="25" name="椭圆 24"/>
            <p:cNvSpPr/>
            <p:nvPr/>
          </p:nvSpPr>
          <p:spPr>
            <a:xfrm>
              <a:off x="8638540" y="1845310"/>
              <a:ext cx="2249805" cy="1093470"/>
            </a:xfrm>
            <a:prstGeom prst="ellipse">
              <a:avLst/>
            </a:prstGeom>
            <a:solidFill>
              <a:srgbClr val="FFCCFF"/>
            </a:solidFill>
            <a:ln w="127000">
              <a:solidFill>
                <a:srgbClr val="6BD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《彩排指南书》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73200" y="3112770"/>
            <a:ext cx="9383395" cy="1100455"/>
            <a:chOff x="1473200" y="3112770"/>
            <a:chExt cx="9383395" cy="1100455"/>
          </a:xfrm>
        </p:grpSpPr>
        <p:sp>
          <p:nvSpPr>
            <p:cNvPr id="26" name="文本框 25"/>
            <p:cNvSpPr txBox="1"/>
            <p:nvPr/>
          </p:nvSpPr>
          <p:spPr>
            <a:xfrm>
              <a:off x="8509000" y="3435350"/>
              <a:ext cx="2319655" cy="461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400" b="0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2400" b="0" dirty="0">
                  <a:solidFill>
                    <a:schemeClr val="bg1"/>
                  </a:solidFill>
                  <a:cs typeface="+mn-ea"/>
                  <a:sym typeface="+mn-lt"/>
                </a:rPr>
                <a:t>彩排指导书</a:t>
              </a:r>
              <a:r>
                <a:rPr lang="en-US" altLang="zh-CN" sz="2400" b="0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3848100" y="3116580"/>
              <a:ext cx="2249805" cy="1093470"/>
            </a:xfrm>
            <a:prstGeom prst="ellipse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《现场平面设置图》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1473200" y="3119755"/>
              <a:ext cx="2249805" cy="1093470"/>
            </a:xfrm>
            <a:prstGeom prst="ellipse">
              <a:avLst/>
            </a:prstGeom>
            <a:solidFill>
              <a:srgbClr val="FFCCFF"/>
            </a:solidFill>
            <a:ln w="127000">
              <a:solidFill>
                <a:srgbClr val="6BD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《物料筹备分工表》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6226810" y="3116580"/>
              <a:ext cx="2249805" cy="1093470"/>
            </a:xfrm>
            <a:prstGeom prst="ellipse">
              <a:avLst/>
            </a:prstGeom>
            <a:solidFill>
              <a:srgbClr val="FFCCFF"/>
            </a:solidFill>
            <a:ln w="127000">
              <a:solidFill>
                <a:srgbClr val="6BD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《项目进程表》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8606790" y="3112770"/>
              <a:ext cx="2249805" cy="1093470"/>
            </a:xfrm>
            <a:prstGeom prst="ellipse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《演出脚本》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473200" y="4382770"/>
            <a:ext cx="9383395" cy="1100455"/>
            <a:chOff x="1473200" y="4382770"/>
            <a:chExt cx="9383395" cy="1100455"/>
          </a:xfrm>
        </p:grpSpPr>
        <p:sp>
          <p:nvSpPr>
            <p:cNvPr id="39" name="文本框 38"/>
            <p:cNvSpPr txBox="1"/>
            <p:nvPr/>
          </p:nvSpPr>
          <p:spPr>
            <a:xfrm>
              <a:off x="8509000" y="4705350"/>
              <a:ext cx="2319655" cy="461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400" b="0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2400" b="0" dirty="0">
                  <a:solidFill>
                    <a:schemeClr val="bg1"/>
                  </a:solidFill>
                  <a:cs typeface="+mn-ea"/>
                  <a:sym typeface="+mn-lt"/>
                </a:rPr>
                <a:t>彩排指导书</a:t>
              </a:r>
              <a:r>
                <a:rPr lang="en-US" altLang="zh-CN" sz="2400" b="0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3848100" y="4386580"/>
              <a:ext cx="2249805" cy="1093470"/>
            </a:xfrm>
            <a:prstGeom prst="ellipse">
              <a:avLst/>
            </a:prstGeom>
            <a:solidFill>
              <a:srgbClr val="FFCCFF"/>
            </a:solidFill>
            <a:ln w="127000">
              <a:solidFill>
                <a:srgbClr val="6BD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《现场AV控制台本》</a:t>
              </a:r>
            </a:p>
          </p:txBody>
        </p:sp>
        <p:sp>
          <p:nvSpPr>
            <p:cNvPr id="65" name="椭圆 64"/>
            <p:cNvSpPr/>
            <p:nvPr/>
          </p:nvSpPr>
          <p:spPr>
            <a:xfrm>
              <a:off x="1473200" y="4389755"/>
              <a:ext cx="2249805" cy="1093470"/>
            </a:xfrm>
            <a:prstGeom prst="ellipse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《现场流程控制台本》</a:t>
              </a:r>
            </a:p>
          </p:txBody>
        </p:sp>
        <p:sp>
          <p:nvSpPr>
            <p:cNvPr id="66" name="椭圆 65"/>
            <p:cNvSpPr/>
            <p:nvPr/>
          </p:nvSpPr>
          <p:spPr>
            <a:xfrm>
              <a:off x="6226810" y="4386580"/>
              <a:ext cx="2249805" cy="1093470"/>
            </a:xfrm>
            <a:prstGeom prst="ellipse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《主持人串讲词》</a:t>
              </a:r>
            </a:p>
          </p:txBody>
        </p:sp>
        <p:sp>
          <p:nvSpPr>
            <p:cNvPr id="67" name="椭圆 66"/>
            <p:cNvSpPr/>
            <p:nvPr/>
          </p:nvSpPr>
          <p:spPr>
            <a:xfrm>
              <a:off x="8606790" y="4382770"/>
              <a:ext cx="2249805" cy="1093470"/>
            </a:xfrm>
            <a:prstGeom prst="ellipse">
              <a:avLst/>
            </a:prstGeom>
            <a:solidFill>
              <a:srgbClr val="FFCCFF"/>
            </a:solidFill>
            <a:ln w="127000">
              <a:solidFill>
                <a:srgbClr val="6BD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《外协人员须知》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2"/>
    </mc:Choice>
    <mc:Fallback xmlns="">
      <p:transition spd="slow" advTm="8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2880" y="196215"/>
            <a:ext cx="11811000" cy="6482080"/>
            <a:chOff x="288" y="309"/>
            <a:chExt cx="18600" cy="10208"/>
          </a:xfrm>
        </p:grpSpPr>
        <p:pic>
          <p:nvPicPr>
            <p:cNvPr id="4" name="图片 3" descr="0ab85aae13f137b4239344e43fa25b3f"/>
            <p:cNvPicPr>
              <a:picLocks noChangeAspect="1"/>
            </p:cNvPicPr>
            <p:nvPr/>
          </p:nvPicPr>
          <p:blipFill>
            <a:blip r:embed="rId4" cstate="screen"/>
            <a:srcRect t="10216" r="7286"/>
            <a:stretch>
              <a:fillRect/>
            </a:stretch>
          </p:blipFill>
          <p:spPr>
            <a:xfrm>
              <a:off x="7986" y="309"/>
              <a:ext cx="10893" cy="9729"/>
            </a:xfrm>
            <a:prstGeom prst="rect">
              <a:avLst/>
            </a:prstGeom>
          </p:spPr>
        </p:pic>
        <p:pic>
          <p:nvPicPr>
            <p:cNvPr id="5" name="图片 4" descr="a5e3571d8f29dbb159fbe08aaa3ee46d"/>
            <p:cNvPicPr>
              <a:picLocks noChangeAspect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>
            <a:xfrm flipV="1">
              <a:off x="288" y="4275"/>
              <a:ext cx="11239" cy="624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2" y="318"/>
              <a:ext cx="18576" cy="1017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半闭框 35"/>
          <p:cNvSpPr/>
          <p:nvPr/>
        </p:nvSpPr>
        <p:spPr>
          <a:xfrm flipH="1" flipV="1">
            <a:off x="11440795" y="6136640"/>
            <a:ext cx="540004" cy="540004"/>
          </a:xfrm>
          <a:prstGeom prst="halfFrame">
            <a:avLst>
              <a:gd name="adj1" fmla="val 12276"/>
              <a:gd name="adj2" fmla="val 12511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905000" y="2286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32000" y="3556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55645" y="1100455"/>
            <a:ext cx="207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2128C"/>
                </a:solidFill>
                <a:cs typeface="+mn-ea"/>
                <a:sym typeface="+mn-lt"/>
              </a:rPr>
              <a:t>赞助方案</a:t>
            </a:r>
          </a:p>
        </p:txBody>
      </p:sp>
      <p:pic>
        <p:nvPicPr>
          <p:cNvPr id="17" name="图片 16" descr="双十一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638175" y="436245"/>
            <a:ext cx="2385060" cy="2195830"/>
          </a:xfrm>
          <a:prstGeom prst="rect">
            <a:avLst/>
          </a:prstGeom>
          <a:effectLst>
            <a:outerShdw dist="101600" dir="4800000" algn="tl" rotWithShape="0">
              <a:schemeClr val="bg1">
                <a:alpha val="100000"/>
              </a:schemeClr>
            </a:outerShdw>
          </a:effectLst>
        </p:spPr>
      </p:pic>
      <p:sp>
        <p:nvSpPr>
          <p:cNvPr id="8" name="TextBox 37"/>
          <p:cNvSpPr txBox="1"/>
          <p:nvPr/>
        </p:nvSpPr>
        <p:spPr>
          <a:xfrm>
            <a:off x="3282315" y="1524635"/>
            <a:ext cx="23990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Sponsorship Program</a:t>
            </a: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245235" y="3548380"/>
            <a:ext cx="2296160" cy="2296160"/>
            <a:chOff x="1961" y="5588"/>
            <a:chExt cx="3616" cy="3616"/>
          </a:xfrm>
        </p:grpSpPr>
        <p:sp>
          <p:nvSpPr>
            <p:cNvPr id="32" name="椭圆 31"/>
            <p:cNvSpPr/>
            <p:nvPr/>
          </p:nvSpPr>
          <p:spPr>
            <a:xfrm>
              <a:off x="1961" y="5588"/>
              <a:ext cx="3616" cy="3616"/>
            </a:xfrm>
            <a:prstGeom prst="ellipse">
              <a:avLst/>
            </a:prstGeom>
            <a:blipFill rotWithShape="1">
              <a:blip r:embed="rId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970" y="5588"/>
              <a:ext cx="3607" cy="3607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37945" y="1908175"/>
            <a:ext cx="2100580" cy="2100580"/>
            <a:chOff x="9602" y="1097"/>
            <a:chExt cx="3308" cy="3308"/>
          </a:xfrm>
        </p:grpSpPr>
        <p:sp>
          <p:nvSpPr>
            <p:cNvPr id="10" name="泪滴形 9"/>
            <p:cNvSpPr/>
            <p:nvPr/>
          </p:nvSpPr>
          <p:spPr>
            <a:xfrm>
              <a:off x="9602" y="1097"/>
              <a:ext cx="3309" cy="3309"/>
            </a:xfrm>
            <a:prstGeom prst="teardrop">
              <a:avLst/>
            </a:prstGeom>
            <a:noFill/>
            <a:ln w="127000">
              <a:solidFill>
                <a:srgbClr val="80E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泪滴形 17"/>
            <p:cNvSpPr/>
            <p:nvPr/>
          </p:nvSpPr>
          <p:spPr>
            <a:xfrm>
              <a:off x="9793" y="1278"/>
              <a:ext cx="2942" cy="2942"/>
            </a:xfrm>
            <a:prstGeom prst="teardrop">
              <a:avLst/>
            </a:prstGeom>
            <a:noFill/>
            <a:ln w="1270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泪滴形 18"/>
            <p:cNvSpPr/>
            <p:nvPr/>
          </p:nvSpPr>
          <p:spPr>
            <a:xfrm>
              <a:off x="9984" y="1477"/>
              <a:ext cx="2557" cy="2557"/>
            </a:xfrm>
            <a:prstGeom prst="teardrop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冠名赞助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924935" y="3763010"/>
            <a:ext cx="2296160" cy="2296160"/>
            <a:chOff x="1961" y="5588"/>
            <a:chExt cx="3616" cy="3616"/>
          </a:xfrm>
        </p:grpSpPr>
        <p:sp>
          <p:nvSpPr>
            <p:cNvPr id="38" name="椭圆 37"/>
            <p:cNvSpPr/>
            <p:nvPr/>
          </p:nvSpPr>
          <p:spPr>
            <a:xfrm>
              <a:off x="1961" y="5588"/>
              <a:ext cx="3616" cy="3616"/>
            </a:xfrm>
            <a:prstGeom prst="ellipse">
              <a:avLst/>
            </a:prstGeom>
            <a:blipFill rotWithShape="1">
              <a:blip r:embed="rId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970" y="5588"/>
              <a:ext cx="3607" cy="3607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8900000">
            <a:off x="3485515" y="2383155"/>
            <a:ext cx="2100580" cy="2100580"/>
            <a:chOff x="9602" y="1097"/>
            <a:chExt cx="3308" cy="3308"/>
          </a:xfrm>
        </p:grpSpPr>
        <p:sp>
          <p:nvSpPr>
            <p:cNvPr id="21" name="泪滴形 20"/>
            <p:cNvSpPr/>
            <p:nvPr/>
          </p:nvSpPr>
          <p:spPr>
            <a:xfrm>
              <a:off x="9602" y="1097"/>
              <a:ext cx="3309" cy="3309"/>
            </a:xfrm>
            <a:prstGeom prst="teardrop">
              <a:avLst/>
            </a:prstGeom>
            <a:noFill/>
            <a:ln w="127000">
              <a:solidFill>
                <a:srgbClr val="80E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泪滴形 21"/>
            <p:cNvSpPr/>
            <p:nvPr/>
          </p:nvSpPr>
          <p:spPr>
            <a:xfrm>
              <a:off x="9793" y="1278"/>
              <a:ext cx="2942" cy="2942"/>
            </a:xfrm>
            <a:prstGeom prst="teardrop">
              <a:avLst/>
            </a:prstGeom>
            <a:noFill/>
            <a:ln w="1270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泪滴形 22"/>
            <p:cNvSpPr/>
            <p:nvPr/>
          </p:nvSpPr>
          <p:spPr>
            <a:xfrm>
              <a:off x="9984" y="1477"/>
              <a:ext cx="2557" cy="2557"/>
            </a:xfrm>
            <a:prstGeom prst="teardrop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57975" y="3155950"/>
            <a:ext cx="2296160" cy="2296160"/>
            <a:chOff x="1961" y="5588"/>
            <a:chExt cx="3616" cy="3616"/>
          </a:xfrm>
        </p:grpSpPr>
        <p:sp>
          <p:nvSpPr>
            <p:cNvPr id="41" name="椭圆 40"/>
            <p:cNvSpPr/>
            <p:nvPr/>
          </p:nvSpPr>
          <p:spPr>
            <a:xfrm>
              <a:off x="1961" y="5588"/>
              <a:ext cx="3616" cy="3616"/>
            </a:xfrm>
            <a:prstGeom prst="ellipse">
              <a:avLst/>
            </a:prstGeom>
            <a:blipFill rotWithShape="1">
              <a:blip r:embed="rId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970" y="5588"/>
              <a:ext cx="3607" cy="3607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16200000">
            <a:off x="5650865" y="1905000"/>
            <a:ext cx="2100580" cy="2100580"/>
            <a:chOff x="9602" y="1097"/>
            <a:chExt cx="3308" cy="3308"/>
          </a:xfrm>
        </p:grpSpPr>
        <p:sp>
          <p:nvSpPr>
            <p:cNvPr id="25" name="泪滴形 24"/>
            <p:cNvSpPr/>
            <p:nvPr/>
          </p:nvSpPr>
          <p:spPr>
            <a:xfrm>
              <a:off x="9602" y="1097"/>
              <a:ext cx="3309" cy="3309"/>
            </a:xfrm>
            <a:prstGeom prst="teardrop">
              <a:avLst/>
            </a:prstGeom>
            <a:noFill/>
            <a:ln w="127000">
              <a:solidFill>
                <a:srgbClr val="80E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泪滴形 25"/>
            <p:cNvSpPr/>
            <p:nvPr/>
          </p:nvSpPr>
          <p:spPr>
            <a:xfrm>
              <a:off x="9793" y="1278"/>
              <a:ext cx="2942" cy="2942"/>
            </a:xfrm>
            <a:prstGeom prst="teardrop">
              <a:avLst/>
            </a:prstGeom>
            <a:noFill/>
            <a:ln w="1270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泪滴形 26"/>
            <p:cNvSpPr/>
            <p:nvPr/>
          </p:nvSpPr>
          <p:spPr>
            <a:xfrm>
              <a:off x="9984" y="1477"/>
              <a:ext cx="2557" cy="2557"/>
            </a:xfrm>
            <a:prstGeom prst="teardrop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332865" y="4209415"/>
            <a:ext cx="1402080" cy="829945"/>
          </a:xfrm>
          <a:prstGeom prst="rect">
            <a:avLst/>
          </a:prstGeom>
          <a:noFill/>
          <a:effectLst/>
        </p:spPr>
        <p:txBody>
          <a:bodyPr wrap="none" rtlCol="0" anchor="t">
            <a:spAutoFit/>
          </a:bodyPr>
          <a:lstStyle/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</a:t>
            </a:r>
          </a:p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相关描述文字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158230" y="2480310"/>
            <a:ext cx="1097280" cy="675640"/>
          </a:xfrm>
          <a:prstGeom prst="rect">
            <a:avLst/>
          </a:prstGeom>
          <a:noFill/>
          <a:effectLst/>
        </p:spPr>
        <p:txBody>
          <a:bodyPr wrap="none" rtlCol="0" anchor="t">
            <a:spAutoFit/>
          </a:bodyPr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友情赞助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989070" y="4573270"/>
            <a:ext cx="1402080" cy="829945"/>
          </a:xfrm>
          <a:prstGeom prst="rect">
            <a:avLst/>
          </a:prstGeom>
          <a:noFill/>
          <a:effectLst/>
        </p:spPr>
        <p:txBody>
          <a:bodyPr wrap="none" rtlCol="0" anchor="t">
            <a:spAutoFit/>
          </a:bodyPr>
          <a:lstStyle/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</a:t>
            </a:r>
          </a:p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相关描述文字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722110" y="3961130"/>
            <a:ext cx="1402080" cy="829945"/>
          </a:xfrm>
          <a:prstGeom prst="rect">
            <a:avLst/>
          </a:prstGeom>
          <a:noFill/>
          <a:effectLst/>
        </p:spPr>
        <p:txBody>
          <a:bodyPr wrap="none" rtlCol="0" anchor="t">
            <a:spAutoFit/>
          </a:bodyPr>
          <a:lstStyle/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</a:t>
            </a:r>
          </a:p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相关描述文字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992245" y="2947670"/>
            <a:ext cx="1097280" cy="675640"/>
          </a:xfrm>
          <a:prstGeom prst="rect">
            <a:avLst/>
          </a:prstGeom>
          <a:noFill/>
          <a:effectLst/>
        </p:spPr>
        <p:txBody>
          <a:bodyPr wrap="none" rtlCol="0" anchor="t">
            <a:spAutoFit/>
          </a:bodyPr>
          <a:lstStyle/>
          <a:p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协办赞助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1"/>
    </mc:Choice>
    <mc:Fallback xmlns="">
      <p:transition spd="slow" advTm="8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2880" y="196215"/>
            <a:ext cx="11811000" cy="6482080"/>
            <a:chOff x="288" y="309"/>
            <a:chExt cx="18600" cy="10208"/>
          </a:xfrm>
        </p:grpSpPr>
        <p:pic>
          <p:nvPicPr>
            <p:cNvPr id="4" name="图片 3" descr="0ab85aae13f137b4239344e43fa25b3f"/>
            <p:cNvPicPr>
              <a:picLocks noChangeAspect="1"/>
            </p:cNvPicPr>
            <p:nvPr/>
          </p:nvPicPr>
          <p:blipFill>
            <a:blip r:embed="rId4" cstate="screen"/>
            <a:srcRect t="10216" r="7286"/>
            <a:stretch>
              <a:fillRect/>
            </a:stretch>
          </p:blipFill>
          <p:spPr>
            <a:xfrm>
              <a:off x="7986" y="309"/>
              <a:ext cx="10893" cy="9729"/>
            </a:xfrm>
            <a:prstGeom prst="rect">
              <a:avLst/>
            </a:prstGeom>
          </p:spPr>
        </p:pic>
        <p:pic>
          <p:nvPicPr>
            <p:cNvPr id="5" name="图片 4" descr="a5e3571d8f29dbb159fbe08aaa3ee46d"/>
            <p:cNvPicPr>
              <a:picLocks noChangeAspect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>
            <a:xfrm flipV="1">
              <a:off x="288" y="4275"/>
              <a:ext cx="11239" cy="624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2" y="318"/>
              <a:ext cx="18576" cy="1017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半闭框 35"/>
          <p:cNvSpPr/>
          <p:nvPr/>
        </p:nvSpPr>
        <p:spPr>
          <a:xfrm flipH="1" flipV="1">
            <a:off x="11440795" y="6136640"/>
            <a:ext cx="540004" cy="540004"/>
          </a:xfrm>
          <a:prstGeom prst="halfFrame">
            <a:avLst>
              <a:gd name="adj1" fmla="val 12276"/>
              <a:gd name="adj2" fmla="val 12511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26921" y="1732553"/>
            <a:ext cx="9936888" cy="3787956"/>
            <a:chOff x="1127556" y="1463313"/>
            <a:chExt cx="9936888" cy="3787956"/>
          </a:xfrm>
        </p:grpSpPr>
        <p:sp>
          <p:nvSpPr>
            <p:cNvPr id="72" name="Rectangle 7"/>
            <p:cNvSpPr>
              <a:spLocks noChangeArrowheads="1"/>
            </p:cNvSpPr>
            <p:nvPr/>
          </p:nvSpPr>
          <p:spPr bwMode="auto">
            <a:xfrm>
              <a:off x="8926628" y="4912869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Rectangle 8"/>
            <p:cNvSpPr>
              <a:spLocks noChangeArrowheads="1"/>
            </p:cNvSpPr>
            <p:nvPr/>
          </p:nvSpPr>
          <p:spPr bwMode="auto">
            <a:xfrm>
              <a:off x="8072632" y="4912869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7301585" y="4912869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Rectangle 10"/>
            <p:cNvSpPr>
              <a:spLocks noChangeArrowheads="1"/>
            </p:cNvSpPr>
            <p:nvPr/>
          </p:nvSpPr>
          <p:spPr bwMode="auto">
            <a:xfrm>
              <a:off x="4822548" y="4912869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Rectangle 11"/>
            <p:cNvSpPr>
              <a:spLocks noChangeArrowheads="1"/>
            </p:cNvSpPr>
            <p:nvPr/>
          </p:nvSpPr>
          <p:spPr bwMode="auto">
            <a:xfrm>
              <a:off x="1144523" y="4912869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Rectangle 12"/>
            <p:cNvSpPr>
              <a:spLocks noChangeArrowheads="1"/>
            </p:cNvSpPr>
            <p:nvPr/>
          </p:nvSpPr>
          <p:spPr bwMode="auto">
            <a:xfrm>
              <a:off x="8926628" y="4574469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Rectangle 13"/>
            <p:cNvSpPr>
              <a:spLocks noChangeArrowheads="1"/>
            </p:cNvSpPr>
            <p:nvPr/>
          </p:nvSpPr>
          <p:spPr bwMode="auto">
            <a:xfrm>
              <a:off x="8072632" y="4574469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Rectangle 14"/>
            <p:cNvSpPr>
              <a:spLocks noChangeArrowheads="1"/>
            </p:cNvSpPr>
            <p:nvPr/>
          </p:nvSpPr>
          <p:spPr bwMode="auto">
            <a:xfrm>
              <a:off x="7301585" y="4574469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Rectangle 15"/>
            <p:cNvSpPr>
              <a:spLocks noChangeArrowheads="1"/>
            </p:cNvSpPr>
            <p:nvPr/>
          </p:nvSpPr>
          <p:spPr bwMode="auto">
            <a:xfrm>
              <a:off x="4822548" y="4574469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Rectangle 16"/>
            <p:cNvSpPr>
              <a:spLocks noChangeArrowheads="1"/>
            </p:cNvSpPr>
            <p:nvPr/>
          </p:nvSpPr>
          <p:spPr bwMode="auto">
            <a:xfrm>
              <a:off x="1144523" y="4574469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Rectangle 17"/>
            <p:cNvSpPr>
              <a:spLocks noChangeArrowheads="1"/>
            </p:cNvSpPr>
            <p:nvPr/>
          </p:nvSpPr>
          <p:spPr bwMode="auto">
            <a:xfrm>
              <a:off x="8926628" y="4236069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Rectangle 18"/>
            <p:cNvSpPr>
              <a:spLocks noChangeArrowheads="1"/>
            </p:cNvSpPr>
            <p:nvPr/>
          </p:nvSpPr>
          <p:spPr bwMode="auto">
            <a:xfrm>
              <a:off x="8072632" y="4236069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Rectangle 19"/>
            <p:cNvSpPr>
              <a:spLocks noChangeArrowheads="1"/>
            </p:cNvSpPr>
            <p:nvPr/>
          </p:nvSpPr>
          <p:spPr bwMode="auto">
            <a:xfrm>
              <a:off x="7301585" y="4236069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Rectangle 20"/>
            <p:cNvSpPr>
              <a:spLocks noChangeArrowheads="1"/>
            </p:cNvSpPr>
            <p:nvPr/>
          </p:nvSpPr>
          <p:spPr bwMode="auto">
            <a:xfrm>
              <a:off x="4822548" y="4236069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Rectangle 21"/>
            <p:cNvSpPr>
              <a:spLocks noChangeArrowheads="1"/>
            </p:cNvSpPr>
            <p:nvPr/>
          </p:nvSpPr>
          <p:spPr bwMode="auto">
            <a:xfrm>
              <a:off x="1144523" y="4236069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Rectangle 22"/>
            <p:cNvSpPr>
              <a:spLocks noChangeArrowheads="1"/>
            </p:cNvSpPr>
            <p:nvPr/>
          </p:nvSpPr>
          <p:spPr bwMode="auto">
            <a:xfrm>
              <a:off x="8926628" y="3897669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Rectangle 23"/>
            <p:cNvSpPr>
              <a:spLocks noChangeArrowheads="1"/>
            </p:cNvSpPr>
            <p:nvPr/>
          </p:nvSpPr>
          <p:spPr bwMode="auto">
            <a:xfrm>
              <a:off x="8072632" y="3897669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Rectangle 24"/>
            <p:cNvSpPr>
              <a:spLocks noChangeArrowheads="1"/>
            </p:cNvSpPr>
            <p:nvPr/>
          </p:nvSpPr>
          <p:spPr bwMode="auto">
            <a:xfrm>
              <a:off x="7301585" y="3897669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Rectangle 25"/>
            <p:cNvSpPr>
              <a:spLocks noChangeArrowheads="1"/>
            </p:cNvSpPr>
            <p:nvPr/>
          </p:nvSpPr>
          <p:spPr bwMode="auto">
            <a:xfrm>
              <a:off x="4822548" y="3897669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Rectangle 26"/>
            <p:cNvSpPr>
              <a:spLocks noChangeArrowheads="1"/>
            </p:cNvSpPr>
            <p:nvPr/>
          </p:nvSpPr>
          <p:spPr bwMode="auto">
            <a:xfrm>
              <a:off x="1144523" y="3897669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Rectangle 27"/>
            <p:cNvSpPr>
              <a:spLocks noChangeArrowheads="1"/>
            </p:cNvSpPr>
            <p:nvPr/>
          </p:nvSpPr>
          <p:spPr bwMode="auto">
            <a:xfrm>
              <a:off x="8926628" y="3559269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Rectangle 28"/>
            <p:cNvSpPr>
              <a:spLocks noChangeArrowheads="1"/>
            </p:cNvSpPr>
            <p:nvPr/>
          </p:nvSpPr>
          <p:spPr bwMode="auto">
            <a:xfrm>
              <a:off x="8072632" y="3559269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7301585" y="3559269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Rectangle 30"/>
            <p:cNvSpPr>
              <a:spLocks noChangeArrowheads="1"/>
            </p:cNvSpPr>
            <p:nvPr/>
          </p:nvSpPr>
          <p:spPr bwMode="auto">
            <a:xfrm>
              <a:off x="4822548" y="3559269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Rectangle 31"/>
            <p:cNvSpPr>
              <a:spLocks noChangeArrowheads="1"/>
            </p:cNvSpPr>
            <p:nvPr/>
          </p:nvSpPr>
          <p:spPr bwMode="auto">
            <a:xfrm>
              <a:off x="1144523" y="3559269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Rectangle 32"/>
            <p:cNvSpPr>
              <a:spLocks noChangeArrowheads="1"/>
            </p:cNvSpPr>
            <p:nvPr/>
          </p:nvSpPr>
          <p:spPr bwMode="auto">
            <a:xfrm>
              <a:off x="8926628" y="3220868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Rectangle 33"/>
            <p:cNvSpPr>
              <a:spLocks noChangeArrowheads="1"/>
            </p:cNvSpPr>
            <p:nvPr/>
          </p:nvSpPr>
          <p:spPr bwMode="auto">
            <a:xfrm>
              <a:off x="8072632" y="3220868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Rectangle 34"/>
            <p:cNvSpPr>
              <a:spLocks noChangeArrowheads="1"/>
            </p:cNvSpPr>
            <p:nvPr/>
          </p:nvSpPr>
          <p:spPr bwMode="auto">
            <a:xfrm>
              <a:off x="7301585" y="3220868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Rectangle 35"/>
            <p:cNvSpPr>
              <a:spLocks noChangeArrowheads="1"/>
            </p:cNvSpPr>
            <p:nvPr/>
          </p:nvSpPr>
          <p:spPr bwMode="auto">
            <a:xfrm>
              <a:off x="4822548" y="3220868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Rectangle 36"/>
            <p:cNvSpPr>
              <a:spLocks noChangeArrowheads="1"/>
            </p:cNvSpPr>
            <p:nvPr/>
          </p:nvSpPr>
          <p:spPr bwMode="auto">
            <a:xfrm>
              <a:off x="1144523" y="3220868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Rectangle 37"/>
            <p:cNvSpPr>
              <a:spLocks noChangeArrowheads="1"/>
            </p:cNvSpPr>
            <p:nvPr/>
          </p:nvSpPr>
          <p:spPr bwMode="auto">
            <a:xfrm>
              <a:off x="8926628" y="2882468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" name="Rectangle 38"/>
            <p:cNvSpPr>
              <a:spLocks noChangeArrowheads="1"/>
            </p:cNvSpPr>
            <p:nvPr/>
          </p:nvSpPr>
          <p:spPr bwMode="auto">
            <a:xfrm>
              <a:off x="8072632" y="2882468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" name="Rectangle 39"/>
            <p:cNvSpPr>
              <a:spLocks noChangeArrowheads="1"/>
            </p:cNvSpPr>
            <p:nvPr/>
          </p:nvSpPr>
          <p:spPr bwMode="auto">
            <a:xfrm>
              <a:off x="7301585" y="2882468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Rectangle 40"/>
            <p:cNvSpPr>
              <a:spLocks noChangeArrowheads="1"/>
            </p:cNvSpPr>
            <p:nvPr/>
          </p:nvSpPr>
          <p:spPr bwMode="auto">
            <a:xfrm>
              <a:off x="4822548" y="2882468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Rectangle 41"/>
            <p:cNvSpPr>
              <a:spLocks noChangeArrowheads="1"/>
            </p:cNvSpPr>
            <p:nvPr/>
          </p:nvSpPr>
          <p:spPr bwMode="auto">
            <a:xfrm>
              <a:off x="1144523" y="2882468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Rectangle 42"/>
            <p:cNvSpPr>
              <a:spLocks noChangeArrowheads="1"/>
            </p:cNvSpPr>
            <p:nvPr/>
          </p:nvSpPr>
          <p:spPr bwMode="auto">
            <a:xfrm>
              <a:off x="8926628" y="2544068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Rectangle 43"/>
            <p:cNvSpPr>
              <a:spLocks noChangeArrowheads="1"/>
            </p:cNvSpPr>
            <p:nvPr/>
          </p:nvSpPr>
          <p:spPr bwMode="auto">
            <a:xfrm>
              <a:off x="8072632" y="2544068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" name="Rectangle 44"/>
            <p:cNvSpPr>
              <a:spLocks noChangeArrowheads="1"/>
            </p:cNvSpPr>
            <p:nvPr/>
          </p:nvSpPr>
          <p:spPr bwMode="auto">
            <a:xfrm>
              <a:off x="7301585" y="2544068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Rectangle 45"/>
            <p:cNvSpPr>
              <a:spLocks noChangeArrowheads="1"/>
            </p:cNvSpPr>
            <p:nvPr/>
          </p:nvSpPr>
          <p:spPr bwMode="auto">
            <a:xfrm>
              <a:off x="4822548" y="2544068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" name="Rectangle 46"/>
            <p:cNvSpPr>
              <a:spLocks noChangeArrowheads="1"/>
            </p:cNvSpPr>
            <p:nvPr/>
          </p:nvSpPr>
          <p:spPr bwMode="auto">
            <a:xfrm>
              <a:off x="1144523" y="2544068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Rectangle 47"/>
            <p:cNvSpPr>
              <a:spLocks noChangeArrowheads="1"/>
            </p:cNvSpPr>
            <p:nvPr/>
          </p:nvSpPr>
          <p:spPr bwMode="auto">
            <a:xfrm>
              <a:off x="8926628" y="2205668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3" name="Rectangle 48"/>
            <p:cNvSpPr>
              <a:spLocks noChangeArrowheads="1"/>
            </p:cNvSpPr>
            <p:nvPr/>
          </p:nvSpPr>
          <p:spPr bwMode="auto">
            <a:xfrm>
              <a:off x="8072632" y="2205668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4" name="Rectangle 49"/>
            <p:cNvSpPr>
              <a:spLocks noChangeArrowheads="1"/>
            </p:cNvSpPr>
            <p:nvPr/>
          </p:nvSpPr>
          <p:spPr bwMode="auto">
            <a:xfrm>
              <a:off x="7301585" y="2205668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5" name="Rectangle 50"/>
            <p:cNvSpPr>
              <a:spLocks noChangeArrowheads="1"/>
            </p:cNvSpPr>
            <p:nvPr/>
          </p:nvSpPr>
          <p:spPr bwMode="auto">
            <a:xfrm>
              <a:off x="4822548" y="2205668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Rectangle 51"/>
            <p:cNvSpPr>
              <a:spLocks noChangeArrowheads="1"/>
            </p:cNvSpPr>
            <p:nvPr/>
          </p:nvSpPr>
          <p:spPr bwMode="auto">
            <a:xfrm>
              <a:off x="1144523" y="2205668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7" name="Rectangle 52"/>
            <p:cNvSpPr>
              <a:spLocks noChangeArrowheads="1"/>
            </p:cNvSpPr>
            <p:nvPr/>
          </p:nvSpPr>
          <p:spPr bwMode="auto">
            <a:xfrm>
              <a:off x="8926628" y="1867268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8" name="Rectangle 53"/>
            <p:cNvSpPr>
              <a:spLocks noChangeArrowheads="1"/>
            </p:cNvSpPr>
            <p:nvPr/>
          </p:nvSpPr>
          <p:spPr bwMode="auto">
            <a:xfrm>
              <a:off x="8072632" y="1867268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9" name="Rectangle 54"/>
            <p:cNvSpPr>
              <a:spLocks noChangeArrowheads="1"/>
            </p:cNvSpPr>
            <p:nvPr/>
          </p:nvSpPr>
          <p:spPr bwMode="auto">
            <a:xfrm>
              <a:off x="7301585" y="1867268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0" name="Rectangle 55"/>
            <p:cNvSpPr>
              <a:spLocks noChangeArrowheads="1"/>
            </p:cNvSpPr>
            <p:nvPr/>
          </p:nvSpPr>
          <p:spPr bwMode="auto">
            <a:xfrm>
              <a:off x="4822548" y="1867268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1" name="Rectangle 56"/>
            <p:cNvSpPr>
              <a:spLocks noChangeArrowheads="1"/>
            </p:cNvSpPr>
            <p:nvPr/>
          </p:nvSpPr>
          <p:spPr bwMode="auto">
            <a:xfrm>
              <a:off x="1144523" y="1867268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2" name="Line 68"/>
            <p:cNvSpPr>
              <a:spLocks noChangeShapeType="1"/>
            </p:cNvSpPr>
            <p:nvPr/>
          </p:nvSpPr>
          <p:spPr bwMode="auto">
            <a:xfrm>
              <a:off x="4822548" y="1867268"/>
              <a:ext cx="0" cy="3384001"/>
            </a:xfrm>
            <a:prstGeom prst="line">
              <a:avLst/>
            </a:prstGeom>
            <a:noFill/>
            <a:ln w="9525" cap="rnd">
              <a:solidFill>
                <a:srgbClr val="4D4D4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Rectangle 85"/>
            <p:cNvSpPr>
              <a:spLocks noChangeArrowheads="1"/>
            </p:cNvSpPr>
            <p:nvPr/>
          </p:nvSpPr>
          <p:spPr bwMode="auto">
            <a:xfrm>
              <a:off x="1127556" y="1463313"/>
              <a:ext cx="3678024" cy="320683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rgbClr val="FF66CC"/>
              </a:solidFill>
            </a:ln>
            <a:effectLst/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zh-CN" altLang="en-US" sz="1600">
                  <a:solidFill>
                    <a:srgbClr val="22128C"/>
                  </a:solidFill>
                  <a:cs typeface="+mn-ea"/>
                  <a:sym typeface="+mn-lt"/>
                </a:rPr>
                <a:t>项目</a:t>
              </a:r>
            </a:p>
          </p:txBody>
        </p:sp>
        <p:sp>
          <p:nvSpPr>
            <p:cNvPr id="68" name="Rectangle 86"/>
            <p:cNvSpPr>
              <a:spLocks noChangeArrowheads="1"/>
            </p:cNvSpPr>
            <p:nvPr/>
          </p:nvSpPr>
          <p:spPr bwMode="auto">
            <a:xfrm>
              <a:off x="4873448" y="1463313"/>
              <a:ext cx="2394204" cy="320683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rgbClr val="FF66CC"/>
              </a:solidFill>
            </a:ln>
            <a:effectLst/>
          </p:spPr>
          <p:txBody>
            <a:bodyPr anchor="ctr">
              <a:no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zh-CN" altLang="en-US" sz="1600">
                  <a:solidFill>
                    <a:srgbClr val="22128C"/>
                  </a:solidFill>
                  <a:cs typeface="+mn-ea"/>
                  <a:sym typeface="+mn-lt"/>
                </a:rPr>
                <a:t>品牌/规格</a:t>
              </a:r>
            </a:p>
          </p:txBody>
        </p:sp>
        <p:sp>
          <p:nvSpPr>
            <p:cNvPr id="69" name="Rectangle 87"/>
            <p:cNvSpPr>
              <a:spLocks noChangeArrowheads="1"/>
            </p:cNvSpPr>
            <p:nvPr/>
          </p:nvSpPr>
          <p:spPr bwMode="auto">
            <a:xfrm>
              <a:off x="7335519" y="1463313"/>
              <a:ext cx="720146" cy="320683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rgbClr val="FF66CC"/>
              </a:solidFill>
            </a:ln>
            <a:effectLst/>
          </p:spPr>
          <p:txBody>
            <a:bodyPr anchor="ctr">
              <a:no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zh-CN" altLang="en-US" sz="1600">
                  <a:solidFill>
                    <a:srgbClr val="22128C"/>
                  </a:solidFill>
                  <a:cs typeface="+mn-ea"/>
                  <a:sym typeface="+mn-lt"/>
                </a:rPr>
                <a:t>数量</a:t>
              </a:r>
            </a:p>
          </p:txBody>
        </p:sp>
        <p:sp>
          <p:nvSpPr>
            <p:cNvPr id="70" name="Rectangle 89"/>
            <p:cNvSpPr>
              <a:spLocks noChangeArrowheads="1"/>
            </p:cNvSpPr>
            <p:nvPr/>
          </p:nvSpPr>
          <p:spPr bwMode="auto">
            <a:xfrm>
              <a:off x="8909661" y="1463313"/>
              <a:ext cx="2137816" cy="320683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rgbClr val="FF66CC"/>
              </a:solidFill>
            </a:ln>
            <a:effectLst/>
          </p:spPr>
          <p:txBody>
            <a:bodyPr anchor="ctr">
              <a:no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zh-CN" altLang="en-US" sz="1600">
                  <a:solidFill>
                    <a:srgbClr val="22128C"/>
                  </a:solidFill>
                  <a:cs typeface="+mn-ea"/>
                  <a:sym typeface="+mn-lt"/>
                </a:rPr>
                <a:t>产地</a:t>
              </a:r>
            </a:p>
          </p:txBody>
        </p:sp>
        <p:sp>
          <p:nvSpPr>
            <p:cNvPr id="71" name="Rectangle 90"/>
            <p:cNvSpPr>
              <a:spLocks noChangeArrowheads="1"/>
            </p:cNvSpPr>
            <p:nvPr/>
          </p:nvSpPr>
          <p:spPr bwMode="auto">
            <a:xfrm>
              <a:off x="8123533" y="1463313"/>
              <a:ext cx="720146" cy="320683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rgbClr val="FF66CC"/>
              </a:solidFill>
            </a:ln>
            <a:effectLst/>
          </p:spPr>
          <p:txBody>
            <a:bodyPr anchor="ctr">
              <a:no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zh-CN" altLang="en-US" sz="1600">
                  <a:solidFill>
                    <a:srgbClr val="22128C"/>
                  </a:solidFill>
                  <a:cs typeface="+mn-ea"/>
                  <a:sym typeface="+mn-lt"/>
                </a:rPr>
                <a:t>单位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493645" y="521335"/>
            <a:ext cx="207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2128C"/>
                </a:solidFill>
                <a:cs typeface="+mn-ea"/>
                <a:sym typeface="+mn-lt"/>
              </a:rPr>
              <a:t>料物清单</a:t>
            </a:r>
          </a:p>
        </p:txBody>
      </p:sp>
      <p:pic>
        <p:nvPicPr>
          <p:cNvPr id="14" name="图片 13" descr="双十一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-123825" y="-142875"/>
            <a:ext cx="2385060" cy="2195830"/>
          </a:xfrm>
          <a:prstGeom prst="rect">
            <a:avLst/>
          </a:prstGeom>
          <a:effectLst>
            <a:outerShdw dist="101600" dir="4800000" algn="tl" rotWithShape="0">
              <a:schemeClr val="bg1">
                <a:alpha val="100000"/>
              </a:schemeClr>
            </a:outerShdw>
          </a:effectLst>
        </p:spPr>
      </p:pic>
      <p:sp>
        <p:nvSpPr>
          <p:cNvPr id="15" name="TextBox 37"/>
          <p:cNvSpPr txBox="1"/>
          <p:nvPr/>
        </p:nvSpPr>
        <p:spPr>
          <a:xfrm>
            <a:off x="2520315" y="945515"/>
            <a:ext cx="2399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Material List</a:t>
            </a: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4"/>
    </mc:Choice>
    <mc:Fallback xmlns="">
      <p:transition spd="slow" advTm="5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182880" y="196215"/>
            <a:ext cx="11811000" cy="6482080"/>
            <a:chOff x="288" y="309"/>
            <a:chExt cx="18600" cy="10208"/>
          </a:xfrm>
        </p:grpSpPr>
        <p:pic>
          <p:nvPicPr>
            <p:cNvPr id="59" name="图片 58" descr="0ab85aae13f137b4239344e43fa25b3f"/>
            <p:cNvPicPr>
              <a:picLocks noChangeAspect="1"/>
            </p:cNvPicPr>
            <p:nvPr/>
          </p:nvPicPr>
          <p:blipFill>
            <a:blip r:embed="rId4" cstate="screen"/>
            <a:srcRect t="10216" r="7286"/>
            <a:stretch>
              <a:fillRect/>
            </a:stretch>
          </p:blipFill>
          <p:spPr>
            <a:xfrm>
              <a:off x="7986" y="309"/>
              <a:ext cx="10893" cy="9729"/>
            </a:xfrm>
            <a:prstGeom prst="rect">
              <a:avLst/>
            </a:prstGeom>
          </p:spPr>
        </p:pic>
        <p:pic>
          <p:nvPicPr>
            <p:cNvPr id="62" name="图片 61" descr="a5e3571d8f29dbb159fbe08aaa3ee46d"/>
            <p:cNvPicPr>
              <a:picLocks noChangeAspect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>
            <a:xfrm flipV="1">
              <a:off x="288" y="4275"/>
              <a:ext cx="11239" cy="6242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312" y="318"/>
              <a:ext cx="18576" cy="1017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hhh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742690" y="843280"/>
            <a:ext cx="10058400" cy="5657850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97790" y="2482215"/>
            <a:ext cx="3940175" cy="3293110"/>
            <a:chOff x="514" y="3843"/>
            <a:chExt cx="6205" cy="5186"/>
          </a:xfrm>
        </p:grpSpPr>
        <p:pic>
          <p:nvPicPr>
            <p:cNvPr id="29" name="图片 28" descr="497f5162759cc2d2c0198e13e2e668a7 (1)"/>
            <p:cNvPicPr>
              <a:picLocks noChangeAspect="1"/>
            </p:cNvPicPr>
            <p:nvPr/>
          </p:nvPicPr>
          <p:blipFill>
            <a:blip r:embed="rId7" cstate="screen"/>
            <a:srcRect b="-8286"/>
            <a:stretch>
              <a:fillRect/>
            </a:stretch>
          </p:blipFill>
          <p:spPr>
            <a:xfrm>
              <a:off x="1898" y="7121"/>
              <a:ext cx="2134" cy="1908"/>
            </a:xfrm>
            <a:prstGeom prst="rect">
              <a:avLst/>
            </a:prstGeom>
          </p:spPr>
        </p:pic>
        <p:pic>
          <p:nvPicPr>
            <p:cNvPr id="30" name="图片 29" descr="497f5162759cc2d2c0198e13e2e668a7 (1)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 rot="2460000">
              <a:off x="4526" y="5459"/>
              <a:ext cx="2193" cy="2327"/>
            </a:xfrm>
            <a:prstGeom prst="rect">
              <a:avLst/>
            </a:prstGeom>
          </p:spPr>
        </p:pic>
        <p:pic>
          <p:nvPicPr>
            <p:cNvPr id="31" name="图片 30" descr="497f5162759cc2d2c0198e13e2e668a7 (1)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514" y="3843"/>
              <a:ext cx="2952" cy="3442"/>
            </a:xfrm>
            <a:prstGeom prst="rect">
              <a:avLst/>
            </a:prstGeom>
          </p:spPr>
        </p:pic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半闭框 35"/>
          <p:cNvSpPr/>
          <p:nvPr/>
        </p:nvSpPr>
        <p:spPr>
          <a:xfrm flipH="1" flipV="1">
            <a:off x="11440795" y="6136640"/>
            <a:ext cx="540004" cy="540004"/>
          </a:xfrm>
          <a:prstGeom prst="halfFrame">
            <a:avLst>
              <a:gd name="adj1" fmla="val 12276"/>
              <a:gd name="adj2" fmla="val 12511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976630" y="589280"/>
            <a:ext cx="2492375" cy="2322830"/>
            <a:chOff x="4334" y="2239"/>
            <a:chExt cx="3925" cy="3658"/>
          </a:xfrm>
        </p:grpSpPr>
        <p:sp>
          <p:nvSpPr>
            <p:cNvPr id="40" name="文本框 39"/>
            <p:cNvSpPr txBox="1"/>
            <p:nvPr/>
          </p:nvSpPr>
          <p:spPr>
            <a:xfrm>
              <a:off x="4686" y="4879"/>
              <a:ext cx="3291" cy="10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t">
              <a:spAutoFit/>
            </a:bodyPr>
            <a:lstStyle/>
            <a:p>
              <a:r>
                <a:rPr lang="en-US" altLang="zh-CN" sz="36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334" y="3200"/>
              <a:ext cx="3925" cy="2082"/>
            </a:xfrm>
            <a:prstGeom prst="rect">
              <a:avLst/>
            </a:prstGeom>
            <a:noFill/>
            <a:effectLst>
              <a:glow rad="431800">
                <a:srgbClr val="CC00FF">
                  <a:alpha val="69000"/>
                </a:srgbClr>
              </a:glow>
              <a:outerShdw blurRad="50800" dist="63500" dir="3000000" algn="tl" rotWithShape="0">
                <a:srgbClr val="3F29B3">
                  <a:alpha val="40000"/>
                </a:srgbClr>
              </a:outerShdw>
            </a:effectLst>
            <a:scene3d>
              <a:camera prst="orthographicFront"/>
              <a:lightRig rig="morning" dir="t">
                <a:rot lat="0" lon="0" rev="0"/>
              </a:lightRig>
            </a:scene3d>
            <a:sp3d extrusionH="6350" prstMaterial="dkEdge"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spc="300" dirty="0">
                  <a:solidFill>
                    <a:srgbClr val="22128C"/>
                  </a:solidFill>
                  <a:cs typeface="+mn-ea"/>
                  <a:sym typeface="+mn-lt"/>
                </a:rPr>
                <a:t>目录</a:t>
              </a: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4827" y="2239"/>
              <a:ext cx="2819" cy="140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 rot="3960000">
            <a:off x="8284845" y="465455"/>
            <a:ext cx="3061335" cy="2266950"/>
            <a:chOff x="1898" y="5459"/>
            <a:chExt cx="4821" cy="3570"/>
          </a:xfrm>
        </p:grpSpPr>
        <p:pic>
          <p:nvPicPr>
            <p:cNvPr id="4" name="图片 3" descr="497f5162759cc2d2c0198e13e2e668a7 (1)"/>
            <p:cNvPicPr>
              <a:picLocks noChangeAspect="1"/>
            </p:cNvPicPr>
            <p:nvPr/>
          </p:nvPicPr>
          <p:blipFill>
            <a:blip r:embed="rId7" cstate="screen"/>
            <a:srcRect b="-8286"/>
            <a:stretch>
              <a:fillRect/>
            </a:stretch>
          </p:blipFill>
          <p:spPr>
            <a:xfrm>
              <a:off x="1898" y="7121"/>
              <a:ext cx="2134" cy="1908"/>
            </a:xfrm>
            <a:prstGeom prst="rect">
              <a:avLst/>
            </a:prstGeom>
          </p:spPr>
        </p:pic>
        <p:pic>
          <p:nvPicPr>
            <p:cNvPr id="5" name="图片 4" descr="497f5162759cc2d2c0198e13e2e668a7 (1)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 rot="2460000">
              <a:off x="4526" y="5459"/>
              <a:ext cx="2193" cy="2327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4742815" y="2292985"/>
            <a:ext cx="3172460" cy="1099820"/>
            <a:chOff x="4742815" y="2292985"/>
            <a:chExt cx="3172460" cy="1099820"/>
          </a:xfrm>
        </p:grpSpPr>
        <p:grpSp>
          <p:nvGrpSpPr>
            <p:cNvPr id="66" name="组合 65"/>
            <p:cNvGrpSpPr/>
            <p:nvPr/>
          </p:nvGrpSpPr>
          <p:grpSpPr>
            <a:xfrm>
              <a:off x="4742815" y="2292985"/>
              <a:ext cx="1099820" cy="1099820"/>
              <a:chOff x="7469" y="4163"/>
              <a:chExt cx="1732" cy="1732"/>
            </a:xfrm>
          </p:grpSpPr>
          <p:pic>
            <p:nvPicPr>
              <p:cNvPr id="50" name="图片 49" descr="f5f50d6d66dc96c744ce4c262c3762a9"/>
              <p:cNvPicPr>
                <a:picLocks noChangeAspect="1"/>
              </p:cNvPicPr>
              <p:nvPr/>
            </p:nvPicPr>
            <p:blipFill>
              <a:blip r:embed="rId11" cstate="screen"/>
              <a:stretch>
                <a:fillRect/>
              </a:stretch>
            </p:blipFill>
            <p:spPr>
              <a:xfrm>
                <a:off x="7469" y="4163"/>
                <a:ext cx="1732" cy="1732"/>
              </a:xfrm>
              <a:prstGeom prst="rect">
                <a:avLst/>
              </a:prstGeom>
            </p:spPr>
          </p:pic>
          <p:sp>
            <p:nvSpPr>
              <p:cNvPr id="58" name="椭圆 57"/>
              <p:cNvSpPr/>
              <p:nvPr/>
            </p:nvSpPr>
            <p:spPr>
              <a:xfrm>
                <a:off x="7785" y="4431"/>
                <a:ext cx="1221" cy="1221"/>
              </a:xfrm>
              <a:prstGeom prst="ellipse">
                <a:avLst/>
              </a:prstGeom>
              <a:solidFill>
                <a:schemeClr val="lt1">
                  <a:alpha val="64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10" name="圆角矩形 9"/>
            <p:cNvSpPr/>
            <p:nvPr/>
          </p:nvSpPr>
          <p:spPr>
            <a:xfrm>
              <a:off x="5720715" y="2586990"/>
              <a:ext cx="2194560" cy="52641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842635" y="2640965"/>
              <a:ext cx="1706880" cy="706755"/>
            </a:xfrm>
            <a:prstGeom prst="rect">
              <a:avLst/>
            </a:prstGeom>
            <a:noFill/>
            <a:effectLst/>
          </p:spPr>
          <p:txBody>
            <a:bodyPr wrap="none" rtlCol="0" anchor="t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活动总体思路</a:t>
              </a:r>
            </a:p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02880" y="2857500"/>
            <a:ext cx="3085465" cy="1122045"/>
            <a:chOff x="7802880" y="2857500"/>
            <a:chExt cx="3085465" cy="1122045"/>
          </a:xfrm>
        </p:grpSpPr>
        <p:grpSp>
          <p:nvGrpSpPr>
            <p:cNvPr id="67" name="组合 66"/>
            <p:cNvGrpSpPr/>
            <p:nvPr/>
          </p:nvGrpSpPr>
          <p:grpSpPr>
            <a:xfrm>
              <a:off x="7802880" y="2857500"/>
              <a:ext cx="920750" cy="982345"/>
              <a:chOff x="12588" y="4091"/>
              <a:chExt cx="1450" cy="1547"/>
            </a:xfrm>
          </p:grpSpPr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12" cstate="screen"/>
              <a:stretch>
                <a:fillRect/>
              </a:stretch>
            </p:blipFill>
            <p:spPr>
              <a:xfrm>
                <a:off x="12588" y="4091"/>
                <a:ext cx="1451" cy="1401"/>
              </a:xfrm>
              <a:prstGeom prst="rect">
                <a:avLst/>
              </a:prstGeom>
            </p:spPr>
          </p:pic>
          <p:sp>
            <p:nvSpPr>
              <p:cNvPr id="60" name="椭圆 59"/>
              <p:cNvSpPr/>
              <p:nvPr/>
            </p:nvSpPr>
            <p:spPr>
              <a:xfrm>
                <a:off x="12770" y="4418"/>
                <a:ext cx="1221" cy="1221"/>
              </a:xfrm>
              <a:prstGeom prst="ellipse">
                <a:avLst/>
              </a:prstGeom>
              <a:solidFill>
                <a:schemeClr val="lt1">
                  <a:alpha val="64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>
                    <a:cs typeface="+mn-ea"/>
                    <a:sym typeface="+mn-lt"/>
                  </a:rPr>
                  <a:t>2</a:t>
                </a:r>
              </a:p>
            </p:txBody>
          </p:sp>
        </p:grpSp>
        <p:sp>
          <p:nvSpPr>
            <p:cNvPr id="11" name="圆角矩形 10"/>
            <p:cNvSpPr/>
            <p:nvPr/>
          </p:nvSpPr>
          <p:spPr>
            <a:xfrm>
              <a:off x="8693785" y="3209925"/>
              <a:ext cx="2194560" cy="52641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890635" y="3272790"/>
              <a:ext cx="1706880" cy="706755"/>
            </a:xfrm>
            <a:prstGeom prst="rect">
              <a:avLst/>
            </a:prstGeom>
            <a:noFill/>
            <a:effectLst/>
          </p:spPr>
          <p:txBody>
            <a:bodyPr wrap="none" rtlCol="0" anchor="t">
              <a:spAutoFit/>
            </a:bodyPr>
            <a:lstStyle/>
            <a:p>
              <a:pPr algn="l">
                <a:buNone/>
              </a:pP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活动前期准备</a:t>
              </a:r>
            </a:p>
            <a:p>
              <a:pPr algn="l">
                <a:buNone/>
              </a:pP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64100" y="3905250"/>
            <a:ext cx="2989580" cy="922020"/>
            <a:chOff x="4864100" y="3905250"/>
            <a:chExt cx="2989580" cy="922020"/>
          </a:xfrm>
        </p:grpSpPr>
        <p:grpSp>
          <p:nvGrpSpPr>
            <p:cNvPr id="68" name="组合 67"/>
            <p:cNvGrpSpPr/>
            <p:nvPr/>
          </p:nvGrpSpPr>
          <p:grpSpPr>
            <a:xfrm>
              <a:off x="4864100" y="4011930"/>
              <a:ext cx="854710" cy="815340"/>
              <a:chOff x="7469" y="7001"/>
              <a:chExt cx="1346" cy="1284"/>
            </a:xfrm>
          </p:grpSpPr>
          <p:pic>
            <p:nvPicPr>
              <p:cNvPr id="52" name="图片 51" descr="timg"/>
              <p:cNvPicPr>
                <a:picLocks noChangeAspect="1"/>
              </p:cNvPicPr>
              <p:nvPr/>
            </p:nvPicPr>
            <p:blipFill>
              <a:blip r:embed="rId13" cstate="screen"/>
              <a:srcRect/>
              <a:stretch>
                <a:fillRect/>
              </a:stretch>
            </p:blipFill>
            <p:spPr>
              <a:xfrm>
                <a:off x="7469" y="7001"/>
                <a:ext cx="1347" cy="1285"/>
              </a:xfrm>
              <a:prstGeom prst="rect">
                <a:avLst/>
              </a:prstGeom>
            </p:spPr>
          </p:pic>
          <p:sp>
            <p:nvSpPr>
              <p:cNvPr id="61" name="椭圆 60"/>
              <p:cNvSpPr/>
              <p:nvPr/>
            </p:nvSpPr>
            <p:spPr>
              <a:xfrm>
                <a:off x="7500" y="7033"/>
                <a:ext cx="1221" cy="1221"/>
              </a:xfrm>
              <a:prstGeom prst="ellipse">
                <a:avLst/>
              </a:prstGeom>
              <a:solidFill>
                <a:schemeClr val="lt1">
                  <a:alpha val="64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>
                    <a:cs typeface="+mn-ea"/>
                    <a:sym typeface="+mn-lt"/>
                  </a:rPr>
                  <a:t>3</a:t>
                </a:r>
              </a:p>
            </p:txBody>
          </p:sp>
        </p:grpSp>
        <p:sp>
          <p:nvSpPr>
            <p:cNvPr id="12" name="圆角矩形 11"/>
            <p:cNvSpPr/>
            <p:nvPr/>
          </p:nvSpPr>
          <p:spPr>
            <a:xfrm>
              <a:off x="5659120" y="4141470"/>
              <a:ext cx="2194560" cy="52641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842635" y="3905250"/>
              <a:ext cx="1706880" cy="706755"/>
            </a:xfrm>
            <a:prstGeom prst="rect">
              <a:avLst/>
            </a:prstGeom>
            <a:noFill/>
            <a:effectLst/>
          </p:spPr>
          <p:txBody>
            <a:bodyPr wrap="none" rtlCol="0" anchor="t">
              <a:spAutoFit/>
            </a:bodyPr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活动执行方案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26070" y="4670425"/>
            <a:ext cx="2969895" cy="774700"/>
            <a:chOff x="7926070" y="4670425"/>
            <a:chExt cx="2969895" cy="774700"/>
          </a:xfrm>
        </p:grpSpPr>
        <p:grpSp>
          <p:nvGrpSpPr>
            <p:cNvPr id="69" name="组合 68"/>
            <p:cNvGrpSpPr/>
            <p:nvPr/>
          </p:nvGrpSpPr>
          <p:grpSpPr>
            <a:xfrm>
              <a:off x="7926070" y="4670425"/>
              <a:ext cx="774700" cy="774700"/>
              <a:chOff x="12640" y="7239"/>
              <a:chExt cx="1220" cy="1220"/>
            </a:xfrm>
          </p:grpSpPr>
          <p:pic>
            <p:nvPicPr>
              <p:cNvPr id="53" name="图片 52" descr="timgYBEYZJPE"/>
              <p:cNvPicPr>
                <a:picLocks noChangeAspect="1"/>
              </p:cNvPicPr>
              <p:nvPr/>
            </p:nvPicPr>
            <p:blipFill>
              <a:blip r:embed="rId14" cstate="screen"/>
              <a:stretch>
                <a:fillRect/>
              </a:stretch>
            </p:blipFill>
            <p:spPr>
              <a:xfrm>
                <a:off x="12752" y="7351"/>
                <a:ext cx="997" cy="997"/>
              </a:xfrm>
              <a:prstGeom prst="rect">
                <a:avLst/>
              </a:prstGeom>
            </p:spPr>
          </p:pic>
          <p:sp>
            <p:nvSpPr>
              <p:cNvPr id="65" name="椭圆 64"/>
              <p:cNvSpPr/>
              <p:nvPr/>
            </p:nvSpPr>
            <p:spPr>
              <a:xfrm>
                <a:off x="12640" y="7239"/>
                <a:ext cx="1221" cy="1221"/>
              </a:xfrm>
              <a:prstGeom prst="ellipse">
                <a:avLst/>
              </a:prstGeom>
              <a:solidFill>
                <a:schemeClr val="lt1">
                  <a:alpha val="74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>
                    <a:cs typeface="+mn-ea"/>
                    <a:sym typeface="+mn-lt"/>
                  </a:rPr>
                  <a:t>4</a:t>
                </a:r>
              </a:p>
            </p:txBody>
          </p:sp>
        </p:grpSp>
        <p:sp>
          <p:nvSpPr>
            <p:cNvPr id="13" name="圆角矩形 12"/>
            <p:cNvSpPr/>
            <p:nvPr/>
          </p:nvSpPr>
          <p:spPr>
            <a:xfrm>
              <a:off x="8701405" y="4817745"/>
              <a:ext cx="2194560" cy="52641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921115" y="4881245"/>
              <a:ext cx="1706880" cy="398780"/>
            </a:xfrm>
            <a:prstGeom prst="rect">
              <a:avLst/>
            </a:prstGeom>
            <a:noFill/>
            <a:effectLst/>
          </p:spPr>
          <p:txBody>
            <a:bodyPr wrap="none" rtlCol="0" anchor="t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活动执行保障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"/>
    </mc:Choice>
    <mc:Fallback xmlns="">
      <p:transition spd="slow" advTm="9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2880" y="196215"/>
            <a:ext cx="11811000" cy="6482080"/>
            <a:chOff x="288" y="309"/>
            <a:chExt cx="18600" cy="10208"/>
          </a:xfrm>
        </p:grpSpPr>
        <p:pic>
          <p:nvPicPr>
            <p:cNvPr id="4" name="图片 3" descr="0ab85aae13f137b4239344e43fa25b3f"/>
            <p:cNvPicPr>
              <a:picLocks noChangeAspect="1"/>
            </p:cNvPicPr>
            <p:nvPr/>
          </p:nvPicPr>
          <p:blipFill>
            <a:blip r:embed="rId4" cstate="screen"/>
            <a:srcRect t="10216" r="7286"/>
            <a:stretch>
              <a:fillRect/>
            </a:stretch>
          </p:blipFill>
          <p:spPr>
            <a:xfrm>
              <a:off x="7986" y="309"/>
              <a:ext cx="10893" cy="9729"/>
            </a:xfrm>
            <a:prstGeom prst="rect">
              <a:avLst/>
            </a:prstGeom>
          </p:spPr>
        </p:pic>
        <p:pic>
          <p:nvPicPr>
            <p:cNvPr id="5" name="图片 4" descr="a5e3571d8f29dbb159fbe08aaa3ee46d"/>
            <p:cNvPicPr>
              <a:picLocks noChangeAspect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>
            <a:xfrm flipV="1">
              <a:off x="288" y="4275"/>
              <a:ext cx="11239" cy="624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2" y="318"/>
              <a:ext cx="18576" cy="1017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半闭框 35"/>
          <p:cNvSpPr/>
          <p:nvPr/>
        </p:nvSpPr>
        <p:spPr>
          <a:xfrm flipH="1" flipV="1">
            <a:off x="11440795" y="6136640"/>
            <a:ext cx="540004" cy="540004"/>
          </a:xfrm>
          <a:prstGeom prst="halfFrame">
            <a:avLst>
              <a:gd name="adj1" fmla="val 12276"/>
              <a:gd name="adj2" fmla="val 12511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26921" y="1732553"/>
            <a:ext cx="9936888" cy="3787956"/>
            <a:chOff x="1127556" y="1463313"/>
            <a:chExt cx="9936888" cy="3787956"/>
          </a:xfrm>
        </p:grpSpPr>
        <p:sp>
          <p:nvSpPr>
            <p:cNvPr id="72" name="Rectangle 7"/>
            <p:cNvSpPr>
              <a:spLocks noChangeArrowheads="1"/>
            </p:cNvSpPr>
            <p:nvPr/>
          </p:nvSpPr>
          <p:spPr bwMode="auto">
            <a:xfrm>
              <a:off x="8926628" y="4912869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Rectangle 8"/>
            <p:cNvSpPr>
              <a:spLocks noChangeArrowheads="1"/>
            </p:cNvSpPr>
            <p:nvPr/>
          </p:nvSpPr>
          <p:spPr bwMode="auto">
            <a:xfrm>
              <a:off x="8072632" y="4912869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7301585" y="4912869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Rectangle 10"/>
            <p:cNvSpPr>
              <a:spLocks noChangeArrowheads="1"/>
            </p:cNvSpPr>
            <p:nvPr/>
          </p:nvSpPr>
          <p:spPr bwMode="auto">
            <a:xfrm>
              <a:off x="4822548" y="4912869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Rectangle 11"/>
            <p:cNvSpPr>
              <a:spLocks noChangeArrowheads="1"/>
            </p:cNvSpPr>
            <p:nvPr/>
          </p:nvSpPr>
          <p:spPr bwMode="auto">
            <a:xfrm>
              <a:off x="1144523" y="4912869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Rectangle 12"/>
            <p:cNvSpPr>
              <a:spLocks noChangeArrowheads="1"/>
            </p:cNvSpPr>
            <p:nvPr/>
          </p:nvSpPr>
          <p:spPr bwMode="auto">
            <a:xfrm>
              <a:off x="8926628" y="4574469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Rectangle 13"/>
            <p:cNvSpPr>
              <a:spLocks noChangeArrowheads="1"/>
            </p:cNvSpPr>
            <p:nvPr/>
          </p:nvSpPr>
          <p:spPr bwMode="auto">
            <a:xfrm>
              <a:off x="8072632" y="4574469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Rectangle 14"/>
            <p:cNvSpPr>
              <a:spLocks noChangeArrowheads="1"/>
            </p:cNvSpPr>
            <p:nvPr/>
          </p:nvSpPr>
          <p:spPr bwMode="auto">
            <a:xfrm>
              <a:off x="7301585" y="4574469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Rectangle 15"/>
            <p:cNvSpPr>
              <a:spLocks noChangeArrowheads="1"/>
            </p:cNvSpPr>
            <p:nvPr/>
          </p:nvSpPr>
          <p:spPr bwMode="auto">
            <a:xfrm>
              <a:off x="4822548" y="4574469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Rectangle 16"/>
            <p:cNvSpPr>
              <a:spLocks noChangeArrowheads="1"/>
            </p:cNvSpPr>
            <p:nvPr/>
          </p:nvSpPr>
          <p:spPr bwMode="auto">
            <a:xfrm>
              <a:off x="1144523" y="4574469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Rectangle 17"/>
            <p:cNvSpPr>
              <a:spLocks noChangeArrowheads="1"/>
            </p:cNvSpPr>
            <p:nvPr/>
          </p:nvSpPr>
          <p:spPr bwMode="auto">
            <a:xfrm>
              <a:off x="8926628" y="4236069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Rectangle 18"/>
            <p:cNvSpPr>
              <a:spLocks noChangeArrowheads="1"/>
            </p:cNvSpPr>
            <p:nvPr/>
          </p:nvSpPr>
          <p:spPr bwMode="auto">
            <a:xfrm>
              <a:off x="8072632" y="4236069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Rectangle 19"/>
            <p:cNvSpPr>
              <a:spLocks noChangeArrowheads="1"/>
            </p:cNvSpPr>
            <p:nvPr/>
          </p:nvSpPr>
          <p:spPr bwMode="auto">
            <a:xfrm>
              <a:off x="7301585" y="4236069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Rectangle 20"/>
            <p:cNvSpPr>
              <a:spLocks noChangeArrowheads="1"/>
            </p:cNvSpPr>
            <p:nvPr/>
          </p:nvSpPr>
          <p:spPr bwMode="auto">
            <a:xfrm>
              <a:off x="4822548" y="4236069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Rectangle 21"/>
            <p:cNvSpPr>
              <a:spLocks noChangeArrowheads="1"/>
            </p:cNvSpPr>
            <p:nvPr/>
          </p:nvSpPr>
          <p:spPr bwMode="auto">
            <a:xfrm>
              <a:off x="1144523" y="4236069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Rectangle 22"/>
            <p:cNvSpPr>
              <a:spLocks noChangeArrowheads="1"/>
            </p:cNvSpPr>
            <p:nvPr/>
          </p:nvSpPr>
          <p:spPr bwMode="auto">
            <a:xfrm>
              <a:off x="8926628" y="3897669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Rectangle 23"/>
            <p:cNvSpPr>
              <a:spLocks noChangeArrowheads="1"/>
            </p:cNvSpPr>
            <p:nvPr/>
          </p:nvSpPr>
          <p:spPr bwMode="auto">
            <a:xfrm>
              <a:off x="8072632" y="3897669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Rectangle 24"/>
            <p:cNvSpPr>
              <a:spLocks noChangeArrowheads="1"/>
            </p:cNvSpPr>
            <p:nvPr/>
          </p:nvSpPr>
          <p:spPr bwMode="auto">
            <a:xfrm>
              <a:off x="7301585" y="3897669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Rectangle 25"/>
            <p:cNvSpPr>
              <a:spLocks noChangeArrowheads="1"/>
            </p:cNvSpPr>
            <p:nvPr/>
          </p:nvSpPr>
          <p:spPr bwMode="auto">
            <a:xfrm>
              <a:off x="4822548" y="3897669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Rectangle 26"/>
            <p:cNvSpPr>
              <a:spLocks noChangeArrowheads="1"/>
            </p:cNvSpPr>
            <p:nvPr/>
          </p:nvSpPr>
          <p:spPr bwMode="auto">
            <a:xfrm>
              <a:off x="1144523" y="3897669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Rectangle 27"/>
            <p:cNvSpPr>
              <a:spLocks noChangeArrowheads="1"/>
            </p:cNvSpPr>
            <p:nvPr/>
          </p:nvSpPr>
          <p:spPr bwMode="auto">
            <a:xfrm>
              <a:off x="8926628" y="3559269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Rectangle 28"/>
            <p:cNvSpPr>
              <a:spLocks noChangeArrowheads="1"/>
            </p:cNvSpPr>
            <p:nvPr/>
          </p:nvSpPr>
          <p:spPr bwMode="auto">
            <a:xfrm>
              <a:off x="8072632" y="3559269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7301585" y="3559269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Rectangle 30"/>
            <p:cNvSpPr>
              <a:spLocks noChangeArrowheads="1"/>
            </p:cNvSpPr>
            <p:nvPr/>
          </p:nvSpPr>
          <p:spPr bwMode="auto">
            <a:xfrm>
              <a:off x="4822548" y="3559269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Rectangle 31"/>
            <p:cNvSpPr>
              <a:spLocks noChangeArrowheads="1"/>
            </p:cNvSpPr>
            <p:nvPr/>
          </p:nvSpPr>
          <p:spPr bwMode="auto">
            <a:xfrm>
              <a:off x="1144523" y="3559269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Rectangle 32"/>
            <p:cNvSpPr>
              <a:spLocks noChangeArrowheads="1"/>
            </p:cNvSpPr>
            <p:nvPr/>
          </p:nvSpPr>
          <p:spPr bwMode="auto">
            <a:xfrm>
              <a:off x="8926628" y="3220868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Rectangle 33"/>
            <p:cNvSpPr>
              <a:spLocks noChangeArrowheads="1"/>
            </p:cNvSpPr>
            <p:nvPr/>
          </p:nvSpPr>
          <p:spPr bwMode="auto">
            <a:xfrm>
              <a:off x="8072632" y="3220868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Rectangle 34"/>
            <p:cNvSpPr>
              <a:spLocks noChangeArrowheads="1"/>
            </p:cNvSpPr>
            <p:nvPr/>
          </p:nvSpPr>
          <p:spPr bwMode="auto">
            <a:xfrm>
              <a:off x="7301585" y="3220868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Rectangle 35"/>
            <p:cNvSpPr>
              <a:spLocks noChangeArrowheads="1"/>
            </p:cNvSpPr>
            <p:nvPr/>
          </p:nvSpPr>
          <p:spPr bwMode="auto">
            <a:xfrm>
              <a:off x="4822548" y="3220868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Rectangle 36"/>
            <p:cNvSpPr>
              <a:spLocks noChangeArrowheads="1"/>
            </p:cNvSpPr>
            <p:nvPr/>
          </p:nvSpPr>
          <p:spPr bwMode="auto">
            <a:xfrm>
              <a:off x="1144523" y="3220868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Rectangle 37"/>
            <p:cNvSpPr>
              <a:spLocks noChangeArrowheads="1"/>
            </p:cNvSpPr>
            <p:nvPr/>
          </p:nvSpPr>
          <p:spPr bwMode="auto">
            <a:xfrm>
              <a:off x="8926628" y="2882468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" name="Rectangle 38"/>
            <p:cNvSpPr>
              <a:spLocks noChangeArrowheads="1"/>
            </p:cNvSpPr>
            <p:nvPr/>
          </p:nvSpPr>
          <p:spPr bwMode="auto">
            <a:xfrm>
              <a:off x="8072632" y="2882468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" name="Rectangle 39"/>
            <p:cNvSpPr>
              <a:spLocks noChangeArrowheads="1"/>
            </p:cNvSpPr>
            <p:nvPr/>
          </p:nvSpPr>
          <p:spPr bwMode="auto">
            <a:xfrm>
              <a:off x="7301585" y="2882468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Rectangle 40"/>
            <p:cNvSpPr>
              <a:spLocks noChangeArrowheads="1"/>
            </p:cNvSpPr>
            <p:nvPr/>
          </p:nvSpPr>
          <p:spPr bwMode="auto">
            <a:xfrm>
              <a:off x="4822548" y="2882468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Rectangle 41"/>
            <p:cNvSpPr>
              <a:spLocks noChangeArrowheads="1"/>
            </p:cNvSpPr>
            <p:nvPr/>
          </p:nvSpPr>
          <p:spPr bwMode="auto">
            <a:xfrm>
              <a:off x="1144523" y="2882468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Rectangle 42"/>
            <p:cNvSpPr>
              <a:spLocks noChangeArrowheads="1"/>
            </p:cNvSpPr>
            <p:nvPr/>
          </p:nvSpPr>
          <p:spPr bwMode="auto">
            <a:xfrm>
              <a:off x="8926628" y="2544068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Rectangle 43"/>
            <p:cNvSpPr>
              <a:spLocks noChangeArrowheads="1"/>
            </p:cNvSpPr>
            <p:nvPr/>
          </p:nvSpPr>
          <p:spPr bwMode="auto">
            <a:xfrm>
              <a:off x="8072632" y="2544068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" name="Rectangle 44"/>
            <p:cNvSpPr>
              <a:spLocks noChangeArrowheads="1"/>
            </p:cNvSpPr>
            <p:nvPr/>
          </p:nvSpPr>
          <p:spPr bwMode="auto">
            <a:xfrm>
              <a:off x="7301585" y="2544068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Rectangle 45"/>
            <p:cNvSpPr>
              <a:spLocks noChangeArrowheads="1"/>
            </p:cNvSpPr>
            <p:nvPr/>
          </p:nvSpPr>
          <p:spPr bwMode="auto">
            <a:xfrm>
              <a:off x="4822548" y="2544068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" name="Rectangle 46"/>
            <p:cNvSpPr>
              <a:spLocks noChangeArrowheads="1"/>
            </p:cNvSpPr>
            <p:nvPr/>
          </p:nvSpPr>
          <p:spPr bwMode="auto">
            <a:xfrm>
              <a:off x="1144523" y="2544068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Rectangle 47"/>
            <p:cNvSpPr>
              <a:spLocks noChangeArrowheads="1"/>
            </p:cNvSpPr>
            <p:nvPr/>
          </p:nvSpPr>
          <p:spPr bwMode="auto">
            <a:xfrm>
              <a:off x="8926628" y="2205668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3" name="Rectangle 48"/>
            <p:cNvSpPr>
              <a:spLocks noChangeArrowheads="1"/>
            </p:cNvSpPr>
            <p:nvPr/>
          </p:nvSpPr>
          <p:spPr bwMode="auto">
            <a:xfrm>
              <a:off x="8072632" y="2205668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4" name="Rectangle 49"/>
            <p:cNvSpPr>
              <a:spLocks noChangeArrowheads="1"/>
            </p:cNvSpPr>
            <p:nvPr/>
          </p:nvSpPr>
          <p:spPr bwMode="auto">
            <a:xfrm>
              <a:off x="7301585" y="2205668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5" name="Rectangle 50"/>
            <p:cNvSpPr>
              <a:spLocks noChangeArrowheads="1"/>
            </p:cNvSpPr>
            <p:nvPr/>
          </p:nvSpPr>
          <p:spPr bwMode="auto">
            <a:xfrm>
              <a:off x="4822548" y="2205668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Rectangle 51"/>
            <p:cNvSpPr>
              <a:spLocks noChangeArrowheads="1"/>
            </p:cNvSpPr>
            <p:nvPr/>
          </p:nvSpPr>
          <p:spPr bwMode="auto">
            <a:xfrm>
              <a:off x="1144523" y="2205668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7" name="Rectangle 52"/>
            <p:cNvSpPr>
              <a:spLocks noChangeArrowheads="1"/>
            </p:cNvSpPr>
            <p:nvPr/>
          </p:nvSpPr>
          <p:spPr bwMode="auto">
            <a:xfrm>
              <a:off x="8926628" y="1867268"/>
              <a:ext cx="2137816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8" name="Rectangle 53"/>
            <p:cNvSpPr>
              <a:spLocks noChangeArrowheads="1"/>
            </p:cNvSpPr>
            <p:nvPr/>
          </p:nvSpPr>
          <p:spPr bwMode="auto">
            <a:xfrm>
              <a:off x="8072632" y="1867268"/>
              <a:ext cx="85399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9" name="Rectangle 54"/>
            <p:cNvSpPr>
              <a:spLocks noChangeArrowheads="1"/>
            </p:cNvSpPr>
            <p:nvPr/>
          </p:nvSpPr>
          <p:spPr bwMode="auto">
            <a:xfrm>
              <a:off x="7301585" y="1867268"/>
              <a:ext cx="771047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0" name="Rectangle 55"/>
            <p:cNvSpPr>
              <a:spLocks noChangeArrowheads="1"/>
            </p:cNvSpPr>
            <p:nvPr/>
          </p:nvSpPr>
          <p:spPr bwMode="auto">
            <a:xfrm>
              <a:off x="4822548" y="1867268"/>
              <a:ext cx="2479038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1" name="Rectangle 56"/>
            <p:cNvSpPr>
              <a:spLocks noChangeArrowheads="1"/>
            </p:cNvSpPr>
            <p:nvPr/>
          </p:nvSpPr>
          <p:spPr bwMode="auto">
            <a:xfrm>
              <a:off x="1144523" y="1867268"/>
              <a:ext cx="3678025" cy="3384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2" name="Line 68"/>
            <p:cNvSpPr>
              <a:spLocks noChangeShapeType="1"/>
            </p:cNvSpPr>
            <p:nvPr/>
          </p:nvSpPr>
          <p:spPr bwMode="auto">
            <a:xfrm>
              <a:off x="4822548" y="1867268"/>
              <a:ext cx="0" cy="3384001"/>
            </a:xfrm>
            <a:prstGeom prst="line">
              <a:avLst/>
            </a:prstGeom>
            <a:noFill/>
            <a:ln w="9525" cap="rnd">
              <a:solidFill>
                <a:srgbClr val="4D4D4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Rectangle 85"/>
            <p:cNvSpPr>
              <a:spLocks noChangeArrowheads="1"/>
            </p:cNvSpPr>
            <p:nvPr/>
          </p:nvSpPr>
          <p:spPr bwMode="auto">
            <a:xfrm>
              <a:off x="1127556" y="1463313"/>
              <a:ext cx="3678024" cy="320683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rgbClr val="FF66CC"/>
              </a:solidFill>
            </a:ln>
            <a:effectLst/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zh-CN" altLang="en-US" sz="1600">
                  <a:solidFill>
                    <a:srgbClr val="22128C"/>
                  </a:solidFill>
                  <a:cs typeface="+mn-ea"/>
                  <a:sym typeface="+mn-lt"/>
                </a:rPr>
                <a:t>项目</a:t>
              </a:r>
            </a:p>
          </p:txBody>
        </p:sp>
        <p:sp>
          <p:nvSpPr>
            <p:cNvPr id="68" name="Rectangle 86"/>
            <p:cNvSpPr>
              <a:spLocks noChangeArrowheads="1"/>
            </p:cNvSpPr>
            <p:nvPr/>
          </p:nvSpPr>
          <p:spPr bwMode="auto">
            <a:xfrm>
              <a:off x="4873448" y="1463313"/>
              <a:ext cx="2394204" cy="320683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rgbClr val="FF66CC"/>
              </a:solidFill>
            </a:ln>
            <a:effectLst/>
          </p:spPr>
          <p:txBody>
            <a:bodyPr anchor="ctr">
              <a:no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zh-CN" altLang="en-US" sz="1600">
                  <a:solidFill>
                    <a:srgbClr val="22128C"/>
                  </a:solidFill>
                  <a:cs typeface="+mn-ea"/>
                  <a:sym typeface="+mn-lt"/>
                </a:rPr>
                <a:t>品牌/规格</a:t>
              </a:r>
            </a:p>
          </p:txBody>
        </p:sp>
        <p:sp>
          <p:nvSpPr>
            <p:cNvPr id="69" name="Rectangle 87"/>
            <p:cNvSpPr>
              <a:spLocks noChangeArrowheads="1"/>
            </p:cNvSpPr>
            <p:nvPr/>
          </p:nvSpPr>
          <p:spPr bwMode="auto">
            <a:xfrm>
              <a:off x="7335519" y="1463313"/>
              <a:ext cx="720146" cy="320683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rgbClr val="FF66CC"/>
              </a:solidFill>
            </a:ln>
            <a:effectLst/>
          </p:spPr>
          <p:txBody>
            <a:bodyPr anchor="ctr">
              <a:no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zh-CN" altLang="en-US" sz="1600">
                  <a:solidFill>
                    <a:srgbClr val="22128C"/>
                  </a:solidFill>
                  <a:cs typeface="+mn-ea"/>
                  <a:sym typeface="+mn-lt"/>
                </a:rPr>
                <a:t>数量</a:t>
              </a:r>
            </a:p>
          </p:txBody>
        </p:sp>
        <p:sp>
          <p:nvSpPr>
            <p:cNvPr id="70" name="Rectangle 89"/>
            <p:cNvSpPr>
              <a:spLocks noChangeArrowheads="1"/>
            </p:cNvSpPr>
            <p:nvPr/>
          </p:nvSpPr>
          <p:spPr bwMode="auto">
            <a:xfrm>
              <a:off x="8909661" y="1463313"/>
              <a:ext cx="2137816" cy="320683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rgbClr val="FF66CC"/>
              </a:solidFill>
            </a:ln>
            <a:effectLst/>
          </p:spPr>
          <p:txBody>
            <a:bodyPr anchor="ctr">
              <a:no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zh-CN" altLang="en-US" sz="1600">
                  <a:solidFill>
                    <a:srgbClr val="22128C"/>
                  </a:solidFill>
                  <a:cs typeface="+mn-ea"/>
                  <a:sym typeface="+mn-lt"/>
                </a:rPr>
                <a:t>产地</a:t>
              </a:r>
            </a:p>
          </p:txBody>
        </p:sp>
        <p:sp>
          <p:nvSpPr>
            <p:cNvPr id="71" name="Rectangle 90"/>
            <p:cNvSpPr>
              <a:spLocks noChangeArrowheads="1"/>
            </p:cNvSpPr>
            <p:nvPr/>
          </p:nvSpPr>
          <p:spPr bwMode="auto">
            <a:xfrm>
              <a:off x="8123533" y="1463313"/>
              <a:ext cx="720146" cy="320683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rgbClr val="FF66CC"/>
              </a:solidFill>
            </a:ln>
            <a:effectLst/>
          </p:spPr>
          <p:txBody>
            <a:bodyPr anchor="ctr">
              <a:no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zh-CN" altLang="en-US" sz="1600">
                  <a:solidFill>
                    <a:srgbClr val="22128C"/>
                  </a:solidFill>
                  <a:cs typeface="+mn-ea"/>
                  <a:sym typeface="+mn-lt"/>
                </a:rPr>
                <a:t>单位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493645" y="521335"/>
            <a:ext cx="207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2128C"/>
                </a:solidFill>
                <a:cs typeface="+mn-ea"/>
                <a:sym typeface="+mn-lt"/>
              </a:rPr>
              <a:t>料物清单</a:t>
            </a:r>
          </a:p>
        </p:txBody>
      </p:sp>
      <p:pic>
        <p:nvPicPr>
          <p:cNvPr id="14" name="图片 13" descr="双十一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-123825" y="-142875"/>
            <a:ext cx="2385060" cy="2195830"/>
          </a:xfrm>
          <a:prstGeom prst="rect">
            <a:avLst/>
          </a:prstGeom>
          <a:effectLst>
            <a:outerShdw dist="101600" dir="4800000" algn="tl" rotWithShape="0">
              <a:schemeClr val="bg1">
                <a:alpha val="100000"/>
              </a:schemeClr>
            </a:outerShdw>
          </a:effectLst>
        </p:spPr>
      </p:pic>
      <p:sp>
        <p:nvSpPr>
          <p:cNvPr id="15" name="TextBox 37"/>
          <p:cNvSpPr txBox="1"/>
          <p:nvPr/>
        </p:nvSpPr>
        <p:spPr>
          <a:xfrm>
            <a:off x="2520315" y="945515"/>
            <a:ext cx="2399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Material List</a:t>
            </a: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7"/>
    </mc:Choice>
    <mc:Fallback xmlns="">
      <p:transition spd="slow" advTm="4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2880" y="196215"/>
            <a:ext cx="11811000" cy="6482080"/>
            <a:chOff x="288" y="309"/>
            <a:chExt cx="18600" cy="10208"/>
          </a:xfrm>
        </p:grpSpPr>
        <p:pic>
          <p:nvPicPr>
            <p:cNvPr id="4" name="图片 3" descr="0ab85aae13f137b4239344e43fa25b3f"/>
            <p:cNvPicPr>
              <a:picLocks noChangeAspect="1"/>
            </p:cNvPicPr>
            <p:nvPr/>
          </p:nvPicPr>
          <p:blipFill>
            <a:blip r:embed="rId4" cstate="screen"/>
            <a:srcRect t="10216" r="7286"/>
            <a:stretch>
              <a:fillRect/>
            </a:stretch>
          </p:blipFill>
          <p:spPr>
            <a:xfrm>
              <a:off x="7986" y="309"/>
              <a:ext cx="10893" cy="9729"/>
            </a:xfrm>
            <a:prstGeom prst="rect">
              <a:avLst/>
            </a:prstGeom>
          </p:spPr>
        </p:pic>
        <p:pic>
          <p:nvPicPr>
            <p:cNvPr id="5" name="图片 4" descr="a5e3571d8f29dbb159fbe08aaa3ee46d"/>
            <p:cNvPicPr>
              <a:picLocks noChangeAspect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>
            <a:xfrm flipV="1">
              <a:off x="288" y="4275"/>
              <a:ext cx="11239" cy="624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2" y="318"/>
              <a:ext cx="18576" cy="1017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半闭框 35"/>
          <p:cNvSpPr/>
          <p:nvPr/>
        </p:nvSpPr>
        <p:spPr>
          <a:xfrm flipH="1" flipV="1">
            <a:off x="11440795" y="6136640"/>
            <a:ext cx="540004" cy="540004"/>
          </a:xfrm>
          <a:prstGeom prst="halfFrame">
            <a:avLst>
              <a:gd name="adj1" fmla="val 12276"/>
              <a:gd name="adj2" fmla="val 12511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Rectangle 23"/>
          <p:cNvSpPr/>
          <p:nvPr/>
        </p:nvSpPr>
        <p:spPr>
          <a:xfrm>
            <a:off x="826036" y="4730542"/>
            <a:ext cx="2166052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zh-CN" sz="1400" dirty="0">
                <a:cs typeface="+mn-ea"/>
                <a:sym typeface="+mn-lt"/>
              </a:rPr>
              <a:t>、</a:t>
            </a:r>
            <a:r>
              <a:rPr lang="zh-CN" altLang="en-US" sz="1400" dirty="0">
                <a:cs typeface="+mn-ea"/>
                <a:sym typeface="+mn-lt"/>
              </a:rPr>
              <a:t>添加相关的描述文字</a:t>
            </a:r>
            <a:endParaRPr lang="en-US" altLang="zh-CN" sz="1400" dirty="0">
              <a:cs typeface="+mn-ea"/>
              <a:sym typeface="+mn-lt"/>
            </a:endParaRPr>
          </a:p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、添加相关的描述文字</a:t>
            </a:r>
            <a:endParaRPr lang="en-US" altLang="zh-CN" sz="1400" dirty="0">
              <a:cs typeface="+mn-ea"/>
              <a:sym typeface="+mn-lt"/>
            </a:endParaRPr>
          </a:p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400" dirty="0">
                <a:cs typeface="+mn-ea"/>
                <a:sym typeface="+mn-lt"/>
              </a:rPr>
              <a:t>3</a:t>
            </a:r>
            <a:r>
              <a:rPr lang="zh-CN" altLang="en-US" sz="1400" dirty="0">
                <a:cs typeface="+mn-ea"/>
                <a:sym typeface="+mn-lt"/>
              </a:rPr>
              <a:t>、添加相关的描述文字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35" name="Rectangle 23"/>
          <p:cNvSpPr/>
          <p:nvPr/>
        </p:nvSpPr>
        <p:spPr>
          <a:xfrm>
            <a:off x="3398966" y="4730542"/>
            <a:ext cx="2166052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zh-CN" sz="1400" dirty="0">
                <a:cs typeface="+mn-ea"/>
                <a:sym typeface="+mn-lt"/>
              </a:rPr>
              <a:t>、</a:t>
            </a:r>
            <a:r>
              <a:rPr lang="zh-CN" altLang="en-US" sz="1400" dirty="0">
                <a:cs typeface="+mn-ea"/>
                <a:sym typeface="+mn-lt"/>
              </a:rPr>
              <a:t>添加相关的描述文字</a:t>
            </a:r>
            <a:endParaRPr lang="en-US" altLang="zh-CN" sz="1400" dirty="0">
              <a:cs typeface="+mn-ea"/>
              <a:sym typeface="+mn-lt"/>
            </a:endParaRPr>
          </a:p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、添加相关的描述文字</a:t>
            </a:r>
            <a:endParaRPr lang="en-US" altLang="zh-CN" sz="1400" dirty="0">
              <a:cs typeface="+mn-ea"/>
              <a:sym typeface="+mn-lt"/>
            </a:endParaRPr>
          </a:p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400" dirty="0">
                <a:cs typeface="+mn-ea"/>
                <a:sym typeface="+mn-lt"/>
              </a:rPr>
              <a:t>3</a:t>
            </a:r>
            <a:r>
              <a:rPr lang="zh-CN" altLang="en-US" sz="1400" dirty="0">
                <a:cs typeface="+mn-ea"/>
                <a:sym typeface="+mn-lt"/>
              </a:rPr>
              <a:t>、添加相关的描述文字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39" name="Rectangle 23"/>
          <p:cNvSpPr/>
          <p:nvPr/>
        </p:nvSpPr>
        <p:spPr>
          <a:xfrm>
            <a:off x="8904675" y="4707682"/>
            <a:ext cx="2166052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zh-CN" altLang="en-US" sz="1400" dirty="0">
                <a:cs typeface="+mn-ea"/>
                <a:sym typeface="+mn-lt"/>
              </a:rPr>
              <a:t>1、添加相关的描述文字</a:t>
            </a:r>
          </a:p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zh-CN" altLang="en-US" sz="1400" dirty="0">
                <a:cs typeface="+mn-ea"/>
                <a:sym typeface="+mn-lt"/>
              </a:rPr>
              <a:t>2、添加相关的描述文字</a:t>
            </a:r>
          </a:p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zh-CN" altLang="en-US" sz="1400" dirty="0">
                <a:cs typeface="+mn-ea"/>
                <a:sym typeface="+mn-lt"/>
              </a:rPr>
              <a:t>3、添加相关的描述文字</a:t>
            </a:r>
          </a:p>
        </p:txBody>
      </p:sp>
      <p:sp>
        <p:nvSpPr>
          <p:cNvPr id="41" name="Rectangle 23"/>
          <p:cNvSpPr/>
          <p:nvPr/>
        </p:nvSpPr>
        <p:spPr>
          <a:xfrm>
            <a:off x="6300191" y="4709817"/>
            <a:ext cx="2166052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zh-CN" altLang="en-US" sz="1400" dirty="0">
                <a:cs typeface="+mn-ea"/>
                <a:sym typeface="+mn-lt"/>
              </a:rPr>
              <a:t>1、添加相关的描述文字</a:t>
            </a:r>
          </a:p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zh-CN" altLang="en-US" sz="1400" dirty="0">
                <a:cs typeface="+mn-ea"/>
                <a:sym typeface="+mn-lt"/>
              </a:rPr>
              <a:t>2、添加相关的描述文字</a:t>
            </a:r>
          </a:p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zh-CN" altLang="en-US" sz="1400" dirty="0">
                <a:cs typeface="+mn-ea"/>
                <a:sym typeface="+mn-lt"/>
              </a:rPr>
              <a:t>3、添加相关的描述文字</a:t>
            </a:r>
          </a:p>
        </p:txBody>
      </p: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905000" y="2286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32000" y="3556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55645" y="1100455"/>
            <a:ext cx="207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2128C"/>
                </a:solidFill>
                <a:cs typeface="+mn-ea"/>
                <a:sym typeface="+mn-lt"/>
              </a:rPr>
              <a:t>广告宣传</a:t>
            </a:r>
          </a:p>
        </p:txBody>
      </p:sp>
      <p:pic>
        <p:nvPicPr>
          <p:cNvPr id="6" name="图片 5" descr="双十一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638175" y="436245"/>
            <a:ext cx="2385060" cy="2195830"/>
          </a:xfrm>
          <a:prstGeom prst="rect">
            <a:avLst/>
          </a:prstGeom>
          <a:effectLst>
            <a:outerShdw dist="101600" dir="4800000" algn="tl" rotWithShape="0">
              <a:schemeClr val="bg1">
                <a:alpha val="100000"/>
              </a:schemeClr>
            </a:outerShdw>
          </a:effectLst>
        </p:spPr>
      </p:pic>
      <p:sp>
        <p:nvSpPr>
          <p:cNvPr id="8" name="TextBox 37"/>
          <p:cNvSpPr txBox="1"/>
          <p:nvPr/>
        </p:nvSpPr>
        <p:spPr>
          <a:xfrm>
            <a:off x="3282315" y="1524635"/>
            <a:ext cx="2399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Advertisement</a:t>
            </a: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26354" y="2507615"/>
            <a:ext cx="2176843" cy="1860811"/>
            <a:chOff x="826354" y="2507615"/>
            <a:chExt cx="2176843" cy="1860811"/>
          </a:xfrm>
        </p:grpSpPr>
        <p:sp>
          <p:nvSpPr>
            <p:cNvPr id="22" name="文本框 21"/>
            <p:cNvSpPr txBox="1"/>
            <p:nvPr/>
          </p:nvSpPr>
          <p:spPr>
            <a:xfrm>
              <a:off x="826354" y="4000126"/>
              <a:ext cx="2176843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互联网宣传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294130" y="2507615"/>
              <a:ext cx="1297940" cy="1307465"/>
              <a:chOff x="4006" y="5545"/>
              <a:chExt cx="2044" cy="2059"/>
            </a:xfrm>
          </p:grpSpPr>
          <p:pic>
            <p:nvPicPr>
              <p:cNvPr id="12" name="图片 11" descr="235092-140H301391171"/>
              <p:cNvPicPr>
                <a:picLocks noChangeAspect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4006" y="5545"/>
                <a:ext cx="1958" cy="2059"/>
              </a:xfrm>
              <a:prstGeom prst="ellipse">
                <a:avLst/>
              </a:prstGeom>
            </p:spPr>
          </p:pic>
          <p:sp>
            <p:nvSpPr>
              <p:cNvPr id="23" name="椭圆 22"/>
              <p:cNvSpPr/>
              <p:nvPr/>
            </p:nvSpPr>
            <p:spPr>
              <a:xfrm>
                <a:off x="4006" y="5560"/>
                <a:ext cx="2044" cy="2044"/>
              </a:xfrm>
              <a:prstGeom prst="ellipse">
                <a:avLst/>
              </a:prstGeom>
              <a:noFill/>
              <a:ln w="130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2128C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3403730" y="2464696"/>
            <a:ext cx="2176843" cy="2107304"/>
            <a:chOff x="3403730" y="2464696"/>
            <a:chExt cx="2176843" cy="2107304"/>
          </a:xfrm>
        </p:grpSpPr>
        <p:sp>
          <p:nvSpPr>
            <p:cNvPr id="37" name="文本框 36"/>
            <p:cNvSpPr txBox="1"/>
            <p:nvPr/>
          </p:nvSpPr>
          <p:spPr>
            <a:xfrm>
              <a:off x="3403730" y="2464696"/>
              <a:ext cx="2176843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报纸宣传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874135" y="3265170"/>
              <a:ext cx="1297940" cy="1306830"/>
              <a:chOff x="6965" y="5568"/>
              <a:chExt cx="2044" cy="2058"/>
            </a:xfrm>
          </p:grpSpPr>
          <p:pic>
            <p:nvPicPr>
              <p:cNvPr id="14" name="图片 13" descr="235092-140H301391171"/>
              <p:cNvPicPr>
                <a:picLocks noChangeAspect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7027" y="5568"/>
                <a:ext cx="1958" cy="2059"/>
              </a:xfrm>
              <a:prstGeom prst="ellipse">
                <a:avLst/>
              </a:prstGeom>
            </p:spPr>
          </p:pic>
          <p:sp>
            <p:nvSpPr>
              <p:cNvPr id="27" name="椭圆 26"/>
              <p:cNvSpPr/>
              <p:nvPr/>
            </p:nvSpPr>
            <p:spPr>
              <a:xfrm>
                <a:off x="6965" y="5576"/>
                <a:ext cx="2044" cy="2044"/>
              </a:xfrm>
              <a:prstGeom prst="ellipse">
                <a:avLst/>
              </a:prstGeom>
              <a:noFill/>
              <a:ln w="130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284921" y="2479675"/>
            <a:ext cx="2176843" cy="1888751"/>
            <a:chOff x="6284921" y="2479675"/>
            <a:chExt cx="2176843" cy="1888751"/>
          </a:xfrm>
        </p:grpSpPr>
        <p:sp>
          <p:nvSpPr>
            <p:cNvPr id="38" name="文本框 37"/>
            <p:cNvSpPr txBox="1"/>
            <p:nvPr/>
          </p:nvSpPr>
          <p:spPr>
            <a:xfrm>
              <a:off x="6284921" y="4000126"/>
              <a:ext cx="2176843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LED大屏宣传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661150" y="2479675"/>
              <a:ext cx="1297940" cy="1314450"/>
              <a:chOff x="10562" y="3864"/>
              <a:chExt cx="2044" cy="2070"/>
            </a:xfrm>
          </p:grpSpPr>
          <p:pic>
            <p:nvPicPr>
              <p:cNvPr id="15" name="图片 14" descr="235092-140H301391171"/>
              <p:cNvPicPr>
                <a:picLocks noChangeAspect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10574" y="3876"/>
                <a:ext cx="1958" cy="2059"/>
              </a:xfrm>
              <a:prstGeom prst="ellipse">
                <a:avLst/>
              </a:prstGeom>
            </p:spPr>
          </p:pic>
          <p:sp>
            <p:nvSpPr>
              <p:cNvPr id="28" name="椭圆 27"/>
              <p:cNvSpPr/>
              <p:nvPr/>
            </p:nvSpPr>
            <p:spPr>
              <a:xfrm>
                <a:off x="10562" y="3864"/>
                <a:ext cx="2044" cy="2044"/>
              </a:xfrm>
              <a:prstGeom prst="ellipse">
                <a:avLst/>
              </a:prstGeom>
              <a:noFill/>
              <a:ln w="130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8893563" y="2487556"/>
            <a:ext cx="2176843" cy="2092064"/>
            <a:chOff x="8893563" y="2487556"/>
            <a:chExt cx="2176843" cy="2092064"/>
          </a:xfrm>
        </p:grpSpPr>
        <p:sp>
          <p:nvSpPr>
            <p:cNvPr id="40" name="文本框 39"/>
            <p:cNvSpPr txBox="1"/>
            <p:nvPr/>
          </p:nvSpPr>
          <p:spPr>
            <a:xfrm>
              <a:off x="8893563" y="2487556"/>
              <a:ext cx="2176843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微信宣传</a:t>
              </a:r>
              <a:endPara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9331960" y="3272790"/>
              <a:ext cx="1297940" cy="1306830"/>
              <a:chOff x="14744" y="3780"/>
              <a:chExt cx="2044" cy="2058"/>
            </a:xfrm>
          </p:grpSpPr>
          <p:pic>
            <p:nvPicPr>
              <p:cNvPr id="16" name="图片 15" descr="235092-140H301391171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14806" y="3780"/>
                <a:ext cx="1958" cy="2059"/>
              </a:xfrm>
              <a:prstGeom prst="ellipse">
                <a:avLst/>
              </a:prstGeom>
            </p:spPr>
          </p:pic>
          <p:sp>
            <p:nvSpPr>
              <p:cNvPr id="31" name="椭圆 30"/>
              <p:cNvSpPr/>
              <p:nvPr/>
            </p:nvSpPr>
            <p:spPr>
              <a:xfrm>
                <a:off x="14744" y="3780"/>
                <a:ext cx="2044" cy="2044"/>
              </a:xfrm>
              <a:prstGeom prst="ellipse">
                <a:avLst/>
              </a:prstGeom>
              <a:noFill/>
              <a:ln w="130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0"/>
    </mc:Choice>
    <mc:Fallback xmlns="">
      <p:transition spd="slow" advTm="11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2880" y="196215"/>
            <a:ext cx="11811000" cy="6482080"/>
            <a:chOff x="288" y="309"/>
            <a:chExt cx="18600" cy="10208"/>
          </a:xfrm>
        </p:grpSpPr>
        <p:pic>
          <p:nvPicPr>
            <p:cNvPr id="4" name="图片 3" descr="0ab85aae13f137b4239344e43fa25b3f"/>
            <p:cNvPicPr>
              <a:picLocks noChangeAspect="1"/>
            </p:cNvPicPr>
            <p:nvPr/>
          </p:nvPicPr>
          <p:blipFill>
            <a:blip r:embed="rId4" cstate="screen"/>
            <a:srcRect t="10216" r="7286"/>
            <a:stretch>
              <a:fillRect/>
            </a:stretch>
          </p:blipFill>
          <p:spPr>
            <a:xfrm>
              <a:off x="7986" y="309"/>
              <a:ext cx="10893" cy="9729"/>
            </a:xfrm>
            <a:prstGeom prst="rect">
              <a:avLst/>
            </a:prstGeom>
          </p:spPr>
        </p:pic>
        <p:pic>
          <p:nvPicPr>
            <p:cNvPr id="5" name="图片 4" descr="a5e3571d8f29dbb159fbe08aaa3ee46d"/>
            <p:cNvPicPr>
              <a:picLocks noChangeAspect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>
            <a:xfrm flipV="1">
              <a:off x="288" y="4275"/>
              <a:ext cx="11239" cy="624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2" y="318"/>
              <a:ext cx="18576" cy="1017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半闭框 35"/>
          <p:cNvSpPr/>
          <p:nvPr/>
        </p:nvSpPr>
        <p:spPr>
          <a:xfrm flipH="1" flipV="1">
            <a:off x="11440795" y="6136640"/>
            <a:ext cx="540004" cy="540004"/>
          </a:xfrm>
          <a:prstGeom prst="halfFrame">
            <a:avLst>
              <a:gd name="adj1" fmla="val 12276"/>
              <a:gd name="adj2" fmla="val 12511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 descr="双十一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638175" y="436245"/>
            <a:ext cx="2385060" cy="2195830"/>
          </a:xfrm>
          <a:prstGeom prst="rect">
            <a:avLst/>
          </a:prstGeom>
          <a:effectLst>
            <a:outerShdw dist="101600" dir="4800000" algn="tl" rotWithShape="0">
              <a:schemeClr val="bg1">
                <a:alpha val="100000"/>
              </a:schemeClr>
            </a:outerShdw>
          </a:effectLst>
        </p:spPr>
      </p:pic>
      <p:graphicFrame>
        <p:nvGraphicFramePr>
          <p:cNvPr id="8" name="Group 6"/>
          <p:cNvGraphicFramePr>
            <a:graphicFrameLocks noGrp="1"/>
          </p:cNvGraphicFramePr>
          <p:nvPr/>
        </p:nvGraphicFramePr>
        <p:xfrm>
          <a:off x="955158" y="2228939"/>
          <a:ext cx="10294088" cy="3484563"/>
        </p:xfrm>
        <a:graphic>
          <a:graphicData uri="http://schemas.openxmlformats.org/drawingml/2006/table">
            <a:tbl>
              <a:tblPr/>
              <a:tblGrid>
                <a:gridCol w="166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序号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费用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A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会场布置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59275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B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视听布置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41800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外会场布置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22700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D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演艺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23800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E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税金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14757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总计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162332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优惠后，总计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150000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905000" y="2286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32000" y="3556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55645" y="1100455"/>
            <a:ext cx="207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2128C"/>
                </a:solidFill>
                <a:cs typeface="+mn-ea"/>
                <a:sym typeface="+mn-lt"/>
              </a:rPr>
              <a:t>资金分配</a:t>
            </a:r>
          </a:p>
        </p:txBody>
      </p:sp>
      <p:sp>
        <p:nvSpPr>
          <p:cNvPr id="12" name="TextBox 37"/>
          <p:cNvSpPr txBox="1"/>
          <p:nvPr/>
        </p:nvSpPr>
        <p:spPr>
          <a:xfrm>
            <a:off x="3282315" y="1524635"/>
            <a:ext cx="23990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Funding Allocations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0"/>
    </mc:Choice>
    <mc:Fallback xmlns="">
      <p:transition spd="slow" advTm="4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2880" y="196215"/>
            <a:ext cx="11811000" cy="6482080"/>
            <a:chOff x="288" y="309"/>
            <a:chExt cx="18600" cy="10208"/>
          </a:xfrm>
        </p:grpSpPr>
        <p:pic>
          <p:nvPicPr>
            <p:cNvPr id="4" name="图片 3" descr="0ab85aae13f137b4239344e43fa25b3f"/>
            <p:cNvPicPr>
              <a:picLocks noChangeAspect="1"/>
            </p:cNvPicPr>
            <p:nvPr/>
          </p:nvPicPr>
          <p:blipFill>
            <a:blip r:embed="rId4" cstate="screen"/>
            <a:srcRect t="10216" r="7286"/>
            <a:stretch>
              <a:fillRect/>
            </a:stretch>
          </p:blipFill>
          <p:spPr>
            <a:xfrm>
              <a:off x="7986" y="309"/>
              <a:ext cx="10893" cy="9729"/>
            </a:xfrm>
            <a:prstGeom prst="rect">
              <a:avLst/>
            </a:prstGeom>
          </p:spPr>
        </p:pic>
        <p:pic>
          <p:nvPicPr>
            <p:cNvPr id="5" name="图片 4" descr="a5e3571d8f29dbb159fbe08aaa3ee46d"/>
            <p:cNvPicPr>
              <a:picLocks noChangeAspect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>
            <a:xfrm flipV="1">
              <a:off x="288" y="4275"/>
              <a:ext cx="11239" cy="624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2" y="318"/>
              <a:ext cx="18576" cy="1017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半闭框 35"/>
          <p:cNvSpPr/>
          <p:nvPr/>
        </p:nvSpPr>
        <p:spPr>
          <a:xfrm flipH="1" flipV="1">
            <a:off x="11440795" y="6136640"/>
            <a:ext cx="540004" cy="540004"/>
          </a:xfrm>
          <a:prstGeom prst="halfFrame">
            <a:avLst>
              <a:gd name="adj1" fmla="val 12276"/>
              <a:gd name="adj2" fmla="val 12511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40"/>
          <p:cNvSpPr txBox="1">
            <a:spLocks noChangeArrowheads="1"/>
          </p:cNvSpPr>
          <p:nvPr/>
        </p:nvSpPr>
        <p:spPr bwMode="auto">
          <a:xfrm>
            <a:off x="4577224" y="4417691"/>
            <a:ext cx="234526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应急预案流程图</a:t>
            </a:r>
          </a:p>
        </p:txBody>
      </p:sp>
      <p:sp>
        <p:nvSpPr>
          <p:cNvPr id="27" name="文本框 40"/>
          <p:cNvSpPr txBox="1">
            <a:spLocks noChangeArrowheads="1"/>
          </p:cNvSpPr>
          <p:nvPr/>
        </p:nvSpPr>
        <p:spPr bwMode="auto">
          <a:xfrm>
            <a:off x="2408839" y="4960752"/>
            <a:ext cx="7374612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SzPct val="140000"/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、活动前视频明示紧急出口图，如遇问题迅速亮起所有照明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140000"/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、区域负责人员疏导人流，所有区域配有备用扩音器，所有区域配有灭火器。</a:t>
            </a:r>
          </a:p>
        </p:txBody>
      </p: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905000" y="2286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2000" y="3556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55645" y="1100455"/>
            <a:ext cx="207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2128C"/>
                </a:solidFill>
                <a:cs typeface="+mn-ea"/>
                <a:sym typeface="+mn-lt"/>
              </a:rPr>
              <a:t>应急预案</a:t>
            </a:r>
          </a:p>
        </p:txBody>
      </p:sp>
      <p:sp>
        <p:nvSpPr>
          <p:cNvPr id="15" name="TextBox 37"/>
          <p:cNvSpPr txBox="1"/>
          <p:nvPr/>
        </p:nvSpPr>
        <p:spPr>
          <a:xfrm>
            <a:off x="3282315" y="1524635"/>
            <a:ext cx="2399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Emergency Plan</a:t>
            </a: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2" name="图片 41" descr="双十一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638175" y="436245"/>
            <a:ext cx="2385060" cy="2195830"/>
          </a:xfrm>
          <a:prstGeom prst="rect">
            <a:avLst/>
          </a:prstGeom>
          <a:effectLst>
            <a:outerShdw dist="101600" dir="4800000" algn="tl" rotWithShape="0">
              <a:schemeClr val="bg1">
                <a:alpha val="100000"/>
              </a:schemeClr>
            </a:outerShdw>
          </a:effectLst>
        </p:spPr>
      </p:pic>
      <p:grpSp>
        <p:nvGrpSpPr>
          <p:cNvPr id="57" name="组合 56"/>
          <p:cNvGrpSpPr/>
          <p:nvPr/>
        </p:nvGrpSpPr>
        <p:grpSpPr>
          <a:xfrm>
            <a:off x="2983865" y="2032635"/>
            <a:ext cx="1985010" cy="1985010"/>
            <a:chOff x="2239" y="3201"/>
            <a:chExt cx="3126" cy="3126"/>
          </a:xfrm>
        </p:grpSpPr>
        <p:grpSp>
          <p:nvGrpSpPr>
            <p:cNvPr id="18" name="组合 17"/>
            <p:cNvGrpSpPr/>
            <p:nvPr/>
          </p:nvGrpSpPr>
          <p:grpSpPr>
            <a:xfrm rot="2940000">
              <a:off x="2239" y="3201"/>
              <a:ext cx="3127" cy="3127"/>
              <a:chOff x="9602" y="1097"/>
              <a:chExt cx="3308" cy="3308"/>
            </a:xfrm>
          </p:grpSpPr>
          <p:sp>
            <p:nvSpPr>
              <p:cNvPr id="28" name="泪滴形 27"/>
              <p:cNvSpPr/>
              <p:nvPr/>
            </p:nvSpPr>
            <p:spPr>
              <a:xfrm>
                <a:off x="9602" y="1097"/>
                <a:ext cx="3309" cy="3309"/>
              </a:xfrm>
              <a:prstGeom prst="teardrop">
                <a:avLst/>
              </a:prstGeom>
              <a:noFill/>
              <a:ln w="127000">
                <a:solidFill>
                  <a:srgbClr val="80E9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泪滴形 28"/>
              <p:cNvSpPr/>
              <p:nvPr/>
            </p:nvSpPr>
            <p:spPr>
              <a:xfrm>
                <a:off x="9793" y="1278"/>
                <a:ext cx="2942" cy="2942"/>
              </a:xfrm>
              <a:prstGeom prst="teardrop">
                <a:avLst/>
              </a:prstGeom>
              <a:noFill/>
              <a:ln w="127000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泪滴形 29"/>
              <p:cNvSpPr/>
              <p:nvPr/>
            </p:nvSpPr>
            <p:spPr>
              <a:xfrm>
                <a:off x="9984" y="1477"/>
                <a:ext cx="2557" cy="2557"/>
              </a:xfrm>
              <a:prstGeom prst="teardrop">
                <a:avLst/>
              </a:prstGeom>
              <a:solidFill>
                <a:srgbClr val="FFCCFF"/>
              </a:solidFill>
              <a:ln w="127000">
                <a:solidFill>
                  <a:srgbClr val="FF7E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2988" y="4016"/>
              <a:ext cx="1760" cy="1888"/>
            </a:xfrm>
            <a:prstGeom prst="rect">
              <a:avLst/>
            </a:prstGeom>
            <a:noFill/>
            <a:effectLst/>
          </p:spPr>
          <p:txBody>
            <a:bodyPr wrap="square" rtlCol="0" anchor="t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网络专人负责紧急通道看管</a:t>
              </a:r>
            </a:p>
            <a:p>
              <a:pPr algn="ctr"/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834380" y="2023110"/>
            <a:ext cx="1985645" cy="1985645"/>
            <a:chOff x="2239" y="3201"/>
            <a:chExt cx="3127" cy="3127"/>
          </a:xfrm>
        </p:grpSpPr>
        <p:grpSp>
          <p:nvGrpSpPr>
            <p:cNvPr id="59" name="组合 58"/>
            <p:cNvGrpSpPr/>
            <p:nvPr/>
          </p:nvGrpSpPr>
          <p:grpSpPr>
            <a:xfrm rot="2940000">
              <a:off x="2239" y="3201"/>
              <a:ext cx="3127" cy="3127"/>
              <a:chOff x="9602" y="1097"/>
              <a:chExt cx="3308" cy="3308"/>
            </a:xfrm>
          </p:grpSpPr>
          <p:sp>
            <p:nvSpPr>
              <p:cNvPr id="60" name="泪滴形 59"/>
              <p:cNvSpPr/>
              <p:nvPr/>
            </p:nvSpPr>
            <p:spPr>
              <a:xfrm>
                <a:off x="9602" y="1097"/>
                <a:ext cx="3309" cy="3309"/>
              </a:xfrm>
              <a:prstGeom prst="teardrop">
                <a:avLst/>
              </a:prstGeom>
              <a:noFill/>
              <a:ln w="127000">
                <a:solidFill>
                  <a:srgbClr val="80E9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泪滴形 60"/>
              <p:cNvSpPr/>
              <p:nvPr/>
            </p:nvSpPr>
            <p:spPr>
              <a:xfrm>
                <a:off x="9793" y="1278"/>
                <a:ext cx="2942" cy="2942"/>
              </a:xfrm>
              <a:prstGeom prst="teardrop">
                <a:avLst/>
              </a:prstGeom>
              <a:noFill/>
              <a:ln w="127000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泪滴形 61"/>
              <p:cNvSpPr/>
              <p:nvPr/>
            </p:nvSpPr>
            <p:spPr>
              <a:xfrm>
                <a:off x="9984" y="1477"/>
                <a:ext cx="2557" cy="2557"/>
              </a:xfrm>
              <a:prstGeom prst="teardrop">
                <a:avLst/>
              </a:prstGeom>
              <a:solidFill>
                <a:srgbClr val="FFCCFF"/>
              </a:solidFill>
              <a:ln w="127000">
                <a:solidFill>
                  <a:srgbClr val="FF7E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2988" y="4160"/>
              <a:ext cx="1760" cy="1452"/>
            </a:xfrm>
            <a:prstGeom prst="rect">
              <a:avLst/>
            </a:prstGeom>
            <a:noFill/>
            <a:effectLst/>
          </p:spPr>
          <p:txBody>
            <a:bodyPr wrap="square" rtlCol="0" anchor="t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专人负责紧急药品</a:t>
              </a:r>
            </a:p>
            <a:p>
              <a:pPr algn="ctr"/>
              <a:endPara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691245" y="2006600"/>
            <a:ext cx="1985645" cy="1985645"/>
            <a:chOff x="2239" y="3201"/>
            <a:chExt cx="3127" cy="3127"/>
          </a:xfrm>
        </p:grpSpPr>
        <p:grpSp>
          <p:nvGrpSpPr>
            <p:cNvPr id="65" name="组合 64"/>
            <p:cNvGrpSpPr/>
            <p:nvPr/>
          </p:nvGrpSpPr>
          <p:grpSpPr>
            <a:xfrm rot="2940000">
              <a:off x="2239" y="3201"/>
              <a:ext cx="3127" cy="3127"/>
              <a:chOff x="9602" y="1097"/>
              <a:chExt cx="3308" cy="3308"/>
            </a:xfrm>
          </p:grpSpPr>
          <p:sp>
            <p:nvSpPr>
              <p:cNvPr id="66" name="泪滴形 65"/>
              <p:cNvSpPr/>
              <p:nvPr/>
            </p:nvSpPr>
            <p:spPr>
              <a:xfrm>
                <a:off x="9602" y="1097"/>
                <a:ext cx="3309" cy="3309"/>
              </a:xfrm>
              <a:prstGeom prst="teardrop">
                <a:avLst/>
              </a:prstGeom>
              <a:noFill/>
              <a:ln w="127000">
                <a:solidFill>
                  <a:srgbClr val="80E9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泪滴形 66"/>
              <p:cNvSpPr/>
              <p:nvPr/>
            </p:nvSpPr>
            <p:spPr>
              <a:xfrm>
                <a:off x="9793" y="1278"/>
                <a:ext cx="2942" cy="2942"/>
              </a:xfrm>
              <a:prstGeom prst="teardrop">
                <a:avLst/>
              </a:prstGeom>
              <a:noFill/>
              <a:ln w="127000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泪滴形 67"/>
              <p:cNvSpPr/>
              <p:nvPr/>
            </p:nvSpPr>
            <p:spPr>
              <a:xfrm>
                <a:off x="9984" y="1477"/>
                <a:ext cx="2557" cy="2557"/>
              </a:xfrm>
              <a:prstGeom prst="teardrop">
                <a:avLst/>
              </a:prstGeom>
              <a:solidFill>
                <a:srgbClr val="FFCCFF"/>
              </a:solidFill>
              <a:ln w="127000">
                <a:solidFill>
                  <a:srgbClr val="FF7E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9" name="文本框 68"/>
            <p:cNvSpPr txBox="1"/>
            <p:nvPr/>
          </p:nvSpPr>
          <p:spPr>
            <a:xfrm>
              <a:off x="2988" y="3920"/>
              <a:ext cx="1760" cy="2325"/>
            </a:xfrm>
            <a:prstGeom prst="rect">
              <a:avLst/>
            </a:prstGeom>
            <a:noFill/>
            <a:effectLst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随时用工作人员对应现场突发情况</a:t>
              </a:r>
            </a:p>
            <a:p>
              <a:pPr algn="ctr"/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22095" y="2107565"/>
            <a:ext cx="1105535" cy="2073910"/>
            <a:chOff x="1522095" y="2107565"/>
            <a:chExt cx="1105535" cy="2073910"/>
          </a:xfrm>
        </p:grpSpPr>
        <p:sp>
          <p:nvSpPr>
            <p:cNvPr id="70" name="任意多边形 69"/>
            <p:cNvSpPr/>
            <p:nvPr/>
          </p:nvSpPr>
          <p:spPr>
            <a:xfrm>
              <a:off x="1543685" y="2107565"/>
              <a:ext cx="1083945" cy="694690"/>
            </a:xfrm>
            <a:custGeom>
              <a:avLst/>
              <a:gdLst>
                <a:gd name="connsiteX0" fmla="*/ 0 w 208312"/>
                <a:gd name="connsiteY0" fmla="*/ 48737 h 243686"/>
                <a:gd name="connsiteX1" fmla="*/ 104156 w 208312"/>
                <a:gd name="connsiteY1" fmla="*/ 48737 h 243686"/>
                <a:gd name="connsiteX2" fmla="*/ 104156 w 208312"/>
                <a:gd name="connsiteY2" fmla="*/ 0 h 243686"/>
                <a:gd name="connsiteX3" fmla="*/ 208312 w 208312"/>
                <a:gd name="connsiteY3" fmla="*/ 121843 h 243686"/>
                <a:gd name="connsiteX4" fmla="*/ 104156 w 208312"/>
                <a:gd name="connsiteY4" fmla="*/ 243686 h 243686"/>
                <a:gd name="connsiteX5" fmla="*/ 104156 w 208312"/>
                <a:gd name="connsiteY5" fmla="*/ 194949 h 243686"/>
                <a:gd name="connsiteX6" fmla="*/ 0 w 208312"/>
                <a:gd name="connsiteY6" fmla="*/ 194949 h 243686"/>
                <a:gd name="connsiteX7" fmla="*/ 0 w 208312"/>
                <a:gd name="connsiteY7" fmla="*/ 48737 h 24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312" h="243686">
                  <a:moveTo>
                    <a:pt x="0" y="48737"/>
                  </a:moveTo>
                  <a:lnTo>
                    <a:pt x="104156" y="48737"/>
                  </a:lnTo>
                  <a:lnTo>
                    <a:pt x="104156" y="0"/>
                  </a:lnTo>
                  <a:lnTo>
                    <a:pt x="208312" y="121843"/>
                  </a:lnTo>
                  <a:lnTo>
                    <a:pt x="104156" y="243686"/>
                  </a:lnTo>
                  <a:lnTo>
                    <a:pt x="104156" y="194949"/>
                  </a:lnTo>
                  <a:lnTo>
                    <a:pt x="0" y="194949"/>
                  </a:lnTo>
                  <a:lnTo>
                    <a:pt x="0" y="48737"/>
                  </a:lnTo>
                  <a:close/>
                </a:path>
              </a:pathLst>
            </a:custGeom>
            <a:solidFill>
              <a:srgbClr val="6BDFB8"/>
            </a:solidFill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Overflow="overflow" horzOverflow="overflow" vert="horz" wrap="square" lIns="0" tIns="64983" rIns="83325" bIns="64983" numCol="1" spcCol="1270" rtlCol="0" fromWordArt="0" anchor="ctr" anchorCtr="0" forceAA="0" compatLnSpc="1">
              <a:noAutofit/>
            </a:bodyPr>
            <a:lstStyle/>
            <a:p>
              <a:pPr lvl="0" algn="ctr" defTabSz="53276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>
                  <a:cs typeface="+mn-ea"/>
                  <a:sym typeface="+mn-lt"/>
                </a:rPr>
                <a:t>文字一</a:t>
              </a:r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1536065" y="2802255"/>
              <a:ext cx="1083945" cy="694690"/>
            </a:xfrm>
            <a:custGeom>
              <a:avLst/>
              <a:gdLst>
                <a:gd name="connsiteX0" fmla="*/ 0 w 208312"/>
                <a:gd name="connsiteY0" fmla="*/ 48737 h 243686"/>
                <a:gd name="connsiteX1" fmla="*/ 104156 w 208312"/>
                <a:gd name="connsiteY1" fmla="*/ 48737 h 243686"/>
                <a:gd name="connsiteX2" fmla="*/ 104156 w 208312"/>
                <a:gd name="connsiteY2" fmla="*/ 0 h 243686"/>
                <a:gd name="connsiteX3" fmla="*/ 208312 w 208312"/>
                <a:gd name="connsiteY3" fmla="*/ 121843 h 243686"/>
                <a:gd name="connsiteX4" fmla="*/ 104156 w 208312"/>
                <a:gd name="connsiteY4" fmla="*/ 243686 h 243686"/>
                <a:gd name="connsiteX5" fmla="*/ 104156 w 208312"/>
                <a:gd name="connsiteY5" fmla="*/ 194949 h 243686"/>
                <a:gd name="connsiteX6" fmla="*/ 0 w 208312"/>
                <a:gd name="connsiteY6" fmla="*/ 194949 h 243686"/>
                <a:gd name="connsiteX7" fmla="*/ 0 w 208312"/>
                <a:gd name="connsiteY7" fmla="*/ 48737 h 24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312" h="243686">
                  <a:moveTo>
                    <a:pt x="0" y="48737"/>
                  </a:moveTo>
                  <a:lnTo>
                    <a:pt x="104156" y="48737"/>
                  </a:lnTo>
                  <a:lnTo>
                    <a:pt x="104156" y="0"/>
                  </a:lnTo>
                  <a:lnTo>
                    <a:pt x="208312" y="121843"/>
                  </a:lnTo>
                  <a:lnTo>
                    <a:pt x="104156" y="243686"/>
                  </a:lnTo>
                  <a:lnTo>
                    <a:pt x="104156" y="194949"/>
                  </a:lnTo>
                  <a:lnTo>
                    <a:pt x="0" y="194949"/>
                  </a:lnTo>
                  <a:lnTo>
                    <a:pt x="0" y="48737"/>
                  </a:lnTo>
                  <a:close/>
                </a:path>
              </a:pathLst>
            </a:custGeom>
            <a:solidFill>
              <a:srgbClr val="6BDFB8"/>
            </a:solidFill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Overflow="overflow" horzOverflow="overflow" vert="horz" wrap="square" lIns="0" tIns="64983" rIns="83325" bIns="64983" numCol="1" spcCol="1270" rtlCol="0" fromWordArt="0" anchor="ctr" anchorCtr="0" forceAA="0" compatLnSpc="1">
              <a:noAutofit/>
            </a:bodyPr>
            <a:lstStyle/>
            <a:p>
              <a:pPr lvl="0" algn="ctr" defTabSz="53276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>
                  <a:cs typeface="+mn-ea"/>
                  <a:sym typeface="+mn-lt"/>
                </a:rPr>
                <a:t>文字一</a:t>
              </a:r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1522095" y="3486785"/>
              <a:ext cx="1083945" cy="694690"/>
            </a:xfrm>
            <a:custGeom>
              <a:avLst/>
              <a:gdLst>
                <a:gd name="connsiteX0" fmla="*/ 0 w 208312"/>
                <a:gd name="connsiteY0" fmla="*/ 48737 h 243686"/>
                <a:gd name="connsiteX1" fmla="*/ 104156 w 208312"/>
                <a:gd name="connsiteY1" fmla="*/ 48737 h 243686"/>
                <a:gd name="connsiteX2" fmla="*/ 104156 w 208312"/>
                <a:gd name="connsiteY2" fmla="*/ 0 h 243686"/>
                <a:gd name="connsiteX3" fmla="*/ 208312 w 208312"/>
                <a:gd name="connsiteY3" fmla="*/ 121843 h 243686"/>
                <a:gd name="connsiteX4" fmla="*/ 104156 w 208312"/>
                <a:gd name="connsiteY4" fmla="*/ 243686 h 243686"/>
                <a:gd name="connsiteX5" fmla="*/ 104156 w 208312"/>
                <a:gd name="connsiteY5" fmla="*/ 194949 h 243686"/>
                <a:gd name="connsiteX6" fmla="*/ 0 w 208312"/>
                <a:gd name="connsiteY6" fmla="*/ 194949 h 243686"/>
                <a:gd name="connsiteX7" fmla="*/ 0 w 208312"/>
                <a:gd name="connsiteY7" fmla="*/ 48737 h 24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312" h="243686">
                  <a:moveTo>
                    <a:pt x="0" y="48737"/>
                  </a:moveTo>
                  <a:lnTo>
                    <a:pt x="104156" y="48737"/>
                  </a:lnTo>
                  <a:lnTo>
                    <a:pt x="104156" y="0"/>
                  </a:lnTo>
                  <a:lnTo>
                    <a:pt x="208312" y="121843"/>
                  </a:lnTo>
                  <a:lnTo>
                    <a:pt x="104156" y="243686"/>
                  </a:lnTo>
                  <a:lnTo>
                    <a:pt x="104156" y="194949"/>
                  </a:lnTo>
                  <a:lnTo>
                    <a:pt x="0" y="194949"/>
                  </a:lnTo>
                  <a:lnTo>
                    <a:pt x="0" y="48737"/>
                  </a:lnTo>
                  <a:close/>
                </a:path>
              </a:pathLst>
            </a:custGeom>
            <a:solidFill>
              <a:srgbClr val="6BDFB8"/>
            </a:solidFill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Overflow="overflow" horzOverflow="overflow" vert="horz" wrap="square" lIns="0" tIns="64983" rIns="83325" bIns="64983" numCol="1" spcCol="1270" rtlCol="0" fromWordArt="0" anchor="ctr" anchorCtr="0" forceAA="0" compatLnSpc="1">
              <a:noAutofit/>
            </a:bodyPr>
            <a:lstStyle/>
            <a:p>
              <a:pPr lvl="0" algn="ctr" defTabSz="53276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>
                  <a:cs typeface="+mn-ea"/>
                  <a:sym typeface="+mn-lt"/>
                </a:rPr>
                <a:t>文字一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2"/>
    </mc:Choice>
    <mc:Fallback xmlns="">
      <p:transition spd="slow" advTm="10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98120" y="207010"/>
            <a:ext cx="11795760" cy="6466840"/>
            <a:chOff x="312" y="326"/>
            <a:chExt cx="18576" cy="10184"/>
          </a:xfrm>
        </p:grpSpPr>
        <p:pic>
          <p:nvPicPr>
            <p:cNvPr id="4" name="图片 3" descr="29d0feac43ac5ef881538a4b171336a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" y="326"/>
              <a:ext cx="18576" cy="10185"/>
            </a:xfrm>
            <a:prstGeom prst="rect">
              <a:avLst/>
            </a:prstGeom>
          </p:spPr>
        </p:pic>
        <p:pic>
          <p:nvPicPr>
            <p:cNvPr id="27" name="图片 26" descr="29d0feac43ac5ef881538a4b171336a5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 rot="12300000">
              <a:off x="2147" y="5170"/>
              <a:ext cx="4192" cy="3301"/>
            </a:xfrm>
            <a:prstGeom prst="ellipse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474345" y="3336290"/>
            <a:ext cx="7338060" cy="769441"/>
          </a:xfrm>
          <a:prstGeom prst="rect">
            <a:avLst/>
          </a:prstGeom>
          <a:noFill/>
          <a:effectLst>
            <a:glow rad="431800">
              <a:srgbClr val="CC00FF">
                <a:alpha val="69000"/>
              </a:srgbClr>
            </a:glow>
            <a:outerShdw blurRad="50800" dist="63500" dir="3000000" algn="tl" rotWithShape="0">
              <a:srgbClr val="3F29B3">
                <a:alpha val="40000"/>
              </a:srgbClr>
            </a:outerShdw>
          </a:effectLst>
          <a:scene3d>
            <a:camera prst="orthographicFront"/>
            <a:lightRig rig="morning" dir="t">
              <a:rot lat="0" lon="0" rev="0"/>
            </a:lightRig>
          </a:scene3d>
          <a:sp3d extrusionH="6350" prstMaterial="dkEdge"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感谢大家的聆听</a:t>
            </a:r>
          </a:p>
        </p:txBody>
      </p:sp>
      <p:pic>
        <p:nvPicPr>
          <p:cNvPr id="29" name="图片 28" descr="497f5162759cc2d2c0198e13e2e668a7 (1)"/>
          <p:cNvPicPr>
            <a:picLocks noChangeAspect="1"/>
          </p:cNvPicPr>
          <p:nvPr/>
        </p:nvPicPr>
        <p:blipFill>
          <a:blip r:embed="rId6" cstate="screen"/>
          <a:srcRect b="-8286"/>
          <a:stretch>
            <a:fillRect/>
          </a:stretch>
        </p:blipFill>
        <p:spPr>
          <a:xfrm>
            <a:off x="1045210" y="4815840"/>
            <a:ext cx="1355090" cy="1211580"/>
          </a:xfrm>
          <a:prstGeom prst="rect">
            <a:avLst/>
          </a:prstGeom>
        </p:spPr>
      </p:pic>
      <p:pic>
        <p:nvPicPr>
          <p:cNvPr id="30" name="图片 29" descr="497f5162759cc2d2c0198e13e2e668a7 (1)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2460000">
            <a:off x="2387600" y="4770755"/>
            <a:ext cx="1392555" cy="1477645"/>
          </a:xfrm>
          <a:prstGeom prst="rect">
            <a:avLst/>
          </a:prstGeom>
        </p:spPr>
      </p:pic>
      <p:pic>
        <p:nvPicPr>
          <p:cNvPr id="31" name="图片 30" descr="497f5162759cc2d2c0198e13e2e668a7 (1)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831215" y="1875790"/>
            <a:ext cx="1874520" cy="218567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490805" y="6097077"/>
            <a:ext cx="3503424" cy="653613"/>
            <a:chOff x="13071" y="9546"/>
            <a:chExt cx="5817" cy="108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13071" y="9546"/>
              <a:ext cx="5817" cy="1085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4008" y="9600"/>
              <a:ext cx="3761" cy="7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  XX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品牌旗舰店</a:t>
              </a:r>
            </a:p>
          </p:txBody>
        </p:sp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 descr="29d0feac43ac5ef881538a4b171336a5"/>
          <p:cNvPicPr>
            <a:picLocks noChangeAspect="1"/>
          </p:cNvPicPr>
          <p:nvPr/>
        </p:nvPicPr>
        <p:blipFill>
          <a:blip r:embed="rId10" cstate="screen"/>
          <a:srcRect t="-3110"/>
          <a:stretch>
            <a:fillRect/>
          </a:stretch>
        </p:blipFill>
        <p:spPr>
          <a:xfrm>
            <a:off x="707390" y="290830"/>
            <a:ext cx="1593850" cy="12033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5" y="245110"/>
            <a:ext cx="1833535" cy="15411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8848" y="2322512"/>
            <a:ext cx="2602152" cy="1292225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8"/>
    </mc:Choice>
    <mc:Fallback xmlns="">
      <p:transition spd="slow" advTm="5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91135" y="207010"/>
            <a:ext cx="11824970" cy="6502400"/>
            <a:chOff x="301" y="326"/>
            <a:chExt cx="18622" cy="10240"/>
          </a:xfrm>
        </p:grpSpPr>
        <p:pic>
          <p:nvPicPr>
            <p:cNvPr id="2" name="图片 1" descr="双十一hgh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01" y="326"/>
              <a:ext cx="18623" cy="10241"/>
            </a:xfrm>
            <a:prstGeom prst="rect">
              <a:avLst/>
            </a:prstGeom>
          </p:spPr>
        </p:pic>
        <p:pic>
          <p:nvPicPr>
            <p:cNvPr id="5" name="图片 4" descr="双十一hgh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1338" y="636"/>
              <a:ext cx="2199" cy="1794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5" y="217805"/>
            <a:ext cx="1833535" cy="154114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713990" y="1930400"/>
            <a:ext cx="2934335" cy="2093595"/>
            <a:chOff x="4334" y="2239"/>
            <a:chExt cx="3925" cy="3297"/>
          </a:xfrm>
        </p:grpSpPr>
        <p:sp>
          <p:nvSpPr>
            <p:cNvPr id="9" name="文本框 8"/>
            <p:cNvSpPr txBox="1"/>
            <p:nvPr/>
          </p:nvSpPr>
          <p:spPr>
            <a:xfrm>
              <a:off x="4334" y="3260"/>
              <a:ext cx="3925" cy="2276"/>
            </a:xfrm>
            <a:prstGeom prst="rect">
              <a:avLst/>
            </a:prstGeom>
            <a:noFill/>
            <a:effectLst>
              <a:glow rad="431800">
                <a:srgbClr val="CC00FF">
                  <a:alpha val="69000"/>
                </a:srgbClr>
              </a:glow>
              <a:outerShdw blurRad="50800" dist="63500" dir="3000000" algn="tl" rotWithShape="0">
                <a:srgbClr val="3F29B3">
                  <a:alpha val="40000"/>
                </a:srgbClr>
              </a:outerShdw>
            </a:effectLst>
            <a:scene3d>
              <a:camera prst="orthographicFront"/>
              <a:lightRig rig="morning" dir="t">
                <a:rot lat="0" lon="0" rev="0"/>
              </a:lightRig>
            </a:scene3d>
            <a:sp3d extrusionH="6350" prstMaterial="dkEdge"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活动总体思路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4785" y="2239"/>
              <a:ext cx="3014" cy="140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7846695" y="1543050"/>
            <a:ext cx="2971800" cy="884555"/>
            <a:chOff x="7846695" y="1543050"/>
            <a:chExt cx="2971800" cy="884555"/>
          </a:xfrm>
        </p:grpSpPr>
        <p:sp>
          <p:nvSpPr>
            <p:cNvPr id="13" name="椭圆 12"/>
            <p:cNvSpPr/>
            <p:nvPr/>
          </p:nvSpPr>
          <p:spPr>
            <a:xfrm>
              <a:off x="7846695" y="1543050"/>
              <a:ext cx="775335" cy="775335"/>
            </a:xfrm>
            <a:prstGeom prst="ellipse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8623935" y="1666875"/>
              <a:ext cx="2194560" cy="52641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745855" y="1720850"/>
              <a:ext cx="1198880" cy="706755"/>
            </a:xfrm>
            <a:prstGeom prst="rect">
              <a:avLst/>
            </a:prstGeom>
            <a:noFill/>
            <a:effectLst/>
          </p:spPr>
          <p:txBody>
            <a:bodyPr wrap="none" rtlCol="0" anchor="t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活动背景</a:t>
              </a:r>
            </a:p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04865" y="3858895"/>
            <a:ext cx="2969895" cy="902335"/>
            <a:chOff x="5904865" y="3858895"/>
            <a:chExt cx="2969895" cy="902335"/>
          </a:xfrm>
        </p:grpSpPr>
        <p:grpSp>
          <p:nvGrpSpPr>
            <p:cNvPr id="8" name="组合 7"/>
            <p:cNvGrpSpPr/>
            <p:nvPr/>
          </p:nvGrpSpPr>
          <p:grpSpPr>
            <a:xfrm>
              <a:off x="5904865" y="3985895"/>
              <a:ext cx="2969895" cy="775335"/>
              <a:chOff x="5904865" y="3985895"/>
              <a:chExt cx="2969895" cy="775335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904865" y="3985895"/>
                <a:ext cx="775335" cy="775335"/>
              </a:xfrm>
              <a:prstGeom prst="ellipse">
                <a:avLst/>
              </a:prstGeom>
              <a:solidFill>
                <a:schemeClr val="lt1">
                  <a:alpha val="64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6680200" y="4095115"/>
                <a:ext cx="2194560" cy="52641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6886575" y="3858895"/>
              <a:ext cx="1198880" cy="706755"/>
            </a:xfrm>
            <a:prstGeom prst="rect">
              <a:avLst/>
            </a:prstGeom>
            <a:noFill/>
            <a:effectLst/>
          </p:spPr>
          <p:txBody>
            <a:bodyPr wrap="none" rtlCol="0" anchor="t">
              <a:spAutoFit/>
            </a:bodyPr>
            <a:lstStyle/>
            <a:p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活动简介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86575" y="2699385"/>
            <a:ext cx="2969895" cy="868680"/>
            <a:chOff x="6886575" y="2699385"/>
            <a:chExt cx="2969895" cy="868680"/>
          </a:xfrm>
        </p:grpSpPr>
        <p:sp>
          <p:nvSpPr>
            <p:cNvPr id="24" name="椭圆 23"/>
            <p:cNvSpPr/>
            <p:nvPr/>
          </p:nvSpPr>
          <p:spPr>
            <a:xfrm>
              <a:off x="6886575" y="2699385"/>
              <a:ext cx="775335" cy="775335"/>
            </a:xfrm>
            <a:prstGeom prst="ellipse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7661910" y="2844165"/>
              <a:ext cx="2194560" cy="52641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043545" y="2861310"/>
              <a:ext cx="1198880" cy="706755"/>
            </a:xfrm>
            <a:prstGeom prst="rect">
              <a:avLst/>
            </a:prstGeom>
            <a:noFill/>
            <a:effectLst/>
          </p:spPr>
          <p:txBody>
            <a:bodyPr wrap="none" rtlCol="0" anchor="t">
              <a:spAutoFit/>
            </a:bodyPr>
            <a:lstStyle/>
            <a:p>
              <a:pPr algn="l">
                <a:buNone/>
              </a:pP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活动目的</a:t>
              </a:r>
            </a:p>
            <a:p>
              <a:pPr algn="l">
                <a:buNone/>
              </a:pP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7"/>
    </mc:Choice>
    <mc:Fallback xmlns="">
      <p:transition spd="slow" advTm="6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2880" y="196215"/>
            <a:ext cx="11811000" cy="6482080"/>
            <a:chOff x="288" y="309"/>
            <a:chExt cx="18600" cy="10208"/>
          </a:xfrm>
        </p:grpSpPr>
        <p:pic>
          <p:nvPicPr>
            <p:cNvPr id="4" name="图片 3" descr="0ab85aae13f137b4239344e43fa25b3f"/>
            <p:cNvPicPr>
              <a:picLocks noChangeAspect="1"/>
            </p:cNvPicPr>
            <p:nvPr/>
          </p:nvPicPr>
          <p:blipFill>
            <a:blip r:embed="rId4" cstate="screen"/>
            <a:srcRect t="10216" r="7286"/>
            <a:stretch>
              <a:fillRect/>
            </a:stretch>
          </p:blipFill>
          <p:spPr>
            <a:xfrm>
              <a:off x="7986" y="309"/>
              <a:ext cx="10893" cy="9729"/>
            </a:xfrm>
            <a:prstGeom prst="rect">
              <a:avLst/>
            </a:prstGeom>
          </p:spPr>
        </p:pic>
        <p:pic>
          <p:nvPicPr>
            <p:cNvPr id="5" name="图片 4" descr="a5e3571d8f29dbb159fbe08aaa3ee46d"/>
            <p:cNvPicPr>
              <a:picLocks noChangeAspect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>
            <a:xfrm flipV="1">
              <a:off x="288" y="4275"/>
              <a:ext cx="11239" cy="624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2" y="318"/>
              <a:ext cx="18576" cy="1017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023235" y="1901190"/>
            <a:ext cx="6375400" cy="3759200"/>
          </a:xfrm>
          <a:prstGeom prst="rect">
            <a:avLst/>
          </a:prstGeom>
          <a:solidFill>
            <a:schemeClr val="bg1">
              <a:alpha val="92000"/>
            </a:schemeClr>
          </a:solidFill>
          <a:ln w="15875" cmpd="sng">
            <a:solidFill>
              <a:srgbClr val="22128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半闭框 35"/>
          <p:cNvSpPr/>
          <p:nvPr/>
        </p:nvSpPr>
        <p:spPr>
          <a:xfrm flipH="1" flipV="1">
            <a:off x="11440795" y="6136640"/>
            <a:ext cx="540004" cy="540004"/>
          </a:xfrm>
          <a:prstGeom prst="halfFrame">
            <a:avLst>
              <a:gd name="adj1" fmla="val 12276"/>
              <a:gd name="adj2" fmla="val 12511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TextBox 37"/>
          <p:cNvSpPr txBox="1"/>
          <p:nvPr/>
        </p:nvSpPr>
        <p:spPr>
          <a:xfrm>
            <a:off x="3206750" y="1594485"/>
            <a:ext cx="23856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Activity Background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255356" y="1176411"/>
            <a:ext cx="5911275" cy="4343364"/>
            <a:chOff x="4578926" y="1264991"/>
            <a:chExt cx="4433456" cy="3257523"/>
          </a:xfrm>
        </p:grpSpPr>
        <p:sp>
          <p:nvSpPr>
            <p:cNvPr id="27" name="文本框 26"/>
            <p:cNvSpPr txBox="1"/>
            <p:nvPr/>
          </p:nvSpPr>
          <p:spPr>
            <a:xfrm>
              <a:off x="4578926" y="1264991"/>
              <a:ext cx="3449457" cy="391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rgbClr val="22128C"/>
                  </a:solidFill>
                  <a:cs typeface="+mn-ea"/>
                  <a:sym typeface="+mn-lt"/>
                </a:rPr>
                <a:t>活动背景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578926" y="1898073"/>
              <a:ext cx="4433456" cy="89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您的内容打在这里，或者通过复制您的文本后，在此框中选择粘贴，并选择只保留文字您的内容打在这里，或者通过复制您的文本后，在此框中选择粘贴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578926" y="2792298"/>
              <a:ext cx="4433456" cy="1730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您的内容打在这里，或者通过复制您的文本后，在此框中选择粘贴，并选择只保留文字您的内容打在这里</a:t>
              </a:r>
            </a:p>
          </p:txBody>
        </p:sp>
      </p:grpSp>
      <p:pic>
        <p:nvPicPr>
          <p:cNvPr id="3" name="图片 2" descr="双十一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638175" y="436245"/>
            <a:ext cx="2385060" cy="2195830"/>
          </a:xfrm>
          <a:prstGeom prst="rect">
            <a:avLst/>
          </a:prstGeom>
          <a:effectLst>
            <a:outerShdw dist="101600" dir="4800000" algn="tl" rotWithShape="0">
              <a:schemeClr val="bg1">
                <a:alpha val="100000"/>
              </a:scheme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3"/>
    </mc:Choice>
    <mc:Fallback xmlns="">
      <p:transition spd="slow" advTm="4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2880" y="196215"/>
            <a:ext cx="11811000" cy="6482080"/>
            <a:chOff x="288" y="309"/>
            <a:chExt cx="18600" cy="10208"/>
          </a:xfrm>
        </p:grpSpPr>
        <p:pic>
          <p:nvPicPr>
            <p:cNvPr id="4" name="图片 3" descr="0ab85aae13f137b4239344e43fa25b3f"/>
            <p:cNvPicPr>
              <a:picLocks noChangeAspect="1"/>
            </p:cNvPicPr>
            <p:nvPr/>
          </p:nvPicPr>
          <p:blipFill>
            <a:blip r:embed="rId4" cstate="screen"/>
            <a:srcRect t="10216" r="7286"/>
            <a:stretch>
              <a:fillRect/>
            </a:stretch>
          </p:blipFill>
          <p:spPr>
            <a:xfrm>
              <a:off x="7986" y="309"/>
              <a:ext cx="10893" cy="9729"/>
            </a:xfrm>
            <a:prstGeom prst="rect">
              <a:avLst/>
            </a:prstGeom>
          </p:spPr>
        </p:pic>
        <p:pic>
          <p:nvPicPr>
            <p:cNvPr id="5" name="图片 4" descr="a5e3571d8f29dbb159fbe08aaa3ee46d"/>
            <p:cNvPicPr>
              <a:picLocks noChangeAspect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>
            <a:xfrm flipV="1">
              <a:off x="288" y="4275"/>
              <a:ext cx="11239" cy="624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2" y="318"/>
              <a:ext cx="18576" cy="1017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255356" y="1246897"/>
            <a:ext cx="5911275" cy="2384114"/>
            <a:chOff x="4578926" y="1317856"/>
            <a:chExt cx="4433456" cy="1788085"/>
          </a:xfrm>
        </p:grpSpPr>
        <p:sp>
          <p:nvSpPr>
            <p:cNvPr id="27" name="文本框 26"/>
            <p:cNvSpPr txBox="1"/>
            <p:nvPr/>
          </p:nvSpPr>
          <p:spPr>
            <a:xfrm>
              <a:off x="4578926" y="1317856"/>
              <a:ext cx="3449457" cy="714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>
                  <a:solidFill>
                    <a:srgbClr val="22128C"/>
                  </a:solidFill>
                  <a:cs typeface="+mn-ea"/>
                  <a:sym typeface="+mn-lt"/>
                </a:rPr>
                <a:t>活动目的</a:t>
              </a:r>
            </a:p>
            <a:p>
              <a:endParaRPr lang="zh-CN" altLang="en-US" sz="2800" spc="300" dirty="0">
                <a:solidFill>
                  <a:srgbClr val="22128C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578926" y="1898073"/>
              <a:ext cx="4433456" cy="313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578926" y="2792298"/>
              <a:ext cx="4433456" cy="313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半闭框 35"/>
          <p:cNvSpPr/>
          <p:nvPr/>
        </p:nvSpPr>
        <p:spPr>
          <a:xfrm flipH="1" flipV="1">
            <a:off x="11440795" y="6136640"/>
            <a:ext cx="540004" cy="540004"/>
          </a:xfrm>
          <a:prstGeom prst="halfFrame">
            <a:avLst>
              <a:gd name="adj1" fmla="val 12276"/>
              <a:gd name="adj2" fmla="val 12511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TextBox 37"/>
          <p:cNvSpPr txBox="1"/>
          <p:nvPr/>
        </p:nvSpPr>
        <p:spPr>
          <a:xfrm>
            <a:off x="3334700" y="1712419"/>
            <a:ext cx="17439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Activity </a:t>
            </a:r>
            <a:r>
              <a:rPr lang="en-US" altLang="zh-CN" sz="1400" i="1" dirty="0">
                <a:cs typeface="+mn-ea"/>
                <a:sym typeface="+mn-lt"/>
              </a:rPr>
              <a:t>Purpose</a:t>
            </a:r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 descr="双十一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638175" y="436245"/>
            <a:ext cx="2385060" cy="2195830"/>
          </a:xfrm>
          <a:prstGeom prst="rect">
            <a:avLst/>
          </a:prstGeom>
          <a:effectLst>
            <a:outerShdw dist="101600" dir="4800000" algn="tl" rotWithShape="0">
              <a:schemeClr val="bg1">
                <a:alpha val="100000"/>
              </a:schemeClr>
            </a:outerShdw>
          </a:effectLst>
        </p:spPr>
      </p:pic>
      <p:sp>
        <p:nvSpPr>
          <p:cNvPr id="59" name="椭圆 58"/>
          <p:cNvSpPr/>
          <p:nvPr/>
        </p:nvSpPr>
        <p:spPr>
          <a:xfrm rot="19080000">
            <a:off x="9244330" y="3213735"/>
            <a:ext cx="2383155" cy="1396365"/>
          </a:xfrm>
          <a:prstGeom prst="ellipse">
            <a:avLst/>
          </a:prstGeom>
          <a:solidFill>
            <a:srgbClr val="FC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1397000" y="4489450"/>
            <a:ext cx="2023745" cy="117792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15875" cmpd="sng">
            <a:solidFill>
              <a:srgbClr val="22128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459865" y="2800350"/>
            <a:ext cx="1953260" cy="1953260"/>
            <a:chOff x="2476" y="4328"/>
            <a:chExt cx="3076" cy="3076"/>
          </a:xfrm>
        </p:grpSpPr>
        <p:sp>
          <p:nvSpPr>
            <p:cNvPr id="14" name="椭圆 13"/>
            <p:cNvSpPr/>
            <p:nvPr/>
          </p:nvSpPr>
          <p:spPr>
            <a:xfrm>
              <a:off x="2476" y="4328"/>
              <a:ext cx="3076" cy="3076"/>
            </a:xfrm>
            <a:prstGeom prst="ellipse">
              <a:avLst/>
            </a:prstGeom>
            <a:noFill/>
            <a:ln w="130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687" y="4539"/>
              <a:ext cx="2654" cy="2654"/>
            </a:xfrm>
            <a:prstGeom prst="ellipse">
              <a:avLst/>
            </a:prstGeom>
            <a:noFill/>
            <a:ln w="1301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894" y="4744"/>
              <a:ext cx="2244" cy="2244"/>
            </a:xfrm>
            <a:prstGeom prst="ellipse">
              <a:avLst/>
            </a:prstGeom>
            <a:solidFill>
              <a:srgbClr val="FFCCFF"/>
            </a:solidFill>
            <a:ln w="130175"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传播一种信息</a:t>
              </a:r>
            </a:p>
          </p:txBody>
        </p:sp>
      </p:grpSp>
      <p:sp>
        <p:nvSpPr>
          <p:cNvPr id="10" name="文本框 25"/>
          <p:cNvSpPr txBox="1">
            <a:spLocks noChangeArrowheads="1"/>
          </p:cNvSpPr>
          <p:nvPr/>
        </p:nvSpPr>
        <p:spPr bwMode="auto">
          <a:xfrm>
            <a:off x="1283970" y="4809490"/>
            <a:ext cx="23133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此次添加详细介绍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言短意赅即可</a:t>
            </a:r>
          </a:p>
        </p:txBody>
      </p:sp>
      <p:sp>
        <p:nvSpPr>
          <p:cNvPr id="63" name="圆角矩形 62"/>
          <p:cNvSpPr/>
          <p:nvPr/>
        </p:nvSpPr>
        <p:spPr>
          <a:xfrm>
            <a:off x="3935730" y="2352675"/>
            <a:ext cx="2023745" cy="117792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15875" cmpd="sng">
            <a:solidFill>
              <a:srgbClr val="22128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14775" y="3333750"/>
            <a:ext cx="1953260" cy="1953260"/>
            <a:chOff x="2476" y="4328"/>
            <a:chExt cx="3076" cy="3076"/>
          </a:xfrm>
        </p:grpSpPr>
        <p:sp>
          <p:nvSpPr>
            <p:cNvPr id="19" name="椭圆 18"/>
            <p:cNvSpPr/>
            <p:nvPr/>
          </p:nvSpPr>
          <p:spPr>
            <a:xfrm>
              <a:off x="2476" y="4328"/>
              <a:ext cx="3076" cy="3076"/>
            </a:xfrm>
            <a:prstGeom prst="ellipse">
              <a:avLst/>
            </a:prstGeom>
            <a:noFill/>
            <a:ln w="130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687" y="4539"/>
              <a:ext cx="2654" cy="2654"/>
            </a:xfrm>
            <a:prstGeom prst="ellipse">
              <a:avLst/>
            </a:prstGeom>
            <a:noFill/>
            <a:ln w="1301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894" y="4744"/>
              <a:ext cx="2244" cy="2244"/>
            </a:xfrm>
            <a:prstGeom prst="ellipse">
              <a:avLst/>
            </a:prstGeom>
            <a:solidFill>
              <a:srgbClr val="FFCCFF"/>
            </a:solidFill>
            <a:ln w="130175"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提升一种信心</a:t>
              </a:r>
            </a:p>
          </p:txBody>
        </p:sp>
      </p:grpSp>
      <p:sp>
        <p:nvSpPr>
          <p:cNvPr id="65" name="文本框 25"/>
          <p:cNvSpPr txBox="1">
            <a:spLocks noChangeArrowheads="1"/>
          </p:cNvSpPr>
          <p:nvPr/>
        </p:nvSpPr>
        <p:spPr bwMode="auto">
          <a:xfrm>
            <a:off x="3779520" y="2652395"/>
            <a:ext cx="23133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此次添加详细介绍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言短意赅即可</a:t>
            </a:r>
          </a:p>
        </p:txBody>
      </p:sp>
      <p:sp>
        <p:nvSpPr>
          <p:cNvPr id="66" name="圆角矩形 65"/>
          <p:cNvSpPr/>
          <p:nvPr/>
        </p:nvSpPr>
        <p:spPr>
          <a:xfrm>
            <a:off x="6390640" y="4528185"/>
            <a:ext cx="2023745" cy="117792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15875" cmpd="sng">
            <a:solidFill>
              <a:srgbClr val="22128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文本框 25"/>
          <p:cNvSpPr txBox="1">
            <a:spLocks noChangeArrowheads="1"/>
          </p:cNvSpPr>
          <p:nvPr/>
        </p:nvSpPr>
        <p:spPr bwMode="auto">
          <a:xfrm>
            <a:off x="6264910" y="4848225"/>
            <a:ext cx="23133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此次添加详细介绍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言短意赅即可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6406515" y="2750820"/>
            <a:ext cx="1953260" cy="1953260"/>
            <a:chOff x="2476" y="4328"/>
            <a:chExt cx="3076" cy="3076"/>
          </a:xfrm>
        </p:grpSpPr>
        <p:sp>
          <p:nvSpPr>
            <p:cNvPr id="51" name="椭圆 50"/>
            <p:cNvSpPr/>
            <p:nvPr/>
          </p:nvSpPr>
          <p:spPr>
            <a:xfrm>
              <a:off x="2476" y="4328"/>
              <a:ext cx="3076" cy="3076"/>
            </a:xfrm>
            <a:prstGeom prst="ellipse">
              <a:avLst/>
            </a:prstGeom>
            <a:noFill/>
            <a:ln w="130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2687" y="4539"/>
              <a:ext cx="2654" cy="2654"/>
            </a:xfrm>
            <a:prstGeom prst="ellipse">
              <a:avLst/>
            </a:prstGeom>
            <a:noFill/>
            <a:ln w="1301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894" y="4744"/>
              <a:ext cx="2244" cy="2244"/>
            </a:xfrm>
            <a:prstGeom prst="ellipse">
              <a:avLst/>
            </a:prstGeom>
            <a:solidFill>
              <a:srgbClr val="FFCCFF"/>
            </a:solidFill>
            <a:ln w="130175"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增加一种信任</a:t>
              </a:r>
            </a:p>
          </p:txBody>
        </p:sp>
      </p:grpSp>
      <p:sp>
        <p:nvSpPr>
          <p:cNvPr id="69" name="圆角矩形 68"/>
          <p:cNvSpPr/>
          <p:nvPr/>
        </p:nvSpPr>
        <p:spPr>
          <a:xfrm>
            <a:off x="8797290" y="2418080"/>
            <a:ext cx="2023745" cy="117792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15875" cmpd="sng">
            <a:solidFill>
              <a:srgbClr val="22128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文本框 25"/>
          <p:cNvSpPr txBox="1">
            <a:spLocks noChangeArrowheads="1"/>
          </p:cNvSpPr>
          <p:nvPr/>
        </p:nvSpPr>
        <p:spPr bwMode="auto">
          <a:xfrm>
            <a:off x="8641080" y="2717800"/>
            <a:ext cx="23133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此次添加详细介绍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言短意赅即可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8817610" y="3409315"/>
            <a:ext cx="1953260" cy="1953260"/>
            <a:chOff x="2476" y="4328"/>
            <a:chExt cx="3076" cy="3076"/>
          </a:xfrm>
        </p:grpSpPr>
        <p:sp>
          <p:nvSpPr>
            <p:cNvPr id="56" name="椭圆 55"/>
            <p:cNvSpPr/>
            <p:nvPr/>
          </p:nvSpPr>
          <p:spPr>
            <a:xfrm>
              <a:off x="2476" y="4328"/>
              <a:ext cx="3076" cy="3076"/>
            </a:xfrm>
            <a:prstGeom prst="ellipse">
              <a:avLst/>
            </a:prstGeom>
            <a:noFill/>
            <a:ln w="130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2687" y="4539"/>
              <a:ext cx="2654" cy="2654"/>
            </a:xfrm>
            <a:prstGeom prst="ellipse">
              <a:avLst/>
            </a:prstGeom>
            <a:noFill/>
            <a:ln w="1301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894" y="4744"/>
              <a:ext cx="2244" cy="2244"/>
            </a:xfrm>
            <a:prstGeom prst="ellipse">
              <a:avLst/>
            </a:prstGeom>
            <a:solidFill>
              <a:srgbClr val="FFCCFF"/>
            </a:solidFill>
            <a:ln w="130175"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延续一种信念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9"/>
    </mc:Choice>
    <mc:Fallback xmlns="">
      <p:transition spd="slow" advTm="12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2880" y="196215"/>
            <a:ext cx="11811000" cy="6482080"/>
            <a:chOff x="288" y="309"/>
            <a:chExt cx="18600" cy="10208"/>
          </a:xfrm>
        </p:grpSpPr>
        <p:pic>
          <p:nvPicPr>
            <p:cNvPr id="4" name="图片 3" descr="0ab85aae13f137b4239344e43fa25b3f"/>
            <p:cNvPicPr>
              <a:picLocks noChangeAspect="1"/>
            </p:cNvPicPr>
            <p:nvPr/>
          </p:nvPicPr>
          <p:blipFill>
            <a:blip r:embed="rId4" cstate="screen"/>
            <a:srcRect t="10216" r="7286"/>
            <a:stretch>
              <a:fillRect/>
            </a:stretch>
          </p:blipFill>
          <p:spPr>
            <a:xfrm>
              <a:off x="7986" y="309"/>
              <a:ext cx="10893" cy="9729"/>
            </a:xfrm>
            <a:prstGeom prst="rect">
              <a:avLst/>
            </a:prstGeom>
          </p:spPr>
        </p:pic>
        <p:pic>
          <p:nvPicPr>
            <p:cNvPr id="5" name="图片 4" descr="a5e3571d8f29dbb159fbe08aaa3ee46d"/>
            <p:cNvPicPr>
              <a:picLocks noChangeAspect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>
            <a:xfrm flipV="1">
              <a:off x="288" y="4275"/>
              <a:ext cx="11239" cy="624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2" y="318"/>
              <a:ext cx="18576" cy="1017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半闭框 35"/>
          <p:cNvSpPr/>
          <p:nvPr/>
        </p:nvSpPr>
        <p:spPr>
          <a:xfrm flipH="1" flipV="1">
            <a:off x="11440795" y="6136640"/>
            <a:ext cx="540004" cy="540004"/>
          </a:xfrm>
          <a:prstGeom prst="halfFrame">
            <a:avLst>
              <a:gd name="adj1" fmla="val 12276"/>
              <a:gd name="adj2" fmla="val 12511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TextBox 37"/>
          <p:cNvSpPr txBox="1"/>
          <p:nvPr/>
        </p:nvSpPr>
        <p:spPr>
          <a:xfrm>
            <a:off x="3373435" y="1699084"/>
            <a:ext cx="17439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Activity Profile</a:t>
            </a:r>
          </a:p>
        </p:txBody>
      </p:sp>
      <p:pic>
        <p:nvPicPr>
          <p:cNvPr id="2" name="图片 1" descr="双十一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638175" y="436245"/>
            <a:ext cx="2385060" cy="2195830"/>
          </a:xfrm>
          <a:prstGeom prst="rect">
            <a:avLst/>
          </a:prstGeom>
          <a:effectLst>
            <a:outerShdw dist="101600" dir="4800000" algn="tl" rotWithShape="0">
              <a:schemeClr val="bg1">
                <a:alpha val="100000"/>
              </a:schemeClr>
            </a:outerShdw>
          </a:effectLst>
        </p:spPr>
      </p:pic>
      <p:sp>
        <p:nvSpPr>
          <p:cNvPr id="27" name="文本框 26"/>
          <p:cNvSpPr txBox="1"/>
          <p:nvPr/>
        </p:nvSpPr>
        <p:spPr>
          <a:xfrm>
            <a:off x="3255356" y="1246897"/>
            <a:ext cx="45992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2128C"/>
                </a:solidFill>
                <a:cs typeface="+mn-ea"/>
                <a:sym typeface="+mn-lt"/>
              </a:rPr>
              <a:t>活动简介</a:t>
            </a:r>
            <a:endParaRPr lang="zh-CN" altLang="en-US" sz="2800" spc="300" dirty="0">
              <a:solidFill>
                <a:srgbClr val="22128C"/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43610" y="2712085"/>
            <a:ext cx="2812415" cy="3783330"/>
            <a:chOff x="9602" y="1097"/>
            <a:chExt cx="4429" cy="5958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00" y="3439"/>
              <a:ext cx="3619" cy="3616"/>
              <a:chOff x="10400" y="3439"/>
              <a:chExt cx="3619" cy="3616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0403" y="3439"/>
                <a:ext cx="3616" cy="3616"/>
              </a:xfrm>
              <a:prstGeom prst="ellipse">
                <a:avLst/>
              </a:prstGeom>
              <a:blipFill rotWithShape="1">
                <a:blip r:embed="rId7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0400" y="3439"/>
                <a:ext cx="3607" cy="3607"/>
              </a:xfrm>
              <a:prstGeom prst="ellipse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602" y="1097"/>
              <a:ext cx="3308" cy="3308"/>
              <a:chOff x="9602" y="1097"/>
              <a:chExt cx="3308" cy="3308"/>
            </a:xfrm>
          </p:grpSpPr>
          <p:sp>
            <p:nvSpPr>
              <p:cNvPr id="3" name="泪滴形 2"/>
              <p:cNvSpPr/>
              <p:nvPr/>
            </p:nvSpPr>
            <p:spPr>
              <a:xfrm>
                <a:off x="9602" y="1097"/>
                <a:ext cx="3309" cy="3309"/>
              </a:xfrm>
              <a:prstGeom prst="teardrop">
                <a:avLst/>
              </a:prstGeom>
              <a:noFill/>
              <a:ln w="127000">
                <a:solidFill>
                  <a:srgbClr val="80E9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泪滴形 5"/>
              <p:cNvSpPr/>
              <p:nvPr/>
            </p:nvSpPr>
            <p:spPr>
              <a:xfrm>
                <a:off x="9793" y="1278"/>
                <a:ext cx="2942" cy="2942"/>
              </a:xfrm>
              <a:prstGeom prst="teardrop">
                <a:avLst/>
              </a:prstGeom>
              <a:noFill/>
              <a:ln w="127000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泪滴形 7"/>
              <p:cNvSpPr/>
              <p:nvPr/>
            </p:nvSpPr>
            <p:spPr>
              <a:xfrm>
                <a:off x="9984" y="1477"/>
                <a:ext cx="2557" cy="2557"/>
              </a:xfrm>
              <a:prstGeom prst="teardrop">
                <a:avLst/>
              </a:prstGeom>
              <a:solidFill>
                <a:srgbClr val="FFCCFF"/>
              </a:solidFill>
              <a:ln w="127000">
                <a:solidFill>
                  <a:srgbClr val="FF7E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活动时间</a:t>
                </a: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0415" y="4578"/>
              <a:ext cx="3616" cy="13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00"/>
                </a:buClr>
                <a:buSzPct val="85000"/>
              </a:pPr>
              <a:r>
                <a:rPr lang="en-US" altLang="zh-CN" b="0" dirty="0">
                  <a:cs typeface="+mn-ea"/>
                  <a:sym typeface="+mn-lt"/>
                </a:rPr>
                <a:t>11</a:t>
              </a:r>
              <a:r>
                <a:rPr lang="zh-CN" altLang="en-US" b="0" dirty="0">
                  <a:cs typeface="+mn-ea"/>
                  <a:sym typeface="+mn-lt"/>
                </a:rPr>
                <a:t>月</a:t>
              </a:r>
              <a:r>
                <a:rPr lang="en-US" altLang="zh-CN" b="0" dirty="0">
                  <a:cs typeface="+mn-ea"/>
                  <a:sym typeface="+mn-lt"/>
                </a:rPr>
                <a:t>11</a:t>
              </a:r>
              <a:r>
                <a:rPr lang="zh-CN" altLang="en-US" b="0" dirty="0">
                  <a:cs typeface="+mn-ea"/>
                  <a:sym typeface="+mn-lt"/>
                </a:rPr>
                <a:t>日，</a:t>
              </a:r>
            </a:p>
            <a:p>
              <a:pPr>
                <a:lnSpc>
                  <a:spcPct val="150000"/>
                </a:lnSpc>
                <a:buClr>
                  <a:srgbClr val="CC0000"/>
                </a:buClr>
                <a:buSzPct val="85000"/>
              </a:pPr>
              <a:r>
                <a:rPr lang="en-US" altLang="zh-CN" b="0" dirty="0">
                  <a:cs typeface="+mn-ea"/>
                  <a:sym typeface="+mn-lt"/>
                </a:rPr>
                <a:t>PM 1</a:t>
              </a:r>
              <a:r>
                <a:rPr lang="zh-CN" altLang="en-US" b="0" dirty="0">
                  <a:cs typeface="+mn-ea"/>
                  <a:sym typeface="+mn-lt"/>
                </a:rPr>
                <a:t>6：</a:t>
              </a:r>
              <a:r>
                <a:rPr lang="en-US" altLang="zh-CN" b="0" dirty="0">
                  <a:cs typeface="+mn-ea"/>
                  <a:sym typeface="+mn-lt"/>
                </a:rPr>
                <a:t>00-</a:t>
              </a:r>
              <a:r>
                <a:rPr lang="zh-CN" altLang="en-US" b="0" dirty="0">
                  <a:cs typeface="+mn-ea"/>
                  <a:sym typeface="+mn-lt"/>
                </a:rPr>
                <a:t>21：0</a:t>
              </a:r>
              <a:r>
                <a:rPr lang="en-US" altLang="zh-CN" b="0" dirty="0">
                  <a:cs typeface="+mn-ea"/>
                  <a:sym typeface="+mn-lt"/>
                </a:rPr>
                <a:t>0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505835" y="2232025"/>
            <a:ext cx="2812415" cy="3783330"/>
            <a:chOff x="9602" y="1097"/>
            <a:chExt cx="4429" cy="5958"/>
          </a:xfrm>
        </p:grpSpPr>
        <p:grpSp>
          <p:nvGrpSpPr>
            <p:cNvPr id="32" name="组合 31"/>
            <p:cNvGrpSpPr/>
            <p:nvPr/>
          </p:nvGrpSpPr>
          <p:grpSpPr>
            <a:xfrm>
              <a:off x="10403" y="3439"/>
              <a:ext cx="3618" cy="3616"/>
              <a:chOff x="10403" y="3439"/>
              <a:chExt cx="3618" cy="3616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0403" y="3439"/>
                <a:ext cx="3616" cy="3616"/>
              </a:xfrm>
              <a:prstGeom prst="ellipse">
                <a:avLst/>
              </a:prstGeom>
              <a:blipFill rotWithShape="1">
                <a:blip r:embed="rId7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0415" y="3448"/>
                <a:ext cx="3607" cy="3607"/>
              </a:xfrm>
              <a:prstGeom prst="ellipse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9602" y="1097"/>
              <a:ext cx="3308" cy="3308"/>
              <a:chOff x="9602" y="1097"/>
              <a:chExt cx="3308" cy="3308"/>
            </a:xfrm>
          </p:grpSpPr>
          <p:sp>
            <p:nvSpPr>
              <p:cNvPr id="50" name="泪滴形 49"/>
              <p:cNvSpPr/>
              <p:nvPr/>
            </p:nvSpPr>
            <p:spPr>
              <a:xfrm>
                <a:off x="9602" y="1097"/>
                <a:ext cx="3309" cy="3309"/>
              </a:xfrm>
              <a:prstGeom prst="teardrop">
                <a:avLst/>
              </a:prstGeom>
              <a:noFill/>
              <a:ln w="127000">
                <a:solidFill>
                  <a:srgbClr val="80E9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泪滴形 50"/>
              <p:cNvSpPr/>
              <p:nvPr/>
            </p:nvSpPr>
            <p:spPr>
              <a:xfrm>
                <a:off x="9793" y="1278"/>
                <a:ext cx="2942" cy="2942"/>
              </a:xfrm>
              <a:prstGeom prst="teardrop">
                <a:avLst/>
              </a:prstGeom>
              <a:noFill/>
              <a:ln w="127000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泪滴形 51"/>
              <p:cNvSpPr/>
              <p:nvPr/>
            </p:nvSpPr>
            <p:spPr>
              <a:xfrm>
                <a:off x="9984" y="1477"/>
                <a:ext cx="2557" cy="2557"/>
              </a:xfrm>
              <a:prstGeom prst="teardrop">
                <a:avLst/>
              </a:prstGeom>
              <a:solidFill>
                <a:srgbClr val="FFCCFF"/>
              </a:solidFill>
              <a:ln w="127000">
                <a:solidFill>
                  <a:srgbClr val="FF7E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活动地点</a:t>
                </a: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10415" y="4578"/>
              <a:ext cx="3616" cy="13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00"/>
                </a:buClr>
                <a:buSzPct val="85000"/>
              </a:pPr>
              <a:r>
                <a:rPr lang="en-US" altLang="zh-CN" dirty="0">
                  <a:cs typeface="+mn-ea"/>
                  <a:sym typeface="+mn-lt"/>
                </a:rPr>
                <a:t>苏州</a:t>
              </a:r>
            </a:p>
            <a:p>
              <a:pPr>
                <a:lnSpc>
                  <a:spcPct val="150000"/>
                </a:lnSpc>
                <a:buClr>
                  <a:srgbClr val="CC0000"/>
                </a:buClr>
                <a:buSzPct val="85000"/>
              </a:pPr>
              <a:r>
                <a:rPr lang="en-US" altLang="zh-CN" dirty="0">
                  <a:cs typeface="+mn-ea"/>
                  <a:sym typeface="+mn-lt"/>
                </a:rPr>
                <a:t>万豪酒店宴会厅</a:t>
              </a:r>
              <a:endParaRPr lang="en-US" altLang="zh-CN" b="0" dirty="0"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068060" y="1367790"/>
            <a:ext cx="2812415" cy="3783330"/>
            <a:chOff x="9602" y="1097"/>
            <a:chExt cx="4429" cy="5958"/>
          </a:xfrm>
        </p:grpSpPr>
        <p:grpSp>
          <p:nvGrpSpPr>
            <p:cNvPr id="55" name="组合 54"/>
            <p:cNvGrpSpPr/>
            <p:nvPr/>
          </p:nvGrpSpPr>
          <p:grpSpPr>
            <a:xfrm>
              <a:off x="10403" y="3439"/>
              <a:ext cx="3618" cy="3616"/>
              <a:chOff x="10403" y="3439"/>
              <a:chExt cx="3618" cy="3616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10403" y="3439"/>
                <a:ext cx="3616" cy="3616"/>
              </a:xfrm>
              <a:prstGeom prst="ellipse">
                <a:avLst/>
              </a:prstGeom>
              <a:blipFill rotWithShape="1">
                <a:blip r:embed="rId7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10415" y="3448"/>
                <a:ext cx="3607" cy="3607"/>
              </a:xfrm>
              <a:prstGeom prst="ellipse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9602" y="1097"/>
              <a:ext cx="3308" cy="3308"/>
              <a:chOff x="9602" y="1097"/>
              <a:chExt cx="3308" cy="3308"/>
            </a:xfrm>
          </p:grpSpPr>
          <p:sp>
            <p:nvSpPr>
              <p:cNvPr id="59" name="泪滴形 58"/>
              <p:cNvSpPr/>
              <p:nvPr/>
            </p:nvSpPr>
            <p:spPr>
              <a:xfrm>
                <a:off x="9602" y="1097"/>
                <a:ext cx="3309" cy="3309"/>
              </a:xfrm>
              <a:prstGeom prst="teardrop">
                <a:avLst/>
              </a:prstGeom>
              <a:noFill/>
              <a:ln w="127000">
                <a:solidFill>
                  <a:srgbClr val="80E9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泪滴形 59"/>
              <p:cNvSpPr/>
              <p:nvPr/>
            </p:nvSpPr>
            <p:spPr>
              <a:xfrm>
                <a:off x="9793" y="1278"/>
                <a:ext cx="2942" cy="2942"/>
              </a:xfrm>
              <a:prstGeom prst="teardrop">
                <a:avLst/>
              </a:prstGeom>
              <a:noFill/>
              <a:ln w="127000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泪滴形 60"/>
              <p:cNvSpPr/>
              <p:nvPr/>
            </p:nvSpPr>
            <p:spPr>
              <a:xfrm>
                <a:off x="9984" y="1477"/>
                <a:ext cx="2557" cy="2557"/>
              </a:xfrm>
              <a:prstGeom prst="teardrop">
                <a:avLst/>
              </a:prstGeom>
              <a:solidFill>
                <a:srgbClr val="FFCCFF"/>
              </a:solidFill>
              <a:ln w="127000">
                <a:solidFill>
                  <a:srgbClr val="FF7E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参与人员</a:t>
                </a: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10415" y="4578"/>
              <a:ext cx="3616" cy="13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00"/>
                </a:buClr>
                <a:buSzPct val="85000"/>
              </a:pPr>
              <a:r>
                <a:rPr lang="en-US" altLang="zh-CN" dirty="0">
                  <a:cs typeface="+mn-ea"/>
                  <a:sym typeface="+mn-lt"/>
                </a:rPr>
                <a:t>总人数</a:t>
              </a:r>
            </a:p>
            <a:p>
              <a:pPr>
                <a:lnSpc>
                  <a:spcPct val="150000"/>
                </a:lnSpc>
                <a:buClr>
                  <a:srgbClr val="CC0000"/>
                </a:buClr>
                <a:buSzPct val="85000"/>
              </a:pPr>
              <a:r>
                <a:rPr lang="en-US" altLang="zh-CN" dirty="0">
                  <a:cs typeface="+mn-ea"/>
                  <a:sym typeface="+mn-lt"/>
                </a:rPr>
                <a:t>约100~120人</a:t>
              </a:r>
              <a:endParaRPr lang="en-US" altLang="zh-CN" b="0" dirty="0"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522970" y="608330"/>
            <a:ext cx="2820035" cy="3783330"/>
            <a:chOff x="9602" y="1097"/>
            <a:chExt cx="4441" cy="5958"/>
          </a:xfrm>
        </p:grpSpPr>
        <p:grpSp>
          <p:nvGrpSpPr>
            <p:cNvPr id="65" name="组合 64"/>
            <p:cNvGrpSpPr/>
            <p:nvPr/>
          </p:nvGrpSpPr>
          <p:grpSpPr>
            <a:xfrm>
              <a:off x="10403" y="3439"/>
              <a:ext cx="3618" cy="3616"/>
              <a:chOff x="10403" y="3439"/>
              <a:chExt cx="3618" cy="3616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0403" y="3439"/>
                <a:ext cx="3616" cy="3616"/>
              </a:xfrm>
              <a:prstGeom prst="ellipse">
                <a:avLst/>
              </a:prstGeom>
              <a:blipFill rotWithShape="1">
                <a:blip r:embed="rId7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0415" y="3448"/>
                <a:ext cx="3607" cy="3607"/>
              </a:xfrm>
              <a:prstGeom prst="ellipse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9602" y="1097"/>
              <a:ext cx="3308" cy="3308"/>
              <a:chOff x="9602" y="1097"/>
              <a:chExt cx="3308" cy="3308"/>
            </a:xfrm>
          </p:grpSpPr>
          <p:sp>
            <p:nvSpPr>
              <p:cNvPr id="69" name="泪滴形 68"/>
              <p:cNvSpPr/>
              <p:nvPr/>
            </p:nvSpPr>
            <p:spPr>
              <a:xfrm>
                <a:off x="9602" y="1097"/>
                <a:ext cx="3309" cy="3309"/>
              </a:xfrm>
              <a:prstGeom prst="teardrop">
                <a:avLst/>
              </a:prstGeom>
              <a:noFill/>
              <a:ln w="127000">
                <a:solidFill>
                  <a:srgbClr val="80E9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泪滴形 69"/>
              <p:cNvSpPr/>
              <p:nvPr/>
            </p:nvSpPr>
            <p:spPr>
              <a:xfrm>
                <a:off x="9793" y="1278"/>
                <a:ext cx="2942" cy="2942"/>
              </a:xfrm>
              <a:prstGeom prst="teardrop">
                <a:avLst/>
              </a:prstGeom>
              <a:noFill/>
              <a:ln w="127000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泪滴形 70"/>
              <p:cNvSpPr/>
              <p:nvPr/>
            </p:nvSpPr>
            <p:spPr>
              <a:xfrm>
                <a:off x="9984" y="1477"/>
                <a:ext cx="2557" cy="2557"/>
              </a:xfrm>
              <a:prstGeom prst="teardrop">
                <a:avLst/>
              </a:prstGeom>
              <a:solidFill>
                <a:srgbClr val="FFCCFF"/>
              </a:solidFill>
              <a:ln w="127000">
                <a:solidFill>
                  <a:srgbClr val="FF7E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主办单位</a:t>
                </a: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10427" y="4578"/>
              <a:ext cx="3616" cy="13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00"/>
                </a:buClr>
                <a:buSzPct val="85000"/>
              </a:pPr>
              <a:r>
                <a:rPr lang="en-US" altLang="zh-CN" dirty="0">
                  <a:cs typeface="+mn-ea"/>
                  <a:sym typeface="+mn-lt"/>
                </a:rPr>
                <a:t>中国</a:t>
              </a:r>
            </a:p>
            <a:p>
              <a:pPr>
                <a:lnSpc>
                  <a:spcPct val="150000"/>
                </a:lnSpc>
                <a:buClr>
                  <a:srgbClr val="CC0000"/>
                </a:buClr>
                <a:buSzPct val="85000"/>
              </a:pPr>
              <a:r>
                <a:rPr lang="en-US" altLang="zh-CN" dirty="0">
                  <a:cs typeface="+mn-ea"/>
                  <a:sym typeface="+mn-lt"/>
                </a:rPr>
                <a:t>文化传媒有限公司</a:t>
              </a:r>
              <a:endParaRPr lang="en-US" altLang="zh-CN" b="0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2"/>
    </mc:Choice>
    <mc:Fallback xmlns="">
      <p:transition spd="slow" advTm="8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91135" y="207010"/>
            <a:ext cx="11824970" cy="6502400"/>
            <a:chOff x="301" y="326"/>
            <a:chExt cx="18622" cy="10240"/>
          </a:xfrm>
        </p:grpSpPr>
        <p:pic>
          <p:nvPicPr>
            <p:cNvPr id="2" name="图片 1" descr="双十一hgh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01" y="326"/>
              <a:ext cx="18623" cy="10241"/>
            </a:xfrm>
            <a:prstGeom prst="rect">
              <a:avLst/>
            </a:prstGeom>
          </p:spPr>
        </p:pic>
        <p:pic>
          <p:nvPicPr>
            <p:cNvPr id="5" name="图片 4" descr="双十一hgh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1338" y="636"/>
              <a:ext cx="2199" cy="1794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713990" y="1930400"/>
            <a:ext cx="2934335" cy="2055495"/>
            <a:chOff x="4334" y="2239"/>
            <a:chExt cx="3925" cy="3237"/>
          </a:xfrm>
        </p:grpSpPr>
        <p:sp>
          <p:nvSpPr>
            <p:cNvPr id="9" name="文本框 8"/>
            <p:cNvSpPr txBox="1"/>
            <p:nvPr/>
          </p:nvSpPr>
          <p:spPr>
            <a:xfrm>
              <a:off x="4334" y="3200"/>
              <a:ext cx="3925" cy="2276"/>
            </a:xfrm>
            <a:prstGeom prst="rect">
              <a:avLst/>
            </a:prstGeom>
            <a:noFill/>
            <a:effectLst>
              <a:glow rad="431800">
                <a:srgbClr val="CC00FF">
                  <a:alpha val="69000"/>
                </a:srgbClr>
              </a:glow>
              <a:outerShdw blurRad="50800" dist="63500" dir="3000000" algn="tl" rotWithShape="0">
                <a:srgbClr val="3F29B3">
                  <a:alpha val="40000"/>
                </a:srgbClr>
              </a:outerShdw>
            </a:effectLst>
            <a:scene3d>
              <a:camera prst="orthographicFront"/>
              <a:lightRig rig="morning" dir="t">
                <a:rot lat="0" lon="0" rev="0"/>
              </a:lightRig>
            </a:scene3d>
            <a:sp3d extrusionH="6350" prstMaterial="dkEdge"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活动前期准备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785" y="2239"/>
              <a:ext cx="3014" cy="140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7846695" y="1543050"/>
            <a:ext cx="2971800" cy="884555"/>
            <a:chOff x="7846695" y="1543050"/>
            <a:chExt cx="2971800" cy="884555"/>
          </a:xfrm>
        </p:grpSpPr>
        <p:sp>
          <p:nvSpPr>
            <p:cNvPr id="13" name="椭圆 12"/>
            <p:cNvSpPr/>
            <p:nvPr/>
          </p:nvSpPr>
          <p:spPr>
            <a:xfrm>
              <a:off x="7846695" y="1543050"/>
              <a:ext cx="775335" cy="775335"/>
            </a:xfrm>
            <a:prstGeom prst="ellipse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8623935" y="1666875"/>
              <a:ext cx="2194560" cy="52641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745855" y="1720850"/>
              <a:ext cx="1198880" cy="706755"/>
            </a:xfrm>
            <a:prstGeom prst="rect">
              <a:avLst/>
            </a:prstGeom>
            <a:noFill/>
            <a:effectLst/>
          </p:spPr>
          <p:txBody>
            <a:bodyPr wrap="none" rtlCol="0" anchor="t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店铺活动</a:t>
              </a:r>
            </a:p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04865" y="3858895"/>
            <a:ext cx="2969895" cy="902335"/>
            <a:chOff x="5904865" y="3858895"/>
            <a:chExt cx="2969895" cy="902335"/>
          </a:xfrm>
        </p:grpSpPr>
        <p:sp>
          <p:nvSpPr>
            <p:cNvPr id="16" name="椭圆 15"/>
            <p:cNvSpPr/>
            <p:nvPr/>
          </p:nvSpPr>
          <p:spPr>
            <a:xfrm>
              <a:off x="5904865" y="3985895"/>
              <a:ext cx="775335" cy="775335"/>
            </a:xfrm>
            <a:prstGeom prst="ellipse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6680200" y="4095115"/>
              <a:ext cx="2194560" cy="52641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886575" y="3858895"/>
              <a:ext cx="1198880" cy="706755"/>
            </a:xfrm>
            <a:prstGeom prst="rect">
              <a:avLst/>
            </a:prstGeom>
            <a:noFill/>
            <a:effectLst/>
          </p:spPr>
          <p:txBody>
            <a:bodyPr wrap="none" rtlCol="0" anchor="t">
              <a:spAutoFit/>
            </a:bodyPr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团队配合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86575" y="2699385"/>
            <a:ext cx="2969895" cy="868680"/>
            <a:chOff x="6886575" y="2699385"/>
            <a:chExt cx="2969895" cy="868680"/>
          </a:xfrm>
        </p:grpSpPr>
        <p:sp>
          <p:nvSpPr>
            <p:cNvPr id="24" name="椭圆 23"/>
            <p:cNvSpPr/>
            <p:nvPr/>
          </p:nvSpPr>
          <p:spPr>
            <a:xfrm>
              <a:off x="6886575" y="2699385"/>
              <a:ext cx="775335" cy="775335"/>
            </a:xfrm>
            <a:prstGeom prst="ellipse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7661910" y="2844165"/>
              <a:ext cx="2194560" cy="52641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043545" y="2861310"/>
              <a:ext cx="1198880" cy="706755"/>
            </a:xfrm>
            <a:prstGeom prst="rect">
              <a:avLst/>
            </a:prstGeom>
            <a:noFill/>
            <a:effectLst/>
          </p:spPr>
          <p:txBody>
            <a:bodyPr wrap="none" rtlCol="0" anchor="t">
              <a:spAutoFit/>
            </a:bodyPr>
            <a:lstStyle/>
            <a:p>
              <a:pPr algn="l">
                <a:buNone/>
              </a:pPr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活动内容</a:t>
              </a:r>
            </a:p>
            <a:p>
              <a:pPr algn="l">
                <a:buNone/>
              </a:pP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5" y="217805"/>
            <a:ext cx="1833535" cy="15411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2"/>
    </mc:Choice>
    <mc:Fallback xmlns="">
      <p:transition spd="slow" advTm="8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2880" y="196215"/>
            <a:ext cx="11811000" cy="6482080"/>
            <a:chOff x="288" y="309"/>
            <a:chExt cx="18600" cy="10208"/>
          </a:xfrm>
        </p:grpSpPr>
        <p:pic>
          <p:nvPicPr>
            <p:cNvPr id="4" name="图片 3" descr="0ab85aae13f137b4239344e43fa25b3f"/>
            <p:cNvPicPr>
              <a:picLocks noChangeAspect="1"/>
            </p:cNvPicPr>
            <p:nvPr/>
          </p:nvPicPr>
          <p:blipFill>
            <a:blip r:embed="rId4" cstate="screen"/>
            <a:srcRect t="10216" r="7286"/>
            <a:stretch>
              <a:fillRect/>
            </a:stretch>
          </p:blipFill>
          <p:spPr>
            <a:xfrm>
              <a:off x="7986" y="309"/>
              <a:ext cx="10893" cy="9729"/>
            </a:xfrm>
            <a:prstGeom prst="rect">
              <a:avLst/>
            </a:prstGeom>
          </p:spPr>
        </p:pic>
        <p:pic>
          <p:nvPicPr>
            <p:cNvPr id="5" name="图片 4" descr="a5e3571d8f29dbb159fbe08aaa3ee46d"/>
            <p:cNvPicPr>
              <a:picLocks noChangeAspect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>
            <a:xfrm flipV="1">
              <a:off x="288" y="4275"/>
              <a:ext cx="11239" cy="624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2" y="318"/>
              <a:ext cx="18576" cy="1017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半闭框 35"/>
          <p:cNvSpPr/>
          <p:nvPr/>
        </p:nvSpPr>
        <p:spPr>
          <a:xfrm flipH="1" flipV="1">
            <a:off x="11440795" y="6136640"/>
            <a:ext cx="540004" cy="540004"/>
          </a:xfrm>
          <a:prstGeom prst="halfFrame">
            <a:avLst>
              <a:gd name="adj1" fmla="val 12276"/>
              <a:gd name="adj2" fmla="val 12511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40"/>
          <p:cNvSpPr txBox="1">
            <a:spLocks noChangeArrowheads="1"/>
          </p:cNvSpPr>
          <p:nvPr/>
        </p:nvSpPr>
        <p:spPr bwMode="auto">
          <a:xfrm>
            <a:off x="1667510" y="4204335"/>
            <a:ext cx="3744595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defRPr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双十一活动前夕，商家可以参加淘金币、聚划算、等活动以增加其的品牌曝光率，提高品牌知名度，从而在双十一活动中的销售做铺垫。</a:t>
            </a:r>
          </a:p>
        </p:txBody>
      </p:sp>
      <p:sp>
        <p:nvSpPr>
          <p:cNvPr id="21" name="文本框 40"/>
          <p:cNvSpPr txBox="1">
            <a:spLocks noChangeArrowheads="1"/>
          </p:cNvSpPr>
          <p:nvPr/>
        </p:nvSpPr>
        <p:spPr bwMode="auto">
          <a:xfrm>
            <a:off x="6255385" y="4169410"/>
            <a:ext cx="450977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defRPr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“双十一”即指每年的11月11日，由于日期特殊，因此又被称为光棍节。淘宝商城利用这一天来进行一些大规模的打折促销活动，以提高销售额度。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204845" y="2048510"/>
            <a:ext cx="2100580" cy="2100580"/>
            <a:chOff x="9602" y="1097"/>
            <a:chExt cx="3308" cy="3308"/>
          </a:xfrm>
        </p:grpSpPr>
        <p:sp>
          <p:nvSpPr>
            <p:cNvPr id="12" name="泪滴形 11"/>
            <p:cNvSpPr/>
            <p:nvPr/>
          </p:nvSpPr>
          <p:spPr>
            <a:xfrm>
              <a:off x="9602" y="1097"/>
              <a:ext cx="3309" cy="3309"/>
            </a:xfrm>
            <a:prstGeom prst="teardrop">
              <a:avLst/>
            </a:prstGeom>
            <a:noFill/>
            <a:ln w="127000">
              <a:solidFill>
                <a:srgbClr val="80E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泪滴形 12"/>
            <p:cNvSpPr/>
            <p:nvPr/>
          </p:nvSpPr>
          <p:spPr>
            <a:xfrm>
              <a:off x="9793" y="1278"/>
              <a:ext cx="2942" cy="2942"/>
            </a:xfrm>
            <a:prstGeom prst="teardrop">
              <a:avLst/>
            </a:prstGeom>
            <a:noFill/>
            <a:ln w="1270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泪滴形 13"/>
            <p:cNvSpPr/>
            <p:nvPr/>
          </p:nvSpPr>
          <p:spPr>
            <a:xfrm>
              <a:off x="9984" y="1477"/>
              <a:ext cx="2557" cy="2557"/>
            </a:xfrm>
            <a:prstGeom prst="teardrop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好评送券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 flipH="1" flipV="1">
            <a:off x="6361430" y="1892300"/>
            <a:ext cx="2100580" cy="2100580"/>
            <a:chOff x="9602" y="1097"/>
            <a:chExt cx="3308" cy="3308"/>
          </a:xfrm>
        </p:grpSpPr>
        <p:sp>
          <p:nvSpPr>
            <p:cNvPr id="50" name="泪滴形 49"/>
            <p:cNvSpPr/>
            <p:nvPr/>
          </p:nvSpPr>
          <p:spPr>
            <a:xfrm>
              <a:off x="9602" y="1097"/>
              <a:ext cx="3309" cy="3309"/>
            </a:xfrm>
            <a:prstGeom prst="teardrop">
              <a:avLst/>
            </a:prstGeom>
            <a:noFill/>
            <a:ln w="127000">
              <a:solidFill>
                <a:srgbClr val="80E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泪滴形 50"/>
            <p:cNvSpPr/>
            <p:nvPr/>
          </p:nvSpPr>
          <p:spPr>
            <a:xfrm>
              <a:off x="9793" y="1278"/>
              <a:ext cx="2942" cy="2942"/>
            </a:xfrm>
            <a:prstGeom prst="teardrop">
              <a:avLst/>
            </a:prstGeom>
            <a:noFill/>
            <a:ln w="1270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泪滴形 51"/>
            <p:cNvSpPr/>
            <p:nvPr/>
          </p:nvSpPr>
          <p:spPr>
            <a:xfrm>
              <a:off x="9984" y="1477"/>
              <a:ext cx="2557" cy="2557"/>
            </a:xfrm>
            <a:prstGeom prst="teardrop">
              <a:avLst/>
            </a:prstGeom>
            <a:solidFill>
              <a:srgbClr val="FFCCFF"/>
            </a:solidFill>
            <a:ln w="127000">
              <a:solidFill>
                <a:srgbClr val="FF7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40"/>
          <p:cNvSpPr txBox="1">
            <a:spLocks noChangeArrowheads="1"/>
          </p:cNvSpPr>
          <p:nvPr/>
        </p:nvSpPr>
        <p:spPr bwMode="auto">
          <a:xfrm>
            <a:off x="6664325" y="2742565"/>
            <a:ext cx="1494155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defRPr/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关注有礼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 16" descr="双十一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638175" y="436245"/>
            <a:ext cx="2385060" cy="2195830"/>
          </a:xfrm>
          <a:prstGeom prst="rect">
            <a:avLst/>
          </a:prstGeom>
          <a:effectLst>
            <a:outerShdw dist="101600" dir="4800000" algn="tl" rotWithShape="0">
              <a:schemeClr val="bg1">
                <a:alpha val="100000"/>
              </a:schemeClr>
            </a:outerShdw>
          </a:effectLst>
        </p:spPr>
      </p:pic>
      <p:sp>
        <p:nvSpPr>
          <p:cNvPr id="19" name="TextBox 37"/>
          <p:cNvSpPr txBox="1"/>
          <p:nvPr/>
        </p:nvSpPr>
        <p:spPr>
          <a:xfrm>
            <a:off x="3373435" y="1692099"/>
            <a:ext cx="1743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Activity Theme</a:t>
            </a: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55645" y="1247140"/>
            <a:ext cx="207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2128C"/>
                </a:solidFill>
                <a:cs typeface="+mn-ea"/>
                <a:sym typeface="+mn-lt"/>
              </a:rPr>
              <a:t>店铺活动</a:t>
            </a:r>
            <a:endParaRPr lang="zh-CN" altLang="en-US" sz="2800" spc="300" dirty="0">
              <a:solidFill>
                <a:srgbClr val="22128C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1"/>
    </mc:Choice>
    <mc:Fallback xmlns="">
      <p:transition spd="slow" advTm="7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2880" y="196215"/>
            <a:ext cx="11811000" cy="6482080"/>
            <a:chOff x="288" y="309"/>
            <a:chExt cx="18600" cy="10208"/>
          </a:xfrm>
        </p:grpSpPr>
        <p:pic>
          <p:nvPicPr>
            <p:cNvPr id="4" name="图片 3" descr="0ab85aae13f137b4239344e43fa25b3f"/>
            <p:cNvPicPr>
              <a:picLocks noChangeAspect="1"/>
            </p:cNvPicPr>
            <p:nvPr/>
          </p:nvPicPr>
          <p:blipFill>
            <a:blip r:embed="rId4" cstate="screen"/>
            <a:srcRect t="10216" r="7286"/>
            <a:stretch>
              <a:fillRect/>
            </a:stretch>
          </p:blipFill>
          <p:spPr>
            <a:xfrm>
              <a:off x="7986" y="309"/>
              <a:ext cx="10893" cy="9729"/>
            </a:xfrm>
            <a:prstGeom prst="rect">
              <a:avLst/>
            </a:prstGeom>
          </p:spPr>
        </p:pic>
        <p:pic>
          <p:nvPicPr>
            <p:cNvPr id="5" name="图片 4" descr="a5e3571d8f29dbb159fbe08aaa3ee46d"/>
            <p:cNvPicPr>
              <a:picLocks noChangeAspect="1"/>
            </p:cNvPicPr>
            <p:nvPr/>
          </p:nvPicPr>
          <p:blipFill>
            <a:blip r:embed="rId5" cstate="screen">
              <a:lum bright="18000"/>
            </a:blip>
            <a:srcRect/>
            <a:stretch>
              <a:fillRect/>
            </a:stretch>
          </p:blipFill>
          <p:spPr>
            <a:xfrm flipV="1">
              <a:off x="288" y="4275"/>
              <a:ext cx="11239" cy="624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12" y="318"/>
              <a:ext cx="18576" cy="1017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33" name="半闭框 32"/>
          <p:cNvSpPr/>
          <p:nvPr/>
        </p:nvSpPr>
        <p:spPr>
          <a:xfrm>
            <a:off x="198120" y="207010"/>
            <a:ext cx="180001" cy="180001"/>
          </a:xfrm>
          <a:prstGeom prst="halfFrame">
            <a:avLst>
              <a:gd name="adj1" fmla="val 29515"/>
              <a:gd name="adj2" fmla="val 38766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半闭框 35"/>
          <p:cNvSpPr/>
          <p:nvPr/>
        </p:nvSpPr>
        <p:spPr>
          <a:xfrm flipH="1" flipV="1">
            <a:off x="11440795" y="6136640"/>
            <a:ext cx="540004" cy="540004"/>
          </a:xfrm>
          <a:prstGeom prst="halfFrame">
            <a:avLst>
              <a:gd name="adj1" fmla="val 12276"/>
              <a:gd name="adj2" fmla="val 12511"/>
            </a:avLst>
          </a:prstGeom>
          <a:solidFill>
            <a:srgbClr val="DC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 descr="双十一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638175" y="436245"/>
            <a:ext cx="2385060" cy="2195830"/>
          </a:xfrm>
          <a:prstGeom prst="rect">
            <a:avLst/>
          </a:prstGeom>
          <a:effectLst>
            <a:outerShdw dist="101600" dir="4800000" algn="tl" rotWithShape="0">
              <a:schemeClr val="bg1">
                <a:alpha val="100000"/>
              </a:schemeClr>
            </a:outerShdw>
          </a:effectLst>
        </p:spPr>
      </p:pic>
      <p:sp>
        <p:nvSpPr>
          <p:cNvPr id="19" name="TextBox 37"/>
          <p:cNvSpPr txBox="1"/>
          <p:nvPr/>
        </p:nvSpPr>
        <p:spPr>
          <a:xfrm>
            <a:off x="3282630" y="1545414"/>
            <a:ext cx="17439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Activity Activities</a:t>
            </a: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55645" y="1100455"/>
            <a:ext cx="207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2128C"/>
                </a:solidFill>
                <a:cs typeface="+mn-ea"/>
                <a:sym typeface="+mn-lt"/>
              </a:rPr>
              <a:t>活动内容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282315" y="2161540"/>
            <a:ext cx="2889885" cy="641985"/>
          </a:xfrm>
          <a:prstGeom prst="roundRect">
            <a:avLst/>
          </a:prstGeom>
          <a:solidFill>
            <a:srgbClr val="FFCCFF"/>
          </a:solidFill>
          <a:ln w="127000">
            <a:solidFill>
              <a:srgbClr val="FF7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活动内容1：直通车引流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263515" y="3111500"/>
            <a:ext cx="3200400" cy="641985"/>
          </a:xfrm>
          <a:prstGeom prst="roundRect">
            <a:avLst/>
          </a:prstGeom>
          <a:solidFill>
            <a:srgbClr val="FFCCFF"/>
          </a:solidFill>
          <a:ln w="127000">
            <a:solidFill>
              <a:srgbClr val="FF7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活动内容2：店铺活动通告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126740" y="4091305"/>
            <a:ext cx="3200400" cy="641985"/>
          </a:xfrm>
          <a:prstGeom prst="roundRect">
            <a:avLst/>
          </a:prstGeom>
          <a:solidFill>
            <a:srgbClr val="FFCCFF"/>
          </a:solidFill>
          <a:ln w="127000">
            <a:solidFill>
              <a:srgbClr val="FF7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活动内容3：宝贝描述通告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466715" y="5052695"/>
            <a:ext cx="2889885" cy="641985"/>
          </a:xfrm>
          <a:prstGeom prst="roundRect">
            <a:avLst/>
          </a:prstGeom>
          <a:solidFill>
            <a:srgbClr val="FFCCFF"/>
          </a:solidFill>
          <a:ln w="127000">
            <a:solidFill>
              <a:srgbClr val="FF7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活动内容4：淘客联盟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2"/>
    </mc:Choice>
    <mc:Fallback xmlns="">
      <p:transition spd="slow" advTm="7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 animBg="1"/>
      <p:bldP spid="8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1.1|0.9|1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1|1.1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7|0.8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2.1|1.3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1.1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1.3|4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8|1.1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2|1.5|1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1|1.5|1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9|1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2.4|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1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0.9|2.1|2.3|1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1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9|1|0.9|2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2.3|1.1|0.9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9|1.3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2|2.1|2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|1.4|1.4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2.6|1.2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0.9|2.2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qxjiuec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1147</Words>
  <Application>Microsoft Office PowerPoint</Application>
  <PresentationFormat>宽屏</PresentationFormat>
  <Paragraphs>254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2022-03-08T03:32:27Z</dcterms:created>
  <dcterms:modified xsi:type="dcterms:W3CDTF">2023-01-10T06:35:45Z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F97BDC47BCEC4CCFA4F4E151AD4ED936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