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1" r:id="rId2"/>
    <p:sldId id="290" r:id="rId3"/>
    <p:sldId id="270" r:id="rId4"/>
    <p:sldId id="362" r:id="rId5"/>
    <p:sldId id="413" r:id="rId6"/>
    <p:sldId id="403" r:id="rId7"/>
    <p:sldId id="365" r:id="rId8"/>
    <p:sldId id="421" r:id="rId9"/>
    <p:sldId id="425" r:id="rId10"/>
    <p:sldId id="429" r:id="rId11"/>
    <p:sldId id="389" r:id="rId12"/>
    <p:sldId id="430" r:id="rId13"/>
    <p:sldId id="428" r:id="rId14"/>
    <p:sldId id="391" r:id="rId15"/>
    <p:sldId id="412" r:id="rId16"/>
    <p:sldId id="392" r:id="rId17"/>
    <p:sldId id="384" r:id="rId18"/>
    <p:sldId id="286" r:id="rId19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DD366E-37CA-4D56-A60A-18F149AF590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82FF7DDF-A7AC-4902-97CC-F026691C757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F7DDF-A7AC-4902-97CC-F026691C757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5A4D-44EC-4CC0-978A-99DCAF01E5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CA046-8B0D-4F70-8116-532FC64647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3656-0FD8-4303-BF39-E20F47CFFB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31911-6B77-4BB6-8DF3-17920D5A31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A7B4-BBAF-44AB-84AB-C85420D8F4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AAB9A-CEEF-4E6E-8C5B-9807317692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1A513-9215-484F-8EDA-396B3C189B0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13253-02EA-4AE0-A170-B118C1A4E7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281D-479D-465E-83AE-C303EE69FE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0A6A-4290-467B-9D93-E9328D621A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7D8F-B48E-448D-BC57-3E744C0318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75A50-BB41-47A5-ABC8-B79C492B61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5DF4-FB1F-4F58-8D57-F07C1DE8B37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CCFB8-B269-4782-A2AD-8DB53CC1CF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24FF-ADFC-4896-8F7A-D513919D1C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550D1-1687-48F6-A904-9F01455AA8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4401-942A-4598-82BB-9892DD26FA0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8C68-0076-40DA-9141-8411750D57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053E-C2D0-47A3-AEC0-FA14F1AAD1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6CAE8-5B4A-4B56-B886-A6A119402E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32DF-8FC4-4A72-BCAC-07350CB9C44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8B18-3C19-43EE-A1AC-26E1A481D9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BB4768-2979-492B-A969-20185C2747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6023D6-EE56-4388-94FA-B1F668B49C0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hyperlink" Target="2.Let's%20play.mp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What%20will%20Li%20Ming%20do%20this%20summer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4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59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3 What Will You Do This Summer?</a:t>
            </a:r>
            <a:endParaRPr lang="zh-CN" altLang="en-US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10718" y="2630233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883342" y="3274217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739277"/>
            <a:ext cx="9144000" cy="7598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Lesson16  Li Ming’s Summer Holiday </a:t>
            </a:r>
            <a:endParaRPr lang="zh-CN" alt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2" y="57761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1" name="组合 26"/>
          <p:cNvGrpSpPr/>
          <p:nvPr/>
        </p:nvGrpSpPr>
        <p:grpSpPr bwMode="auto">
          <a:xfrm>
            <a:off x="509588" y="1885950"/>
            <a:ext cx="1179512" cy="461963"/>
            <a:chOff x="1235491" y="4806950"/>
            <a:chExt cx="1178333" cy="461895"/>
          </a:xfrm>
        </p:grpSpPr>
        <p:sp>
          <p:nvSpPr>
            <p:cNvPr id="12296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2297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1665288" y="1677988"/>
            <a:ext cx="67421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Whites ________ Guangzhou next week.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    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visited  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 going to visit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19513" y="1957388"/>
            <a:ext cx="396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724025" y="4046538"/>
            <a:ext cx="7038975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565400" y="4059238"/>
            <a:ext cx="6130925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本题考查句子的时态。根据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next week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是表示将来的时间状语，可知要用一般将来时，所以选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play!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704850" y="822325"/>
            <a:ext cx="820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work. Choose and guess. </a:t>
            </a:r>
          </a:p>
        </p:txBody>
      </p:sp>
      <p:pic>
        <p:nvPicPr>
          <p:cNvPr id="1331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3275" y="5884863"/>
            <a:ext cx="21209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图片 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588" y="1449388"/>
            <a:ext cx="230663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图片 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3900" y="1385888"/>
            <a:ext cx="3381375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图片 3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5350" y="3659188"/>
            <a:ext cx="235743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图片 4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1488" y="3640138"/>
            <a:ext cx="2879725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682625" y="1250950"/>
            <a:ext cx="8294688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猜猜我将做什么。</a:t>
            </a:r>
          </a:p>
          <a:p>
            <a:pPr indent="713105" eaLnBrk="1" hangingPunct="1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同学们可以五六个人一组，每个人拿一张小纸片写下一件自己周末将要做的事情，不能让小组内其他成员看到，等大家都写完之后，将小纸片上的字盖起来。然后首先由一名同学提问：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will I do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？其余小组成员依次用句型“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will…”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进行猜测， 当组内成员全部说完后，提问的同学亮出自己的纸片，看看谁猜对了。然后由下一位组员进行提问，以此类推。</a:t>
            </a:r>
          </a:p>
        </p:txBody>
      </p:sp>
      <p:pic>
        <p:nvPicPr>
          <p:cNvPr id="14339" name="图片 1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990600" y="1641475"/>
            <a:ext cx="75247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Read Part 1 and write the answer.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will Li Ming do for the summer holiday? ______________________________________________________________________________________________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47750" y="2752725"/>
            <a:ext cx="72771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Ming will fly home. He will say hello to his mother and father.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visit his aunt and uncle. He will play with his cousin, Jing.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meet his friends and play ping­pong with them.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495300" y="1446213"/>
            <a:ext cx="8215313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一、将下列介词填到适当的位置。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will go to Beijing ______ May.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Children’s Day is ______ June 1.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father will come home ______ 3:00 in the afternoon.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054475" y="3194050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2906713" y="2400300"/>
            <a:ext cx="273526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      on      at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3852863" y="3903663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5000625" y="4629150"/>
            <a:ext cx="64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722313" y="1500188"/>
            <a:ext cx="8670925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二、完成下面句子的同义句。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Her father will go home by plane next month.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Her father will ________ ________ next month.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117850" y="3724275"/>
            <a:ext cx="2190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           home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528638" y="1647825"/>
            <a:ext cx="83708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三、用所给单词的适当形式填空，完成句子。</a:t>
            </a:r>
          </a:p>
          <a:p>
            <a:pPr indent="-5353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—What will you do next week?</a:t>
            </a:r>
          </a:p>
          <a:p>
            <a:pPr indent="-535305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—I 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visit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my grandfather and grandmother.</a:t>
            </a: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1636713" y="3378200"/>
            <a:ext cx="1350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visit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7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16263" y="4110038"/>
            <a:ext cx="14192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817563" y="135890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19138" y="2998788"/>
            <a:ext cx="81645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609725" indent="-1609725"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June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25, fly home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say hello to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9390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will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Liming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this summer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590675" y="5653088"/>
            <a:ext cx="7161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your Summer Holiday Plans.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225" y="1200150"/>
            <a:ext cx="595471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650670" y="220764"/>
            <a:ext cx="6578930" cy="55399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kumimoji="1" lang="en-US" altLang="zh-CN" sz="3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What will Li Ming do this summer?</a:t>
            </a:r>
            <a:endParaRPr kumimoji="1" lang="zh-CN" altLang="en-US" sz="3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5123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00863" y="4003675"/>
            <a:ext cx="186848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584200" y="1006475"/>
            <a:ext cx="706278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June 25, I will fly home. I will be in China for the summer holiday.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say hello to my mother and father.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visit my aunt and uncle.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play with my cousin, Jing.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meet my friends.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play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ping­-pong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them.</a:t>
            </a:r>
          </a:p>
        </p:txBody>
      </p:sp>
      <p:sp>
        <p:nvSpPr>
          <p:cNvPr id="16" name="矩形 15"/>
          <p:cNvSpPr/>
          <p:nvPr/>
        </p:nvSpPr>
        <p:spPr>
          <a:xfrm>
            <a:off x="6489700" y="1781175"/>
            <a:ext cx="2486025" cy="182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5126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6375" y="1874838"/>
            <a:ext cx="2371725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01913" y="1782763"/>
            <a:ext cx="6032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June 25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在六月二十五号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57238" y="18811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243013" y="1858963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4150" y="17732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220788" y="3040063"/>
            <a:ext cx="117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2149475" y="2811463"/>
            <a:ext cx="5753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—When is your friend’s birthday?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你朋友的生日是什么时候？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—My friend’s birthday is on June 25.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我朋友的生日是六月二十五号。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977900" y="1531938"/>
            <a:ext cx="6024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在表示时间时的不同：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23950" y="2155825"/>
          <a:ext cx="7402513" cy="3557587"/>
        </p:xfrm>
        <a:graphic>
          <a:graphicData uri="http://schemas.openxmlformats.org/drawingml/2006/table">
            <a:tbl>
              <a:tblPr firstRow="1" firstCol="1" bandRow="1"/>
              <a:tblGrid>
                <a:gridCol w="943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单词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区别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用于上午、下午、晚上或年、月、周、季节等前面。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 2017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 May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在五月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on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用在具体某一天或者某一天的上午、下午或晚上前。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on Friday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在周五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on May 6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在五月六日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at</a:t>
                      </a:r>
                      <a:endParaRPr lang="zh-CN" sz="2200" b="1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用于具体的钟点前或用于固定短语。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at 8:00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在八点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x-none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at night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在晚上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825750" y="1463675"/>
            <a:ext cx="399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fly home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乘飞机回家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89013" y="15652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197" name="文本框 19"/>
          <p:cNvSpPr txBox="1">
            <a:spLocks noChangeArrowheads="1"/>
          </p:cNvSpPr>
          <p:nvPr/>
        </p:nvSpPr>
        <p:spPr bwMode="auto">
          <a:xfrm>
            <a:off x="1355725" y="1555750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819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8300" y="144621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矩形 1"/>
          <p:cNvSpPr>
            <a:spLocks noChangeArrowheads="1"/>
          </p:cNvSpPr>
          <p:nvPr/>
        </p:nvSpPr>
        <p:spPr bwMode="auto">
          <a:xfrm>
            <a:off x="1143000" y="2473325"/>
            <a:ext cx="1671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同义短语：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652713" y="2206625"/>
            <a:ext cx="4089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home by plane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乘飞机回家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155700" y="3186113"/>
            <a:ext cx="87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060575" y="2967038"/>
            <a:ext cx="6667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will fly home next week.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下周我将要乘飞机回家。</a:t>
            </a:r>
          </a:p>
        </p:txBody>
      </p:sp>
      <p:pic>
        <p:nvPicPr>
          <p:cNvPr id="8203" name="图片 1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84238" y="4035425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矩形 16"/>
          <p:cNvSpPr>
            <a:spLocks noChangeArrowheads="1"/>
          </p:cNvSpPr>
          <p:nvPr/>
        </p:nvSpPr>
        <p:spPr bwMode="auto">
          <a:xfrm>
            <a:off x="1177925" y="3884613"/>
            <a:ext cx="803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矩形 2"/>
          <p:cNvSpPr>
            <a:spLocks noChangeArrowheads="1"/>
          </p:cNvSpPr>
          <p:nvPr/>
        </p:nvSpPr>
        <p:spPr bwMode="auto">
          <a:xfrm>
            <a:off x="2005013" y="3814763"/>
            <a:ext cx="6651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fly to...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意思是“乘飞机去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home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是副词，前面要省略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206" name="矩形 1"/>
          <p:cNvSpPr>
            <a:spLocks noChangeArrowheads="1"/>
          </p:cNvSpPr>
          <p:nvPr/>
        </p:nvSpPr>
        <p:spPr bwMode="auto">
          <a:xfrm>
            <a:off x="1141413" y="5321300"/>
            <a:ext cx="1671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类似短语：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673350" y="5137150"/>
            <a:ext cx="62611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fly to China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乘飞机去中国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23" grpId="0" build="p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901950" y="1509713"/>
            <a:ext cx="38909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hello to...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向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问好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6033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314450" y="15970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50495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600200" y="2586038"/>
            <a:ext cx="10620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482850" y="2368550"/>
            <a:ext cx="55324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will say hello to my parents.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我将向我的父母问好。</a:t>
            </a:r>
          </a:p>
        </p:txBody>
      </p:sp>
      <p:grpSp>
        <p:nvGrpSpPr>
          <p:cNvPr id="9225" name="组合 1"/>
          <p:cNvGrpSpPr/>
          <p:nvPr/>
        </p:nvGrpSpPr>
        <p:grpSpPr bwMode="auto">
          <a:xfrm>
            <a:off x="477838" y="3500438"/>
            <a:ext cx="1806575" cy="1514475"/>
            <a:chOff x="603250" y="3113088"/>
            <a:chExt cx="1917700" cy="1485900"/>
          </a:xfrm>
        </p:grpSpPr>
        <p:pic>
          <p:nvPicPr>
            <p:cNvPr id="9227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8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2025650" y="4500563"/>
            <a:ext cx="603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该短语中，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是介词，后面加人，表示“向某人问好”。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946150" y="2317750"/>
            <a:ext cx="1671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类似短语：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503488" y="2132013"/>
            <a:ext cx="6259512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goodbye to...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说再见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sorry to…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道歉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yes to…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接受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同意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no to…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拒绝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反对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836863" y="1487488"/>
            <a:ext cx="5273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 /'vɪzɪt 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拜访；参观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6638" y="15890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366838" y="1579563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9413" y="147002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矩形 1"/>
          <p:cNvSpPr>
            <a:spLocks noChangeArrowheads="1"/>
          </p:cNvSpPr>
          <p:nvPr/>
        </p:nvSpPr>
        <p:spPr bwMode="auto">
          <a:xfrm>
            <a:off x="1238250" y="2522538"/>
            <a:ext cx="100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160588" y="2314575"/>
            <a:ext cx="66516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will visit my grandfather and grandmother this Sunday.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这个星期天我将拜访我的祖父和祖母。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1225550" y="4159250"/>
            <a:ext cx="162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770188" y="3903663"/>
            <a:ext cx="5862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 visits(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 visiting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现在分词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)→visited(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5" name="矩形 1"/>
          <p:cNvSpPr>
            <a:spLocks noChangeArrowheads="1"/>
          </p:cNvSpPr>
          <p:nvPr/>
        </p:nvSpPr>
        <p:spPr bwMode="auto">
          <a:xfrm>
            <a:off x="1252538" y="561657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094038" y="5391150"/>
            <a:ext cx="49641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sit(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坐下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visit 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（拜访，参观）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全屏显示(4:3)</PresentationFormat>
  <Paragraphs>110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F78886AACC3A4E148DC0904BD86DF001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