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57" r:id="rId22"/>
  </p:sldIdLst>
  <p:sldSz cx="12192000" cy="6858000"/>
  <p:notesSz cx="6858000" cy="9144000"/>
  <p:embeddedFontLst>
    <p:embeddedFont>
      <p:font typeface="思源黑体 CN Medium" panose="02010600030101010101" charset="-122"/>
      <p:regular r:id="rId25"/>
    </p:embeddedFont>
    <p:embeddedFont>
      <p:font typeface="FandolFang R" panose="02010600030101010101" charset="-122"/>
      <p:regular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OPPOSans R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817">
          <p15:clr>
            <a:srgbClr val="A4A3A4"/>
          </p15:clr>
        </p15:guide>
        <p15:guide id="3" pos="415">
          <p15:clr>
            <a:srgbClr val="A4A3A4"/>
          </p15:clr>
        </p15:guide>
        <p15:guide id="4" pos="7265">
          <p15:clr>
            <a:srgbClr val="A4A3A4"/>
          </p15:clr>
        </p15:guide>
        <p15:guide id="5" orient="horz" pos="3339">
          <p15:clr>
            <a:srgbClr val="A4A3A4"/>
          </p15:clr>
        </p15:guide>
        <p15:guide id="6" orient="horz" pos="664">
          <p15:clr>
            <a:srgbClr val="A4A3A4"/>
          </p15:clr>
        </p15:guide>
        <p15:guide id="7" orient="horz" pos="3816">
          <p15:clr>
            <a:srgbClr val="A4A3A4"/>
          </p15:clr>
        </p15:guide>
        <p15:guide id="8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>
        <p:scale>
          <a:sx n="75" d="100"/>
          <a:sy n="75" d="100"/>
        </p:scale>
        <p:origin x="1824" y="684"/>
      </p:cViewPr>
      <p:guideLst>
        <p:guide orient="horz" pos="2251"/>
        <p:guide pos="3817"/>
        <p:guide pos="415"/>
        <p:guide pos="7265"/>
        <p:guide orient="horz" pos="3339"/>
        <p:guide orient="horz" pos="664"/>
        <p:guide orient="horz" pos="381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AA3E571F-EFA3-4768-B648-7268BC0930E9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0C5A704-8E30-4848-83D1-77A0D02D919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5A704-8E30-4848-83D1-77A0D02D919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0479314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7030A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0" name="PA-文本框 6"/>
          <p:cNvSpPr txBox="1"/>
          <p:nvPr/>
        </p:nvSpPr>
        <p:spPr>
          <a:xfrm>
            <a:off x="1345192" y="2758363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葡萄沟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PA-文本框 7"/>
          <p:cNvSpPr txBox="1"/>
          <p:nvPr/>
        </p:nvSpPr>
        <p:spPr>
          <a:xfrm>
            <a:off x="2605567" y="4691512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PA-文本框 8"/>
          <p:cNvSpPr txBox="1"/>
          <p:nvPr/>
        </p:nvSpPr>
        <p:spPr>
          <a:xfrm>
            <a:off x="811791" y="4104167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26" name="PA-文本框 6"/>
          <p:cNvSpPr txBox="1"/>
          <p:nvPr/>
        </p:nvSpPr>
        <p:spPr>
          <a:xfrm>
            <a:off x="1838676" y="2412054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28" name="PA-smiling-tooth-with-hands_33918"/>
          <p:cNvSpPr>
            <a:spLocks noChangeAspect="1"/>
          </p:cNvSpPr>
          <p:nvPr/>
        </p:nvSpPr>
        <p:spPr bwMode="auto">
          <a:xfrm>
            <a:off x="3342400" y="1371365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bldLvl="0" animBg="1"/>
      <p:bldP spid="24" grpId="0"/>
      <p:bldP spid="26" grpId="0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90875" y="2192774"/>
            <a:ext cx="90011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疆      鲁     番      维      碉      堡      够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fān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</a:t>
            </a: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jiānɡ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lǔ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diāo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bǎo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gòu</a:t>
            </a:r>
            <a:r>
              <a:rPr kumimoji="0" lang="en-US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wéi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455597" y="2678824"/>
            <a:ext cx="919811" cy="14728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558295" y="2623165"/>
            <a:ext cx="1123693" cy="15285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3455108" y="2612052"/>
            <a:ext cx="1735807" cy="1539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231071" y="2612052"/>
            <a:ext cx="2329497" cy="15396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7989068" y="2627293"/>
            <a:ext cx="111381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6272709" y="2580192"/>
            <a:ext cx="864824" cy="1507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7179171" y="2623165"/>
            <a:ext cx="955537" cy="14645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2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58813" y="1298381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zh-CN" altLang="en-US" sz="2400" kern="0" dirty="0">
                <a:ea typeface="思源黑体 CN Medium" panose="02010600030101010101" pitchFamily="34" charset="-122"/>
                <a:sym typeface="Arial" panose="020B0604020202020204" pitchFamily="34" charset="0"/>
              </a:rPr>
              <a:t>你能给这些字找到正确的读音吗？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74489" y="1355895"/>
            <a:ext cx="8588375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同偏旁：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搭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—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摘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74489" y="2522855"/>
            <a:ext cx="8588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同结构：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上下结构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吾、季、留、杏；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左右结构</a:t>
            </a: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坡、搭、摘、钉、够。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够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：右边的“多”字中，两个“夕”要上下排列，提醒学生不要写成左右并排。</a:t>
            </a: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摘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：再次强调右边的同字框里是“古”。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指导书写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60400" y="1504632"/>
            <a:ext cx="239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五月 ：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4362" y="3419222"/>
            <a:ext cx="2397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七八月 ：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4840" y="5436140"/>
            <a:ext cx="3425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九十月份 ：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8742" y="3203522"/>
            <a:ext cx="1620838" cy="108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168" y="1270415"/>
            <a:ext cx="2202497" cy="12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5763" y="3194608"/>
            <a:ext cx="1598562" cy="10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1793" y="3208404"/>
            <a:ext cx="1542237" cy="102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1426" y="5078437"/>
            <a:ext cx="1269022" cy="84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253705" y="1694498"/>
            <a:ext cx="164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杏子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834325" y="3254618"/>
            <a:ext cx="55399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蜜桃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404030" y="3254617"/>
            <a:ext cx="553998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沙果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013978" y="3292764"/>
            <a:ext cx="55399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香梨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744857" y="5256558"/>
            <a:ext cx="164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73578" y="2895599"/>
            <a:ext cx="4326055" cy="29471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5496" y="1944413"/>
            <a:ext cx="1897078" cy="126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8813" y="1054100"/>
            <a:ext cx="7588250" cy="11430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rPr>
              <a:t>葡萄种在山坡的梯田上。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133080" y="3594100"/>
            <a:ext cx="3192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梯 田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87715" y="2824162"/>
            <a:ext cx="15128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tī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542" y="2346594"/>
            <a:ext cx="4835472" cy="322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0821" y="1286189"/>
            <a:ext cx="1940914" cy="129394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059488" y="2218572"/>
            <a:ext cx="5642610" cy="270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葡萄种在山坡的梯田上。茂密的枝叶向四面展开，就像搭起了一个个绿色的凉棚。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992185" y="4782783"/>
            <a:ext cx="85267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到了秋季，葡萄一大串一大串挂在绿叶底下，有红的、白的、紫的、暗红的、淡绿的，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五颜六色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，美丽极了。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90532" y="1093024"/>
            <a:ext cx="86221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到了秋季，葡萄一大串一大串挂在绿叶底下，有红的、白的、紫的、暗红的、淡绿的，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五光十色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，美丽极了。</a:t>
            </a:r>
          </a:p>
        </p:txBody>
      </p:sp>
      <p:sp>
        <p:nvSpPr>
          <p:cNvPr id="20485" name="AutoShape 5"/>
          <p:cNvSpPr/>
          <p:nvPr/>
        </p:nvSpPr>
        <p:spPr bwMode="auto">
          <a:xfrm>
            <a:off x="2425025" y="1517767"/>
            <a:ext cx="457200" cy="4032250"/>
          </a:xfrm>
          <a:prstGeom prst="leftBrace">
            <a:avLst>
              <a:gd name="adj1" fmla="val 59695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63542" y="3161847"/>
            <a:ext cx="3330575" cy="6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比较句子：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82225" y="2395188"/>
            <a:ext cx="7614073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五光十色除了有“颜色丰富多彩”的意思外，还表明色泽鲜亮。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3"/>
          <p:cNvGrpSpPr/>
          <p:nvPr/>
        </p:nvGrpSpPr>
        <p:grpSpPr bwMode="auto">
          <a:xfrm>
            <a:off x="2666095" y="1535565"/>
            <a:ext cx="5361142" cy="2291998"/>
            <a:chOff x="130" y="338"/>
            <a:chExt cx="4622" cy="1976"/>
          </a:xfrm>
        </p:grpSpPr>
        <p:sp>
          <p:nvSpPr>
            <p:cNvPr id="21507" name="Rectangle 4"/>
            <p:cNvSpPr>
              <a:spLocks noChangeArrowheads="1"/>
            </p:cNvSpPr>
            <p:nvPr/>
          </p:nvSpPr>
          <p:spPr bwMode="auto">
            <a:xfrm>
              <a:off x="144" y="1872"/>
              <a:ext cx="46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150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0" y="338"/>
              <a:ext cx="1878" cy="1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9204325" y="6159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63542" y="3257503"/>
            <a:ext cx="10867040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要是这时候你到葡萄沟去，热情好客的维吾尔族老乡，准会摘下最甜的葡萄，让你吃个够（</a:t>
            </a:r>
            <a:r>
              <a:rPr kumimoji="0" lang="en-US" altLang="zh-CN" sz="24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gòu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813" y="4543447"/>
            <a:ext cx="7500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够</a:t>
            </a: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：看个够，玩个够，唱个够</a:t>
            </a:r>
            <a:r>
              <a:rPr kumimoji="0" lang="en-US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486364"/>
            <a:ext cx="2388243" cy="1592162"/>
          </a:xfrm>
          <a:prstGeom prst="rect">
            <a:avLst/>
          </a:prstGeom>
          <a:noFill/>
          <a:effectLst>
            <a:softEdge rad="63500"/>
          </a:effectLst>
        </p:spPr>
      </p:pic>
      <p:grpSp>
        <p:nvGrpSpPr>
          <p:cNvPr id="10" name="组合 9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2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05216" y="1459050"/>
            <a:ext cx="116232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阴房修在山坡上，样子很像碉堡，四壁留着许多小孔，里面钉着许多木架子。</a:t>
            </a:r>
          </a:p>
        </p:txBody>
      </p:sp>
      <p:grpSp>
        <p:nvGrpSpPr>
          <p:cNvPr id="23557" name="组合 7"/>
          <p:cNvGrpSpPr/>
          <p:nvPr/>
        </p:nvGrpSpPr>
        <p:grpSpPr bwMode="auto">
          <a:xfrm>
            <a:off x="913185" y="2780462"/>
            <a:ext cx="3518295" cy="2060574"/>
            <a:chOff x="3517891" y="3260725"/>
            <a:chExt cx="3517908" cy="2060575"/>
          </a:xfrm>
        </p:grpSpPr>
        <p:grpSp>
          <p:nvGrpSpPr>
            <p:cNvPr id="23558" name="Group 20"/>
            <p:cNvGrpSpPr/>
            <p:nvPr/>
          </p:nvGrpSpPr>
          <p:grpSpPr bwMode="auto">
            <a:xfrm>
              <a:off x="4730750" y="3260725"/>
              <a:ext cx="1944688" cy="858838"/>
              <a:chOff x="2845" y="1914"/>
              <a:chExt cx="1225" cy="541"/>
            </a:xfrm>
          </p:grpSpPr>
          <p:sp>
            <p:nvSpPr>
              <p:cNvPr id="23559" name="Rectangle 16"/>
              <p:cNvSpPr>
                <a:spLocks noChangeArrowheads="1"/>
              </p:cNvSpPr>
              <p:nvPr/>
            </p:nvSpPr>
            <p:spPr bwMode="auto">
              <a:xfrm>
                <a:off x="2891" y="2164"/>
                <a:ext cx="117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钉鞋     钉子</a:t>
                </a:r>
              </a:p>
            </p:txBody>
          </p:sp>
          <p:sp>
            <p:nvSpPr>
              <p:cNvPr id="23560" name="Text Box 18"/>
              <p:cNvSpPr txBox="1">
                <a:spLocks noChangeArrowheads="1"/>
              </p:cNvSpPr>
              <p:nvPr/>
            </p:nvSpPr>
            <p:spPr bwMode="auto">
              <a:xfrm>
                <a:off x="2845" y="1914"/>
                <a:ext cx="122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dīng</a:t>
                </a:r>
                <a:endPara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10600030101010101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561" name="Group 21"/>
            <p:cNvGrpSpPr/>
            <p:nvPr/>
          </p:nvGrpSpPr>
          <p:grpSpPr bwMode="auto">
            <a:xfrm>
              <a:off x="4686300" y="4405312"/>
              <a:ext cx="2349499" cy="915988"/>
              <a:chOff x="2893" y="2645"/>
              <a:chExt cx="1480" cy="577"/>
            </a:xfrm>
          </p:grpSpPr>
          <p:sp>
            <p:nvSpPr>
              <p:cNvPr id="23562" name="Rectangle 17"/>
              <p:cNvSpPr>
                <a:spLocks noChangeArrowheads="1"/>
              </p:cNvSpPr>
              <p:nvPr/>
            </p:nvSpPr>
            <p:spPr bwMode="auto">
              <a:xfrm>
                <a:off x="2956" y="2931"/>
                <a:ext cx="141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钉扣子  钉钉子</a:t>
                </a:r>
              </a:p>
            </p:txBody>
          </p:sp>
          <p:sp>
            <p:nvSpPr>
              <p:cNvPr id="23563" name="Text Box 19"/>
              <p:cNvSpPr txBox="1">
                <a:spLocks noChangeArrowheads="1"/>
              </p:cNvSpPr>
              <p:nvPr/>
            </p:nvSpPr>
            <p:spPr bwMode="auto">
              <a:xfrm>
                <a:off x="2893" y="2645"/>
                <a:ext cx="122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ea typeface="思源黑体 CN Medium" panose="02010600030101010101" pitchFamily="34" charset="-122"/>
                    <a:sym typeface="Arial" panose="020B0604020202020204" pitchFamily="34" charset="0"/>
                  </a:rPr>
                  <a:t>dìng</a:t>
                </a:r>
              </a:p>
            </p:txBody>
          </p:sp>
        </p:grp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3517891" y="4266617"/>
              <a:ext cx="500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思源黑体 CN Medium" panose="02010600030101010101" pitchFamily="34" charset="-122"/>
                  <a:sym typeface="Arial" panose="020B0604020202020204" pitchFamily="34" charset="0"/>
                </a:rPr>
                <a:t>钉</a:t>
              </a:r>
            </a:p>
          </p:txBody>
        </p:sp>
      </p:grpSp>
      <p:sp>
        <p:nvSpPr>
          <p:cNvPr id="23565" name="左大括号 16"/>
          <p:cNvSpPr/>
          <p:nvPr/>
        </p:nvSpPr>
        <p:spPr bwMode="auto">
          <a:xfrm>
            <a:off x="1426090" y="3382916"/>
            <a:ext cx="773119" cy="1198887"/>
          </a:xfrm>
          <a:prstGeom prst="leftBrace">
            <a:avLst>
              <a:gd name="adj1" fmla="val 8322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4"/>
          <p:cNvSpPr txBox="1">
            <a:spLocks noChangeArrowheads="1"/>
          </p:cNvSpPr>
          <p:nvPr/>
        </p:nvSpPr>
        <p:spPr bwMode="auto">
          <a:xfrm>
            <a:off x="2999350" y="25434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4579" name="Text Box 16"/>
          <p:cNvSpPr txBox="1">
            <a:spLocks noChangeArrowheads="1"/>
          </p:cNvSpPr>
          <p:nvPr/>
        </p:nvSpPr>
        <p:spPr bwMode="auto">
          <a:xfrm>
            <a:off x="3304150" y="27720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484981" y="1208350"/>
            <a:ext cx="6059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新鲜的葡萄是怎么变成葡萄干的呢？</a:t>
            </a: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2783971" y="1720505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运到</a:t>
            </a: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2783971" y="2635889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晾房</a:t>
            </a:r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783971" y="355127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挂在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2783971" y="4466656"/>
            <a:ext cx="1219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架子上</a:t>
            </a:r>
          </a:p>
        </p:txBody>
      </p:sp>
      <p:sp>
        <p:nvSpPr>
          <p:cNvPr id="45" name="Text Box 25"/>
          <p:cNvSpPr txBox="1">
            <a:spLocks noChangeArrowheads="1"/>
          </p:cNvSpPr>
          <p:nvPr/>
        </p:nvSpPr>
        <p:spPr bwMode="auto">
          <a:xfrm>
            <a:off x="8120154" y="1720505"/>
            <a:ext cx="237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利用</a:t>
            </a:r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8935801" y="2739381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流动的空气</a:t>
            </a: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8935801" y="3738563"/>
            <a:ext cx="1054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蒸发</a:t>
            </a:r>
          </a:p>
        </p:txBody>
      </p:sp>
      <p:sp>
        <p:nvSpPr>
          <p:cNvPr id="48" name="Text Box 28"/>
          <p:cNvSpPr txBox="1">
            <a:spLocks noChangeArrowheads="1"/>
          </p:cNvSpPr>
          <p:nvPr/>
        </p:nvSpPr>
        <p:spPr bwMode="auto">
          <a:xfrm>
            <a:off x="9083180" y="459806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水份</a:t>
            </a: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4039162" y="5613626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就制成了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6174236" y="5613626"/>
            <a:ext cx="186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葡萄干</a:t>
            </a:r>
          </a:p>
        </p:txBody>
      </p:sp>
      <p:pic>
        <p:nvPicPr>
          <p:cNvPr id="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5002" y="1813202"/>
            <a:ext cx="4288971" cy="285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3078" y="4466656"/>
            <a:ext cx="1394151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8" name="组合 17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9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对角的矩形 1"/>
          <p:cNvSpPr/>
          <p:nvPr/>
        </p:nvSpPr>
        <p:spPr>
          <a:xfrm>
            <a:off x="1493855" y="1320870"/>
            <a:ext cx="9204291" cy="454646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35622" y="1730315"/>
            <a:ext cx="5868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你从哪几个方面看出葡萄沟是个好地方？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43843" y="2433310"/>
            <a:ext cx="4603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）葡萄沟水果多；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916390" y="3149624"/>
            <a:ext cx="7446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）葡萄沟葡萄多，而且长得好；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45272" y="3865938"/>
            <a:ext cx="951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）葡萄沟的葡萄干有名（色鲜、味美）；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810063" y="4582252"/>
            <a:ext cx="6823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）葡萄沟的人热情、好客；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612718" y="5114059"/>
            <a:ext cx="4289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（葡萄沟的葡萄美，人更美）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课文讲解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1650" y="1241425"/>
            <a:ext cx="7364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63542" y="1285875"/>
            <a:ext cx="1095535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我们的祖国幅员辽阔，物产丰富，塞北江南更是风光各异、景色宜人，让无数的游人流连忘返。今天，老师就要带大家到一个神奇、美丽的地方，那里风光秀丽，盛产水果，最有名的就得数葡萄了，你们知道这是什么地方吗？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63542" y="3084651"/>
            <a:ext cx="109553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我们一起走进这块富饶的土地，走进美丽的新疆，去看看有名的葡萄沟。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“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葡萄沟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这几字都是生字，我们应该怎样记住它们呢？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7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剪去对角的矩形 9"/>
          <p:cNvSpPr/>
          <p:nvPr/>
        </p:nvSpPr>
        <p:spPr>
          <a:xfrm>
            <a:off x="1493855" y="1320870"/>
            <a:ext cx="9204291" cy="4546460"/>
          </a:xfrm>
          <a:prstGeom prst="snip2Diag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3229293" y="2006025"/>
            <a:ext cx="816451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、粥放一会儿表面有一层膜；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、洗完的衣服会干；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、夏天洒水过一会儿地面会干；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、蔬菜放一段时间就会干；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、土地过分失水就会干裂、庄稼枯萎等。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875696" y="1432198"/>
            <a:ext cx="8137525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6223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-6223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生活中蒸发现象有很多，你们还见过哪些？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8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课外拓展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0"/>
            <a:ext cx="10479314" cy="6858000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rgbClr val="7030A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20" name="PA-文本框 6"/>
          <p:cNvSpPr txBox="1"/>
          <p:nvPr/>
        </p:nvSpPr>
        <p:spPr>
          <a:xfrm>
            <a:off x="1345192" y="2758363"/>
            <a:ext cx="4750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8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感谢聆听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2" name="PA-文本框 7"/>
          <p:cNvSpPr txBox="1"/>
          <p:nvPr/>
        </p:nvSpPr>
        <p:spPr>
          <a:xfrm>
            <a:off x="2605567" y="4691512"/>
            <a:ext cx="2230056" cy="52041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汇报人：</a:t>
            </a:r>
            <a:r>
              <a:rPr kumimoji="0" lang="en-US" altLang="zh-CN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PPT818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24" name="PA-文本框 8"/>
          <p:cNvSpPr txBox="1"/>
          <p:nvPr/>
        </p:nvSpPr>
        <p:spPr>
          <a:xfrm>
            <a:off x="811791" y="4104167"/>
            <a:ext cx="5817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PEOPLE'S EDUCATION EDITION LANGUAGE SECOND GRADE FIRST VOLUME</a:t>
            </a:r>
          </a:p>
        </p:txBody>
      </p:sp>
      <p:sp>
        <p:nvSpPr>
          <p:cNvPr id="26" name="PA-文本框 6"/>
          <p:cNvSpPr txBox="1"/>
          <p:nvPr/>
        </p:nvSpPr>
        <p:spPr>
          <a:xfrm>
            <a:off x="1838676" y="2412054"/>
            <a:ext cx="3763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语文  二年级  上册   配人教版</a:t>
            </a:r>
          </a:p>
        </p:txBody>
      </p:sp>
      <p:sp>
        <p:nvSpPr>
          <p:cNvPr id="28" name="PA-smiling-tooth-with-hands_33918"/>
          <p:cNvSpPr>
            <a:spLocks noChangeAspect="1"/>
          </p:cNvSpPr>
          <p:nvPr/>
        </p:nvSpPr>
        <p:spPr bwMode="auto">
          <a:xfrm>
            <a:off x="3342400" y="1371365"/>
            <a:ext cx="756390" cy="753609"/>
          </a:xfrm>
          <a:custGeom>
            <a:avLst/>
            <a:gdLst>
              <a:gd name="T0" fmla="*/ 0 w 11335"/>
              <a:gd name="T1" fmla="*/ 11121 h 11292"/>
              <a:gd name="T2" fmla="*/ 3228 w 11335"/>
              <a:gd name="T3" fmla="*/ 170 h 11292"/>
              <a:gd name="T4" fmla="*/ 3242 w 11335"/>
              <a:gd name="T5" fmla="*/ 11121 h 11292"/>
              <a:gd name="T6" fmla="*/ 3100 w 11335"/>
              <a:gd name="T7" fmla="*/ 10993 h 11292"/>
              <a:gd name="T8" fmla="*/ 142 w 11335"/>
              <a:gd name="T9" fmla="*/ 298 h 11292"/>
              <a:gd name="T10" fmla="*/ 1621 w 11335"/>
              <a:gd name="T11" fmla="*/ 2460 h 11292"/>
              <a:gd name="T12" fmla="*/ 1621 w 11335"/>
              <a:gd name="T13" fmla="*/ 1294 h 11292"/>
              <a:gd name="T14" fmla="*/ 1621 w 11335"/>
              <a:gd name="T15" fmla="*/ 2460 h 11292"/>
              <a:gd name="T16" fmla="*/ 1166 w 11335"/>
              <a:gd name="T17" fmla="*/ 1891 h 11292"/>
              <a:gd name="T18" fmla="*/ 2076 w 11335"/>
              <a:gd name="T19" fmla="*/ 1891 h 11292"/>
              <a:gd name="T20" fmla="*/ 71 w 11335"/>
              <a:gd name="T21" fmla="*/ 7281 h 11292"/>
              <a:gd name="T22" fmla="*/ 3171 w 11335"/>
              <a:gd name="T23" fmla="*/ 7409 h 11292"/>
              <a:gd name="T24" fmla="*/ 71 w 11335"/>
              <a:gd name="T25" fmla="*/ 7281 h 11292"/>
              <a:gd name="T26" fmla="*/ 3171 w 11335"/>
              <a:gd name="T27" fmla="*/ 7779 h 11292"/>
              <a:gd name="T28" fmla="*/ 71 w 11335"/>
              <a:gd name="T29" fmla="*/ 7907 h 11292"/>
              <a:gd name="T30" fmla="*/ 6712 w 11335"/>
              <a:gd name="T31" fmla="*/ 11121 h 11292"/>
              <a:gd name="T32" fmla="*/ 3484 w 11335"/>
              <a:gd name="T33" fmla="*/ 170 h 11292"/>
              <a:gd name="T34" fmla="*/ 6712 w 11335"/>
              <a:gd name="T35" fmla="*/ 11121 h 11292"/>
              <a:gd name="T36" fmla="*/ 6570 w 11335"/>
              <a:gd name="T37" fmla="*/ 10993 h 11292"/>
              <a:gd name="T38" fmla="*/ 3612 w 11335"/>
              <a:gd name="T39" fmla="*/ 298 h 11292"/>
              <a:gd name="T40" fmla="*/ 5105 w 11335"/>
              <a:gd name="T41" fmla="*/ 2460 h 11292"/>
              <a:gd name="T42" fmla="*/ 5105 w 11335"/>
              <a:gd name="T43" fmla="*/ 1294 h 11292"/>
              <a:gd name="T44" fmla="*/ 5105 w 11335"/>
              <a:gd name="T45" fmla="*/ 2460 h 11292"/>
              <a:gd name="T46" fmla="*/ 4650 w 11335"/>
              <a:gd name="T47" fmla="*/ 1891 h 11292"/>
              <a:gd name="T48" fmla="*/ 5560 w 11335"/>
              <a:gd name="T49" fmla="*/ 1891 h 11292"/>
              <a:gd name="T50" fmla="*/ 3555 w 11335"/>
              <a:gd name="T51" fmla="*/ 7281 h 11292"/>
              <a:gd name="T52" fmla="*/ 6656 w 11335"/>
              <a:gd name="T53" fmla="*/ 7409 h 11292"/>
              <a:gd name="T54" fmla="*/ 3555 w 11335"/>
              <a:gd name="T55" fmla="*/ 7281 h 11292"/>
              <a:gd name="T56" fmla="*/ 6656 w 11335"/>
              <a:gd name="T57" fmla="*/ 7779 h 11292"/>
              <a:gd name="T58" fmla="*/ 3555 w 11335"/>
              <a:gd name="T59" fmla="*/ 7907 h 11292"/>
              <a:gd name="T60" fmla="*/ 8120 w 11335"/>
              <a:gd name="T61" fmla="*/ 11292 h 11292"/>
              <a:gd name="T62" fmla="*/ 9884 w 11335"/>
              <a:gd name="T63" fmla="*/ 0 h 11292"/>
              <a:gd name="T64" fmla="*/ 8120 w 11335"/>
              <a:gd name="T65" fmla="*/ 11292 h 11292"/>
              <a:gd name="T66" fmla="*/ 8234 w 11335"/>
              <a:gd name="T67" fmla="*/ 11136 h 11292"/>
              <a:gd name="T68" fmla="*/ 9770 w 11335"/>
              <a:gd name="T69" fmla="*/ 156 h 11292"/>
              <a:gd name="T70" fmla="*/ 8504 w 11335"/>
              <a:gd name="T71" fmla="*/ 2489 h 11292"/>
              <a:gd name="T72" fmla="*/ 7921 w 11335"/>
              <a:gd name="T73" fmla="*/ 1991 h 11292"/>
              <a:gd name="T74" fmla="*/ 8419 w 11335"/>
              <a:gd name="T75" fmla="*/ 1337 h 11292"/>
              <a:gd name="T76" fmla="*/ 8576 w 11335"/>
              <a:gd name="T77" fmla="*/ 2489 h 11292"/>
              <a:gd name="T78" fmla="*/ 8504 w 11335"/>
              <a:gd name="T79" fmla="*/ 1465 h 11292"/>
              <a:gd name="T80" fmla="*/ 8149 w 11335"/>
              <a:gd name="T81" fmla="*/ 1635 h 11292"/>
              <a:gd name="T82" fmla="*/ 8234 w 11335"/>
              <a:gd name="T83" fmla="*/ 2261 h 11292"/>
              <a:gd name="T84" fmla="*/ 8945 w 11335"/>
              <a:gd name="T85" fmla="*/ 1849 h 11292"/>
              <a:gd name="T86" fmla="*/ 10758 w 11335"/>
              <a:gd name="T87" fmla="*/ 7065 h 11292"/>
              <a:gd name="T88" fmla="*/ 7701 w 11335"/>
              <a:gd name="T89" fmla="*/ 7600 h 11292"/>
              <a:gd name="T90" fmla="*/ 10758 w 11335"/>
              <a:gd name="T91" fmla="*/ 7065 h 11292"/>
              <a:gd name="T92" fmla="*/ 10832 w 11335"/>
              <a:gd name="T93" fmla="*/ 7688 h 11292"/>
              <a:gd name="T94" fmla="*/ 7742 w 11335"/>
              <a:gd name="T95" fmla="*/ 7970 h 11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35" h="11292">
                <a:moveTo>
                  <a:pt x="3242" y="11121"/>
                </a:moveTo>
                <a:lnTo>
                  <a:pt x="0" y="11121"/>
                </a:lnTo>
                <a:lnTo>
                  <a:pt x="0" y="170"/>
                </a:lnTo>
                <a:lnTo>
                  <a:pt x="3228" y="170"/>
                </a:lnTo>
                <a:lnTo>
                  <a:pt x="3228" y="11121"/>
                </a:lnTo>
                <a:lnTo>
                  <a:pt x="3242" y="11121"/>
                </a:lnTo>
                <a:close/>
                <a:moveTo>
                  <a:pt x="142" y="10993"/>
                </a:moveTo>
                <a:lnTo>
                  <a:pt x="3100" y="10993"/>
                </a:lnTo>
                <a:lnTo>
                  <a:pt x="3100" y="298"/>
                </a:lnTo>
                <a:lnTo>
                  <a:pt x="142" y="298"/>
                </a:lnTo>
                <a:lnTo>
                  <a:pt x="142" y="10993"/>
                </a:lnTo>
                <a:close/>
                <a:moveTo>
                  <a:pt x="1621" y="2460"/>
                </a:moveTo>
                <a:cubicBezTo>
                  <a:pt x="1294" y="2460"/>
                  <a:pt x="1038" y="2204"/>
                  <a:pt x="1038" y="1877"/>
                </a:cubicBezTo>
                <a:cubicBezTo>
                  <a:pt x="1038" y="1550"/>
                  <a:pt x="1294" y="1294"/>
                  <a:pt x="1621" y="1294"/>
                </a:cubicBezTo>
                <a:cubicBezTo>
                  <a:pt x="1948" y="1294"/>
                  <a:pt x="2204" y="1550"/>
                  <a:pt x="2204" y="1877"/>
                </a:cubicBezTo>
                <a:cubicBezTo>
                  <a:pt x="2204" y="2204"/>
                  <a:pt x="1948" y="2460"/>
                  <a:pt x="1621" y="2460"/>
                </a:cubicBezTo>
                <a:close/>
                <a:moveTo>
                  <a:pt x="1621" y="1436"/>
                </a:moveTo>
                <a:cubicBezTo>
                  <a:pt x="1379" y="1436"/>
                  <a:pt x="1166" y="1635"/>
                  <a:pt x="1166" y="1891"/>
                </a:cubicBezTo>
                <a:cubicBezTo>
                  <a:pt x="1166" y="2133"/>
                  <a:pt x="1365" y="2346"/>
                  <a:pt x="1621" y="2346"/>
                </a:cubicBezTo>
                <a:cubicBezTo>
                  <a:pt x="1863" y="2346"/>
                  <a:pt x="2076" y="2147"/>
                  <a:pt x="2076" y="1891"/>
                </a:cubicBezTo>
                <a:cubicBezTo>
                  <a:pt x="2076" y="1635"/>
                  <a:pt x="1863" y="1436"/>
                  <a:pt x="1621" y="1436"/>
                </a:cubicBezTo>
                <a:close/>
                <a:moveTo>
                  <a:pt x="71" y="7281"/>
                </a:moveTo>
                <a:lnTo>
                  <a:pt x="3171" y="7281"/>
                </a:lnTo>
                <a:lnTo>
                  <a:pt x="3171" y="7409"/>
                </a:lnTo>
                <a:lnTo>
                  <a:pt x="71" y="7409"/>
                </a:lnTo>
                <a:lnTo>
                  <a:pt x="71" y="7281"/>
                </a:lnTo>
                <a:close/>
                <a:moveTo>
                  <a:pt x="71" y="7779"/>
                </a:moveTo>
                <a:lnTo>
                  <a:pt x="3171" y="7779"/>
                </a:lnTo>
                <a:lnTo>
                  <a:pt x="3171" y="7907"/>
                </a:lnTo>
                <a:lnTo>
                  <a:pt x="71" y="7907"/>
                </a:lnTo>
                <a:lnTo>
                  <a:pt x="71" y="7779"/>
                </a:lnTo>
                <a:close/>
                <a:moveTo>
                  <a:pt x="6712" y="11121"/>
                </a:moveTo>
                <a:lnTo>
                  <a:pt x="3484" y="11121"/>
                </a:lnTo>
                <a:lnTo>
                  <a:pt x="3484" y="170"/>
                </a:lnTo>
                <a:lnTo>
                  <a:pt x="6712" y="170"/>
                </a:lnTo>
                <a:lnTo>
                  <a:pt x="6712" y="11121"/>
                </a:lnTo>
                <a:close/>
                <a:moveTo>
                  <a:pt x="3612" y="10993"/>
                </a:moveTo>
                <a:lnTo>
                  <a:pt x="6570" y="10993"/>
                </a:lnTo>
                <a:lnTo>
                  <a:pt x="6570" y="298"/>
                </a:lnTo>
                <a:lnTo>
                  <a:pt x="3612" y="298"/>
                </a:lnTo>
                <a:lnTo>
                  <a:pt x="3612" y="10993"/>
                </a:lnTo>
                <a:close/>
                <a:moveTo>
                  <a:pt x="5105" y="2460"/>
                </a:moveTo>
                <a:cubicBezTo>
                  <a:pt x="4778" y="2460"/>
                  <a:pt x="4522" y="2204"/>
                  <a:pt x="4522" y="1877"/>
                </a:cubicBezTo>
                <a:cubicBezTo>
                  <a:pt x="4522" y="1550"/>
                  <a:pt x="4778" y="1294"/>
                  <a:pt x="5105" y="1294"/>
                </a:cubicBezTo>
                <a:cubicBezTo>
                  <a:pt x="5432" y="1294"/>
                  <a:pt x="5688" y="1550"/>
                  <a:pt x="5688" y="1877"/>
                </a:cubicBezTo>
                <a:cubicBezTo>
                  <a:pt x="5688" y="2204"/>
                  <a:pt x="5418" y="2460"/>
                  <a:pt x="5105" y="2460"/>
                </a:cubicBezTo>
                <a:close/>
                <a:moveTo>
                  <a:pt x="5105" y="1436"/>
                </a:moveTo>
                <a:cubicBezTo>
                  <a:pt x="4864" y="1436"/>
                  <a:pt x="4650" y="1635"/>
                  <a:pt x="4650" y="1891"/>
                </a:cubicBezTo>
                <a:cubicBezTo>
                  <a:pt x="4650" y="2133"/>
                  <a:pt x="4849" y="2346"/>
                  <a:pt x="5105" y="2346"/>
                </a:cubicBezTo>
                <a:cubicBezTo>
                  <a:pt x="5347" y="2346"/>
                  <a:pt x="5560" y="2147"/>
                  <a:pt x="5560" y="1891"/>
                </a:cubicBezTo>
                <a:cubicBezTo>
                  <a:pt x="5546" y="1635"/>
                  <a:pt x="5347" y="1436"/>
                  <a:pt x="5105" y="1436"/>
                </a:cubicBezTo>
                <a:close/>
                <a:moveTo>
                  <a:pt x="3555" y="7281"/>
                </a:moveTo>
                <a:lnTo>
                  <a:pt x="6656" y="7281"/>
                </a:lnTo>
                <a:lnTo>
                  <a:pt x="6656" y="7409"/>
                </a:lnTo>
                <a:lnTo>
                  <a:pt x="3555" y="7409"/>
                </a:lnTo>
                <a:lnTo>
                  <a:pt x="3555" y="7281"/>
                </a:lnTo>
                <a:close/>
                <a:moveTo>
                  <a:pt x="3555" y="7779"/>
                </a:moveTo>
                <a:lnTo>
                  <a:pt x="6656" y="7779"/>
                </a:lnTo>
                <a:lnTo>
                  <a:pt x="6656" y="7907"/>
                </a:lnTo>
                <a:lnTo>
                  <a:pt x="3555" y="7907"/>
                </a:lnTo>
                <a:lnTo>
                  <a:pt x="3555" y="7779"/>
                </a:lnTo>
                <a:close/>
                <a:moveTo>
                  <a:pt x="8120" y="11292"/>
                </a:moveTo>
                <a:lnTo>
                  <a:pt x="6684" y="426"/>
                </a:lnTo>
                <a:lnTo>
                  <a:pt x="9884" y="0"/>
                </a:lnTo>
                <a:lnTo>
                  <a:pt x="11335" y="10865"/>
                </a:lnTo>
                <a:lnTo>
                  <a:pt x="8120" y="11292"/>
                </a:lnTo>
                <a:close/>
                <a:moveTo>
                  <a:pt x="6826" y="540"/>
                </a:moveTo>
                <a:lnTo>
                  <a:pt x="8234" y="11136"/>
                </a:lnTo>
                <a:lnTo>
                  <a:pt x="11164" y="10752"/>
                </a:lnTo>
                <a:lnTo>
                  <a:pt x="9770" y="156"/>
                </a:lnTo>
                <a:lnTo>
                  <a:pt x="6826" y="540"/>
                </a:lnTo>
                <a:close/>
                <a:moveTo>
                  <a:pt x="8504" y="2489"/>
                </a:moveTo>
                <a:cubicBezTo>
                  <a:pt x="8376" y="2489"/>
                  <a:pt x="8248" y="2446"/>
                  <a:pt x="8149" y="2375"/>
                </a:cubicBezTo>
                <a:cubicBezTo>
                  <a:pt x="8021" y="2275"/>
                  <a:pt x="7950" y="2147"/>
                  <a:pt x="7921" y="1991"/>
                </a:cubicBezTo>
                <a:cubicBezTo>
                  <a:pt x="7907" y="1834"/>
                  <a:pt x="7936" y="1678"/>
                  <a:pt x="8035" y="1564"/>
                </a:cubicBezTo>
                <a:cubicBezTo>
                  <a:pt x="8135" y="1436"/>
                  <a:pt x="8263" y="1365"/>
                  <a:pt x="8419" y="1337"/>
                </a:cubicBezTo>
                <a:cubicBezTo>
                  <a:pt x="8732" y="1294"/>
                  <a:pt x="9031" y="1521"/>
                  <a:pt x="9073" y="1834"/>
                </a:cubicBezTo>
                <a:cubicBezTo>
                  <a:pt x="9116" y="2147"/>
                  <a:pt x="8888" y="2446"/>
                  <a:pt x="8576" y="2489"/>
                </a:cubicBezTo>
                <a:lnTo>
                  <a:pt x="8504" y="2489"/>
                </a:lnTo>
                <a:close/>
                <a:moveTo>
                  <a:pt x="8504" y="1465"/>
                </a:moveTo>
                <a:lnTo>
                  <a:pt x="8448" y="1465"/>
                </a:lnTo>
                <a:cubicBezTo>
                  <a:pt x="8334" y="1479"/>
                  <a:pt x="8220" y="1536"/>
                  <a:pt x="8149" y="1635"/>
                </a:cubicBezTo>
                <a:cubicBezTo>
                  <a:pt x="8078" y="1735"/>
                  <a:pt x="8049" y="1849"/>
                  <a:pt x="8064" y="1962"/>
                </a:cubicBezTo>
                <a:cubicBezTo>
                  <a:pt x="8078" y="2076"/>
                  <a:pt x="8135" y="2190"/>
                  <a:pt x="8234" y="2261"/>
                </a:cubicBezTo>
                <a:cubicBezTo>
                  <a:pt x="8334" y="2332"/>
                  <a:pt x="8448" y="2361"/>
                  <a:pt x="8561" y="2346"/>
                </a:cubicBezTo>
                <a:cubicBezTo>
                  <a:pt x="8803" y="2318"/>
                  <a:pt x="8974" y="2090"/>
                  <a:pt x="8945" y="1849"/>
                </a:cubicBezTo>
                <a:cubicBezTo>
                  <a:pt x="8917" y="1621"/>
                  <a:pt x="8732" y="1465"/>
                  <a:pt x="8504" y="1465"/>
                </a:cubicBezTo>
                <a:close/>
                <a:moveTo>
                  <a:pt x="10758" y="7065"/>
                </a:moveTo>
                <a:lnTo>
                  <a:pt x="10775" y="7192"/>
                </a:lnTo>
                <a:lnTo>
                  <a:pt x="7701" y="7600"/>
                </a:lnTo>
                <a:lnTo>
                  <a:pt x="7684" y="7474"/>
                </a:lnTo>
                <a:lnTo>
                  <a:pt x="10758" y="7065"/>
                </a:lnTo>
                <a:close/>
                <a:moveTo>
                  <a:pt x="10815" y="7561"/>
                </a:moveTo>
                <a:lnTo>
                  <a:pt x="10832" y="7688"/>
                </a:lnTo>
                <a:lnTo>
                  <a:pt x="7759" y="8097"/>
                </a:lnTo>
                <a:lnTo>
                  <a:pt x="7742" y="7970"/>
                </a:lnTo>
                <a:lnTo>
                  <a:pt x="10815" y="75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bldLvl="0" animBg="1"/>
      <p:bldP spid="24" grpId="0"/>
      <p:bldP spid="26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658813" y="1579007"/>
            <a:ext cx="7102936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    葡萄是地球上最古老的植物之一，我国栽培葡萄甚古，品种也多。葡萄多分布于温带至亚热带地区，全世界约六十种，我国约二十五种。葡萄在全世界水果类生产量占四分之一。葡萄是当今世界上人们喜食的第二大果品，在全世界的果品生产中，葡萄的产量及栽培面积一直居于首位。其果实除作为鲜食用外，主要用于酿酒，还可制成葡萄汁、葡萄干和罐头等食品。吐鲁番葡萄的种植面积和总产占全国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20%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左右，全疆的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50%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左右。由于环境适宜，这里所产葡萄的品质远远超过它的原产地地中海沿岸地区。吐鲁番葡萄品种资源丰富有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600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多个。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4776" y="1692839"/>
            <a:ext cx="2352242" cy="156816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2573529" y="1125217"/>
            <a:ext cx="3440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听我介绍葡萄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6183" y="4160689"/>
            <a:ext cx="1966469" cy="1310979"/>
          </a:xfrm>
          <a:prstGeom prst="rect">
            <a:avLst/>
          </a:prstGeom>
          <a:noFill/>
          <a:effectLst>
            <a:softEdge rad="127000"/>
          </a:effectLst>
        </p:spPr>
      </p:pic>
      <p:grpSp>
        <p:nvGrpSpPr>
          <p:cNvPr id="8" name="组合 7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1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1650" y="1241425"/>
            <a:ext cx="73644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405" y="2264153"/>
            <a:ext cx="4035745" cy="344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810699" y="2971845"/>
            <a:ext cx="259766" cy="36787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146" t="12859" r="53883" b="49406"/>
          <a:stretch>
            <a:fillRect/>
          </a:stretch>
        </p:blipFill>
        <p:spPr bwMode="auto">
          <a:xfrm>
            <a:off x="6752751" y="2264153"/>
            <a:ext cx="3808066" cy="30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198" name="矩形 8"/>
          <p:cNvSpPr>
            <a:spLocks noChangeArrowheads="1"/>
          </p:cNvSpPr>
          <p:nvPr/>
        </p:nvSpPr>
        <p:spPr bwMode="auto">
          <a:xfrm>
            <a:off x="563542" y="1236854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葡萄沟地理位置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74489" y="1026737"/>
            <a:ext cx="5672137" cy="45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葡萄沟，位于新疆吐鲁番市区东北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11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公里处，南北长约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公里、东西宽约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公里，是火焰山下的一处峡谷，人口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8972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人。沟内有布依鲁克河流过，主要水源为高山融雪，因盛产葡萄而得名，是新疆吐鲁番地区的旅游胜地。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2007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8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日，吐鲁番市葡萄沟风景区经国家旅游局正式批准为国家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5A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级旅游景区。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1913" y="1645821"/>
            <a:ext cx="4553120" cy="351769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softEdge rad="63500"/>
          </a:effectLst>
        </p:spPr>
      </p:pic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3131" y="2554512"/>
            <a:ext cx="2524710" cy="168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5687" y="2558244"/>
            <a:ext cx="2612269" cy="17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90525" y="2792433"/>
            <a:ext cx="2405000" cy="16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245" name="文本框 7"/>
          <p:cNvSpPr txBox="1">
            <a:spLocks noChangeArrowheads="1"/>
          </p:cNvSpPr>
          <p:nvPr/>
        </p:nvSpPr>
        <p:spPr bwMode="auto">
          <a:xfrm>
            <a:off x="563542" y="1275866"/>
            <a:ext cx="2200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葡萄沟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13824" y="5353294"/>
            <a:ext cx="2813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你想去葡萄沟看看吗？</a:t>
            </a:r>
            <a:endParaRPr kumimoji="0" lang="en-US" altLang="zh-CN" sz="6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cs typeface="楷体_GB231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3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课文导入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/>
          <p:nvPr/>
        </p:nvGrpSpPr>
        <p:grpSpPr bwMode="auto">
          <a:xfrm>
            <a:off x="4534951" y="2052140"/>
            <a:ext cx="3090863" cy="3014663"/>
            <a:chOff x="1056" y="720"/>
            <a:chExt cx="3174" cy="3174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1056" y="720"/>
              <a:ext cx="3174" cy="3174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2640" y="720"/>
              <a:ext cx="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1056" y="2304"/>
              <a:ext cx="3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270" name="Group 6"/>
          <p:cNvGrpSpPr/>
          <p:nvPr/>
        </p:nvGrpSpPr>
        <p:grpSpPr bwMode="auto">
          <a:xfrm>
            <a:off x="824964" y="2093415"/>
            <a:ext cx="2990850" cy="2973388"/>
            <a:chOff x="1056" y="720"/>
            <a:chExt cx="3174" cy="3174"/>
          </a:xfrm>
        </p:grpSpPr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1056" y="720"/>
              <a:ext cx="3174" cy="3174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>
              <a:off x="2640" y="720"/>
              <a:ext cx="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1056" y="2304"/>
              <a:ext cx="3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51725" y="1987480"/>
            <a:ext cx="26733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够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833437" y="1893458"/>
            <a:ext cx="2570163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沟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74663" y="1968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1277" name="Group 6"/>
          <p:cNvGrpSpPr/>
          <p:nvPr/>
        </p:nvGrpSpPr>
        <p:grpSpPr bwMode="auto">
          <a:xfrm>
            <a:off x="8357651" y="2158503"/>
            <a:ext cx="2992438" cy="2973387"/>
            <a:chOff x="1056" y="720"/>
            <a:chExt cx="3174" cy="3174"/>
          </a:xfrm>
        </p:grpSpPr>
        <p:sp>
          <p:nvSpPr>
            <p:cNvPr id="11278" name="Rectangle 7"/>
            <p:cNvSpPr>
              <a:spLocks noChangeArrowheads="1"/>
            </p:cNvSpPr>
            <p:nvPr/>
          </p:nvSpPr>
          <p:spPr bwMode="auto">
            <a:xfrm>
              <a:off x="1056" y="720"/>
              <a:ext cx="3174" cy="3174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2640" y="720"/>
              <a:ext cx="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1056" y="2304"/>
              <a:ext cx="3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455882" y="2055813"/>
            <a:ext cx="2674937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钩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20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/>
          <p:nvPr/>
        </p:nvGrpSpPr>
        <p:grpSpPr bwMode="auto">
          <a:xfrm>
            <a:off x="6472158" y="1744422"/>
            <a:ext cx="3455988" cy="3371850"/>
            <a:chOff x="1056" y="720"/>
            <a:chExt cx="3174" cy="3174"/>
          </a:xfrm>
        </p:grpSpPr>
        <p:sp>
          <p:nvSpPr>
            <p:cNvPr id="12291" name="Rectangle 3"/>
            <p:cNvSpPr>
              <a:spLocks noChangeArrowheads="1"/>
            </p:cNvSpPr>
            <p:nvPr/>
          </p:nvSpPr>
          <p:spPr bwMode="auto">
            <a:xfrm>
              <a:off x="1056" y="720"/>
              <a:ext cx="3174" cy="3174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2" name="Line 4"/>
            <p:cNvSpPr>
              <a:spLocks noChangeShapeType="1"/>
            </p:cNvSpPr>
            <p:nvPr/>
          </p:nvSpPr>
          <p:spPr bwMode="auto">
            <a:xfrm>
              <a:off x="2640" y="720"/>
              <a:ext cx="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>
              <a:off x="1056" y="2304"/>
              <a:ext cx="3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294" name="Group 6"/>
          <p:cNvGrpSpPr/>
          <p:nvPr/>
        </p:nvGrpSpPr>
        <p:grpSpPr bwMode="auto">
          <a:xfrm>
            <a:off x="2295446" y="1744422"/>
            <a:ext cx="3455987" cy="3313112"/>
            <a:chOff x="1056" y="720"/>
            <a:chExt cx="3174" cy="3174"/>
          </a:xfrm>
        </p:grpSpPr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1056" y="720"/>
              <a:ext cx="3174" cy="3174"/>
            </a:xfrm>
            <a:prstGeom prst="rect">
              <a:avLst/>
            </a:prstGeom>
            <a:solidFill>
              <a:srgbClr val="CCFFFF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>
              <a:off x="2640" y="720"/>
              <a:ext cx="0" cy="31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1056" y="2304"/>
              <a:ext cx="3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983516" y="1969823"/>
            <a:ext cx="27892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李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665516" y="1823797"/>
            <a:ext cx="35972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季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846263" y="27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15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2"/>
          <p:cNvSpPr txBox="1">
            <a:spLocks noChangeArrowheads="1"/>
          </p:cNvSpPr>
          <p:nvPr/>
        </p:nvSpPr>
        <p:spPr bwMode="auto">
          <a:xfrm>
            <a:off x="1846263" y="274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434379" y="1200667"/>
            <a:ext cx="1060291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在课文中圈出带有生字的词语，读准字音。重点读好多音字。</a:t>
            </a:r>
            <a:endParaRPr kumimoji="0" lang="en-US" altLang="zh-CN" sz="28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hǎo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）好地方 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gàn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）干活     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fēn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）分开   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dīng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）钉子</a:t>
            </a:r>
            <a:endParaRPr kumimoji="0" lang="en-US" altLang="zh-CN" sz="2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10600030101010101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hào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）好客    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gān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）葡萄干  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fèn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）水分   （</a:t>
            </a:r>
            <a:r>
              <a:rPr kumimoji="0" lang="en-US" altLang="zh-CN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dìng</a:t>
            </a:r>
            <a:r>
              <a:rPr kumimoji="0" lang="zh-CN" altLang="en-US" sz="28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10600030101010101" pitchFamily="34" charset="-122"/>
                <a:sym typeface="Arial" panose="020B0604020202020204" pitchFamily="34" charset="0"/>
              </a:rPr>
              <a:t>）钉着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6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Medium" panose="02010600030101010101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solidFill>
                    <a:srgbClr val="7030A0"/>
                  </a:solidFill>
                  <a:latin typeface="Arial" panose="020B0604020202020204" pitchFamily="34" charset="0"/>
                  <a:ea typeface="思源黑体 CN Medium" panose="02010600030101010101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宽屏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思源黑体 CN Medium</vt:lpstr>
      <vt:lpstr>宋体</vt:lpstr>
      <vt:lpstr>FandolFang R</vt:lpstr>
      <vt:lpstr>阿里巴巴普惠体 M</vt:lpstr>
      <vt:lpstr>微软雅黑</vt:lpstr>
      <vt:lpstr>Calibri</vt:lpstr>
      <vt:lpstr>Arial</vt:lpstr>
      <vt:lpstr>楷体_GB2312</vt:lpstr>
      <vt:lpstr>OPPOSans R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葡萄种在山坡的梯田上。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2020-10-19T02:43:00Z</dcterms:created>
  <dcterms:modified xsi:type="dcterms:W3CDTF">2023-01-16T22:41:51Z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6C293AC41E7E4A6BAE9957C9C88B7832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