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5" r:id="rId4"/>
    <p:sldId id="286" r:id="rId5"/>
    <p:sldId id="287" r:id="rId6"/>
    <p:sldId id="288" r:id="rId7"/>
    <p:sldId id="294" r:id="rId8"/>
    <p:sldId id="296" r:id="rId9"/>
    <p:sldId id="289" r:id="rId10"/>
    <p:sldId id="291" r:id="rId11"/>
    <p:sldId id="293" r:id="rId12"/>
    <p:sldId id="292" r:id="rId13"/>
    <p:sldId id="274" r:id="rId14"/>
    <p:sldId id="280" r:id="rId15"/>
    <p:sldId id="275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D477B12-5966-474E-BA51-2D2573FEFE9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77B12-5966-474E-BA51-2D2573FEFE95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99259F-DE61-4D1D-BCAE-215FECE8F8A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E799346-C37B-45A6-B733-77CDF6DC6AD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51D01F3-E38D-4179-87C5-74B53B45B0F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0B4012B-7DA1-4A1B-A1B6-4BE053C5CB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981075"/>
            <a:ext cx="9144000" cy="4887913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3035300"/>
            <a:ext cx="2249488" cy="2249488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3" y="3406775"/>
            <a:ext cx="1893887" cy="18938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5527675"/>
            <a:ext cx="6372225" cy="46038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2573338"/>
            <a:ext cx="5057775" cy="49212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916113"/>
            <a:ext cx="3386138" cy="3386137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2740B2-C07F-46DA-B2C6-C919A59467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CF54D5A-B357-4BFF-955F-EE0E5B79D84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670DEE8-5FE6-4564-A3DE-D9A90E0F003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9F657EB-1E82-43B0-B877-1EEF6DAA16D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F923385-42DF-4996-821E-5FB4E013B52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303C7D-1BAF-47CC-B8C3-2ED0DFC9EC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6A50C25-5A12-439F-9143-521A9A5C65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 descr="食品1_2.jpg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" name="WordArt 34"/>
          <p:cNvSpPr>
            <a:spLocks noChangeArrowheads="1" noChangeShapeType="1" noTextEdit="1"/>
          </p:cNvSpPr>
          <p:nvPr/>
        </p:nvSpPr>
        <p:spPr bwMode="auto">
          <a:xfrm>
            <a:off x="647700" y="2133600"/>
            <a:ext cx="7924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21.2 </a:t>
            </a:r>
            <a:r>
              <a:rPr lang="zh-CN" altLang="en-US" sz="3600" b="1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3600" b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次函数的图像和性</a:t>
            </a:r>
            <a:r>
              <a:rPr lang="zh-CN" altLang="en-US" sz="3600" b="1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质</a:t>
            </a:r>
            <a:endParaRPr lang="zh-CN" altLang="en-US" sz="36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62854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6" name="Rectangle 2"/>
          <p:cNvSpPr/>
          <p:nvPr/>
        </p:nvSpPr>
        <p:spPr bwMode="auto">
          <a:xfrm>
            <a:off x="1676400" y="274638"/>
            <a:ext cx="5181600" cy="7921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动手操作，深化探索</a:t>
            </a:r>
            <a:endParaRPr lang="zh-CN" altLang="en-US" sz="4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20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557338"/>
            <a:ext cx="5257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/>
          <p:nvPr/>
        </p:nvSpPr>
        <p:spPr bwMode="auto">
          <a:xfrm>
            <a:off x="457200" y="274638"/>
            <a:ext cx="8229600" cy="944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动手操作，深化探索</a:t>
            </a:r>
            <a:r>
              <a:rPr lang="zh-CN" altLang="en-US" sz="4400">
                <a:solidFill>
                  <a:srgbClr val="FF0000"/>
                </a:solidFill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（议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一议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067175" y="3716338"/>
          <a:ext cx="334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716338"/>
                        <a:ext cx="3349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3"/>
          <p:cNvSpPr/>
          <p:nvPr/>
        </p:nvSpPr>
        <p:spPr bwMode="auto">
          <a:xfrm>
            <a:off x="838200" y="13716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上述四个函数中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随着自变量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值的增大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的值分别如何变化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33400" y="3200400"/>
            <a:ext cx="8382000" cy="2292350"/>
          </a:xfrm>
          <a:prstGeom prst="rect">
            <a:avLst/>
          </a:prstGeom>
          <a:solidFill>
            <a:srgbClr val="FFFF00"/>
          </a:solidFill>
          <a:ln w="5715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在正比例函数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</a:t>
            </a:r>
            <a:r>
              <a:rPr kumimoji="1"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</a:p>
          <a:p>
            <a:pPr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k&gt;0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的值随着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值得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增大而增大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k&lt;0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的值随着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值得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增大而减小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5"/>
          <p:cNvSpPr/>
          <p:nvPr/>
        </p:nvSpPr>
        <p:spPr bwMode="auto">
          <a:xfrm>
            <a:off x="457200" y="274638"/>
            <a:ext cx="8229600" cy="944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动手操作，深化探索</a:t>
            </a:r>
            <a:r>
              <a:rPr lang="zh-CN" altLang="en-US" sz="4400">
                <a:solidFill>
                  <a:srgbClr val="FF0000"/>
                </a:solidFill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（议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一议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</a:p>
        </p:txBody>
      </p:sp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4067175" y="3716338"/>
          <a:ext cx="334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716338"/>
                        <a:ext cx="3349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3"/>
          <p:cNvSpPr/>
          <p:nvPr/>
        </p:nvSpPr>
        <p:spPr bwMode="auto">
          <a:xfrm>
            <a:off x="228600" y="1600200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）正比例函数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y=x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y=3x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中，随着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值的增大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的值都增加了，其中哪一个增加得更快？你能说明其中的道理吗？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）正比例函数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y=-  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y=-4x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中，随着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值的增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大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的值都减小了，其中哪一个减小得更快？你是如何判断的？</a:t>
            </a:r>
          </a:p>
        </p:txBody>
      </p:sp>
      <p:graphicFrame>
        <p:nvGraphicFramePr>
          <p:cNvPr id="43016" name="Object 4"/>
          <p:cNvGraphicFramePr>
            <a:graphicFrameLocks noChangeAspect="1"/>
          </p:cNvGraphicFramePr>
          <p:nvPr/>
        </p:nvGraphicFramePr>
        <p:xfrm>
          <a:off x="3886200" y="3178175"/>
          <a:ext cx="334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78175"/>
                        <a:ext cx="3349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3124200" y="762000"/>
            <a:ext cx="2362200" cy="787400"/>
            <a:chOff x="96" y="48"/>
            <a:chExt cx="1447" cy="496"/>
          </a:xfrm>
        </p:grpSpPr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随堂练习</a:t>
              </a:r>
            </a:p>
          </p:txBody>
        </p:sp>
        <p:pic>
          <p:nvPicPr>
            <p:cNvPr id="23556" name="Picture 4" descr="line5-8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76400" y="25908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4000" b="1" dirty="0">
                <a:latin typeface="Times New Roman" panose="02020603050405020304" pitchFamily="18" charset="0"/>
              </a:rPr>
              <a:t>课本第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85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页第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、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>
            <a:off x="228600" y="203200"/>
            <a:ext cx="2362200" cy="787400"/>
            <a:chOff x="96" y="48"/>
            <a:chExt cx="1447" cy="496"/>
          </a:xfrm>
        </p:grpSpPr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课堂小结</a:t>
              </a:r>
            </a:p>
          </p:txBody>
        </p:sp>
        <p:pic>
          <p:nvPicPr>
            <p:cNvPr id="28676" name="Picture 4" descr="line5-8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7162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通过本节课，你有什么收获？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9600" y="2925762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、函数与图象之间是一一对应的关系；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、正比例函数的图象是一条经过原点的直线；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09600" y="4648200"/>
            <a:ext cx="76962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、作正比例函数图象时，只取原点外的另一个点，就能很快作出；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/>
      <p:bldP spid="28680" grpId="0"/>
      <p:bldP spid="286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815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4000" b="1">
                <a:latin typeface="Times New Roman" panose="02020603050405020304" pitchFamily="18" charset="0"/>
              </a:rPr>
              <a:t>1</a:t>
            </a:r>
            <a:r>
              <a:rPr kumimoji="1" lang="zh-CN" altLang="en-US" sz="4000" b="1">
                <a:latin typeface="Times New Roman" panose="02020603050405020304" pitchFamily="18" charset="0"/>
              </a:rPr>
              <a:t>、课本习题</a:t>
            </a:r>
            <a:r>
              <a:rPr kumimoji="1" lang="en-US" altLang="zh-CN" sz="4000" b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2534" name="Group 6"/>
          <p:cNvGrpSpPr/>
          <p:nvPr/>
        </p:nvGrpSpPr>
        <p:grpSpPr bwMode="auto">
          <a:xfrm>
            <a:off x="3124200" y="914400"/>
            <a:ext cx="2438400" cy="838200"/>
            <a:chOff x="96" y="48"/>
            <a:chExt cx="1536" cy="528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11" y="48"/>
              <a:ext cx="1516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40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作业布置 </a:t>
              </a:r>
            </a:p>
          </p:txBody>
        </p:sp>
        <p:pic>
          <p:nvPicPr>
            <p:cNvPr id="22536" name="Picture 8" descr="line5-8"/>
            <p:cNvPicPr>
              <a:picLocks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528"/>
              <a:ext cx="1536" cy="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、练习</a:t>
            </a:r>
            <a:r>
              <a:rPr kumimoji="1" lang="zh-CN" altLang="en-US" sz="4000" b="1" dirty="0" smtClean="0">
                <a:latin typeface="Times New Roman" panose="02020603050405020304" pitchFamily="18" charset="0"/>
              </a:rPr>
              <a:t>册 </a:t>
            </a:r>
            <a:endParaRPr kumimoji="1"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3048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、在下列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函数</a:t>
            </a: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152400" y="76200"/>
            <a:ext cx="2362200" cy="787400"/>
            <a:chOff x="96" y="48"/>
            <a:chExt cx="1447" cy="496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知识回顾</a:t>
              </a:r>
            </a:p>
          </p:txBody>
        </p:sp>
        <p:pic>
          <p:nvPicPr>
            <p:cNvPr id="5125" name="Picture 5" descr="line5-8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3140075"/>
            <a:ext cx="43434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函数有哪些表示方法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3783013"/>
            <a:ext cx="50292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图象法、列表法、关系式法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76250" y="1371600"/>
          <a:ext cx="78486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3568700" imgH="393700" progId="Equation.DSMT4">
                  <p:embed/>
                </p:oleObj>
              </mc:Choice>
              <mc:Fallback>
                <p:oleObj name="Equation" r:id="rId4" imgW="35687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71600"/>
                        <a:ext cx="78486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04800" y="2438400"/>
            <a:ext cx="8610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000" b="1" dirty="0"/>
              <a:t>是一次函数的是 </a:t>
            </a:r>
            <a:r>
              <a:rPr lang="zh-CN" altLang="en-US" sz="3000" b="1" u="sng" dirty="0"/>
              <a:t>            </a:t>
            </a:r>
            <a:r>
              <a:rPr lang="zh-CN" altLang="en-US" sz="3000" b="1" dirty="0"/>
              <a:t>，是正比例函数的是</a:t>
            </a:r>
            <a:r>
              <a:rPr lang="zh-CN" altLang="en-US" sz="3000" b="1" u="sng" dirty="0"/>
              <a:t>        </a:t>
            </a:r>
            <a:r>
              <a:rPr lang="en-US" altLang="zh-CN" sz="3000" b="1" dirty="0"/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00400" y="2286000"/>
            <a:ext cx="1231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(2),(4)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001000" y="2286000"/>
            <a:ext cx="65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1219200" y="4419600"/>
            <a:ext cx="4800600" cy="304800"/>
          </a:xfrm>
          <a:prstGeom prst="leftRightArrow">
            <a:avLst>
              <a:gd name="adj1" fmla="val 50000"/>
              <a:gd name="adj2" fmla="val 315000"/>
            </a:avLst>
          </a:prstGeom>
          <a:solidFill>
            <a:srgbClr val="00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0" y="4800600"/>
            <a:ext cx="42672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三种方法可以相互转化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53000" y="3124200"/>
            <a:ext cx="43434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它们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之间有什么关系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5486400"/>
            <a:ext cx="67818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你能将关系式法转化成图象法吗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76400" y="6069013"/>
            <a:ext cx="3733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什么是函数的图象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utoUpdateAnimBg="0"/>
      <p:bldP spid="2" grpId="0" bldLvl="0" autoUpdateAnimBg="0"/>
      <p:bldP spid="3" grpId="0" bldLvl="0" autoUpdateAnimBg="0"/>
      <p:bldP spid="5133" grpId="0"/>
      <p:bldP spid="11272" grpId="0" autoUpdateAnimBg="0"/>
      <p:bldP spid="11273" grpId="0" autoUpdateAnimBg="0"/>
      <p:bldP spid="5136" grpId="0" animBg="1"/>
      <p:bldP spid="4" grpId="0" bldLvl="0" autoUpdateAnimBg="0"/>
      <p:bldP spid="5" grpId="0" bldLvl="0" autoUpdateAnimBg="0"/>
      <p:bldP spid="6" grpId="0" bldLvl="0" autoUpdateAnimBg="0"/>
      <p:bldP spid="7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内容占位符 2"/>
          <p:cNvSpPr/>
          <p:nvPr/>
        </p:nvSpPr>
        <p:spPr bwMode="auto">
          <a:xfrm>
            <a:off x="76200" y="914400"/>
            <a:ext cx="8763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把一个函数的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自变量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与对应的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因变量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的值分别作为点的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横坐标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纵坐标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，在直角坐标系内描出它的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对应点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这些点组成的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叫做该函数的图象</a:t>
            </a:r>
            <a:r>
              <a:rPr lang="zh-CN" altLang="en-US" sz="3200" dirty="0"/>
              <a:t>。</a:t>
            </a:r>
          </a:p>
        </p:txBody>
      </p:sp>
      <p:grpSp>
        <p:nvGrpSpPr>
          <p:cNvPr id="34822" name="Group 6"/>
          <p:cNvGrpSpPr/>
          <p:nvPr/>
        </p:nvGrpSpPr>
        <p:grpSpPr bwMode="auto">
          <a:xfrm>
            <a:off x="228600" y="152400"/>
            <a:ext cx="2819400" cy="787400"/>
            <a:chOff x="96" y="48"/>
            <a:chExt cx="1447" cy="496"/>
          </a:xfrm>
        </p:grpSpPr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函数的图象</a:t>
              </a:r>
            </a:p>
          </p:txBody>
        </p:sp>
        <p:pic>
          <p:nvPicPr>
            <p:cNvPr id="34824" name="Picture 8" descr="line5-8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825" name="Picture 9" descr="图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3352800"/>
            <a:ext cx="60864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/>
          <p:cNvGrpSpPr/>
          <p:nvPr/>
        </p:nvGrpSpPr>
        <p:grpSpPr bwMode="auto">
          <a:xfrm>
            <a:off x="152400" y="76200"/>
            <a:ext cx="2362200" cy="787400"/>
            <a:chOff x="96" y="48"/>
            <a:chExt cx="1447" cy="496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例题讲解</a:t>
              </a:r>
            </a:p>
          </p:txBody>
        </p:sp>
        <p:pic>
          <p:nvPicPr>
            <p:cNvPr id="35846" name="Picture 6" descr="line5-8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847" name="Rectangle 3"/>
          <p:cNvSpPr/>
          <p:nvPr/>
        </p:nvSpPr>
        <p:spPr bwMode="auto">
          <a:xfrm>
            <a:off x="468313" y="1447800"/>
            <a:ext cx="74564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画出正比例函数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y=2x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的图象．</a:t>
            </a:r>
            <a:endParaRPr lang="zh-CN" altLang="en-US" sz="3600" dirty="0"/>
          </a:p>
        </p:txBody>
      </p:sp>
      <p:sp>
        <p:nvSpPr>
          <p:cNvPr id="16388" name="Rectangle 4"/>
          <p:cNvSpPr/>
          <p:nvPr/>
        </p:nvSpPr>
        <p:spPr bwMode="auto">
          <a:xfrm>
            <a:off x="395288" y="2438400"/>
            <a:ext cx="27289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列表：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zh-CN" sz="3600">
              <a:latin typeface="Calibri" panose="020F0502020204030204" pitchFamily="34" charset="0"/>
            </a:endParaRPr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2268538" y="3068638"/>
            <a:ext cx="3190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aphicFrame>
        <p:nvGraphicFramePr>
          <p:cNvPr id="35880" name="Group 40"/>
          <p:cNvGraphicFramePr>
            <a:graphicFrameLocks noGrp="1"/>
          </p:cNvGraphicFramePr>
          <p:nvPr/>
        </p:nvGraphicFramePr>
        <p:xfrm>
          <a:off x="609600" y="3573463"/>
          <a:ext cx="8129588" cy="1871663"/>
        </p:xfrm>
        <a:graphic>
          <a:graphicData uri="http://schemas.openxmlformats.org/drawingml/2006/table">
            <a:tbl>
              <a:tblPr/>
              <a:tblGrid>
                <a:gridCol w="136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81" name="Rectangle 3"/>
          <p:cNvSpPr/>
          <p:nvPr/>
        </p:nvSpPr>
        <p:spPr bwMode="auto">
          <a:xfrm>
            <a:off x="1143000" y="37338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endParaRPr lang="en-US" altLang="zh-CN" sz="3600"/>
          </a:p>
        </p:txBody>
      </p:sp>
      <p:sp>
        <p:nvSpPr>
          <p:cNvPr id="35882" name="Rectangle 3"/>
          <p:cNvSpPr/>
          <p:nvPr/>
        </p:nvSpPr>
        <p:spPr bwMode="auto">
          <a:xfrm>
            <a:off x="1143000" y="4648200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5883" name="Rectangle 3"/>
          <p:cNvSpPr/>
          <p:nvPr/>
        </p:nvSpPr>
        <p:spPr bwMode="auto">
          <a:xfrm>
            <a:off x="6172200" y="37338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3600"/>
          </a:p>
        </p:txBody>
      </p:sp>
      <p:sp>
        <p:nvSpPr>
          <p:cNvPr id="35884" name="Rectangle 3"/>
          <p:cNvSpPr/>
          <p:nvPr/>
        </p:nvSpPr>
        <p:spPr bwMode="auto">
          <a:xfrm>
            <a:off x="5257800" y="37338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3600"/>
          </a:p>
        </p:txBody>
      </p:sp>
      <p:sp>
        <p:nvSpPr>
          <p:cNvPr id="35885" name="Rectangle 3"/>
          <p:cNvSpPr/>
          <p:nvPr/>
        </p:nvSpPr>
        <p:spPr bwMode="auto">
          <a:xfrm>
            <a:off x="5257800" y="46482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3600"/>
          </a:p>
        </p:txBody>
      </p:sp>
      <p:sp>
        <p:nvSpPr>
          <p:cNvPr id="35886" name="Rectangle 3"/>
          <p:cNvSpPr/>
          <p:nvPr/>
        </p:nvSpPr>
        <p:spPr bwMode="auto">
          <a:xfrm>
            <a:off x="4191000" y="3733800"/>
            <a:ext cx="45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en-US" altLang="zh-CN" sz="3600"/>
          </a:p>
        </p:txBody>
      </p:sp>
      <p:sp>
        <p:nvSpPr>
          <p:cNvPr id="35888" name="Rectangle 3"/>
          <p:cNvSpPr/>
          <p:nvPr/>
        </p:nvSpPr>
        <p:spPr bwMode="auto">
          <a:xfrm>
            <a:off x="7239000" y="37338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3600"/>
          </a:p>
        </p:txBody>
      </p:sp>
      <p:sp>
        <p:nvSpPr>
          <p:cNvPr id="35889" name="Rectangle 3"/>
          <p:cNvSpPr/>
          <p:nvPr/>
        </p:nvSpPr>
        <p:spPr bwMode="auto">
          <a:xfrm>
            <a:off x="3200400" y="3733800"/>
            <a:ext cx="45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3600"/>
          </a:p>
        </p:txBody>
      </p:sp>
      <p:sp>
        <p:nvSpPr>
          <p:cNvPr id="35890" name="Rectangle 3"/>
          <p:cNvSpPr/>
          <p:nvPr/>
        </p:nvSpPr>
        <p:spPr bwMode="auto">
          <a:xfrm>
            <a:off x="2209800" y="3733800"/>
            <a:ext cx="60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endParaRPr lang="en-US" altLang="zh-CN" sz="3600"/>
          </a:p>
        </p:txBody>
      </p:sp>
      <p:sp>
        <p:nvSpPr>
          <p:cNvPr id="35891" name="Rectangle 3"/>
          <p:cNvSpPr/>
          <p:nvPr/>
        </p:nvSpPr>
        <p:spPr bwMode="auto">
          <a:xfrm>
            <a:off x="8001000" y="3733800"/>
            <a:ext cx="60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endParaRPr lang="en-US" altLang="zh-CN" sz="3600"/>
          </a:p>
        </p:txBody>
      </p:sp>
      <p:sp>
        <p:nvSpPr>
          <p:cNvPr id="35892" name="Rectangle 3"/>
          <p:cNvSpPr/>
          <p:nvPr/>
        </p:nvSpPr>
        <p:spPr bwMode="auto">
          <a:xfrm>
            <a:off x="2209800" y="4648200"/>
            <a:ext cx="60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endParaRPr lang="en-US" altLang="zh-CN" sz="3600"/>
          </a:p>
        </p:txBody>
      </p:sp>
      <p:sp>
        <p:nvSpPr>
          <p:cNvPr id="35893" name="Rectangle 3"/>
          <p:cNvSpPr/>
          <p:nvPr/>
        </p:nvSpPr>
        <p:spPr bwMode="auto">
          <a:xfrm>
            <a:off x="8001000" y="4648200"/>
            <a:ext cx="60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endParaRPr lang="en-US" altLang="zh-CN" sz="3600"/>
          </a:p>
        </p:txBody>
      </p:sp>
      <p:sp>
        <p:nvSpPr>
          <p:cNvPr id="35895" name="Rectangle 3"/>
          <p:cNvSpPr/>
          <p:nvPr/>
        </p:nvSpPr>
        <p:spPr bwMode="auto">
          <a:xfrm>
            <a:off x="6248400" y="46482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3600"/>
          </a:p>
        </p:txBody>
      </p:sp>
      <p:sp>
        <p:nvSpPr>
          <p:cNvPr id="35896" name="Rectangle 3"/>
          <p:cNvSpPr/>
          <p:nvPr/>
        </p:nvSpPr>
        <p:spPr bwMode="auto">
          <a:xfrm>
            <a:off x="7239000" y="4648200"/>
            <a:ext cx="22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3600"/>
          </a:p>
        </p:txBody>
      </p:sp>
      <p:sp>
        <p:nvSpPr>
          <p:cNvPr id="35897" name="Rectangle 3"/>
          <p:cNvSpPr/>
          <p:nvPr/>
        </p:nvSpPr>
        <p:spPr bwMode="auto">
          <a:xfrm>
            <a:off x="4191000" y="4648200"/>
            <a:ext cx="45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3600"/>
          </a:p>
        </p:txBody>
      </p:sp>
      <p:sp>
        <p:nvSpPr>
          <p:cNvPr id="35898" name="Rectangle 3"/>
          <p:cNvSpPr/>
          <p:nvPr/>
        </p:nvSpPr>
        <p:spPr bwMode="auto">
          <a:xfrm>
            <a:off x="3200400" y="4648200"/>
            <a:ext cx="45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endParaRPr lang="en-US" altLang="zh-CN" sz="3600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14800" y="2133600"/>
            <a:ext cx="16764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关系式法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267200" y="5638800"/>
            <a:ext cx="12954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列表法</a:t>
            </a:r>
          </a:p>
        </p:txBody>
      </p:sp>
      <p:sp>
        <p:nvSpPr>
          <p:cNvPr id="35901" name="AutoShape 61"/>
          <p:cNvSpPr>
            <a:spLocks noChangeArrowheads="1"/>
          </p:cNvSpPr>
          <p:nvPr/>
        </p:nvSpPr>
        <p:spPr bwMode="auto">
          <a:xfrm>
            <a:off x="4800600" y="2667000"/>
            <a:ext cx="152400" cy="3048000"/>
          </a:xfrm>
          <a:prstGeom prst="downArrow">
            <a:avLst>
              <a:gd name="adj1" fmla="val 50000"/>
              <a:gd name="adj2" fmla="val 500000"/>
            </a:avLst>
          </a:prstGeom>
          <a:solidFill>
            <a:srgbClr val="00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35881" grpId="0"/>
      <p:bldP spid="35882" grpId="0"/>
      <p:bldP spid="35883" grpId="0"/>
      <p:bldP spid="35884" grpId="0"/>
      <p:bldP spid="35885" grpId="0"/>
      <p:bldP spid="35886" grpId="0"/>
      <p:bldP spid="35888" grpId="0"/>
      <p:bldP spid="35889" grpId="0"/>
      <p:bldP spid="35890" grpId="0"/>
      <p:bldP spid="35891" grpId="0"/>
      <p:bldP spid="35892" grpId="0"/>
      <p:bldP spid="35893" grpId="0"/>
      <p:bldP spid="35895" grpId="0"/>
      <p:bldP spid="35896" grpId="0"/>
      <p:bldP spid="35897" grpId="0"/>
      <p:bldP spid="35898" grpId="0"/>
      <p:bldP spid="6146" grpId="0" bldLvl="0" autoUpdateAnimBg="0"/>
      <p:bldP spid="2" grpId="0" bldLvl="0" autoUpdateAnimBg="0"/>
      <p:bldP spid="359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3032125"/>
            <a:ext cx="1296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黑体" panose="02010609060101010101" pitchFamily="49" charset="-122"/>
              </a:rPr>
              <a:t>描点</a:t>
            </a:r>
          </a:p>
        </p:txBody>
      </p:sp>
      <p:pic>
        <p:nvPicPr>
          <p:cNvPr id="3686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81200"/>
            <a:ext cx="46529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22"/>
          <p:cNvSpPr>
            <a:spLocks noChangeArrowheads="1"/>
          </p:cNvSpPr>
          <p:nvPr/>
        </p:nvSpPr>
        <p:spPr bwMode="auto">
          <a:xfrm>
            <a:off x="2192338" y="-38100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pSp>
        <p:nvGrpSpPr>
          <p:cNvPr id="36916" name="Group 52"/>
          <p:cNvGrpSpPr/>
          <p:nvPr/>
        </p:nvGrpSpPr>
        <p:grpSpPr bwMode="auto">
          <a:xfrm>
            <a:off x="914400" y="169863"/>
            <a:ext cx="8129588" cy="1871662"/>
            <a:chOff x="336" y="107"/>
            <a:chExt cx="5121" cy="1179"/>
          </a:xfrm>
        </p:grpSpPr>
        <p:sp>
          <p:nvSpPr>
            <p:cNvPr id="2" name="Rectangle 8"/>
            <p:cNvSpPr>
              <a:spLocks noChangeArrowheads="1"/>
            </p:cNvSpPr>
            <p:nvPr/>
          </p:nvSpPr>
          <p:spPr bwMode="auto">
            <a:xfrm>
              <a:off x="336" y="107"/>
              <a:ext cx="858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9"/>
            <p:cNvSpPr>
              <a:spLocks noChangeArrowheads="1"/>
            </p:cNvSpPr>
            <p:nvPr/>
          </p:nvSpPr>
          <p:spPr bwMode="auto">
            <a:xfrm>
              <a:off x="1194" y="107"/>
              <a:ext cx="6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1803" y="107"/>
              <a:ext cx="6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412" y="107"/>
              <a:ext cx="6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21" y="107"/>
              <a:ext cx="6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630" y="107"/>
              <a:ext cx="60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233" y="107"/>
              <a:ext cx="615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848" y="107"/>
              <a:ext cx="6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336" y="674"/>
              <a:ext cx="858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194" y="674"/>
              <a:ext cx="609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803" y="674"/>
              <a:ext cx="609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412" y="674"/>
              <a:ext cx="609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21" y="674"/>
              <a:ext cx="609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3630" y="674"/>
              <a:ext cx="603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4233" y="674"/>
              <a:ext cx="615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4848" y="674"/>
              <a:ext cx="609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zh-CN" sz="36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194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1803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412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3021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3630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4233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848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336" y="674"/>
              <a:ext cx="512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336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5457" y="107"/>
              <a:ext cx="0" cy="11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336" y="107"/>
              <a:ext cx="512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36" y="1286"/>
              <a:ext cx="512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0" name="Rectangle 3"/>
            <p:cNvSpPr/>
            <p:nvPr/>
          </p:nvSpPr>
          <p:spPr bwMode="auto">
            <a:xfrm>
              <a:off x="672" y="208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x</a:t>
              </a:r>
              <a:endParaRPr lang="en-US" altLang="zh-CN" sz="3600"/>
            </a:p>
          </p:txBody>
        </p:sp>
        <p:sp>
          <p:nvSpPr>
            <p:cNvPr id="36901" name="Rectangle 3"/>
            <p:cNvSpPr/>
            <p:nvPr/>
          </p:nvSpPr>
          <p:spPr bwMode="auto">
            <a:xfrm>
              <a:off x="672" y="784"/>
              <a:ext cx="28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902" name="Rectangle 3"/>
            <p:cNvSpPr/>
            <p:nvPr/>
          </p:nvSpPr>
          <p:spPr bwMode="auto">
            <a:xfrm>
              <a:off x="3840" y="208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en-US" altLang="zh-CN" sz="3600"/>
            </a:p>
          </p:txBody>
        </p:sp>
        <p:sp>
          <p:nvSpPr>
            <p:cNvPr id="36903" name="Rectangle 3"/>
            <p:cNvSpPr/>
            <p:nvPr/>
          </p:nvSpPr>
          <p:spPr bwMode="auto">
            <a:xfrm>
              <a:off x="3264" y="208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endParaRPr lang="en-US" altLang="zh-CN" sz="3600"/>
            </a:p>
          </p:txBody>
        </p:sp>
        <p:sp>
          <p:nvSpPr>
            <p:cNvPr id="36904" name="Rectangle 3"/>
            <p:cNvSpPr/>
            <p:nvPr/>
          </p:nvSpPr>
          <p:spPr bwMode="auto">
            <a:xfrm>
              <a:off x="3264" y="784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endParaRPr lang="en-US" altLang="zh-CN" sz="3600"/>
            </a:p>
          </p:txBody>
        </p:sp>
        <p:sp>
          <p:nvSpPr>
            <p:cNvPr id="36905" name="Rectangle 3"/>
            <p:cNvSpPr/>
            <p:nvPr/>
          </p:nvSpPr>
          <p:spPr bwMode="auto">
            <a:xfrm>
              <a:off x="2592" y="208"/>
              <a:ext cx="2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-1</a:t>
              </a:r>
              <a:endParaRPr lang="en-US" altLang="zh-CN" sz="3600"/>
            </a:p>
          </p:txBody>
        </p:sp>
        <p:sp>
          <p:nvSpPr>
            <p:cNvPr id="36906" name="Rectangle 3"/>
            <p:cNvSpPr/>
            <p:nvPr/>
          </p:nvSpPr>
          <p:spPr bwMode="auto">
            <a:xfrm>
              <a:off x="4512" y="208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en-US" altLang="zh-CN" sz="3600"/>
            </a:p>
          </p:txBody>
        </p:sp>
        <p:sp>
          <p:nvSpPr>
            <p:cNvPr id="36907" name="Rectangle 3"/>
            <p:cNvSpPr/>
            <p:nvPr/>
          </p:nvSpPr>
          <p:spPr bwMode="auto">
            <a:xfrm>
              <a:off x="1968" y="208"/>
              <a:ext cx="2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-2</a:t>
              </a:r>
              <a:endParaRPr lang="en-US" altLang="zh-CN" sz="3600"/>
            </a:p>
          </p:txBody>
        </p:sp>
        <p:sp>
          <p:nvSpPr>
            <p:cNvPr id="36908" name="Rectangle 3"/>
            <p:cNvSpPr/>
            <p:nvPr/>
          </p:nvSpPr>
          <p:spPr bwMode="auto">
            <a:xfrm>
              <a:off x="1344" y="208"/>
              <a:ext cx="38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…</a:t>
              </a:r>
              <a:endParaRPr lang="en-US" altLang="zh-CN" sz="3600"/>
            </a:p>
          </p:txBody>
        </p:sp>
        <p:sp>
          <p:nvSpPr>
            <p:cNvPr id="36909" name="Rectangle 3"/>
            <p:cNvSpPr/>
            <p:nvPr/>
          </p:nvSpPr>
          <p:spPr bwMode="auto">
            <a:xfrm>
              <a:off x="4992" y="208"/>
              <a:ext cx="38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…</a:t>
              </a:r>
              <a:endParaRPr lang="en-US" altLang="zh-CN" sz="3600"/>
            </a:p>
          </p:txBody>
        </p:sp>
        <p:sp>
          <p:nvSpPr>
            <p:cNvPr id="36910" name="Rectangle 3"/>
            <p:cNvSpPr/>
            <p:nvPr/>
          </p:nvSpPr>
          <p:spPr bwMode="auto">
            <a:xfrm>
              <a:off x="1344" y="784"/>
              <a:ext cx="38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…</a:t>
              </a:r>
              <a:endParaRPr lang="en-US" altLang="zh-CN" sz="3600"/>
            </a:p>
          </p:txBody>
        </p:sp>
        <p:sp>
          <p:nvSpPr>
            <p:cNvPr id="36911" name="Rectangle 3"/>
            <p:cNvSpPr/>
            <p:nvPr/>
          </p:nvSpPr>
          <p:spPr bwMode="auto">
            <a:xfrm>
              <a:off x="4992" y="784"/>
              <a:ext cx="38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…</a:t>
              </a:r>
              <a:endParaRPr lang="en-US" altLang="zh-CN" sz="3600"/>
            </a:p>
          </p:txBody>
        </p:sp>
        <p:sp>
          <p:nvSpPr>
            <p:cNvPr id="36912" name="Rectangle 3"/>
            <p:cNvSpPr/>
            <p:nvPr/>
          </p:nvSpPr>
          <p:spPr bwMode="auto">
            <a:xfrm>
              <a:off x="3888" y="784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en-US" altLang="zh-CN" sz="3600"/>
            </a:p>
          </p:txBody>
        </p:sp>
        <p:sp>
          <p:nvSpPr>
            <p:cNvPr id="36913" name="Rectangle 3"/>
            <p:cNvSpPr/>
            <p:nvPr/>
          </p:nvSpPr>
          <p:spPr bwMode="auto">
            <a:xfrm>
              <a:off x="4512" y="784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altLang="zh-CN" sz="3600"/>
            </a:p>
          </p:txBody>
        </p:sp>
        <p:sp>
          <p:nvSpPr>
            <p:cNvPr id="36914" name="Rectangle 3"/>
            <p:cNvSpPr/>
            <p:nvPr/>
          </p:nvSpPr>
          <p:spPr bwMode="auto">
            <a:xfrm>
              <a:off x="2592" y="784"/>
              <a:ext cx="2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-2</a:t>
              </a:r>
              <a:endParaRPr lang="en-US" altLang="zh-CN" sz="3600"/>
            </a:p>
          </p:txBody>
        </p:sp>
        <p:sp>
          <p:nvSpPr>
            <p:cNvPr id="36915" name="Rectangle 3"/>
            <p:cNvSpPr/>
            <p:nvPr/>
          </p:nvSpPr>
          <p:spPr bwMode="auto">
            <a:xfrm>
              <a:off x="1968" y="784"/>
              <a:ext cx="2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3600">
                  <a:latin typeface="黑体" panose="02010609060101010101" pitchFamily="49" charset="-122"/>
                  <a:ea typeface="黑体" panose="02010609060101010101" pitchFamily="49" charset="-122"/>
                </a:rPr>
                <a:t>-4</a:t>
              </a:r>
              <a:endParaRPr lang="en-US" altLang="zh-CN" sz="3600"/>
            </a:p>
          </p:txBody>
        </p:sp>
      </p:grpSp>
      <p:sp>
        <p:nvSpPr>
          <p:cNvPr id="36943" name="Line 79"/>
          <p:cNvSpPr>
            <a:spLocks noChangeShapeType="1"/>
          </p:cNvSpPr>
          <p:nvPr/>
        </p:nvSpPr>
        <p:spPr bwMode="auto">
          <a:xfrm flipH="1">
            <a:off x="3657600" y="2514600"/>
            <a:ext cx="1981200" cy="3657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04800" y="4708525"/>
            <a:ext cx="1296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黑体" panose="02010609060101010101" pitchFamily="49" charset="-122"/>
              </a:rPr>
              <a:t>连线</a:t>
            </a: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7207250" y="2362200"/>
            <a:ext cx="793750" cy="3810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画函数图象的一</a:t>
            </a:r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7893050" y="2362200"/>
            <a:ext cx="793750" cy="3810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般步骤有哪些？</a:t>
            </a:r>
          </a:p>
        </p:txBody>
      </p:sp>
      <p:sp>
        <p:nvSpPr>
          <p:cNvPr id="16388" name="Rectangle 4"/>
          <p:cNvSpPr/>
          <p:nvPr/>
        </p:nvSpPr>
        <p:spPr bwMode="auto">
          <a:xfrm>
            <a:off x="304800" y="1917700"/>
            <a:ext cx="1600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列表：</a:t>
            </a:r>
            <a:endParaRPr lang="zh-CN" altLang="en-US" sz="36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36943" grpId="0" animBg="1"/>
      <p:bldP spid="30" grpId="0"/>
      <p:bldP spid="36946" grpId="0" animBg="1"/>
      <p:bldP spid="36947" grpId="0" animBg="1"/>
      <p:bldP spid="163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/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动手操作，深化探索</a:t>
            </a:r>
            <a:r>
              <a:rPr lang="zh-CN" altLang="en-US" sz="4400" dirty="0">
                <a:solidFill>
                  <a:srgbClr val="FF0000"/>
                </a:solidFill>
              </a:rPr>
              <a:t> 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</a:p>
        </p:txBody>
      </p:sp>
      <p:sp>
        <p:nvSpPr>
          <p:cNvPr id="37894" name="Rectangle 3"/>
          <p:cNvSpPr/>
          <p:nvPr/>
        </p:nvSpPr>
        <p:spPr bwMode="auto">
          <a:xfrm>
            <a:off x="457200" y="16002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）画出正比例函数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的图象．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）在所作的图象上取几个点，找出它们的横坐标和纵坐标，并验证它们是否都满足关系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/>
          <p:nvPr/>
        </p:nvSpPr>
        <p:spPr bwMode="auto">
          <a:xfrm>
            <a:off x="381000" y="1295400"/>
            <a:ext cx="89916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满足关系式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所对应的点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都在正比例函数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的图象上吗？</a:t>
            </a:r>
          </a:p>
        </p:txBody>
      </p:sp>
      <p:grpSp>
        <p:nvGrpSpPr>
          <p:cNvPr id="45062" name="Group 6"/>
          <p:cNvGrpSpPr/>
          <p:nvPr/>
        </p:nvGrpSpPr>
        <p:grpSpPr bwMode="auto">
          <a:xfrm>
            <a:off x="228600" y="152400"/>
            <a:ext cx="1905000" cy="787400"/>
            <a:chOff x="96" y="48"/>
            <a:chExt cx="1447" cy="496"/>
          </a:xfrm>
        </p:grpSpPr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11" y="48"/>
              <a:ext cx="1432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议一议</a:t>
              </a:r>
            </a:p>
          </p:txBody>
        </p:sp>
        <p:pic>
          <p:nvPicPr>
            <p:cNvPr id="45064" name="Picture 8" descr="line5-8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065" name="Rectangle 3"/>
          <p:cNvSpPr/>
          <p:nvPr/>
        </p:nvSpPr>
        <p:spPr bwMode="auto">
          <a:xfrm>
            <a:off x="457200" y="30480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正比例函数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的图象上的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都满足关系式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吗？</a:t>
            </a:r>
          </a:p>
        </p:txBody>
      </p:sp>
      <p:sp>
        <p:nvSpPr>
          <p:cNvPr id="45066" name="Rectangle 3"/>
          <p:cNvSpPr/>
          <p:nvPr/>
        </p:nvSpPr>
        <p:spPr bwMode="auto">
          <a:xfrm>
            <a:off x="533400" y="4729163"/>
            <a:ext cx="822960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正比例函数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3600" dirty="0" err="1">
                <a:latin typeface="黑体" panose="02010609060101010101" pitchFamily="49" charset="-122"/>
                <a:ea typeface="黑体" panose="02010609060101010101" pitchFamily="49" charset="-122"/>
              </a:rPr>
              <a:t>kx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的图象有何特点？你是怎样理解的？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5" grpId="0"/>
      <p:bldP spid="450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Group 3"/>
          <p:cNvGrpSpPr/>
          <p:nvPr/>
        </p:nvGrpSpPr>
        <p:grpSpPr bwMode="auto">
          <a:xfrm>
            <a:off x="381000" y="381000"/>
            <a:ext cx="2362200" cy="787400"/>
            <a:chOff x="96" y="48"/>
            <a:chExt cx="1447" cy="496"/>
          </a:xfrm>
        </p:grpSpPr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110" y="48"/>
              <a:ext cx="1433" cy="47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归纳小结</a:t>
              </a:r>
            </a:p>
          </p:txBody>
        </p:sp>
        <p:pic>
          <p:nvPicPr>
            <p:cNvPr id="47109" name="Picture 5" descr="line5-8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6" y="481"/>
              <a:ext cx="1440" cy="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111" name="Rectangle 3"/>
          <p:cNvSpPr/>
          <p:nvPr/>
        </p:nvSpPr>
        <p:spPr bwMode="auto">
          <a:xfrm>
            <a:off x="381000" y="16002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正比例函数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32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图象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是一条经过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原点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47112" name="Rectangle 3"/>
          <p:cNvSpPr/>
          <p:nvPr/>
        </p:nvSpPr>
        <p:spPr bwMode="auto">
          <a:xfrm>
            <a:off x="762000" y="2667000"/>
            <a:ext cx="7848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因此，画正比例函数图象时，只要再确定一个点，过这点与原点画直线就可以了。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76600" y="4724400"/>
            <a:ext cx="1752600" cy="701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黑体" panose="02010609060101010101" pitchFamily="49" charset="-122"/>
              </a:rPr>
              <a:t>两点法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184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/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动手操作，深化探索</a:t>
            </a:r>
            <a:r>
              <a:rPr lang="zh-CN" altLang="en-US" sz="4400" dirty="0">
                <a:solidFill>
                  <a:srgbClr val="FF0000"/>
                </a:solidFill>
              </a:rPr>
              <a:t> 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试一试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</a:p>
        </p:txBody>
      </p:sp>
      <p:sp>
        <p:nvSpPr>
          <p:cNvPr id="39939" name="Rectangle 3"/>
          <p:cNvSpPr/>
          <p:nvPr/>
        </p:nvSpPr>
        <p:spPr bwMode="auto">
          <a:xfrm>
            <a:off x="457200" y="1600200"/>
            <a:ext cx="77866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在同一直角坐标系内作出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y=x,y=3x,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   y=-  x,y=-4x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的图象．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9968" name="Group 32"/>
          <p:cNvGraphicFramePr>
            <a:graphicFrameLocks noGrp="1"/>
          </p:cNvGraphicFramePr>
          <p:nvPr/>
        </p:nvGraphicFramePr>
        <p:xfrm>
          <a:off x="1403350" y="3789363"/>
          <a:ext cx="4038600" cy="2895600"/>
        </p:xfrm>
        <a:graphic>
          <a:graphicData uri="http://schemas.openxmlformats.org/drawingml/2006/table">
            <a:tbl>
              <a:tblPr/>
              <a:tblGrid>
                <a:gridCol w="198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y=x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y=3x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y=-x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y=-4x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00113" y="2924175"/>
            <a:ext cx="295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ea typeface="黑体" panose="02010609060101010101" pitchFamily="49" charset="-122"/>
              </a:rPr>
              <a:t>解：</a:t>
            </a:r>
            <a:r>
              <a:rPr lang="zh-CN" altLang="en-US" sz="3200">
                <a:ea typeface="黑体" panose="02010609060101010101" pitchFamily="49" charset="-122"/>
              </a:rPr>
              <a:t>列表</a:t>
            </a:r>
          </a:p>
        </p:txBody>
      </p:sp>
      <p:graphicFrame>
        <p:nvGraphicFramePr>
          <p:cNvPr id="39967" name="Object 146"/>
          <p:cNvGraphicFramePr>
            <a:graphicFrameLocks noChangeAspect="1"/>
          </p:cNvGraphicFramePr>
          <p:nvPr/>
        </p:nvGraphicFramePr>
        <p:xfrm>
          <a:off x="2268538" y="206057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060575"/>
                        <a:ext cx="3349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671</Words>
  <Application>Microsoft Office PowerPoint</Application>
  <PresentationFormat>全屏显示(4:3)</PresentationFormat>
  <Paragraphs>113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华文行楷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2022-01-07T08:31:26Z</dcterms:created>
  <dcterms:modified xsi:type="dcterms:W3CDTF">2023-01-16T22:42:08Z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EAD564814FA341559DCED5382A73A8D9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