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8" r:id="rId2"/>
    <p:sldId id="291" r:id="rId3"/>
    <p:sldId id="292" r:id="rId4"/>
    <p:sldId id="294" r:id="rId5"/>
    <p:sldId id="295" r:id="rId6"/>
    <p:sldId id="259" r:id="rId7"/>
    <p:sldId id="270" r:id="rId8"/>
    <p:sldId id="271" r:id="rId9"/>
    <p:sldId id="272" r:id="rId10"/>
    <p:sldId id="279" r:id="rId11"/>
    <p:sldId id="276" r:id="rId12"/>
    <p:sldId id="299" r:id="rId13"/>
    <p:sldId id="296" r:id="rId14"/>
    <p:sldId id="300" r:id="rId15"/>
    <p:sldId id="298" r:id="rId16"/>
    <p:sldId id="301" r:id="rId17"/>
    <p:sldId id="305" r:id="rId18"/>
    <p:sldId id="304" r:id="rId19"/>
    <p:sldId id="30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00"/>
    <a:srgbClr val="FFCCFF"/>
    <a:srgbClr val="FF66FF"/>
    <a:srgbClr val="CC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9554" autoAdjust="0"/>
  </p:normalViewPr>
  <p:slideViewPr>
    <p:cSldViewPr>
      <p:cViewPr>
        <p:scale>
          <a:sx n="100" d="100"/>
          <a:sy n="100" d="100"/>
        </p:scale>
        <p:origin x="-294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27130-85A2-4F39-B897-53BAD6919BD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0DDCB-71DA-45F2-9A75-CBC100A78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3A65A-5F03-4F0A-8C63-E4DD928DA1E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91314" y="274638"/>
            <a:ext cx="2078038" cy="5808662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13647" cy="5808662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3C38F-8EB0-4BDC-905A-D5F73AF54F2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68625-1CD2-4048-AFFF-60002B80639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AFD49-A444-4DA0-A831-3A4A1DA44D0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C48E8-0420-4BDB-A0DD-D7C53B17CA3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82F0D-59CB-481F-838A-46493538248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9750" y="1557338"/>
            <a:ext cx="4032504" cy="452596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36846" y="1557338"/>
            <a:ext cx="4032504" cy="452596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99DE9-8114-4A25-9220-3172A40B287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8014D-FF42-43B7-901A-1624F86332D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26E03-A2E9-40FD-8B8C-BE12460A6E7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F3E45-16B1-4BA2-9CF2-418F189646F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A1013-E4C6-455B-BFE1-794F842AA2B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noProof="1" smtClean="0"/>
              <a:t>单击图标添加图片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19AF1-32E4-434C-8817-F8818AA4D48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4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539354" y="15573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fontAlgn="auto">
              <a:defRPr sz="1400" noProof="1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 fontAlgn="auto">
              <a:defRPr sz="1400" noProof="1"/>
            </a:lvl1pPr>
          </a:lstStyle>
          <a:p>
            <a:endParaRPr lang="zh-CN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11261DF3-ECBD-4DF4-B045-BD29F0C2B0BF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lnSpc>
          <a:spcPct val="130000"/>
        </a:lnSpc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1" fontAlgn="base" hangingPunct="1">
        <a:lnSpc>
          <a:spcPct val="13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1" fontAlgn="base" hangingPunct="1">
        <a:lnSpc>
          <a:spcPct val="130000"/>
        </a:lnSpc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1" fontAlgn="base" hangingPunct="1">
        <a:lnSpc>
          <a:spcPct val="13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1" fontAlgn="base" hangingPunct="1">
        <a:lnSpc>
          <a:spcPct val="130000"/>
        </a:lnSpc>
        <a:spcBef>
          <a:spcPct val="20000"/>
        </a:spcBef>
        <a:spcAft>
          <a:spcPct val="0"/>
        </a:spcAft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30000"/>
        </a:lnSpc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30000"/>
        </a:lnSpc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30000"/>
        </a:lnSpc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30000"/>
        </a:lnSpc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911069" y="519423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198884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7200" b="1" kern="10" spc="600" dirty="0" smtClean="0">
                <a:ln w="12700" cap="sq">
                  <a:noFill/>
                  <a:round/>
                  <a:headEnd type="none" w="sm" len="sm"/>
                  <a:tailEnd type="none" w="sm" len="sm"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正比例 反比例</a:t>
            </a:r>
            <a:endParaRPr lang="zh-CN" altLang="en-US" sz="7200" b="1" kern="10" spc="600" dirty="0">
              <a:ln w="12700" cap="sq">
                <a:noFill/>
                <a:round/>
                <a:headEnd type="none" w="sm" len="sm"/>
                <a:tailEnd type="none" w="sm" len="sm"/>
              </a:ln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ChangeArrowheads="1"/>
          </p:cNvSpPr>
          <p:nvPr/>
        </p:nvSpPr>
        <p:spPr bwMode="auto">
          <a:xfrm>
            <a:off x="285750" y="2000250"/>
            <a:ext cx="85010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１</a:t>
            </a:r>
            <a:r>
              <a:rPr kumimoji="1"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kumimoji="1"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每包书中册数相同，包数和总册数。</a:t>
            </a:r>
          </a:p>
          <a:p>
            <a:r>
              <a:rPr kumimoji="1"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２</a:t>
            </a:r>
            <a:r>
              <a:rPr kumimoji="1"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kumimoji="1"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被除数一定，除数和商。</a:t>
            </a:r>
          </a:p>
          <a:p>
            <a:r>
              <a:rPr kumimoji="1"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３</a:t>
            </a:r>
            <a:r>
              <a:rPr kumimoji="1"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kumimoji="1"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全班的学生人数一定，每组的人数和组数。</a:t>
            </a:r>
          </a:p>
          <a:p>
            <a:r>
              <a:rPr kumimoji="1"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４</a:t>
            </a:r>
            <a:r>
              <a:rPr kumimoji="1"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kumimoji="1"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圆的面积与半径。</a:t>
            </a:r>
          </a:p>
          <a:p>
            <a:r>
              <a:rPr kumimoji="1"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５</a:t>
            </a:r>
            <a:r>
              <a:rPr kumimoji="1"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kumimoji="1"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房间地面面积一定，房间里的人数和每人</a:t>
            </a:r>
            <a:endParaRPr kumimoji="1" lang="en-US" altLang="zh-CN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r>
              <a:rPr kumimoji="1"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</a:t>
            </a:r>
            <a:r>
              <a:rPr kumimoji="1"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所占的面积。</a:t>
            </a:r>
          </a:p>
          <a:p>
            <a:r>
              <a:rPr kumimoji="1"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６</a:t>
            </a:r>
            <a:r>
              <a:rPr kumimoji="1"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kumimoji="1"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和一定，加数和另一个加数。</a:t>
            </a:r>
          </a:p>
          <a:p>
            <a:r>
              <a:rPr kumimoji="1"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７</a:t>
            </a:r>
            <a:r>
              <a:rPr kumimoji="1"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kumimoji="1"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一个人的年龄和他的体重。</a:t>
            </a:r>
          </a:p>
          <a:p>
            <a:endParaRPr kumimoji="1"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4579" name="Rectangle 6"/>
          <p:cNvSpPr>
            <a:spLocks noChangeArrowheads="1"/>
          </p:cNvSpPr>
          <p:nvPr/>
        </p:nvSpPr>
        <p:spPr bwMode="auto">
          <a:xfrm>
            <a:off x="285750" y="714375"/>
            <a:ext cx="86439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判断下面每题中的两种量是不是成比例，成什么比例？并说明理由。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1588"/>
            <a:ext cx="1143000" cy="608012"/>
          </a:xfrm>
          <a:prstGeom prst="rect">
            <a:avLst/>
          </a:prstGeom>
          <a:solidFill>
            <a:schemeClr val="tx2"/>
          </a:solidFill>
          <a:ln w="25400">
            <a:solidFill>
              <a:srgbClr val="333399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kumimoji="1"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小结</a:t>
            </a:r>
            <a:endParaRPr kumimoji="1"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 rot="5383059">
            <a:off x="1143000" y="0"/>
            <a:ext cx="609600" cy="609600"/>
          </a:xfrm>
          <a:prstGeom prst="triangle">
            <a:avLst>
              <a:gd name="adj" fmla="val 50000"/>
            </a:avLst>
          </a:prstGeom>
          <a:solidFill>
            <a:srgbClr val="F4EE06"/>
          </a:solidFill>
          <a:ln w="25400">
            <a:solidFill>
              <a:srgbClr val="333399"/>
            </a:solidFill>
            <a:miter lim="800000"/>
          </a:ln>
        </p:spPr>
        <p:txBody>
          <a:bodyPr wrap="none" anchor="ctr"/>
          <a:lstStyle/>
          <a:p>
            <a:endParaRPr lang="zh-CN" altLang="en-US" b="1"/>
          </a:p>
        </p:txBody>
      </p:sp>
      <p:sp>
        <p:nvSpPr>
          <p:cNvPr id="25604" name="Line 8"/>
          <p:cNvSpPr>
            <a:spLocks noChangeShapeType="1"/>
          </p:cNvSpPr>
          <p:nvPr/>
        </p:nvSpPr>
        <p:spPr bwMode="auto">
          <a:xfrm>
            <a:off x="-20638" y="762000"/>
            <a:ext cx="9144001" cy="0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05" name="Text Box 14"/>
          <p:cNvSpPr txBox="1">
            <a:spLocks noChangeArrowheads="1"/>
          </p:cNvSpPr>
          <p:nvPr/>
        </p:nvSpPr>
        <p:spPr bwMode="auto">
          <a:xfrm>
            <a:off x="2719388" y="847725"/>
            <a:ext cx="15700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正比例</a:t>
            </a:r>
          </a:p>
        </p:txBody>
      </p:sp>
      <p:sp>
        <p:nvSpPr>
          <p:cNvPr id="25606" name="Text Box 15"/>
          <p:cNvSpPr txBox="1">
            <a:spLocks noChangeArrowheads="1"/>
          </p:cNvSpPr>
          <p:nvPr/>
        </p:nvSpPr>
        <p:spPr bwMode="auto">
          <a:xfrm>
            <a:off x="6673850" y="858838"/>
            <a:ext cx="15700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反比例</a:t>
            </a:r>
          </a:p>
        </p:txBody>
      </p:sp>
      <p:sp>
        <p:nvSpPr>
          <p:cNvPr id="25607" name="Text Box 16"/>
          <p:cNvSpPr txBox="1">
            <a:spLocks noChangeArrowheads="1"/>
          </p:cNvSpPr>
          <p:nvPr/>
        </p:nvSpPr>
        <p:spPr bwMode="auto">
          <a:xfrm>
            <a:off x="0" y="1989138"/>
            <a:ext cx="1416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相同点</a:t>
            </a:r>
          </a:p>
        </p:txBody>
      </p:sp>
      <p:sp>
        <p:nvSpPr>
          <p:cNvPr id="25608" name="Text Box 17"/>
          <p:cNvSpPr txBox="1">
            <a:spLocks noChangeArrowheads="1"/>
          </p:cNvSpPr>
          <p:nvPr/>
        </p:nvSpPr>
        <p:spPr bwMode="auto">
          <a:xfrm>
            <a:off x="0" y="4433888"/>
            <a:ext cx="1416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不同点</a:t>
            </a: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1331913" y="1557338"/>
            <a:ext cx="5616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1、都有两种相关联的量。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1331913" y="1989138"/>
            <a:ext cx="6335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2、一种量随着另一种量变化。</a:t>
            </a:r>
          </a:p>
        </p:txBody>
      </p:sp>
      <p:sp>
        <p:nvSpPr>
          <p:cNvPr id="25611" name="Line 22"/>
          <p:cNvSpPr>
            <a:spLocks noChangeShapeType="1"/>
          </p:cNvSpPr>
          <p:nvPr/>
        </p:nvSpPr>
        <p:spPr bwMode="auto">
          <a:xfrm>
            <a:off x="5429250" y="762000"/>
            <a:ext cx="0" cy="762000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2" name="Line 23"/>
          <p:cNvSpPr>
            <a:spLocks noChangeShapeType="1"/>
          </p:cNvSpPr>
          <p:nvPr/>
        </p:nvSpPr>
        <p:spPr bwMode="auto">
          <a:xfrm>
            <a:off x="5429250" y="3048000"/>
            <a:ext cx="0" cy="3657600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1357313" y="3143250"/>
            <a:ext cx="4071937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1、变化方向</a:t>
            </a: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相同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，一</a:t>
            </a:r>
          </a:p>
          <a:p>
            <a:pPr eaLnBrk="1" hangingPunct="1"/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种量扩大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缩小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，另一种量也扩大 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缩小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）。</a:t>
            </a:r>
            <a:endParaRPr kumimoji="1" lang="zh-CN" altLang="en-US" sz="3200" b="1">
              <a:solidFill>
                <a:srgbClr val="00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25614" name="Line 25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5" name="Line 26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6" name="Line 27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7" name="Line 30"/>
          <p:cNvSpPr>
            <a:spLocks noChangeShapeType="1"/>
          </p:cNvSpPr>
          <p:nvPr/>
        </p:nvSpPr>
        <p:spPr bwMode="auto">
          <a:xfrm>
            <a:off x="9144000" y="762000"/>
            <a:ext cx="0" cy="5943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5495925" y="3071813"/>
            <a:ext cx="35052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1、变化方向</a:t>
            </a: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相反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，</a:t>
            </a:r>
          </a:p>
          <a:p>
            <a:pPr eaLnBrk="1" hangingPunct="1"/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一种量扩大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缩小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，另一种量反而缩小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扩大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）。</a:t>
            </a:r>
            <a:endParaRPr kumimoji="1" lang="zh-CN" altLang="en-US" sz="3200" b="1">
              <a:solidFill>
                <a:srgbClr val="00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25619" name="Line 32"/>
          <p:cNvSpPr>
            <a:spLocks noChangeShapeType="1"/>
          </p:cNvSpPr>
          <p:nvPr/>
        </p:nvSpPr>
        <p:spPr bwMode="auto">
          <a:xfrm>
            <a:off x="1331913" y="771525"/>
            <a:ext cx="0" cy="5943600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20" name="Line 33"/>
          <p:cNvSpPr>
            <a:spLocks noChangeShapeType="1"/>
          </p:cNvSpPr>
          <p:nvPr/>
        </p:nvSpPr>
        <p:spPr bwMode="auto">
          <a:xfrm>
            <a:off x="0" y="762000"/>
            <a:ext cx="0" cy="5943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5570" name="Text Box 34"/>
          <p:cNvSpPr txBox="1">
            <a:spLocks noChangeArrowheads="1"/>
          </p:cNvSpPr>
          <p:nvPr/>
        </p:nvSpPr>
        <p:spPr bwMode="auto">
          <a:xfrm>
            <a:off x="1357313" y="5286375"/>
            <a:ext cx="40830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2、相对应的两个数的</a:t>
            </a:r>
          </a:p>
          <a:p>
            <a:pPr eaLnBrk="1" hangingPunct="1"/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比值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商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一定。</a:t>
            </a:r>
          </a:p>
        </p:txBody>
      </p:sp>
      <p:sp>
        <p:nvSpPr>
          <p:cNvPr id="65571" name="Text Box 35"/>
          <p:cNvSpPr txBox="1">
            <a:spLocks noChangeArrowheads="1"/>
          </p:cNvSpPr>
          <p:nvPr/>
        </p:nvSpPr>
        <p:spPr bwMode="auto">
          <a:xfrm>
            <a:off x="5429250" y="5230813"/>
            <a:ext cx="35718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2、相对应的两个数的</a:t>
            </a: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积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一定。</a:t>
            </a:r>
          </a:p>
        </p:txBody>
      </p:sp>
      <p:sp>
        <p:nvSpPr>
          <p:cNvPr id="65572" name="Text Box 36"/>
          <p:cNvSpPr txBox="1">
            <a:spLocks noChangeArrowheads="1"/>
          </p:cNvSpPr>
          <p:nvPr/>
        </p:nvSpPr>
        <p:spPr bwMode="auto">
          <a:xfrm>
            <a:off x="1331913" y="2492375"/>
            <a:ext cx="5548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kumimoji="1"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、都必须有一个量一定。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5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5" grpId="0" autoUpdateAnimBg="0"/>
      <p:bldP spid="65556" grpId="0" autoUpdateAnimBg="0"/>
      <p:bldP spid="65560" grpId="0" autoUpdateAnimBg="0"/>
      <p:bldP spid="65567" grpId="0" autoUpdateAnimBg="0"/>
      <p:bldP spid="65570" grpId="0" autoUpdateAnimBg="0"/>
      <p:bldP spid="65571" grpId="0" autoUpdateAnimBg="0"/>
      <p:bldP spid="6557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26"/>
          <p:cNvSpPr txBox="1">
            <a:spLocks noChangeArrowheads="1"/>
          </p:cNvSpPr>
          <p:nvPr/>
        </p:nvSpPr>
        <p:spPr bwMode="auto">
          <a:xfrm>
            <a:off x="357188" y="785813"/>
            <a:ext cx="8358187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4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一辆汽车在高速路上行驶，速度保持在</a:t>
            </a:r>
            <a:r>
              <a:rPr lang="en-US" altLang="zh-CN" sz="4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100</a:t>
            </a:r>
            <a:r>
              <a:rPr lang="zh-CN" altLang="en-US" sz="4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千米</a:t>
            </a:r>
            <a:r>
              <a:rPr lang="en-US" altLang="zh-CN" sz="4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4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时，说一说汽车行驶的路程随时间变化的情况，并用多种方式表示两个量之间的关系。</a:t>
            </a:r>
          </a:p>
        </p:txBody>
      </p:sp>
      <p:graphicFrame>
        <p:nvGraphicFramePr>
          <p:cNvPr id="28" name="Group 45"/>
          <p:cNvGraphicFramePr>
            <a:graphicFrameLocks noGrp="1"/>
          </p:cNvGraphicFramePr>
          <p:nvPr/>
        </p:nvGraphicFramePr>
        <p:xfrm>
          <a:off x="428625" y="4572000"/>
          <a:ext cx="8501063" cy="1631951"/>
        </p:xfrm>
        <a:graphic>
          <a:graphicData uri="http://schemas.openxmlformats.org/drawingml/2006/table">
            <a:tbl>
              <a:tblPr/>
              <a:tblGrid>
                <a:gridCol w="2214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9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4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73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85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时间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/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时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……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路程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/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千米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100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71500" y="3571875"/>
            <a:ext cx="32623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方式一：列表</a:t>
            </a:r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3590925" y="5418138"/>
            <a:ext cx="973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200</a:t>
            </a: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4572000" y="5424488"/>
            <a:ext cx="973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300</a:t>
            </a:r>
          </a:p>
        </p:txBody>
      </p:sp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5610225" y="5422900"/>
            <a:ext cx="958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400</a:t>
            </a: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6591300" y="5429250"/>
            <a:ext cx="973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500</a:t>
            </a:r>
          </a:p>
        </p:txBody>
      </p:sp>
      <p:sp>
        <p:nvSpPr>
          <p:cNvPr id="35" name="矩形 34"/>
          <p:cNvSpPr>
            <a:spLocks noChangeArrowheads="1"/>
          </p:cNvSpPr>
          <p:nvPr/>
        </p:nvSpPr>
        <p:spPr bwMode="auto">
          <a:xfrm>
            <a:off x="7643813" y="5429250"/>
            <a:ext cx="12144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……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28"/>
          <p:cNvSpPr txBox="1">
            <a:spLocks noChangeArrowheads="1"/>
          </p:cNvSpPr>
          <p:nvPr/>
        </p:nvSpPr>
        <p:spPr bwMode="auto">
          <a:xfrm>
            <a:off x="428625" y="428625"/>
            <a:ext cx="32623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方式二：画图</a:t>
            </a:r>
          </a:p>
        </p:txBody>
      </p:sp>
      <p:graphicFrame>
        <p:nvGraphicFramePr>
          <p:cNvPr id="36" name="表格 35"/>
          <p:cNvGraphicFramePr>
            <a:graphicFrameLocks noGrp="1"/>
          </p:cNvGraphicFramePr>
          <p:nvPr/>
        </p:nvGraphicFramePr>
        <p:xfrm>
          <a:off x="2643188" y="1993900"/>
          <a:ext cx="4143377" cy="3929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1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1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19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19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1295"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295"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295"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295"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295"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295"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295"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729" name="TextBox 36"/>
          <p:cNvSpPr txBox="1">
            <a:spLocks noChangeArrowheads="1"/>
          </p:cNvSpPr>
          <p:nvPr/>
        </p:nvSpPr>
        <p:spPr bwMode="auto">
          <a:xfrm>
            <a:off x="5772150" y="5851525"/>
            <a:ext cx="1800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时间</a:t>
            </a:r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时</a:t>
            </a:r>
          </a:p>
        </p:txBody>
      </p:sp>
      <p:sp>
        <p:nvSpPr>
          <p:cNvPr id="27730" name="矩形 37"/>
          <p:cNvSpPr>
            <a:spLocks noChangeArrowheads="1"/>
          </p:cNvSpPr>
          <p:nvPr/>
        </p:nvSpPr>
        <p:spPr bwMode="auto">
          <a:xfrm>
            <a:off x="3000375" y="5854700"/>
            <a:ext cx="4175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endParaRPr lang="zh-CN" altLang="en-US" sz="36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7731" name="矩形 38"/>
          <p:cNvSpPr>
            <a:spLocks noChangeArrowheads="1"/>
          </p:cNvSpPr>
          <p:nvPr/>
        </p:nvSpPr>
        <p:spPr bwMode="auto">
          <a:xfrm>
            <a:off x="3571875" y="5854700"/>
            <a:ext cx="4175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endParaRPr lang="zh-CN" altLang="en-US" sz="36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7732" name="矩形 39"/>
          <p:cNvSpPr>
            <a:spLocks noChangeArrowheads="1"/>
          </p:cNvSpPr>
          <p:nvPr/>
        </p:nvSpPr>
        <p:spPr bwMode="auto">
          <a:xfrm>
            <a:off x="4194175" y="5854700"/>
            <a:ext cx="4175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endParaRPr lang="zh-CN" altLang="en-US" sz="36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7733" name="矩形 40"/>
          <p:cNvSpPr>
            <a:spLocks noChangeArrowheads="1"/>
          </p:cNvSpPr>
          <p:nvPr/>
        </p:nvSpPr>
        <p:spPr bwMode="auto">
          <a:xfrm>
            <a:off x="4765675" y="5854700"/>
            <a:ext cx="4175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endParaRPr lang="zh-CN" altLang="en-US" sz="36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7734" name="矩形 42"/>
          <p:cNvSpPr>
            <a:spLocks noChangeArrowheads="1"/>
          </p:cNvSpPr>
          <p:nvPr/>
        </p:nvSpPr>
        <p:spPr bwMode="auto">
          <a:xfrm>
            <a:off x="5357813" y="5854700"/>
            <a:ext cx="4175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endParaRPr lang="zh-CN" altLang="en-US" sz="36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7735" name="矩形 44"/>
          <p:cNvSpPr>
            <a:spLocks noChangeArrowheads="1"/>
          </p:cNvSpPr>
          <p:nvPr/>
        </p:nvSpPr>
        <p:spPr bwMode="auto">
          <a:xfrm>
            <a:off x="1862138" y="2797175"/>
            <a:ext cx="804862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ts val="4400"/>
              </a:lnSpc>
            </a:pP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500</a:t>
            </a:r>
          </a:p>
          <a:p>
            <a:pPr algn="r">
              <a:lnSpc>
                <a:spcPts val="4400"/>
              </a:lnSpc>
            </a:pP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400</a:t>
            </a:r>
          </a:p>
          <a:p>
            <a:pPr algn="r">
              <a:lnSpc>
                <a:spcPts val="4400"/>
              </a:lnSpc>
            </a:pP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300</a:t>
            </a:r>
          </a:p>
          <a:p>
            <a:pPr algn="r">
              <a:lnSpc>
                <a:spcPts val="4400"/>
              </a:lnSpc>
            </a:pP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200</a:t>
            </a:r>
          </a:p>
          <a:p>
            <a:pPr algn="r">
              <a:lnSpc>
                <a:spcPts val="4400"/>
              </a:lnSpc>
            </a:pP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100</a:t>
            </a:r>
          </a:p>
          <a:p>
            <a:pPr algn="r">
              <a:lnSpc>
                <a:spcPts val="4400"/>
              </a:lnSpc>
            </a:pP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0</a:t>
            </a:r>
            <a:endParaRPr lang="zh-CN" altLang="en-US" sz="32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7736" name="TextBox 45"/>
          <p:cNvSpPr txBox="1">
            <a:spLocks noChangeArrowheads="1"/>
          </p:cNvSpPr>
          <p:nvPr/>
        </p:nvSpPr>
        <p:spPr bwMode="auto">
          <a:xfrm>
            <a:off x="1643063" y="1357313"/>
            <a:ext cx="22621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路程</a:t>
            </a:r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千米</a:t>
            </a:r>
          </a:p>
        </p:txBody>
      </p:sp>
      <p:sp>
        <p:nvSpPr>
          <p:cNvPr id="47" name="椭圆 46"/>
          <p:cNvSpPr>
            <a:spLocks noChangeArrowheads="1"/>
          </p:cNvSpPr>
          <p:nvPr/>
        </p:nvSpPr>
        <p:spPr bwMode="auto">
          <a:xfrm>
            <a:off x="3175000" y="5297488"/>
            <a:ext cx="107950" cy="107950"/>
          </a:xfrm>
          <a:prstGeom prst="ellipse">
            <a:avLst/>
          </a:prstGeom>
          <a:solidFill>
            <a:schemeClr val="accent1"/>
          </a:solidFill>
          <a:ln w="12700" cap="sq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8" name="椭圆 47"/>
          <p:cNvSpPr>
            <a:spLocks noChangeArrowheads="1"/>
          </p:cNvSpPr>
          <p:nvPr/>
        </p:nvSpPr>
        <p:spPr bwMode="auto">
          <a:xfrm>
            <a:off x="3775075" y="4733925"/>
            <a:ext cx="107950" cy="107950"/>
          </a:xfrm>
          <a:prstGeom prst="ellipse">
            <a:avLst/>
          </a:prstGeom>
          <a:solidFill>
            <a:schemeClr val="accent1"/>
          </a:solidFill>
          <a:ln w="12700" cap="sq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9" name="椭圆 48"/>
          <p:cNvSpPr>
            <a:spLocks noChangeArrowheads="1"/>
          </p:cNvSpPr>
          <p:nvPr/>
        </p:nvSpPr>
        <p:spPr bwMode="auto">
          <a:xfrm>
            <a:off x="4352925" y="4178300"/>
            <a:ext cx="107950" cy="107950"/>
          </a:xfrm>
          <a:prstGeom prst="ellipse">
            <a:avLst/>
          </a:prstGeom>
          <a:solidFill>
            <a:schemeClr val="accent1"/>
          </a:solidFill>
          <a:ln w="12700" cap="sq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0" name="椭圆 49"/>
          <p:cNvSpPr>
            <a:spLocks noChangeArrowheads="1"/>
          </p:cNvSpPr>
          <p:nvPr/>
        </p:nvSpPr>
        <p:spPr bwMode="auto">
          <a:xfrm>
            <a:off x="4953000" y="3614738"/>
            <a:ext cx="107950" cy="107950"/>
          </a:xfrm>
          <a:prstGeom prst="ellipse">
            <a:avLst/>
          </a:prstGeom>
          <a:solidFill>
            <a:schemeClr val="accent1"/>
          </a:solidFill>
          <a:ln w="12700" cap="sq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1" name="椭圆 50"/>
          <p:cNvSpPr>
            <a:spLocks noChangeArrowheads="1"/>
          </p:cNvSpPr>
          <p:nvPr/>
        </p:nvSpPr>
        <p:spPr bwMode="auto">
          <a:xfrm>
            <a:off x="5551488" y="3055938"/>
            <a:ext cx="107950" cy="107950"/>
          </a:xfrm>
          <a:prstGeom prst="ellipse">
            <a:avLst/>
          </a:prstGeom>
          <a:solidFill>
            <a:schemeClr val="accent1"/>
          </a:solidFill>
          <a:ln w="12700" cap="sq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54" name="直接连接符 53"/>
          <p:cNvCxnSpPr>
            <a:cxnSpLocks noChangeShapeType="1"/>
          </p:cNvCxnSpPr>
          <p:nvPr/>
        </p:nvCxnSpPr>
        <p:spPr bwMode="auto">
          <a:xfrm flipV="1">
            <a:off x="2663825" y="2051050"/>
            <a:ext cx="4071938" cy="3857625"/>
          </a:xfrm>
          <a:prstGeom prst="line">
            <a:avLst/>
          </a:prstGeom>
          <a:noFill/>
          <a:ln w="28575" cap="sq" algn="ctr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26"/>
          <p:cNvSpPr txBox="1">
            <a:spLocks noChangeArrowheads="1"/>
          </p:cNvSpPr>
          <p:nvPr/>
        </p:nvSpPr>
        <p:spPr bwMode="auto">
          <a:xfrm>
            <a:off x="357188" y="785813"/>
            <a:ext cx="8358187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4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一辆汽车在高速路上行驶，速度保持在</a:t>
            </a:r>
            <a:r>
              <a:rPr lang="en-US" altLang="zh-CN" sz="4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100</a:t>
            </a:r>
            <a:r>
              <a:rPr lang="zh-CN" altLang="en-US" sz="4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千米</a:t>
            </a:r>
            <a:r>
              <a:rPr lang="en-US" altLang="zh-CN" sz="4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4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时，说一说汽车行驶的路程随时间变化的情况，并用多种方式表示两个量之间的关系。</a:t>
            </a:r>
          </a:p>
        </p:txBody>
      </p:sp>
      <p:sp>
        <p:nvSpPr>
          <p:cNvPr id="28675" name="TextBox 28"/>
          <p:cNvSpPr txBox="1">
            <a:spLocks noChangeArrowheads="1"/>
          </p:cNvSpPr>
          <p:nvPr/>
        </p:nvSpPr>
        <p:spPr bwMode="auto">
          <a:xfrm>
            <a:off x="700088" y="3571875"/>
            <a:ext cx="480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方式三：用式子表示</a:t>
            </a:r>
          </a:p>
        </p:txBody>
      </p:sp>
      <p:sp>
        <p:nvSpPr>
          <p:cNvPr id="10" name="矩形 9"/>
          <p:cNvSpPr/>
          <p:nvPr/>
        </p:nvSpPr>
        <p:spPr>
          <a:xfrm>
            <a:off x="285750" y="4357688"/>
            <a:ext cx="8501063" cy="16240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如果用</a:t>
            </a:r>
            <a:r>
              <a:rPr lang="en-US" altLang="zh-CN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t</a:t>
            </a:r>
            <a:r>
              <a:rPr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表示汽车行驶的时间，</a:t>
            </a:r>
            <a:r>
              <a:rPr lang="en-US" altLang="zh-CN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S</a:t>
            </a:r>
            <a:r>
              <a:rPr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表示汽车行驶的路程，那么</a:t>
            </a:r>
            <a:r>
              <a:rPr lang="zh-CN" altLang="en-US" sz="3600" b="1" u="heavy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       </a:t>
            </a:r>
            <a:r>
              <a:rPr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  <a:r>
              <a:rPr lang="zh-CN" altLang="en-US" sz="3600" b="1" u="heavy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195888" y="5292725"/>
            <a:ext cx="1733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S=100t</a:t>
            </a:r>
            <a:endParaRPr lang="zh-CN" altLang="en-US" sz="40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357188" y="1357313"/>
            <a:ext cx="8429625" cy="272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zh-CN" altLang="en-US" sz="4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　　面积为</a:t>
            </a:r>
            <a:r>
              <a:rPr lang="en-US" altLang="zh-CN" sz="4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24cm</a:t>
            </a:r>
            <a:r>
              <a:rPr lang="en-US" altLang="zh-CN" sz="4000" b="1" baseline="300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4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的长方形的相邻两条边，它们的长度有什么变化关系，试着用不同方式表示它们之间的关系。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142875" y="142875"/>
            <a:ext cx="885825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一、下面表格中的两个量是否成正比例或反比例？为什么？</a:t>
            </a:r>
            <a:endParaRPr lang="en-US" altLang="zh-CN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Times New Roman" panose="02020603050405020304" pitchFamily="18" charset="0"/>
            </a:endParaRPr>
          </a:p>
          <a:p>
            <a:pPr eaLnBrk="0" hangingPunct="0"/>
            <a:endParaRPr lang="zh-CN" altLang="en-US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Times New Roman" panose="02020603050405020304" pitchFamily="18" charset="0"/>
            </a:endParaRPr>
          </a:p>
          <a:p>
            <a:pPr eaLnBrk="0" hangingPunct="0"/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）输液时一小瓶葡萄糖均匀滴落时，每份滴与所需时间的关系如下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:</a:t>
            </a:r>
          </a:p>
          <a:p>
            <a:pPr eaLnBrk="0" hangingPunct="0"/>
            <a:endParaRPr lang="en-US" altLang="zh-CN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Times New Roman" panose="02020603050405020304" pitchFamily="18" charset="0"/>
            </a:endParaRPr>
          </a:p>
          <a:p>
            <a:pPr eaLnBrk="0" hangingPunct="0"/>
            <a:endParaRPr lang="zh-CN" altLang="en-US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Times New Roman" panose="02020603050405020304" pitchFamily="18" charset="0"/>
            </a:endParaRPr>
          </a:p>
          <a:p>
            <a:pPr eaLnBrk="0" hangingPunct="0"/>
            <a:endParaRPr lang="en-US" altLang="zh-CN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Times New Roman" panose="02020603050405020304" pitchFamily="18" charset="0"/>
            </a:endParaRPr>
          </a:p>
          <a:p>
            <a:pPr eaLnBrk="0" hangingPunct="0"/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）小明的身高与体重的关系如下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:</a:t>
            </a:r>
          </a:p>
          <a:p>
            <a:pPr eaLnBrk="0" hangingPunct="0"/>
            <a:endParaRPr lang="en-US" altLang="zh-CN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Times New Roman" panose="02020603050405020304" pitchFamily="18" charset="0"/>
            </a:endParaRPr>
          </a:p>
          <a:p>
            <a:pPr eaLnBrk="0" hangingPunct="0"/>
            <a:endParaRPr lang="zh-CN" altLang="en-US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071563" y="2928938"/>
          <a:ext cx="7072312" cy="975360"/>
        </p:xfrm>
        <a:graphic>
          <a:graphicData uri="http://schemas.openxmlformats.org/drawingml/2006/table">
            <a:tbl>
              <a:tblPr/>
              <a:tblGrid>
                <a:gridCol w="214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8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44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7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每分滴数</a:t>
                      </a:r>
                      <a:r>
                        <a:rPr lang="en-US" sz="28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/</a:t>
                      </a:r>
                      <a:r>
                        <a:rPr lang="zh-CN" sz="28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滴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60</a:t>
                      </a:r>
                      <a:endParaRPr lang="zh-CN" sz="3200" b="1" kern="100" dirty="0"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50</a:t>
                      </a:r>
                      <a:endParaRPr lang="zh-CN" sz="3200" b="1" kern="100" dirty="0"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40</a:t>
                      </a:r>
                      <a:endParaRPr lang="zh-CN" sz="3200" b="1" kern="100" dirty="0"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30</a:t>
                      </a:r>
                      <a:endParaRPr lang="zh-CN" sz="3200" b="1" kern="100"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200" b="1" kern="10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……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时间</a:t>
                      </a:r>
                      <a:r>
                        <a:rPr lang="en-US" sz="28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/</a:t>
                      </a:r>
                      <a:r>
                        <a:rPr lang="zh-CN" sz="28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分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20</a:t>
                      </a:r>
                      <a:endParaRPr lang="zh-CN" sz="3200" b="1" kern="100" dirty="0"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24</a:t>
                      </a:r>
                      <a:endParaRPr lang="zh-CN" sz="3200" b="1" kern="100" dirty="0"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30</a:t>
                      </a:r>
                      <a:endParaRPr lang="zh-CN" sz="3200" b="1" kern="100" dirty="0"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40</a:t>
                      </a:r>
                      <a:endParaRPr lang="zh-CN" sz="3200" b="1" kern="100" dirty="0"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……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071563" y="4786313"/>
          <a:ext cx="7215187" cy="1000126"/>
        </p:xfrm>
        <a:graphic>
          <a:graphicData uri="http://schemas.openxmlformats.org/drawingml/2006/table">
            <a:tbl>
              <a:tblPr/>
              <a:tblGrid>
                <a:gridCol w="200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00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身高</a:t>
                      </a:r>
                      <a:r>
                        <a:rPr lang="en-US" sz="28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/</a:t>
                      </a:r>
                      <a:r>
                        <a:rPr lang="zh-CN" sz="28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厘米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100</a:t>
                      </a:r>
                      <a:endParaRPr lang="zh-CN" sz="3200" b="1" kern="100" dirty="0"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110</a:t>
                      </a:r>
                      <a:endParaRPr lang="zh-CN" sz="3200" b="1" kern="100" dirty="0"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120</a:t>
                      </a:r>
                      <a:endParaRPr lang="zh-CN" sz="3200" b="1" kern="100" dirty="0"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130</a:t>
                      </a:r>
                      <a:endParaRPr lang="zh-CN" sz="3200" b="1" kern="100" dirty="0"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……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体重</a:t>
                      </a:r>
                      <a:r>
                        <a:rPr lang="en-US" sz="28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/</a:t>
                      </a:r>
                      <a:r>
                        <a:rPr lang="zh-CN" sz="28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千克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40</a:t>
                      </a:r>
                      <a:endParaRPr lang="zh-CN" sz="3200" b="1" kern="100" dirty="0"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42</a:t>
                      </a:r>
                      <a:endParaRPr lang="zh-CN" sz="3200" b="1" kern="100" dirty="0"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43</a:t>
                      </a:r>
                      <a:endParaRPr lang="zh-CN" sz="3200" b="1" kern="100" dirty="0"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45</a:t>
                      </a:r>
                      <a:endParaRPr lang="zh-CN" sz="3200" b="1" kern="100" dirty="0"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……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142875" y="714375"/>
            <a:ext cx="885825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一、下面表格中的两个量是否成正比例或反比例？为什么？</a:t>
            </a:r>
            <a:endParaRPr lang="en-US" altLang="zh-CN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Times New Roman" panose="02020603050405020304" pitchFamily="18" charset="0"/>
            </a:endParaRPr>
          </a:p>
          <a:p>
            <a:pPr eaLnBrk="0" hangingPunct="0"/>
            <a:endParaRPr lang="zh-CN" altLang="en-US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Times New Roman" panose="02020603050405020304" pitchFamily="18" charset="0"/>
            </a:endParaRPr>
          </a:p>
          <a:p>
            <a:pPr eaLnBrk="0" hangingPunct="0"/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）体积一定，圆柱体的底面积和高的关系如下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:</a:t>
            </a:r>
            <a:endParaRPr lang="zh-CN" altLang="en-US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14313" y="3214688"/>
          <a:ext cx="8643938" cy="1847850"/>
        </p:xfrm>
        <a:graphic>
          <a:graphicData uri="http://schemas.openxmlformats.org/drawingml/2006/table">
            <a:tbl>
              <a:tblPr/>
              <a:tblGrid>
                <a:gridCol w="2241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15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99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底面积</a:t>
                      </a:r>
                      <a:r>
                        <a:rPr lang="en-US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/</a:t>
                      </a:r>
                      <a:r>
                        <a:rPr lang="zh-CN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米</a:t>
                      </a:r>
                      <a:r>
                        <a:rPr lang="en-US" sz="3200" b="1" kern="100" baseline="300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2</a:t>
                      </a:r>
                      <a:endParaRPr lang="zh-CN" sz="3200" b="1" kern="100" baseline="30000" dirty="0"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300</a:t>
                      </a:r>
                      <a:endParaRPr lang="zh-CN" sz="3200" b="1" kern="100" dirty="0"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200</a:t>
                      </a:r>
                      <a:endParaRPr lang="zh-CN" sz="3200" b="1" kern="100" dirty="0"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150</a:t>
                      </a:r>
                      <a:endParaRPr lang="zh-CN" sz="3200" b="1" kern="100" dirty="0"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120</a:t>
                      </a:r>
                      <a:endParaRPr lang="zh-CN" sz="3200" b="1" kern="100"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100</a:t>
                      </a:r>
                      <a:endParaRPr lang="zh-CN" sz="3200" b="1" kern="100"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200" b="1" kern="10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……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8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高</a:t>
                      </a:r>
                      <a:r>
                        <a:rPr lang="en-US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/</a:t>
                      </a:r>
                      <a:r>
                        <a:rPr lang="zh-CN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分米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2</a:t>
                      </a:r>
                      <a:endParaRPr lang="zh-CN" sz="3200" b="1" kern="100" dirty="0"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3</a:t>
                      </a:r>
                      <a:endParaRPr lang="zh-CN" sz="3200" b="1" kern="100" dirty="0"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4</a:t>
                      </a:r>
                      <a:endParaRPr lang="zh-CN" sz="3200" b="1" kern="100" dirty="0"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5</a:t>
                      </a:r>
                      <a:endParaRPr lang="zh-CN" sz="3200" b="1" kern="100" dirty="0"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6</a:t>
                      </a:r>
                      <a:endParaRPr lang="zh-CN" sz="3200" b="1" kern="100" dirty="0"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200" b="1" kern="100" dirty="0"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……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ChangeArrowheads="1"/>
          </p:cNvSpPr>
          <p:nvPr/>
        </p:nvSpPr>
        <p:spPr bwMode="auto">
          <a:xfrm>
            <a:off x="428625" y="642938"/>
            <a:ext cx="8715375" cy="528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二、判断下面每题中的两个量是否成正比例或反比例。</a:t>
            </a:r>
            <a:endParaRPr lang="en-US" altLang="zh-CN" sz="36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Times New Roman" panose="02020603050405020304" pitchFamily="18" charset="0"/>
            </a:endParaRPr>
          </a:p>
          <a:p>
            <a:pPr eaLnBrk="0" hangingPunct="0"/>
            <a:endParaRPr lang="zh-CN" altLang="en-US" sz="36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ts val="55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）出油率一定，香油质量与芝麻的质量。</a:t>
            </a:r>
          </a:p>
          <a:p>
            <a:pPr eaLnBrk="0" hangingPunct="0">
              <a:lnSpc>
                <a:spcPts val="55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）一捆</a:t>
            </a:r>
            <a:r>
              <a:rPr lang="en-US" altLang="zh-CN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100</a:t>
            </a:r>
            <a:r>
              <a:rPr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米长的电线，用去的长度与剩下的茶馆难度</a:t>
            </a:r>
          </a:p>
          <a:p>
            <a:pPr eaLnBrk="0" hangingPunct="0">
              <a:lnSpc>
                <a:spcPts val="55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）三角形的面积一定，它的底面积和高。</a:t>
            </a:r>
          </a:p>
          <a:p>
            <a:pPr eaLnBrk="0" hangingPunct="0">
              <a:lnSpc>
                <a:spcPts val="55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）一个数与它的面积。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071688" y="1214438"/>
          <a:ext cx="4571999" cy="1143000"/>
        </p:xfrm>
        <a:graphic>
          <a:graphicData uri="http://schemas.openxmlformats.org/drawingml/2006/table">
            <a:tbl>
              <a:tblPr/>
              <a:tblGrid>
                <a:gridCol w="1785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0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时间</a:t>
                      </a:r>
                      <a:r>
                        <a:rPr lang="en-US" sz="2800" b="1" kern="100" dirty="0">
                          <a:solidFill>
                            <a:srgbClr val="000000"/>
                          </a:solidFill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/</a:t>
                      </a: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分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000000"/>
                          </a:solidFill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1</a:t>
                      </a:r>
                      <a:endParaRPr lang="zh-CN" sz="2800" b="1" kern="100">
                        <a:solidFill>
                          <a:srgbClr val="000000"/>
                        </a:solidFill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000000"/>
                          </a:solidFill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2</a:t>
                      </a:r>
                      <a:endParaRPr lang="zh-CN" sz="2800" b="1" kern="100">
                        <a:solidFill>
                          <a:srgbClr val="000000"/>
                        </a:solidFill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000000"/>
                          </a:solidFill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3</a:t>
                      </a:r>
                      <a:endParaRPr lang="zh-CN" sz="2800" b="1" kern="100">
                        <a:solidFill>
                          <a:srgbClr val="000000"/>
                        </a:solidFill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000000"/>
                          </a:solidFill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4</a:t>
                      </a:r>
                      <a:endParaRPr lang="zh-CN" sz="2800" b="1" kern="100">
                        <a:solidFill>
                          <a:srgbClr val="000000"/>
                        </a:solidFill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000000"/>
                          </a:solidFill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5</a:t>
                      </a:r>
                      <a:endParaRPr lang="zh-CN" sz="2800" b="1" kern="100">
                        <a:solidFill>
                          <a:srgbClr val="000000"/>
                        </a:solidFill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路程</a:t>
                      </a:r>
                      <a:r>
                        <a:rPr lang="en-US" sz="2800" b="1" kern="100" dirty="0">
                          <a:solidFill>
                            <a:srgbClr val="000000"/>
                          </a:solidFill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/</a:t>
                      </a: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千米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000000"/>
                          </a:solidFill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7</a:t>
                      </a:r>
                      <a:endParaRPr lang="zh-CN" sz="2800" b="1" kern="100" dirty="0">
                        <a:solidFill>
                          <a:srgbClr val="000000"/>
                        </a:solidFill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000000"/>
                          </a:solidFill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14</a:t>
                      </a:r>
                      <a:endParaRPr lang="zh-CN" sz="2800" b="1" kern="100" dirty="0">
                        <a:solidFill>
                          <a:srgbClr val="000000"/>
                        </a:solidFill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000000"/>
                          </a:solidFill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21</a:t>
                      </a:r>
                      <a:endParaRPr lang="zh-CN" sz="2800" b="1" kern="100" dirty="0">
                        <a:solidFill>
                          <a:srgbClr val="000000"/>
                        </a:solidFill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000000"/>
                          </a:solidFill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28</a:t>
                      </a:r>
                      <a:endParaRPr lang="zh-CN" sz="2800" b="1" kern="100" dirty="0">
                        <a:solidFill>
                          <a:srgbClr val="000000"/>
                        </a:solidFill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000000"/>
                          </a:solidFill>
                          <a:latin typeface="楷体_GB2312" pitchFamily="49" charset="-122"/>
                          <a:ea typeface="楷体_GB2312" pitchFamily="49" charset="-122"/>
                          <a:cs typeface="Times New Roman" panose="02020603050405020304"/>
                        </a:rPr>
                        <a:t>35</a:t>
                      </a:r>
                      <a:endParaRPr lang="zh-CN" sz="2800" b="1" kern="100" dirty="0">
                        <a:solidFill>
                          <a:srgbClr val="000000"/>
                        </a:solidFill>
                        <a:latin typeface="楷体_GB2312" pitchFamily="49" charset="-122"/>
                        <a:ea typeface="楷体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817" name="Rectangle 1"/>
          <p:cNvSpPr>
            <a:spLocks noChangeArrowheads="1"/>
          </p:cNvSpPr>
          <p:nvPr/>
        </p:nvSpPr>
        <p:spPr bwMode="auto">
          <a:xfrm>
            <a:off x="0" y="454025"/>
            <a:ext cx="91440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indent="304800" eaLnBrk="0" hangingPunct="0"/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三</a:t>
            </a:r>
            <a:r>
              <a:rPr lang="zh-CN" altLang="en-US" sz="3200" b="1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、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磁悬浮列车匀速行驶时，路程与时间的关系如下：</a:t>
            </a:r>
            <a:endParaRPr lang="en-US" altLang="zh-CN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Times New Roman" panose="02020603050405020304" pitchFamily="18" charset="0"/>
            </a:endParaRPr>
          </a:p>
          <a:p>
            <a:pPr indent="304800" eaLnBrk="0" hangingPunct="0"/>
            <a:endParaRPr lang="en-US" altLang="zh-CN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Times New Roman" panose="02020603050405020304" pitchFamily="18" charset="0"/>
            </a:endParaRPr>
          </a:p>
          <a:p>
            <a:pPr indent="304800" eaLnBrk="0" hangingPunct="0"/>
            <a:endParaRPr lang="zh-CN" altLang="en-US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Times New Roman" panose="02020603050405020304" pitchFamily="18" charset="0"/>
            </a:endParaRPr>
          </a:p>
          <a:p>
            <a:pPr indent="304800" eaLnBrk="0" hangingPunct="0"/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）图中的点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表示时间为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分时，磁悬浮列车驶过的路程为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7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千米。请试着描出其它各点。</a:t>
            </a:r>
          </a:p>
        </p:txBody>
      </p:sp>
      <p:pic>
        <p:nvPicPr>
          <p:cNvPr id="33818" name="图片 24" descr="图片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" y="3714750"/>
            <a:ext cx="4286250" cy="267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19" name="矩形 25"/>
          <p:cNvSpPr>
            <a:spLocks noChangeArrowheads="1"/>
          </p:cNvSpPr>
          <p:nvPr/>
        </p:nvSpPr>
        <p:spPr bwMode="auto">
          <a:xfrm>
            <a:off x="4572000" y="3786188"/>
            <a:ext cx="45720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ts val="44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）连接各点，他们在一条直线上行驶吗？</a:t>
            </a:r>
          </a:p>
          <a:p>
            <a:pPr eaLnBrk="0" hangingPunct="0">
              <a:lnSpc>
                <a:spcPts val="44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）列车运行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分半时，行驶的路程是多少</a:t>
            </a:r>
            <a:r>
              <a:rPr lang="zh-CN" altLang="en-US" sz="3200" b="1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？ </a:t>
            </a:r>
            <a:endParaRPr lang="zh-CN" altLang="en-US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0338" y="762000"/>
            <a:ext cx="8697912" cy="5953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0000"/>
                </a:solidFill>
                <a:effectLst/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b="1" dirty="0" smtClean="0">
                <a:solidFill>
                  <a:srgbClr val="000000"/>
                </a:solidFill>
                <a:effectLst/>
                <a:latin typeface="楷体_GB2312" pitchFamily="49" charset="-122"/>
                <a:ea typeface="楷体_GB2312" pitchFamily="49" charset="-122"/>
              </a:rPr>
              <a:t>什么是成正比例的量？用字母应如何表示？</a:t>
            </a:r>
            <a:endParaRPr lang="en-US" altLang="zh-CN" b="1" dirty="0" smtClean="0">
              <a:solidFill>
                <a:srgbClr val="000000"/>
              </a:solidFill>
              <a:effectLst/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3082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3284538" y="5214938"/>
          <a:ext cx="20320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1066800" imgH="520700" progId="Equation.DSMT4">
                  <p:embed/>
                </p:oleObj>
              </mc:Choice>
              <mc:Fallback>
                <p:oleObj name="Equation" r:id="rId3" imgW="1066800" imgH="520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538" y="5214938"/>
                        <a:ext cx="2032000" cy="1000125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00063" y="1571625"/>
            <a:ext cx="80645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Clr>
                <a:schemeClr val="tx2"/>
              </a:buClr>
            </a:pP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两种相关联的量，一种量变化，另一种量也随着变化，如果这两种量中相对应的两个数的比值一定，这两种量就叫做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成正比例的量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，它们的关系叫做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正比例关系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algn="just">
              <a:buClr>
                <a:schemeClr val="tx2"/>
              </a:buClr>
            </a:pP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如果用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y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来表示两种相关联的量，用字母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k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表示它们的比值（一定），正比例关系可以表示为：</a:t>
            </a:r>
          </a:p>
          <a:p>
            <a:pPr algn="just">
              <a:buClr>
                <a:schemeClr val="tx2"/>
              </a:buClr>
            </a:pPr>
            <a:endParaRPr lang="en-US" altLang="zh-CN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2" name="Rectangle 26"/>
          <p:cNvSpPr>
            <a:spLocks noRot="1" noChangeArrowheads="1"/>
          </p:cNvSpPr>
          <p:nvPr/>
        </p:nvSpPr>
        <p:spPr bwMode="auto">
          <a:xfrm>
            <a:off x="241300" y="1752600"/>
            <a:ext cx="8580438" cy="3270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spcBef>
                <a:spcPts val="0"/>
              </a:spcBef>
              <a:buClr>
                <a:schemeClr val="tx2"/>
              </a:buClr>
              <a:defRPr/>
            </a:pP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两种相关联的量，一种量变化，另一种量也随着变化，如果这两种量中相对应的两个数的积一定，这两种量就叫做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成反比例的量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，它们的关系叫做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反比例关系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>
              <a:spcBef>
                <a:spcPts val="0"/>
              </a:spcBef>
              <a:buClr>
                <a:schemeClr val="tx2"/>
              </a:buClr>
              <a:defRPr/>
            </a:pP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如果用 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y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来表示两种相关联的量，用字母 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k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表示它们的积（一定），反比例关系可以表示为：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defRPr/>
            </a:pPr>
            <a:endParaRPr lang="en-US" altLang="zh-CN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53" name="Rectangle 37"/>
          <p:cNvSpPr>
            <a:spLocks noGrp="1" noChangeArrowheads="1"/>
          </p:cNvSpPr>
          <p:nvPr>
            <p:ph type="body" sz="half" idx="1"/>
          </p:nvPr>
        </p:nvSpPr>
        <p:spPr>
          <a:xfrm>
            <a:off x="285750" y="857250"/>
            <a:ext cx="8858250" cy="739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0000"/>
                </a:solidFill>
                <a:effectLst/>
                <a:latin typeface="楷体_GB2312" pitchFamily="49" charset="-122"/>
                <a:ea typeface="楷体_GB2312" pitchFamily="49" charset="-122"/>
              </a:rPr>
              <a:t>   2.</a:t>
            </a:r>
            <a:r>
              <a:rPr lang="zh-CN" altLang="en-US" b="1" dirty="0" smtClean="0">
                <a:solidFill>
                  <a:srgbClr val="000000"/>
                </a:solidFill>
                <a:effectLst/>
                <a:latin typeface="楷体_GB2312" pitchFamily="49" charset="-122"/>
                <a:ea typeface="楷体_GB2312" pitchFamily="49" charset="-122"/>
              </a:rPr>
              <a:t>什么是成反比例的量？用字母应如何表示？</a:t>
            </a:r>
            <a:endParaRPr lang="en-US" altLang="zh-CN" b="1" dirty="0" smtClean="0">
              <a:solidFill>
                <a:srgbClr val="000000"/>
              </a:solidFill>
              <a:effectLst/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4125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946400" y="5143500"/>
          <a:ext cx="33210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1282700" imgH="292100" progId="Equation.DSMT4">
                  <p:embed/>
                </p:oleObj>
              </mc:Choice>
              <mc:Fallback>
                <p:oleObj name="Equation" r:id="rId3" imgW="1282700" imgH="292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5143500"/>
                        <a:ext cx="3321050" cy="74295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97"/>
          <p:cNvSpPr txBox="1">
            <a:spLocks noChangeArrowheads="1"/>
          </p:cNvSpPr>
          <p:nvPr/>
        </p:nvSpPr>
        <p:spPr bwMode="auto">
          <a:xfrm>
            <a:off x="428625" y="2906713"/>
            <a:ext cx="84296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 在表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中相关联的量是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     )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和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     )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     )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随着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    )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变化，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   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　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是一定的。因此，时间和路程成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    )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比例关系。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50" y="500063"/>
            <a:ext cx="7272338" cy="5032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3600" b="1" dirty="0" smtClean="0">
                <a:solidFill>
                  <a:srgbClr val="000000"/>
                </a:solidFill>
                <a:effectLst/>
                <a:latin typeface="楷体_GB2312" pitchFamily="49" charset="-122"/>
                <a:ea typeface="楷体_GB2312" pitchFamily="49" charset="-122"/>
              </a:rPr>
              <a:t>观察下面两个表格并回答问题</a:t>
            </a:r>
            <a:r>
              <a:rPr lang="en-US" altLang="zh-CN" sz="3600" b="1" dirty="0" smtClean="0">
                <a:solidFill>
                  <a:srgbClr val="000000"/>
                </a:solidFill>
                <a:effectLst/>
                <a:latin typeface="楷体_GB2312" pitchFamily="49" charset="-122"/>
                <a:ea typeface="楷体_GB2312" pitchFamily="49" charset="-122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3600" b="1" dirty="0" smtClean="0">
              <a:solidFill>
                <a:srgbClr val="000000"/>
              </a:solidFill>
              <a:effectLst/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3600" b="1" dirty="0" smtClean="0">
              <a:solidFill>
                <a:srgbClr val="000000"/>
              </a:solidFill>
              <a:effectLst/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3600" b="1" dirty="0" smtClean="0">
              <a:solidFill>
                <a:srgbClr val="000000"/>
              </a:solidFill>
              <a:effectLst/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3600" b="1" dirty="0" smtClean="0">
                <a:solidFill>
                  <a:srgbClr val="000000"/>
                </a:solidFill>
                <a:effectLst/>
                <a:latin typeface="楷体_GB2312" pitchFamily="49" charset="-122"/>
                <a:ea typeface="楷体_GB2312" pitchFamily="49" charset="-12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3600" b="1" dirty="0" smtClean="0">
                <a:solidFill>
                  <a:srgbClr val="000000"/>
                </a:solidFill>
                <a:effectLst/>
                <a:latin typeface="楷体_GB2312" pitchFamily="49" charset="-122"/>
                <a:ea typeface="楷体_GB2312" pitchFamily="49" charset="-122"/>
              </a:rPr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3600" b="1" dirty="0" smtClean="0">
              <a:solidFill>
                <a:srgbClr val="000000"/>
              </a:solidFill>
              <a:effectLst/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3600" b="1" dirty="0" smtClean="0">
              <a:solidFill>
                <a:srgbClr val="000000"/>
              </a:solidFill>
              <a:effectLst/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3600" b="1" dirty="0" smtClean="0">
              <a:solidFill>
                <a:srgbClr val="000000"/>
              </a:solidFill>
              <a:effectLst/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3600" b="1" dirty="0" smtClean="0">
                <a:solidFill>
                  <a:srgbClr val="000000"/>
                </a:solidFill>
                <a:effectLst/>
                <a:latin typeface="楷体_GB2312" pitchFamily="49" charset="-122"/>
                <a:ea typeface="楷体_GB2312" pitchFamily="49" charset="-122"/>
              </a:rPr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3600" b="1" dirty="0" smtClean="0">
                <a:solidFill>
                  <a:srgbClr val="000000"/>
                </a:solidFill>
                <a:effectLst/>
                <a:latin typeface="楷体_GB2312" pitchFamily="49" charset="-122"/>
                <a:ea typeface="楷体_GB2312" pitchFamily="49" charset="-122"/>
              </a:rPr>
              <a:t>      	</a:t>
            </a:r>
          </a:p>
        </p:txBody>
      </p:sp>
      <p:graphicFrame>
        <p:nvGraphicFramePr>
          <p:cNvPr id="7441" name="Group 273"/>
          <p:cNvGraphicFramePr>
            <a:graphicFrameLocks noGrp="1"/>
          </p:cNvGraphicFramePr>
          <p:nvPr>
            <p:ph sz="quarter" idx="2"/>
          </p:nvPr>
        </p:nvGraphicFramePr>
        <p:xfrm>
          <a:off x="1571625" y="1143000"/>
          <a:ext cx="7000876" cy="1500188"/>
        </p:xfrm>
        <a:graphic>
          <a:graphicData uri="http://schemas.openxmlformats.org/drawingml/2006/table">
            <a:tbl>
              <a:tblPr/>
              <a:tblGrid>
                <a:gridCol w="1920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9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9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13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54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路程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千米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91439" marR="9143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5</a:t>
                      </a:r>
                    </a:p>
                  </a:txBody>
                  <a:tcPr marL="91439" marR="9143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10</a:t>
                      </a:r>
                    </a:p>
                  </a:txBody>
                  <a:tcPr marL="91439" marR="9143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25</a:t>
                      </a:r>
                    </a:p>
                  </a:txBody>
                  <a:tcPr marL="91439" marR="9143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50</a:t>
                      </a:r>
                    </a:p>
                  </a:txBody>
                  <a:tcPr marL="91439" marR="9143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</a:p>
                  </a:txBody>
                  <a:tcPr marL="91439" marR="9143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时间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小时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1439" marR="9143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1</a:t>
                      </a:r>
                    </a:p>
                  </a:txBody>
                  <a:tcPr marL="91439" marR="9143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2</a:t>
                      </a:r>
                    </a:p>
                  </a:txBody>
                  <a:tcPr marL="91439" marR="9143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5</a:t>
                      </a:r>
                    </a:p>
                  </a:txBody>
                  <a:tcPr marL="91439" marR="9143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10</a:t>
                      </a:r>
                    </a:p>
                  </a:txBody>
                  <a:tcPr marL="91439" marR="9143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91439" marR="9143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8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459" name="Text Box 222"/>
          <p:cNvSpPr txBox="1">
            <a:spLocks noChangeArrowheads="1"/>
          </p:cNvSpPr>
          <p:nvPr/>
        </p:nvSpPr>
        <p:spPr bwMode="auto">
          <a:xfrm>
            <a:off x="1619250" y="5157788"/>
            <a:ext cx="70564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8460" name="Text Box 226"/>
          <p:cNvSpPr txBox="1">
            <a:spLocks noChangeArrowheads="1"/>
          </p:cNvSpPr>
          <p:nvPr/>
        </p:nvSpPr>
        <p:spPr bwMode="auto">
          <a:xfrm>
            <a:off x="500063" y="1285875"/>
            <a:ext cx="1047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表</a:t>
            </a:r>
            <a:r>
              <a:rPr lang="en-US" altLang="zh-CN" sz="4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 </a:t>
            </a:r>
          </a:p>
        </p:txBody>
      </p:sp>
      <p:sp>
        <p:nvSpPr>
          <p:cNvPr id="7416" name="Text Box 248"/>
          <p:cNvSpPr txBox="1">
            <a:spLocks noChangeArrowheads="1"/>
          </p:cNvSpPr>
          <p:nvPr/>
        </p:nvSpPr>
        <p:spPr bwMode="auto">
          <a:xfrm>
            <a:off x="5572125" y="3049588"/>
            <a:ext cx="10525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路程</a:t>
            </a:r>
          </a:p>
        </p:txBody>
      </p:sp>
      <p:sp>
        <p:nvSpPr>
          <p:cNvPr id="7418" name="Text Box 250"/>
          <p:cNvSpPr txBox="1">
            <a:spLocks noChangeArrowheads="1"/>
          </p:cNvSpPr>
          <p:nvPr/>
        </p:nvSpPr>
        <p:spPr bwMode="auto">
          <a:xfrm>
            <a:off x="785813" y="3786188"/>
            <a:ext cx="1044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路程</a:t>
            </a:r>
          </a:p>
        </p:txBody>
      </p:sp>
      <p:sp>
        <p:nvSpPr>
          <p:cNvPr id="7420" name="Text Box 252"/>
          <p:cNvSpPr txBox="1">
            <a:spLocks noChangeArrowheads="1"/>
          </p:cNvSpPr>
          <p:nvPr/>
        </p:nvSpPr>
        <p:spPr bwMode="auto">
          <a:xfrm>
            <a:off x="2906713" y="3786188"/>
            <a:ext cx="1236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时间</a:t>
            </a:r>
          </a:p>
        </p:txBody>
      </p:sp>
      <p:sp>
        <p:nvSpPr>
          <p:cNvPr id="7421" name="Text Box 253"/>
          <p:cNvSpPr txBox="1">
            <a:spLocks noChangeArrowheads="1"/>
          </p:cNvSpPr>
          <p:nvPr/>
        </p:nvSpPr>
        <p:spPr bwMode="auto">
          <a:xfrm>
            <a:off x="5000625" y="3786188"/>
            <a:ext cx="1857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速度</a:t>
            </a:r>
          </a:p>
        </p:txBody>
      </p:sp>
      <p:sp>
        <p:nvSpPr>
          <p:cNvPr id="7422" name="Text Box 254"/>
          <p:cNvSpPr txBox="1">
            <a:spLocks noChangeArrowheads="1"/>
          </p:cNvSpPr>
          <p:nvPr/>
        </p:nvSpPr>
        <p:spPr bwMode="auto">
          <a:xfrm>
            <a:off x="4514850" y="4500563"/>
            <a:ext cx="842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正</a:t>
            </a:r>
          </a:p>
        </p:txBody>
      </p:sp>
      <p:sp>
        <p:nvSpPr>
          <p:cNvPr id="7431" name="Text Box 263"/>
          <p:cNvSpPr txBox="1">
            <a:spLocks noChangeArrowheads="1"/>
          </p:cNvSpPr>
          <p:nvPr/>
        </p:nvSpPr>
        <p:spPr bwMode="auto">
          <a:xfrm>
            <a:off x="7429500" y="3049588"/>
            <a:ext cx="10525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时间 </a:t>
            </a:r>
          </a:p>
        </p:txBody>
      </p:sp>
      <p:sp>
        <p:nvSpPr>
          <p:cNvPr id="7432" name="Text Box 264"/>
          <p:cNvSpPr txBox="1">
            <a:spLocks noChangeArrowheads="1"/>
          </p:cNvSpPr>
          <p:nvPr/>
        </p:nvSpPr>
        <p:spPr bwMode="auto">
          <a:xfrm>
            <a:off x="500063" y="5286375"/>
            <a:ext cx="81438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None/>
            </a:pP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问题：从表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中，你是怎样发现</a:t>
            </a: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速度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是一定的？又根据什么判断出路程和时间</a:t>
            </a: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成正比例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16" grpId="0"/>
      <p:bldP spid="7418" grpId="0"/>
      <p:bldP spid="7420" grpId="0"/>
      <p:bldP spid="7421" grpId="0"/>
      <p:bldP spid="7422" grpId="0"/>
      <p:bldP spid="7431" grpId="0"/>
      <p:bldP spid="74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"/>
          <p:cNvSpPr txBox="1">
            <a:spLocks noChangeArrowheads="1"/>
          </p:cNvSpPr>
          <p:nvPr/>
        </p:nvSpPr>
        <p:spPr bwMode="auto">
          <a:xfrm>
            <a:off x="642938" y="928688"/>
            <a:ext cx="1104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表</a:t>
            </a:r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</a:p>
        </p:txBody>
      </p:sp>
      <p:graphicFrame>
        <p:nvGraphicFramePr>
          <p:cNvPr id="145471" name="Group 63"/>
          <p:cNvGraphicFramePr>
            <a:graphicFrameLocks noGrp="1"/>
          </p:cNvGraphicFramePr>
          <p:nvPr>
            <p:ph sz="half" idx="2"/>
          </p:nvPr>
        </p:nvGraphicFramePr>
        <p:xfrm>
          <a:off x="1643063" y="928688"/>
          <a:ext cx="6643687" cy="1158240"/>
        </p:xfrm>
        <a:graphic>
          <a:graphicData uri="http://schemas.openxmlformats.org/drawingml/2006/table">
            <a:tbl>
              <a:tblPr/>
              <a:tblGrid>
                <a:gridCol w="2373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4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速度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千米∕时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100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50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20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10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时间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小时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10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20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242" name="Text Box 37"/>
          <p:cNvSpPr txBox="1">
            <a:spLocks noChangeArrowheads="1"/>
          </p:cNvSpPr>
          <p:nvPr/>
        </p:nvSpPr>
        <p:spPr bwMode="auto">
          <a:xfrm>
            <a:off x="1730375" y="3260725"/>
            <a:ext cx="1662113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zh-CN" altLang="zh-CN" sz="2800" b="1">
              <a:latin typeface="+mn-ea"/>
              <a:ea typeface="+mn-ea"/>
            </a:endParaRPr>
          </a:p>
        </p:txBody>
      </p:sp>
      <p:sp>
        <p:nvSpPr>
          <p:cNvPr id="19483" name="Text Box 38"/>
          <p:cNvSpPr txBox="1">
            <a:spLocks noChangeArrowheads="1"/>
          </p:cNvSpPr>
          <p:nvPr/>
        </p:nvSpPr>
        <p:spPr bwMode="auto">
          <a:xfrm>
            <a:off x="642938" y="2143125"/>
            <a:ext cx="7929562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spcAft>
                <a:spcPct val="40000"/>
              </a:spcAft>
            </a:pP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  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在表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中相关联的量是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      )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和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       )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       )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随着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       )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变化，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      )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是一定的。因此，时间和速度成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      )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比例关系。</a:t>
            </a:r>
          </a:p>
        </p:txBody>
      </p:sp>
      <p:sp>
        <p:nvSpPr>
          <p:cNvPr id="145447" name="Text Box 39"/>
          <p:cNvSpPr txBox="1">
            <a:spLocks noChangeArrowheads="1"/>
          </p:cNvSpPr>
          <p:nvPr/>
        </p:nvSpPr>
        <p:spPr bwMode="auto">
          <a:xfrm>
            <a:off x="6161088" y="2286000"/>
            <a:ext cx="1268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速度</a:t>
            </a:r>
          </a:p>
        </p:txBody>
      </p:sp>
      <p:sp>
        <p:nvSpPr>
          <p:cNvPr id="145448" name="Text Box 40"/>
          <p:cNvSpPr txBox="1">
            <a:spLocks noChangeArrowheads="1"/>
          </p:cNvSpPr>
          <p:nvPr/>
        </p:nvSpPr>
        <p:spPr bwMode="auto">
          <a:xfrm>
            <a:off x="6065838" y="3000375"/>
            <a:ext cx="1363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时间</a:t>
            </a:r>
          </a:p>
        </p:txBody>
      </p:sp>
      <p:sp>
        <p:nvSpPr>
          <p:cNvPr id="145449" name="Text Box 41"/>
          <p:cNvSpPr txBox="1">
            <a:spLocks noChangeArrowheads="1"/>
          </p:cNvSpPr>
          <p:nvPr/>
        </p:nvSpPr>
        <p:spPr bwMode="auto">
          <a:xfrm>
            <a:off x="1071563" y="3714750"/>
            <a:ext cx="1374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路程</a:t>
            </a:r>
          </a:p>
        </p:txBody>
      </p:sp>
      <p:sp>
        <p:nvSpPr>
          <p:cNvPr id="145450" name="Text Box 42"/>
          <p:cNvSpPr txBox="1">
            <a:spLocks noChangeArrowheads="1"/>
          </p:cNvSpPr>
          <p:nvPr/>
        </p:nvSpPr>
        <p:spPr bwMode="auto">
          <a:xfrm>
            <a:off x="1071563" y="3000375"/>
            <a:ext cx="1604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时间 </a:t>
            </a:r>
          </a:p>
        </p:txBody>
      </p:sp>
      <p:sp>
        <p:nvSpPr>
          <p:cNvPr id="145451" name="Text Box 43"/>
          <p:cNvSpPr txBox="1">
            <a:spLocks noChangeArrowheads="1"/>
          </p:cNvSpPr>
          <p:nvPr/>
        </p:nvSpPr>
        <p:spPr bwMode="auto">
          <a:xfrm>
            <a:off x="3443288" y="3000375"/>
            <a:ext cx="14144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速度 </a:t>
            </a:r>
          </a:p>
        </p:txBody>
      </p:sp>
      <p:sp>
        <p:nvSpPr>
          <p:cNvPr id="145452" name="Text Box 44"/>
          <p:cNvSpPr txBox="1">
            <a:spLocks noChangeArrowheads="1"/>
          </p:cNvSpPr>
          <p:nvPr/>
        </p:nvSpPr>
        <p:spPr bwMode="auto">
          <a:xfrm>
            <a:off x="1214438" y="4487863"/>
            <a:ext cx="476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反</a:t>
            </a:r>
          </a:p>
        </p:txBody>
      </p:sp>
      <p:sp>
        <p:nvSpPr>
          <p:cNvPr id="145461" name="Text Box 53"/>
          <p:cNvSpPr txBox="1">
            <a:spLocks noChangeArrowheads="1"/>
          </p:cNvSpPr>
          <p:nvPr/>
        </p:nvSpPr>
        <p:spPr bwMode="auto">
          <a:xfrm>
            <a:off x="571500" y="4929188"/>
            <a:ext cx="83581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None/>
            </a:pP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问题：从表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中，你是怎样发现路程是一定的？又根据什么判断出时间和速度成反比例？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5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5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5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5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5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5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5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5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5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5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5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5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47" grpId="0"/>
      <p:bldP spid="145448" grpId="0"/>
      <p:bldP spid="145449" grpId="0"/>
      <p:bldP spid="145450" grpId="0"/>
      <p:bldP spid="145451" grpId="0"/>
      <p:bldP spid="145452" grpId="0"/>
      <p:bldP spid="1454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71438" y="714375"/>
            <a:ext cx="94503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判断下面每题中两种量成正比例还是反比例。</a:t>
            </a:r>
          </a:p>
        </p:txBody>
      </p:sp>
      <p:sp>
        <p:nvSpPr>
          <p:cNvPr id="20483" name="Text Box 10"/>
          <p:cNvSpPr txBox="1">
            <a:spLocks noChangeArrowheads="1"/>
          </p:cNvSpPr>
          <p:nvPr/>
        </p:nvSpPr>
        <p:spPr bwMode="auto">
          <a:xfrm>
            <a:off x="1071563" y="1714500"/>
            <a:ext cx="6596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40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1．单价一定，数量和总价。</a:t>
            </a:r>
          </a:p>
        </p:txBody>
      </p:sp>
      <p:grpSp>
        <p:nvGrpSpPr>
          <p:cNvPr id="2" name="Group 15"/>
          <p:cNvGrpSpPr/>
          <p:nvPr/>
        </p:nvGrpSpPr>
        <p:grpSpPr bwMode="auto">
          <a:xfrm>
            <a:off x="1716088" y="3360738"/>
            <a:ext cx="6142037" cy="1514475"/>
            <a:chOff x="1340" y="1709"/>
            <a:chExt cx="3869" cy="954"/>
          </a:xfrm>
        </p:grpSpPr>
        <p:grpSp>
          <p:nvGrpSpPr>
            <p:cNvPr id="20486" name="Group 13"/>
            <p:cNvGrpSpPr/>
            <p:nvPr/>
          </p:nvGrpSpPr>
          <p:grpSpPr bwMode="auto">
            <a:xfrm>
              <a:off x="1340" y="1709"/>
              <a:ext cx="2879" cy="954"/>
              <a:chOff x="1682" y="1570"/>
              <a:chExt cx="2056" cy="853"/>
            </a:xfrm>
          </p:grpSpPr>
          <p:sp>
            <p:nvSpPr>
              <p:cNvPr id="20488" name="Text Box 5"/>
              <p:cNvSpPr txBox="1">
                <a:spLocks noChangeArrowheads="1"/>
              </p:cNvSpPr>
              <p:nvPr/>
            </p:nvSpPr>
            <p:spPr bwMode="auto">
              <a:xfrm>
                <a:off x="1791" y="1570"/>
                <a:ext cx="545" cy="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4000" b="1">
                    <a:solidFill>
                      <a:srgbClr val="000000"/>
                    </a:solidFill>
                    <a:latin typeface="楷体_GB2312" pitchFamily="49" charset="-122"/>
                    <a:ea typeface="楷体_GB2312" pitchFamily="49" charset="-122"/>
                  </a:rPr>
                  <a:t>总价</a:t>
                </a:r>
              </a:p>
            </p:txBody>
          </p:sp>
          <p:sp>
            <p:nvSpPr>
              <p:cNvPr id="20489" name="Line 6"/>
              <p:cNvSpPr>
                <a:spLocks noChangeShapeType="1"/>
              </p:cNvSpPr>
              <p:nvPr/>
            </p:nvSpPr>
            <p:spPr bwMode="auto">
              <a:xfrm>
                <a:off x="1682" y="2013"/>
                <a:ext cx="771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90" name="Text Box 7"/>
              <p:cNvSpPr txBox="1">
                <a:spLocks noChangeArrowheads="1"/>
              </p:cNvSpPr>
              <p:nvPr/>
            </p:nvSpPr>
            <p:spPr bwMode="auto">
              <a:xfrm>
                <a:off x="1791" y="2024"/>
                <a:ext cx="545" cy="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4000" b="1" dirty="0">
                    <a:solidFill>
                      <a:srgbClr val="000000"/>
                    </a:solidFill>
                    <a:latin typeface="楷体_GB2312" pitchFamily="49" charset="-122"/>
                    <a:ea typeface="楷体_GB2312" pitchFamily="49" charset="-122"/>
                  </a:rPr>
                  <a:t>数量</a:t>
                </a:r>
              </a:p>
            </p:txBody>
          </p:sp>
          <p:sp>
            <p:nvSpPr>
              <p:cNvPr id="20491" name="Text Box 8"/>
              <p:cNvSpPr txBox="1">
                <a:spLocks noChangeArrowheads="1"/>
              </p:cNvSpPr>
              <p:nvPr/>
            </p:nvSpPr>
            <p:spPr bwMode="auto">
              <a:xfrm>
                <a:off x="2425" y="1841"/>
                <a:ext cx="1313" cy="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4000" b="1">
                    <a:solidFill>
                      <a:srgbClr val="000000"/>
                    </a:solidFill>
                    <a:latin typeface="楷体_GB2312" pitchFamily="49" charset="-122"/>
                    <a:ea typeface="楷体_GB2312" pitchFamily="49" charset="-122"/>
                  </a:rPr>
                  <a:t>  ＝ 单价</a:t>
                </a:r>
              </a:p>
            </p:txBody>
          </p:sp>
        </p:grpSp>
        <p:sp>
          <p:nvSpPr>
            <p:cNvPr id="20487" name="Text Box 14"/>
            <p:cNvSpPr txBox="1">
              <a:spLocks noChangeArrowheads="1"/>
            </p:cNvSpPr>
            <p:nvPr/>
          </p:nvSpPr>
          <p:spPr bwMode="auto">
            <a:xfrm>
              <a:off x="3939" y="2030"/>
              <a:ext cx="127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000" b="1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(</a:t>
              </a:r>
              <a:r>
                <a:rPr lang="zh-CN" altLang="en-US" sz="4000" b="1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一定</a:t>
              </a:r>
              <a:r>
                <a:rPr lang="en-US" altLang="zh-CN" sz="4000" b="1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)</a:t>
              </a:r>
            </a:p>
          </p:txBody>
        </p:sp>
      </p:grp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286125" y="5214938"/>
            <a:ext cx="24415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成正比例</a:t>
            </a:r>
            <a:endParaRPr lang="zh-CN" altLang="en-US" sz="4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033"/>
          <p:cNvSpPr txBox="1">
            <a:spLocks noChangeArrowheads="1"/>
          </p:cNvSpPr>
          <p:nvPr/>
        </p:nvSpPr>
        <p:spPr bwMode="auto">
          <a:xfrm>
            <a:off x="1000125" y="1785938"/>
            <a:ext cx="6596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2．路程一定，速度和时间。</a:t>
            </a:r>
          </a:p>
        </p:txBody>
      </p:sp>
      <p:grpSp>
        <p:nvGrpSpPr>
          <p:cNvPr id="2" name="Group 1040"/>
          <p:cNvGrpSpPr/>
          <p:nvPr/>
        </p:nvGrpSpPr>
        <p:grpSpPr bwMode="auto">
          <a:xfrm>
            <a:off x="1428750" y="3284538"/>
            <a:ext cx="6111875" cy="715962"/>
            <a:chOff x="1020" y="2024"/>
            <a:chExt cx="3850" cy="451"/>
          </a:xfrm>
        </p:grpSpPr>
        <p:sp>
          <p:nvSpPr>
            <p:cNvPr id="21510" name="Text Box 1037"/>
            <p:cNvSpPr txBox="1">
              <a:spLocks noChangeArrowheads="1"/>
            </p:cNvSpPr>
            <p:nvPr/>
          </p:nvSpPr>
          <p:spPr bwMode="auto">
            <a:xfrm>
              <a:off x="1020" y="2024"/>
              <a:ext cx="2782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40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速度</a:t>
              </a:r>
              <a:r>
                <a:rPr kumimoji="1" lang="zh-CN" altLang="en-US" sz="4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×</a:t>
              </a:r>
              <a:r>
                <a:rPr kumimoji="1" lang="zh-CN" altLang="en-US" sz="40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时间</a:t>
              </a:r>
              <a:r>
                <a:rPr kumimoji="1" lang="zh-CN" altLang="en-US" sz="4000" b="1">
                  <a:solidFill>
                    <a:srgbClr val="000000"/>
                  </a:solidFill>
                  <a:latin typeface="宋体" panose="02010600030101010101" pitchFamily="2" charset="-122"/>
                </a:rPr>
                <a:t>＝</a:t>
              </a:r>
              <a:r>
                <a:rPr kumimoji="1" lang="zh-CN" altLang="en-US" sz="40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 路程</a:t>
              </a:r>
            </a:p>
          </p:txBody>
        </p:sp>
        <p:sp>
          <p:nvSpPr>
            <p:cNvPr id="11271" name="Rectangle 1038"/>
            <p:cNvSpPr>
              <a:spLocks noChangeArrowheads="1"/>
            </p:cNvSpPr>
            <p:nvPr/>
          </p:nvSpPr>
          <p:spPr bwMode="auto">
            <a:xfrm>
              <a:off x="3780" y="2029"/>
              <a:ext cx="1090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4000" b="1" dirty="0">
                  <a:solidFill>
                    <a:srgbClr val="FF0000"/>
                  </a:solidFill>
                  <a:latin typeface="+mn-ea"/>
                  <a:ea typeface="+mn-ea"/>
                </a:rPr>
                <a:t>(</a:t>
              </a:r>
              <a:r>
                <a:rPr lang="zh-CN" altLang="en-US" sz="4000" b="1" dirty="0">
                  <a:solidFill>
                    <a:srgbClr val="FF0000"/>
                  </a:solidFill>
                  <a:latin typeface="+mn-ea"/>
                  <a:ea typeface="+mn-ea"/>
                </a:rPr>
                <a:t>一定</a:t>
              </a:r>
              <a:r>
                <a:rPr lang="en-US" altLang="zh-CN" sz="4000" b="1" dirty="0">
                  <a:solidFill>
                    <a:srgbClr val="FF0000"/>
                  </a:solidFill>
                  <a:latin typeface="+mn-ea"/>
                  <a:ea typeface="+mn-ea"/>
                </a:rPr>
                <a:t>)</a:t>
              </a:r>
            </a:p>
          </p:txBody>
        </p:sp>
      </p:grp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071813" y="4786313"/>
            <a:ext cx="24415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成反比例</a:t>
            </a:r>
            <a:endParaRPr lang="zh-CN" altLang="en-US" sz="4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71438" y="714375"/>
            <a:ext cx="94503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判断下面每题中两种量成正比例还是反比例。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714375" y="1714500"/>
            <a:ext cx="62118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3．正方形的面积和边长。 </a:t>
            </a:r>
          </a:p>
        </p:txBody>
      </p:sp>
      <p:grpSp>
        <p:nvGrpSpPr>
          <p:cNvPr id="2" name="Group 13"/>
          <p:cNvGrpSpPr/>
          <p:nvPr/>
        </p:nvGrpSpPr>
        <p:grpSpPr bwMode="auto">
          <a:xfrm>
            <a:off x="2286000" y="2928938"/>
            <a:ext cx="3243263" cy="1350962"/>
            <a:chOff x="1530" y="2163"/>
            <a:chExt cx="2043" cy="851"/>
          </a:xfrm>
        </p:grpSpPr>
        <p:sp>
          <p:nvSpPr>
            <p:cNvPr id="22534" name="Text Box 9"/>
            <p:cNvSpPr txBox="1">
              <a:spLocks noChangeArrowheads="1"/>
            </p:cNvSpPr>
            <p:nvPr/>
          </p:nvSpPr>
          <p:spPr bwMode="auto">
            <a:xfrm>
              <a:off x="1575" y="2163"/>
              <a:ext cx="76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40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面积</a:t>
              </a:r>
            </a:p>
          </p:txBody>
        </p:sp>
        <p:sp>
          <p:nvSpPr>
            <p:cNvPr id="22535" name="Line 10"/>
            <p:cNvSpPr>
              <a:spLocks noChangeShapeType="1"/>
            </p:cNvSpPr>
            <p:nvPr/>
          </p:nvSpPr>
          <p:spPr bwMode="auto">
            <a:xfrm flipV="1">
              <a:off x="1530" y="2568"/>
              <a:ext cx="85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6" name="Text Box 11"/>
            <p:cNvSpPr txBox="1">
              <a:spLocks noChangeArrowheads="1"/>
            </p:cNvSpPr>
            <p:nvPr/>
          </p:nvSpPr>
          <p:spPr bwMode="auto">
            <a:xfrm>
              <a:off x="1575" y="2568"/>
              <a:ext cx="76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40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边长</a:t>
              </a:r>
            </a:p>
          </p:txBody>
        </p:sp>
        <p:sp>
          <p:nvSpPr>
            <p:cNvPr id="22537" name="Text Box 12"/>
            <p:cNvSpPr txBox="1">
              <a:spLocks noChangeArrowheads="1"/>
            </p:cNvSpPr>
            <p:nvPr/>
          </p:nvSpPr>
          <p:spPr bwMode="auto">
            <a:xfrm>
              <a:off x="2245" y="2387"/>
              <a:ext cx="132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4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＝ </a:t>
              </a:r>
              <a:r>
                <a:rPr kumimoji="1" lang="zh-CN" altLang="en-US" sz="40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边长</a:t>
              </a:r>
            </a:p>
          </p:txBody>
        </p:sp>
      </p:grp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143250" y="4786313"/>
            <a:ext cx="24415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不成比例</a:t>
            </a:r>
            <a:endParaRPr lang="zh-CN" altLang="en-US" sz="4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71438" y="714375"/>
            <a:ext cx="94503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判断下面每题中两种量成正比例还是反比例。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239713" y="1714500"/>
            <a:ext cx="89042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4．时间一定，工作效率和工作总量。  </a:t>
            </a:r>
          </a:p>
        </p:txBody>
      </p:sp>
      <p:grpSp>
        <p:nvGrpSpPr>
          <p:cNvPr id="2" name="Group 12"/>
          <p:cNvGrpSpPr/>
          <p:nvPr/>
        </p:nvGrpSpPr>
        <p:grpSpPr bwMode="auto">
          <a:xfrm>
            <a:off x="1428750" y="3143250"/>
            <a:ext cx="6500813" cy="1500188"/>
            <a:chOff x="1232" y="2166"/>
            <a:chExt cx="3213" cy="945"/>
          </a:xfrm>
        </p:grpSpPr>
        <p:sp>
          <p:nvSpPr>
            <p:cNvPr id="23558" name="Text Box 8"/>
            <p:cNvSpPr txBox="1">
              <a:spLocks noChangeArrowheads="1"/>
            </p:cNvSpPr>
            <p:nvPr/>
          </p:nvSpPr>
          <p:spPr bwMode="auto">
            <a:xfrm>
              <a:off x="1232" y="2166"/>
              <a:ext cx="1105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40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工作总量</a:t>
              </a:r>
            </a:p>
          </p:txBody>
        </p:sp>
        <p:sp>
          <p:nvSpPr>
            <p:cNvPr id="23559" name="Line 9"/>
            <p:cNvSpPr>
              <a:spLocks noChangeShapeType="1"/>
            </p:cNvSpPr>
            <p:nvPr/>
          </p:nvSpPr>
          <p:spPr bwMode="auto">
            <a:xfrm flipV="1">
              <a:off x="1292" y="2606"/>
              <a:ext cx="1040" cy="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0" name="Text Box 10"/>
            <p:cNvSpPr txBox="1">
              <a:spLocks noChangeArrowheads="1"/>
            </p:cNvSpPr>
            <p:nvPr/>
          </p:nvSpPr>
          <p:spPr bwMode="auto">
            <a:xfrm>
              <a:off x="1232" y="2665"/>
              <a:ext cx="1105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40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工作效率</a:t>
              </a:r>
            </a:p>
          </p:txBody>
        </p:sp>
        <p:sp>
          <p:nvSpPr>
            <p:cNvPr id="13321" name="Text Box 11"/>
            <p:cNvSpPr txBox="1">
              <a:spLocks noChangeArrowheads="1"/>
            </p:cNvSpPr>
            <p:nvPr/>
          </p:nvSpPr>
          <p:spPr bwMode="auto">
            <a:xfrm>
              <a:off x="2246" y="2391"/>
              <a:ext cx="2199" cy="44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＝ </a:t>
              </a: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工作时间</a:t>
              </a:r>
              <a:r>
                <a:rPr kumimoji="1" lang="en-US" altLang="zh-CN" sz="4000" b="1" dirty="0">
                  <a:solidFill>
                    <a:srgbClr val="FF0000"/>
                  </a:solidFill>
                  <a:latin typeface="+mn-ea"/>
                  <a:ea typeface="+mn-ea"/>
                </a:rPr>
                <a:t>(</a:t>
              </a:r>
              <a:r>
                <a:rPr kumimoji="1" lang="zh-CN" altLang="en-US" sz="4000" b="1" dirty="0">
                  <a:solidFill>
                    <a:srgbClr val="FF0000"/>
                  </a:solidFill>
                  <a:latin typeface="+mn-ea"/>
                  <a:ea typeface="+mn-ea"/>
                </a:rPr>
                <a:t>一定</a:t>
              </a:r>
              <a:r>
                <a:rPr kumimoji="1" lang="en-US" altLang="zh-CN" sz="4000" b="1" dirty="0">
                  <a:solidFill>
                    <a:srgbClr val="FF0000"/>
                  </a:solidFill>
                  <a:latin typeface="+mn-ea"/>
                  <a:ea typeface="+mn-ea"/>
                </a:rPr>
                <a:t>)</a:t>
              </a:r>
            </a:p>
          </p:txBody>
        </p:sp>
      </p:grp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286125" y="4929188"/>
            <a:ext cx="24415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成正比例</a:t>
            </a:r>
            <a:endParaRPr lang="zh-CN" altLang="en-US" sz="4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71438" y="714375"/>
            <a:ext cx="94503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判断下面每题中两种量成正比例还是反比例。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楷体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4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主题23</Template>
  <TotalTime>0</TotalTime>
  <Words>1182</Words>
  <Application>Microsoft Office PowerPoint</Application>
  <PresentationFormat>全屏显示(4:3)</PresentationFormat>
  <Paragraphs>216</Paragraphs>
  <Slides>19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楷体_GB2312</vt:lpstr>
      <vt:lpstr>宋体</vt:lpstr>
      <vt:lpstr>微软雅黑</vt:lpstr>
      <vt:lpstr>Arial</vt:lpstr>
      <vt:lpstr>Calibri</vt:lpstr>
      <vt:lpstr>Tahoma</vt:lpstr>
      <vt:lpstr>Times New Roman</vt:lpstr>
      <vt:lpstr>Wingdings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2022-01-07T01:44:17Z</dcterms:created>
  <dcterms:modified xsi:type="dcterms:W3CDTF">2023-01-16T22:42:13Z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1F09FED0489543F38412E92C4BACDE0A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