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458" r:id="rId3"/>
    <p:sldId id="462" r:id="rId4"/>
    <p:sldId id="463" r:id="rId5"/>
    <p:sldId id="461" r:id="rId6"/>
    <p:sldId id="470" r:id="rId7"/>
    <p:sldId id="471" r:id="rId8"/>
    <p:sldId id="472" r:id="rId9"/>
    <p:sldId id="466" r:id="rId10"/>
    <p:sldId id="464" r:id="rId11"/>
    <p:sldId id="473" r:id="rId12"/>
    <p:sldId id="474" r:id="rId13"/>
    <p:sldId id="467" r:id="rId14"/>
    <p:sldId id="475" r:id="rId15"/>
    <p:sldId id="465" r:id="rId16"/>
    <p:sldId id="476" r:id="rId17"/>
    <p:sldId id="468" r:id="rId18"/>
    <p:sldId id="469" r:id="rId19"/>
    <p:sldId id="477" r:id="rId20"/>
    <p:sldId id="478" r:id="rId21"/>
    <p:sldId id="48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690">
          <p15:clr>
            <a:srgbClr val="A4A3A4"/>
          </p15:clr>
        </p15:guide>
        <p15:guide id="3" orient="horz" pos="393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416">
          <p15:clr>
            <a:srgbClr val="A4A3A4"/>
          </p15:clr>
        </p15:guide>
        <p15:guide id="6" pos="7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4FADEB"/>
    <a:srgbClr val="181818"/>
    <a:srgbClr val="D61001"/>
    <a:srgbClr val="A2E2EB"/>
    <a:srgbClr val="58B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648"/>
        <p:guide orient="horz" pos="690"/>
        <p:guide orient="horz" pos="3935"/>
        <p:guide orient="horz" pos="3861"/>
        <p:guide pos="41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02E1-A5FE-4DE2-9FBC-368CD7F12D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FD52-90F0-465F-A8CD-8EB5F1819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3D43-16F1-4F5E-B9AF-94B8287920E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BA7B-B70F-4844-A5E6-543EF152DC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958A84">
                  <a:alpha val="100000"/>
                </a:srgbClr>
              </a:clrFrom>
              <a:clrTo>
                <a:srgbClr val="958A8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" y="3423285"/>
            <a:ext cx="11226800" cy="47498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42" y="3033552"/>
            <a:ext cx="5176605" cy="21263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60401" y="5375730"/>
            <a:ext cx="784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cs typeface="+mn-ea"/>
                <a:sym typeface="+mn-lt"/>
              </a:rPr>
              <a:t>中国传统节</a:t>
            </a:r>
            <a:r>
              <a:rPr lang="zh-CN" altLang="en-US" sz="4800" dirty="0" smtClean="0">
                <a:cs typeface="+mn-ea"/>
                <a:sym typeface="+mn-lt"/>
              </a:rPr>
              <a:t>气</a:t>
            </a:r>
            <a:r>
              <a:rPr lang="en-US" altLang="zh-CN" sz="4800" dirty="0" smtClean="0">
                <a:cs typeface="+mn-ea"/>
                <a:sym typeface="+mn-lt"/>
              </a:rPr>
              <a:t>PPT</a:t>
            </a:r>
            <a:r>
              <a:rPr lang="zh-CN" altLang="en-US" sz="48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79077" y="4180115"/>
            <a:ext cx="17634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D8EDC"/>
                </a:solidFill>
                <a:cs typeface="+mn-ea"/>
                <a:sym typeface="+mn-lt"/>
              </a:rPr>
              <a:t>第一</a:t>
            </a:r>
            <a:r>
              <a:rPr lang="en-US" altLang="zh-CN" sz="3200" dirty="0" smtClean="0">
                <a:solidFill>
                  <a:srgbClr val="1D8EDC"/>
                </a:solidFill>
                <a:cs typeface="+mn-ea"/>
                <a:sym typeface="+mn-lt"/>
              </a:rPr>
              <a:t>PPT</a:t>
            </a:r>
            <a:endParaRPr lang="zh-CN" altLang="en-US" sz="3200" dirty="0">
              <a:solidFill>
                <a:srgbClr val="1D8ED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05"/>
            <a:ext cx="12192000" cy="6911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721234-876FA4B3.png51miz-E721234-876FA4B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86855" y="1277620"/>
            <a:ext cx="5605145" cy="540702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梯形 3"/>
          <p:cNvSpPr/>
          <p:nvPr/>
        </p:nvSpPr>
        <p:spPr>
          <a:xfrm>
            <a:off x="660400" y="2134479"/>
            <a:ext cx="2396699" cy="603809"/>
          </a:xfrm>
          <a:prstGeom prst="trapezoid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吃 糍 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099" y="3028914"/>
            <a:ext cx="6232667" cy="212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在南方某些地方，还有农历十月吃糍粑的习俗。糍粑是用糯米蒸熟捣烂后所制成的一种食品，是中国南方一些地区流行的美食。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古时，糍粑是南方地区传统的节日祭品，最早是农民用来祭牛神的供品。有俗语“十月朝，糍粑禄禄烧”，就是指的祭祀事件。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1430"/>
            <a:ext cx="12192000" cy="6882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44575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梯形 1"/>
          <p:cNvSpPr/>
          <p:nvPr/>
        </p:nvSpPr>
        <p:spPr>
          <a:xfrm>
            <a:off x="1991057" y="2134479"/>
            <a:ext cx="2396699" cy="603809"/>
          </a:xfrm>
          <a:prstGeom prst="trapezoid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吃 糍 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750" y="3028914"/>
            <a:ext cx="50453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小雪时台湾中南部海边的渔民们会开始晒鱼干、储存乾粮。乌鱼群会在小雪前后来到台湾海峡，另外还有旗鱼、沙鱼等。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台湾俗谚：十月豆，肥到不见头，是指在嘉义县布袋一带，到了农历十月可以捕到“豆仔鱼”。</a:t>
            </a:r>
          </a:p>
        </p:txBody>
      </p:sp>
      <p:sp>
        <p:nvSpPr>
          <p:cNvPr id="9" name="梯形 8"/>
          <p:cNvSpPr/>
          <p:nvPr/>
        </p:nvSpPr>
        <p:spPr>
          <a:xfrm>
            <a:off x="7797894" y="2134479"/>
            <a:ext cx="2396699" cy="603809"/>
          </a:xfrm>
          <a:prstGeom prst="trapezoid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吃 刨 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73587" y="3028914"/>
            <a:ext cx="50453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小雪前后，土家族群众又开始了一年一度的“杀年猪，迎新年”民俗活动，给寒冷的冬天增添了热烈的气氛。吃“刨汤”，是土家族的风俗习惯；在“杀年猪，迎新年”民俗活动中，用热气尚存的上等新鲜猪肉，精心烹饪而成的美食称为“刨汤”。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5643618" y="1044537"/>
            <a:ext cx="488045" cy="5085080"/>
          </a:xfrm>
          <a:custGeom>
            <a:avLst/>
            <a:gdLst>
              <a:gd name="connsiteX0" fmla="*/ 568 w 768"/>
              <a:gd name="connsiteY0" fmla="*/ 0 h 8008"/>
              <a:gd name="connsiteX1" fmla="*/ 77 w 768"/>
              <a:gd name="connsiteY1" fmla="*/ 1574 h 8008"/>
              <a:gd name="connsiteX2" fmla="*/ 769 w 768"/>
              <a:gd name="connsiteY2" fmla="*/ 3758 h 8008"/>
              <a:gd name="connsiteX3" fmla="*/ 384 w 768"/>
              <a:gd name="connsiteY3" fmla="*/ 6738 h 8008"/>
              <a:gd name="connsiteX4" fmla="*/ 445 w 768"/>
              <a:gd name="connsiteY4" fmla="*/ 8008 h 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" h="8008">
                <a:moveTo>
                  <a:pt x="568" y="0"/>
                </a:moveTo>
                <a:cubicBezTo>
                  <a:pt x="227" y="396"/>
                  <a:pt x="-169" y="851"/>
                  <a:pt x="77" y="1574"/>
                </a:cubicBezTo>
                <a:cubicBezTo>
                  <a:pt x="513" y="1716"/>
                  <a:pt x="215" y="3328"/>
                  <a:pt x="769" y="3758"/>
                </a:cubicBezTo>
                <a:cubicBezTo>
                  <a:pt x="461" y="4343"/>
                  <a:pt x="686" y="6545"/>
                  <a:pt x="384" y="6738"/>
                </a:cubicBezTo>
                <a:lnTo>
                  <a:pt x="445" y="8008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9" grpId="0" bldLvl="0" animBg="1"/>
      <p:bldP spid="10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4680" y="3584575"/>
            <a:ext cx="7463790" cy="251079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400" y="3533499"/>
            <a:ext cx="631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饮</a:t>
            </a:r>
            <a:r>
              <a:rPr lang="zh-CN" altLang="en-US" sz="7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食保健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0" y="4872583"/>
            <a:ext cx="5740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小雪，是二十四节气中的第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个节气。时间在每年公历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日，即太阳到达黄经</a:t>
            </a:r>
            <a:r>
              <a:rPr lang="en-US" altLang="zh-CN" dirty="0">
                <a:cs typeface="+mn-ea"/>
                <a:sym typeface="+mn-lt"/>
              </a:rPr>
              <a:t>240°</a:t>
            </a:r>
            <a:r>
              <a:rPr lang="zh-CN" altLang="en-US" dirty="0">
                <a:cs typeface="+mn-ea"/>
                <a:sym typeface="+mn-lt"/>
              </a:rPr>
              <a:t>时。“小雪”是反映气候特征的节气。</a:t>
            </a: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6830"/>
            <a:ext cx="12192000" cy="7019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927921-5E9473B6.png51miz-E927921-5E9473B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626110"/>
            <a:ext cx="9780270" cy="5906135"/>
          </a:xfrm>
          <a:prstGeom prst="rect">
            <a:avLst/>
          </a:prstGeom>
          <a:effectLst/>
        </p:spPr>
      </p:pic>
      <p:grpSp>
        <p:nvGrpSpPr>
          <p:cNvPr id="16" name="组合 15"/>
          <p:cNvGrpSpPr/>
          <p:nvPr/>
        </p:nvGrpSpPr>
        <p:grpSpPr>
          <a:xfrm>
            <a:off x="771659" y="1252521"/>
            <a:ext cx="4100195" cy="2593340"/>
            <a:chOff x="-3046596" y="1890061"/>
            <a:chExt cx="4100195" cy="2593340"/>
          </a:xfrm>
        </p:grpSpPr>
        <p:pic>
          <p:nvPicPr>
            <p:cNvPr id="11" name="图片 10" descr="D:\360安全浏览器下载\51miz-E858263-0D695C58.png51miz-E858263-0D695C5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3046596" y="1890061"/>
              <a:ext cx="4100195" cy="2593340"/>
            </a:xfrm>
            <a:prstGeom prst="roundRect">
              <a:avLst/>
            </a:prstGeom>
          </p:spPr>
        </p:pic>
        <p:sp>
          <p:nvSpPr>
            <p:cNvPr id="14" name="矩形: 圆角 13"/>
            <p:cNvSpPr/>
            <p:nvPr/>
          </p:nvSpPr>
          <p:spPr>
            <a:xfrm>
              <a:off x="-2431599" y="2679366"/>
              <a:ext cx="2869565" cy="773430"/>
            </a:xfrm>
            <a:prstGeom prst="roundRect">
              <a:avLst/>
            </a:prstGeom>
            <a:solidFill>
              <a:srgbClr val="4FA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60400" y="3329164"/>
            <a:ext cx="6409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中国北方，小雪时节，一般的人家都要吃涮羊肉。一般的小雪节气里，天气阴冷晦暗光照较少，此时容易引发或加重抑郁症。这个季节宜吃的温补食品有羊肉、牛肉、鸡肉等；宜吃的益肾食品有腰果、芡实、山药、栗子、白果、核桃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68137" y="2168483"/>
            <a:ext cx="350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饮食保健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6830"/>
            <a:ext cx="12192000" cy="69221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981864-7D07389F-1920x2840.jpg51miz-E981864-7D07389F-1920x284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94260">
                  <a:alpha val="100000"/>
                </a:srgbClr>
              </a:clrFrom>
              <a:clrTo>
                <a:srgbClr val="094260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2255" y="2229485"/>
            <a:ext cx="3919220" cy="3900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28271" y="2864929"/>
            <a:ext cx="6886661" cy="239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所谓气虚即气不够用，动则气喘、体倦、懒言、常自汗出、面色眺白、舌淡白、脉虚弱无力。气虚之人可选用人参进补。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人参性温、味甘微苦，可大补元气，是补气要药，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本经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谓“明目开心益智，久服轻身延年”，近代研究证明，人参可调节网状皮肤系统功能，其所含人参皂甙。确实具有抗衰老作用。使用时。可用人参一味煎汤，名独参汤，具有益气固脱之功效，年老体弱之人，长服此汤，可强身体。人参若切成饮片，可补益身体，防御疾病，增强肌体抗病能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28271" y="2071517"/>
            <a:ext cx="38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气虚者的补法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65405"/>
            <a:ext cx="12192000" cy="69894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D:\360安全浏览器下载\51miz-E721250-19A2252E.png51miz-E721250-19A2252E"/>
          <p:cNvPicPr>
            <a:picLocks noChangeAspect="1"/>
          </p:cNvPicPr>
          <p:nvPr/>
        </p:nvPicPr>
        <p:blipFill>
          <a:blip r:embed="rId3" cstate="screen"/>
          <a:srcRect t="27542"/>
          <a:stretch>
            <a:fillRect/>
          </a:stretch>
        </p:blipFill>
        <p:spPr>
          <a:xfrm>
            <a:off x="203200" y="1001395"/>
            <a:ext cx="5182870" cy="61493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72331" y="3441704"/>
            <a:ext cx="59581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所谓血虚，即是营养人体的物质不足，不能发挥濡养人体的作用，表现为不耐劳作、面色无华、苍白、且易健忘、失眠、舌淡、脉细。血虚体质者当选龙眼肉进补。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72331" y="2389877"/>
            <a:ext cx="38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血虚者的补法</a:t>
            </a:r>
          </a:p>
        </p:txBody>
      </p:sp>
      <p:sp>
        <p:nvSpPr>
          <p:cNvPr id="14" name="矩形 13"/>
          <p:cNvSpPr/>
          <p:nvPr/>
        </p:nvSpPr>
        <p:spPr>
          <a:xfrm>
            <a:off x="5613009" y="3207434"/>
            <a:ext cx="858129" cy="98474"/>
          </a:xfrm>
          <a:prstGeom prst="rect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13008" y="4906473"/>
            <a:ext cx="5519812" cy="98474"/>
          </a:xfrm>
          <a:prstGeom prst="rect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360安全浏览器下载\51miz-E721250-19A2252E.png51miz-E721250-19A2252E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30655" y="1028700"/>
            <a:ext cx="5182870" cy="2284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4680" y="3584575"/>
            <a:ext cx="7463790" cy="251079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400" y="3533499"/>
            <a:ext cx="631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诗</a:t>
            </a:r>
            <a:r>
              <a:rPr lang="zh-CN" altLang="en-US" sz="7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词谚语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0" y="4872583"/>
            <a:ext cx="5740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小雪，是二十四节气中的第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个节气。时间在每年公历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日，即太阳到达黄经</a:t>
            </a:r>
            <a:r>
              <a:rPr lang="en-US" altLang="zh-CN" dirty="0">
                <a:cs typeface="+mn-ea"/>
                <a:sym typeface="+mn-lt"/>
              </a:rPr>
              <a:t>240°</a:t>
            </a:r>
            <a:r>
              <a:rPr lang="zh-CN" altLang="en-US" dirty="0">
                <a:cs typeface="+mn-ea"/>
                <a:sym typeface="+mn-lt"/>
              </a:rPr>
              <a:t>时。“小雪”是反映气候特征的节气。</a:t>
            </a: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1115"/>
            <a:ext cx="12192000" cy="6921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D:\360安全浏览器下载\51miz-E960607-B2E4AD7D.png51miz-E960607-B2E4AD7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88029" y="819104"/>
            <a:ext cx="5219700" cy="5219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45368" y="3433040"/>
            <a:ext cx="352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久雨重阳後，清寒小雪前。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拾薪椎髻仆，卖菜掘头船。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薄米全家粥，空床故物毡。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身犹付一歃，名字更须传？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45368" y="2381213"/>
            <a:ext cx="352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《 </a:t>
            </a:r>
            <a:r>
              <a:rPr lang="zh-CN" altLang="en-US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初 寒 </a:t>
            </a:r>
            <a:r>
              <a:rPr lang="en-US" altLang="zh-CN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》</a:t>
            </a:r>
            <a:endParaRPr lang="zh-CN" altLang="en-US" sz="36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60462" y="2833731"/>
            <a:ext cx="1024722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（陆游）</a:t>
            </a:r>
          </a:p>
        </p:txBody>
      </p:sp>
      <p:sp>
        <p:nvSpPr>
          <p:cNvPr id="14" name="矩形 13"/>
          <p:cNvSpPr/>
          <p:nvPr/>
        </p:nvSpPr>
        <p:spPr>
          <a:xfrm>
            <a:off x="1058779" y="1028700"/>
            <a:ext cx="433137" cy="2264388"/>
          </a:xfrm>
          <a:prstGeom prst="rect">
            <a:avLst/>
          </a:prstGeom>
          <a:solidFill>
            <a:srgbClr val="4FA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52674" y="3864950"/>
            <a:ext cx="433137" cy="2264388"/>
          </a:xfrm>
          <a:prstGeom prst="rect">
            <a:avLst/>
          </a:prstGeom>
          <a:solidFill>
            <a:srgbClr val="4FA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6670"/>
            <a:ext cx="12192000" cy="6901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55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D:\360安全浏览器下载\51miz-E957813-93E1866F.png51miz-E957813-93E1866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7FBEFF">
                  <a:alpha val="100000"/>
                </a:srgbClr>
              </a:clrFrom>
              <a:clrTo>
                <a:srgbClr val="7FBEFF">
                  <a:alpha val="100000"/>
                  <a:alpha val="0"/>
                </a:srgbClr>
              </a:clrTo>
            </a:clrChange>
          </a:blip>
          <a:srcRect r="-772"/>
          <a:stretch>
            <a:fillRect/>
          </a:stretch>
        </p:blipFill>
        <p:spPr>
          <a:xfrm>
            <a:off x="8255" y="2390140"/>
            <a:ext cx="5755005" cy="2914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63130" y="3445072"/>
            <a:ext cx="474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征西府里日西斜，独试新炉自煮茶。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篱菊尽来低覆水，塞鸿飞去远连霞。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寂寥小雪闲中过，斑驳轻霜鬓上加。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算得流年无奈处，莫将诗句祝苍华。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87616" y="2390146"/>
            <a:ext cx="474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《</a:t>
            </a:r>
            <a:r>
              <a:rPr lang="zh-CN" altLang="en-US" sz="3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和萧郎中小雪日作</a:t>
            </a:r>
            <a:r>
              <a:rPr lang="en-US" altLang="zh-CN" sz="3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》</a:t>
            </a:r>
            <a:endParaRPr lang="zh-CN" altLang="en-US" sz="32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78845" y="2938642"/>
            <a:ext cx="1854901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（唐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徐铉）</a:t>
            </a:r>
          </a:p>
        </p:txBody>
      </p:sp>
      <p:sp>
        <p:nvSpPr>
          <p:cNvPr id="14" name="任意多边形: 形状 13"/>
          <p:cNvSpPr/>
          <p:nvPr/>
        </p:nvSpPr>
        <p:spPr>
          <a:xfrm>
            <a:off x="10366550" y="4709612"/>
            <a:ext cx="1155031" cy="1419726"/>
          </a:xfrm>
          <a:custGeom>
            <a:avLst/>
            <a:gdLst>
              <a:gd name="connsiteX0" fmla="*/ 1155031 w 1155031"/>
              <a:gd name="connsiteY0" fmla="*/ 0 h 1419726"/>
              <a:gd name="connsiteX1" fmla="*/ 0 w 1155031"/>
              <a:gd name="connsiteY1" fmla="*/ 1419726 h 141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1" h="1419726">
                <a:moveTo>
                  <a:pt x="1155031" y="0"/>
                </a:moveTo>
                <a:lnTo>
                  <a:pt x="0" y="1419726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6355"/>
            <a:ext cx="12192000" cy="6921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721223-636DDD15.png51miz-E721223-636DDD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723" y="1028700"/>
            <a:ext cx="4069080" cy="49101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051883" y="2268734"/>
            <a:ext cx="5678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小雪封地地不封，老汉继续把地耕。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小雪不耕地，大雪不行船。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小雪地能耕，大雪船帆撑。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小雪不封地，不过三五日。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小雪虽冷窝能开，家有树苗尽管栽。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51883" y="2947733"/>
            <a:ext cx="4523874" cy="2490537"/>
            <a:chOff x="6280485" y="2767263"/>
            <a:chExt cx="4523874" cy="2767263"/>
          </a:xfrm>
        </p:grpSpPr>
        <p:sp>
          <p:nvSpPr>
            <p:cNvPr id="5" name="任意多边形: 形状 4"/>
            <p:cNvSpPr/>
            <p:nvPr/>
          </p:nvSpPr>
          <p:spPr>
            <a:xfrm>
              <a:off x="6280485" y="2767263"/>
              <a:ext cx="4523874" cy="0"/>
            </a:xfrm>
            <a:custGeom>
              <a:avLst/>
              <a:gdLst>
                <a:gd name="connsiteX0" fmla="*/ 0 w 4523874"/>
                <a:gd name="connsiteY0" fmla="*/ 0 h 0"/>
                <a:gd name="connsiteX1" fmla="*/ 4523874 w 452387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874">
                  <a:moveTo>
                    <a:pt x="0" y="0"/>
                  </a:moveTo>
                  <a:lnTo>
                    <a:pt x="4523874" y="0"/>
                  </a:lnTo>
                </a:path>
              </a:pathLst>
            </a:custGeom>
            <a:noFill/>
            <a:ln>
              <a:solidFill>
                <a:srgbClr val="4F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6280485" y="5534526"/>
              <a:ext cx="4523874" cy="0"/>
            </a:xfrm>
            <a:custGeom>
              <a:avLst/>
              <a:gdLst>
                <a:gd name="connsiteX0" fmla="*/ 0 w 4523874"/>
                <a:gd name="connsiteY0" fmla="*/ 0 h 0"/>
                <a:gd name="connsiteX1" fmla="*/ 4523874 w 452387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874">
                  <a:moveTo>
                    <a:pt x="0" y="0"/>
                  </a:moveTo>
                  <a:lnTo>
                    <a:pt x="4523874" y="0"/>
                  </a:lnTo>
                </a:path>
              </a:pathLst>
            </a:custGeom>
            <a:noFill/>
            <a:ln>
              <a:solidFill>
                <a:srgbClr val="4F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6280485" y="4842711"/>
              <a:ext cx="4523874" cy="0"/>
            </a:xfrm>
            <a:custGeom>
              <a:avLst/>
              <a:gdLst>
                <a:gd name="connsiteX0" fmla="*/ 0 w 4523874"/>
                <a:gd name="connsiteY0" fmla="*/ 0 h 0"/>
                <a:gd name="connsiteX1" fmla="*/ 4523874 w 452387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874">
                  <a:moveTo>
                    <a:pt x="0" y="0"/>
                  </a:moveTo>
                  <a:lnTo>
                    <a:pt x="4523874" y="0"/>
                  </a:lnTo>
                </a:path>
              </a:pathLst>
            </a:custGeom>
            <a:noFill/>
            <a:ln>
              <a:solidFill>
                <a:srgbClr val="4F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280485" y="4150895"/>
              <a:ext cx="4523874" cy="0"/>
            </a:xfrm>
            <a:custGeom>
              <a:avLst/>
              <a:gdLst>
                <a:gd name="connsiteX0" fmla="*/ 0 w 4523874"/>
                <a:gd name="connsiteY0" fmla="*/ 0 h 0"/>
                <a:gd name="connsiteX1" fmla="*/ 4523874 w 452387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874">
                  <a:moveTo>
                    <a:pt x="0" y="0"/>
                  </a:moveTo>
                  <a:lnTo>
                    <a:pt x="4523874" y="0"/>
                  </a:lnTo>
                </a:path>
              </a:pathLst>
            </a:custGeom>
            <a:noFill/>
            <a:ln>
              <a:solidFill>
                <a:srgbClr val="4F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6280485" y="3459079"/>
              <a:ext cx="4523874" cy="0"/>
            </a:xfrm>
            <a:custGeom>
              <a:avLst/>
              <a:gdLst>
                <a:gd name="connsiteX0" fmla="*/ 0 w 4523874"/>
                <a:gd name="connsiteY0" fmla="*/ 0 h 0"/>
                <a:gd name="connsiteX1" fmla="*/ 4523874 w 452387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874">
                  <a:moveTo>
                    <a:pt x="0" y="0"/>
                  </a:moveTo>
                  <a:lnTo>
                    <a:pt x="4523874" y="0"/>
                  </a:lnTo>
                </a:path>
              </a:pathLst>
            </a:custGeom>
            <a:noFill/>
            <a:ln>
              <a:solidFill>
                <a:srgbClr val="4F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248-B01427CA-3840x1919.jpg51miz-E1141248-B01427CA-3840x19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93" y="0"/>
            <a:ext cx="12185015" cy="68579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5915" y="3749675"/>
            <a:ext cx="7346315" cy="209677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3847011"/>
            <a:ext cx="350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400" y="4798986"/>
            <a:ext cx="350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相关民俗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83314" y="3847010"/>
            <a:ext cx="350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饮食保健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3314" y="4798986"/>
            <a:ext cx="350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44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诗词谚语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958A84">
                  <a:alpha val="100000"/>
                </a:srgbClr>
              </a:clrFrom>
              <a:clrTo>
                <a:srgbClr val="958A8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" y="3423285"/>
            <a:ext cx="11226800" cy="47498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42" y="3033552"/>
            <a:ext cx="5176605" cy="21263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60401" y="5375730"/>
            <a:ext cx="784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prstClr val="black"/>
                </a:solidFill>
                <a:cs typeface="+mn-ea"/>
                <a:sym typeface="+mn-lt"/>
              </a:rPr>
              <a:t>中国传统节</a:t>
            </a:r>
            <a:r>
              <a:rPr lang="zh-CN" altLang="en-US" sz="4800" dirty="0" smtClean="0">
                <a:solidFill>
                  <a:prstClr val="black"/>
                </a:solidFill>
                <a:cs typeface="+mn-ea"/>
                <a:sym typeface="+mn-lt"/>
              </a:rPr>
              <a:t>气</a:t>
            </a:r>
            <a:r>
              <a:rPr lang="en-US" altLang="zh-CN" sz="4800" dirty="0" smtClean="0">
                <a:solidFill>
                  <a:prstClr val="black"/>
                </a:solidFill>
                <a:cs typeface="+mn-ea"/>
                <a:sym typeface="+mn-lt"/>
              </a:rPr>
              <a:t>PPT</a:t>
            </a:r>
            <a:r>
              <a:rPr lang="zh-CN" altLang="en-US" sz="4800" dirty="0">
                <a:solidFill>
                  <a:prstClr val="black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96000" y="4136625"/>
            <a:ext cx="17634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D8EDC"/>
                </a:solidFill>
                <a:cs typeface="+mn-ea"/>
                <a:sym typeface="+mn-lt"/>
              </a:rPr>
              <a:t>第一</a:t>
            </a:r>
            <a:r>
              <a:rPr lang="en-US" altLang="zh-CN" sz="3200" dirty="0" smtClean="0">
                <a:solidFill>
                  <a:srgbClr val="1D8EDC"/>
                </a:solidFill>
                <a:cs typeface="+mn-ea"/>
                <a:sym typeface="+mn-lt"/>
              </a:rPr>
              <a:t>PPT</a:t>
            </a:r>
            <a:endParaRPr lang="zh-CN" altLang="en-US" sz="3200" dirty="0">
              <a:solidFill>
                <a:srgbClr val="1D8ED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7"/>
            <a:ext cx="12191999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4680" y="3584575"/>
            <a:ext cx="7463790" cy="251079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680" y="3523974"/>
            <a:ext cx="631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1D8EDC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zh-CN" altLang="en-US" sz="7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0" y="4872583"/>
            <a:ext cx="5740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小雪，是二十四节气中的第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个节气。时间在每年公历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日，即太阳到达黄经</a:t>
            </a:r>
            <a:r>
              <a:rPr lang="en-US" altLang="zh-CN" dirty="0">
                <a:cs typeface="+mn-ea"/>
                <a:sym typeface="+mn-lt"/>
              </a:rPr>
              <a:t>240°</a:t>
            </a:r>
            <a:r>
              <a:rPr lang="zh-CN" altLang="en-US" dirty="0">
                <a:cs typeface="+mn-ea"/>
                <a:sym typeface="+mn-lt"/>
              </a:rPr>
              <a:t>时。“小雪”是反映气候特征的节气。</a:t>
            </a: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2860"/>
            <a:ext cx="12192000" cy="6882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400" y="1892300"/>
            <a:ext cx="1879600" cy="3670300"/>
          </a:xfrm>
          <a:prstGeom prst="rect">
            <a:avLst/>
          </a:prstGeom>
          <a:solidFill>
            <a:srgbClr val="A2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841838-B30C355C.png51miz-E841838-B30C355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5" y="1676228"/>
            <a:ext cx="5334001" cy="419163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5091752" y="1842752"/>
            <a:ext cx="350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zh-CN" altLang="en-US" sz="3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节气简介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80100" y="2616765"/>
            <a:ext cx="56515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古籍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群芳谱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中说：“小雪气寒而将雪矣，地寒未甚而雪未大也。”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80100" y="3364324"/>
            <a:ext cx="56515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这就是说，到“小雪”节气由于天气寒冷，降水形式由雨变为雪，但此时由于“地寒未甚”故雪下的次数少，雪量还不大，所以称为小雪。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80100" y="4444283"/>
            <a:ext cx="56515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“小雪”是反映天气现象的节令。雪小，地面上又无积雪，这正是“小雪”这个节气的原本之意。小雪和雨水、谷雨等节气一样，都是直接反映降水的节气。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5560"/>
            <a:ext cx="12192000" cy="7028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853825-E8D90A19.png51miz-E853825-E8D90A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85660" y="2019300"/>
            <a:ext cx="4540250" cy="345059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60400" y="2898083"/>
            <a:ext cx="31063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小雪节气，东亚地区已建立起比较稳定的经向环流，西伯利亚地区常有低压或低槽，东移时会有大规模的冷空气南下，我国东部会出现大范围大风降温天气。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69248" y="2898083"/>
            <a:ext cx="3106382" cy="239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小雪节气是寒潮和强冷空气活动频数较高的节气。小雪节气不是一定下雪，而是说小雪时节，气温下降，温度降到了可以下雪的程度，但是由于地表温度还不够低，就算降了，雪量也会很小，甚至没有。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827665" y="2019869"/>
            <a:ext cx="771852" cy="771852"/>
          </a:xfrm>
          <a:prstGeom prst="roundRect">
            <a:avLst/>
          </a:prstGeom>
          <a:solidFill>
            <a:srgbClr val="D6100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2800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36513" y="2019869"/>
            <a:ext cx="771852" cy="771852"/>
          </a:xfrm>
          <a:prstGeom prst="roundRect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2800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320"/>
            <a:ext cx="12192000" cy="68351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1083913-156B746F.png51miz-E1083913-156B746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15447" y="2024461"/>
            <a:ext cx="3348760" cy="334835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487606" y="2071669"/>
            <a:ext cx="63189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小雪是二十四节气中的第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个。起点于每年公历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日或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日，太阳位于赤纬</a:t>
            </a:r>
            <a:r>
              <a:rPr lang="en-US" altLang="zh-CN" dirty="0">
                <a:cs typeface="+mn-ea"/>
                <a:sym typeface="+mn-lt"/>
              </a:rPr>
              <a:t>-20°16'</a:t>
            </a:r>
            <a:r>
              <a:rPr lang="zh-CN" altLang="en-US" dirty="0">
                <a:cs typeface="+mn-ea"/>
                <a:sym typeface="+mn-lt"/>
              </a:rPr>
              <a:t>，到达黄经</a:t>
            </a:r>
            <a:r>
              <a:rPr lang="en-US" altLang="zh-CN" dirty="0">
                <a:cs typeface="+mn-ea"/>
                <a:sym typeface="+mn-lt"/>
              </a:rPr>
              <a:t>240°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7606" y="2958877"/>
            <a:ext cx="63189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“小雪”节气间，夜晚北斗七星的斗柄指向北偏西（相当钟面上的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点钟）。每晚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00</a:t>
            </a:r>
            <a:r>
              <a:rPr lang="zh-CN" altLang="en-US" dirty="0">
                <a:cs typeface="+mn-ea"/>
                <a:sym typeface="+mn-lt"/>
              </a:rPr>
              <a:t>以后，若到户外观星，可见北斗星西沉，而“</a:t>
            </a:r>
            <a:r>
              <a:rPr lang="en-US" altLang="zh-CN" dirty="0">
                <a:cs typeface="+mn-ea"/>
                <a:sym typeface="+mn-lt"/>
              </a:rPr>
              <a:t>W”</a:t>
            </a:r>
            <a:r>
              <a:rPr lang="zh-CN" altLang="en-US" dirty="0">
                <a:cs typeface="+mn-ea"/>
                <a:sym typeface="+mn-lt"/>
              </a:rPr>
              <a:t>形的仙后座升入高空，它代替北斗星担当起寻找北极星的坐标任务，为观星的人们导航。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7606" y="4502088"/>
            <a:ext cx="63189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四边形的飞马座正临空，冬季星空的标识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猎户座已在东方地平线探头了。</a:t>
            </a:r>
          </a:p>
        </p:txBody>
      </p:sp>
      <p:sp>
        <p:nvSpPr>
          <p:cNvPr id="5" name="椭圆 4"/>
          <p:cNvSpPr/>
          <p:nvPr/>
        </p:nvSpPr>
        <p:spPr>
          <a:xfrm>
            <a:off x="660400" y="2134479"/>
            <a:ext cx="603809" cy="603809"/>
          </a:xfrm>
          <a:prstGeom prst="ellipse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2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0400" y="3086560"/>
            <a:ext cx="603809" cy="603809"/>
          </a:xfrm>
          <a:prstGeom prst="ellipse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2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0400" y="4564898"/>
            <a:ext cx="603809" cy="603809"/>
          </a:xfrm>
          <a:prstGeom prst="ellipse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2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5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0933" y="6610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1910"/>
            <a:ext cx="12192000" cy="69703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960719-2619F019.png51miz-E960719-2619F0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73900" y="1665289"/>
            <a:ext cx="4445000" cy="387096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73100" y="2715011"/>
            <a:ext cx="6164428" cy="239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古籍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群芳谱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中说：“小雪气寒而将雪矣，地寒未甚而雪未大也。”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月令七十二候集解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曰：“十月中，雨下而为寒气所薄，故凝而为雪。小者未盛之辞。”“小雪”的到来，意味着冬季降雪即将拉开大幕。节气中的“小雪”与天气的小雪无必然联系，小雪节气中说的“小雪”与日常天气预报所说的小雪意义不同，小雪节气是一个气候概念，它代表的是“小雪”节气期间的气候特征，而天气预报中的“小雪”则是指降雪强度较小的雪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3100" y="1825991"/>
            <a:ext cx="5651500" cy="50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“小雪”是反映天气现象的节令。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777922" y="2497540"/>
            <a:ext cx="4326341" cy="0"/>
          </a:xfrm>
          <a:custGeom>
            <a:avLst/>
            <a:gdLst>
              <a:gd name="connsiteX0" fmla="*/ 0 w 4326341"/>
              <a:gd name="connsiteY0" fmla="*/ 0 h 0"/>
              <a:gd name="connsiteX1" fmla="*/ 4326341 w 432634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26341">
                <a:moveTo>
                  <a:pt x="0" y="0"/>
                </a:moveTo>
                <a:lnTo>
                  <a:pt x="4326341" y="0"/>
                </a:lnTo>
              </a:path>
            </a:pathLst>
          </a:custGeom>
          <a:noFill/>
          <a:ln w="31750">
            <a:solidFill>
              <a:srgbClr val="4FADE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360安全浏览器下载\51miz-E1141338-9545A253-3840x2400.jpg51miz-E1141338-9545A253-3840x240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05"/>
            <a:ext cx="12192000" cy="68535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4680" y="3584575"/>
            <a:ext cx="7463790" cy="251079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400" y="3533499"/>
            <a:ext cx="631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相</a:t>
            </a:r>
            <a:r>
              <a:rPr lang="zh-CN" altLang="en-US" sz="72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关民俗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0" y="4872583"/>
            <a:ext cx="5740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小雪，是二十四节气中的第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个节气。时间在每年公历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日，即太阳到达黄经</a:t>
            </a:r>
            <a:r>
              <a:rPr lang="en-US" altLang="zh-CN" dirty="0">
                <a:cs typeface="+mn-ea"/>
                <a:sym typeface="+mn-lt"/>
              </a:rPr>
              <a:t>240°</a:t>
            </a:r>
            <a:r>
              <a:rPr lang="zh-CN" altLang="en-US" dirty="0">
                <a:cs typeface="+mn-ea"/>
                <a:sym typeface="+mn-lt"/>
              </a:rPr>
              <a:t>时。“小雪”是反映气候特征的节气。</a:t>
            </a: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360安全浏览器下载\51miz-E593799-DEF14288-1920x781.jpg51miz-E593799-DEF14288-1920x7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6985"/>
            <a:ext cx="12192000" cy="7038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28700"/>
            <a:ext cx="12192000" cy="5100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D:\360安全浏览器下载\51miz-E980565-B5BEA146-1920x2560.jpg51miz-E980565-B5BEA146-1920x256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71055" y="969645"/>
            <a:ext cx="4120515" cy="51600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梯形 3"/>
          <p:cNvSpPr/>
          <p:nvPr/>
        </p:nvSpPr>
        <p:spPr>
          <a:xfrm>
            <a:off x="660400" y="2134479"/>
            <a:ext cx="2396699" cy="603809"/>
          </a:xfrm>
          <a:prstGeom prst="trapezoid">
            <a:avLst/>
          </a:prstGeom>
          <a:solidFill>
            <a:srgbClr val="4FADE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腌 腊 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100" y="3028914"/>
            <a:ext cx="6164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民间有“冬腊风腌，蓄以御冬”的习俗。小雪后气温急剧下降，天气变得干燥，是加工腊肉的好时候。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小雪节气后，一些农家开始动手做香肠、腊肉，把多余的肉类用传统方法储备起来，等到春节时正好享受美食。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3bwzad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宽屏</PresentationFormat>
  <Paragraphs>68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2022-03-10T06:34:58Z</dcterms:created>
  <dcterms:modified xsi:type="dcterms:W3CDTF">2023-01-10T12:14:44Z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3D5A552E35F4445F9269177B210A1E6F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