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693" r:id="rId2"/>
    <p:sldId id="719" r:id="rId3"/>
    <p:sldId id="720" r:id="rId4"/>
    <p:sldId id="725" r:id="rId5"/>
    <p:sldId id="721" r:id="rId6"/>
    <p:sldId id="722" r:id="rId7"/>
    <p:sldId id="723" r:id="rId8"/>
    <p:sldId id="724" r:id="rId9"/>
    <p:sldId id="726" r:id="rId10"/>
    <p:sldId id="694" r:id="rId11"/>
    <p:sldId id="727" r:id="rId12"/>
    <p:sldId id="728" r:id="rId13"/>
    <p:sldId id="669" r:id="rId14"/>
    <p:sldId id="729" r:id="rId15"/>
    <p:sldId id="730" r:id="rId16"/>
    <p:sldId id="670" r:id="rId17"/>
    <p:sldId id="715" r:id="rId18"/>
    <p:sldId id="717" r:id="rId19"/>
    <p:sldId id="733" r:id="rId20"/>
    <p:sldId id="716" r:id="rId21"/>
    <p:sldId id="672" r:id="rId22"/>
    <p:sldId id="702" r:id="rId23"/>
    <p:sldId id="703" r:id="rId24"/>
    <p:sldId id="704" r:id="rId25"/>
    <p:sldId id="707" r:id="rId26"/>
    <p:sldId id="685" r:id="rId27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CC0099"/>
    <a:srgbClr val="009999"/>
    <a:srgbClr val="FFFFFF"/>
    <a:srgbClr val="990000"/>
    <a:srgbClr val="99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3" autoAdjust="0"/>
    <p:restoredTop sz="94660"/>
  </p:normalViewPr>
  <p:slideViewPr>
    <p:cSldViewPr>
      <p:cViewPr varScale="1">
        <p:scale>
          <a:sx n="116" d="100"/>
          <a:sy n="116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A2ACCE81-0041-4DBC-8A12-10544434551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801B3-3532-4879-9EC4-642B0BEE06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3BE0E-E725-41AC-8753-488144090F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AEB8-31DF-4D01-8064-5053415DE372}" type="datetime1">
              <a:rPr lang="zh-CN" altLang="en-US"/>
              <a:t>2023-01-17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B782-9182-4C9F-B023-243CFFD54B1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B8446-B553-45C5-A182-1C77B31014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16D06-F20D-42FE-B368-380663D44E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172C-9E1A-4372-A848-44173CFD7C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451A1-6FCA-41DD-816E-D4B721335B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2C794-9953-4648-9229-6C48CF839E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44FA4-5255-4BF0-B9C5-E65505ABF3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761F0-D8FE-4DC5-AD48-BDD3BA4530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F4ABB-F9E1-433D-8643-40722CB711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/>
            </a:lvl1pPr>
          </a:lstStyle>
          <a:p>
            <a:fld id="{EEE9D8DA-D012-4F1B-8755-CB5BD819C1E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Unit1&#35838;&#25991;&#24405;&#38899;activity2.mp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Unit1&#35838;&#25991;&#24405;&#38899;activity6.mp3" TargetMode="Externa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8"/>
          <p:cNvGrpSpPr/>
          <p:nvPr/>
        </p:nvGrpSpPr>
        <p:grpSpPr bwMode="auto">
          <a:xfrm>
            <a:off x="1692275" y="1108075"/>
            <a:ext cx="6286500" cy="592138"/>
            <a:chOff x="1835772" y="972644"/>
            <a:chExt cx="6286500" cy="593139"/>
          </a:xfrm>
        </p:grpSpPr>
        <p:sp>
          <p:nvSpPr>
            <p:cNvPr id="4" name="KSO_Shape"/>
            <p:cNvSpPr/>
            <p:nvPr/>
          </p:nvSpPr>
          <p:spPr>
            <a:xfrm>
              <a:off x="2412035" y="972644"/>
              <a:ext cx="4979987" cy="585188"/>
            </a:xfrm>
            <a:prstGeom prst="parallelogram">
              <a:avLst/>
            </a:prstGeom>
            <a:solidFill>
              <a:srgbClr val="8CBC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4102" name="TextBox 3"/>
            <p:cNvSpPr>
              <a:spLocks noChangeArrowheads="1"/>
            </p:cNvSpPr>
            <p:nvPr/>
          </p:nvSpPr>
          <p:spPr bwMode="auto">
            <a:xfrm>
              <a:off x="1835772" y="980796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kumimoji="0" lang="zh-CN" altLang="en-US" sz="32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初中英语外研版七年级下</a:t>
              </a:r>
            </a:p>
          </p:txBody>
        </p:sp>
      </p:grpSp>
      <p:sp>
        <p:nvSpPr>
          <p:cNvPr id="4099" name="TextBox 9"/>
          <p:cNvSpPr>
            <a:spLocks noChangeArrowheads="1"/>
          </p:cNvSpPr>
          <p:nvPr/>
        </p:nvSpPr>
        <p:spPr bwMode="auto">
          <a:xfrm>
            <a:off x="1036638" y="2268538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0" lang="en-US" altLang="zh-CN" sz="3200" dirty="0">
                <a:solidFill>
                  <a:srgbClr val="000000"/>
                </a:solidFill>
                <a:sym typeface="Times New Roman" panose="02020603050405020304" pitchFamily="18" charset="0"/>
              </a:rPr>
              <a:t>Module1 Lost and found</a:t>
            </a:r>
            <a:endParaRPr kumimoji="0" lang="zh-CN" altLang="en-US" sz="3200" dirty="0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4100" name="TextBox 10"/>
          <p:cNvSpPr>
            <a:spLocks noChangeArrowheads="1"/>
          </p:cNvSpPr>
          <p:nvPr/>
        </p:nvSpPr>
        <p:spPr bwMode="auto">
          <a:xfrm>
            <a:off x="899592" y="3157538"/>
            <a:ext cx="74887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en-US" altLang="zh-CN" sz="4000">
                <a:solidFill>
                  <a:srgbClr val="FF0000"/>
                </a:solidFill>
                <a:sym typeface="Times New Roman" panose="02020603050405020304" pitchFamily="18" charset="0"/>
              </a:rPr>
              <a:t>Unit1 Whose bag is this?</a:t>
            </a:r>
            <a:endParaRPr kumimoji="0" lang="zh-CN" altLang="en-US" sz="4000">
              <a:solidFill>
                <a:srgbClr val="FF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37321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11" name="Text Box 15"/>
          <p:cNvSpPr txBox="1">
            <a:spLocks noChangeArrowheads="1"/>
          </p:cNvSpPr>
          <p:nvPr/>
        </p:nvSpPr>
        <p:spPr bwMode="auto">
          <a:xfrm>
            <a:off x="973138" y="692150"/>
            <a:ext cx="813593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Match the words from the box with the pictures. </a:t>
            </a:r>
          </a:p>
        </p:txBody>
      </p:sp>
      <p:sp>
        <p:nvSpPr>
          <p:cNvPr id="592912" name="Rectangle 16"/>
          <p:cNvSpPr>
            <a:spLocks noChangeArrowheads="1"/>
          </p:cNvSpPr>
          <p:nvPr/>
        </p:nvSpPr>
        <p:spPr bwMode="auto">
          <a:xfrm>
            <a:off x="539750" y="2051050"/>
            <a:ext cx="8101013" cy="12604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r>
              <a:rPr lang="en-US" altLang="zh-CN"/>
              <a:t>bag             crayons            eraser   </a:t>
            </a:r>
          </a:p>
          <a:p>
            <a:pPr eaLnBrk="1" hangingPunct="1"/>
            <a:r>
              <a:rPr lang="en-US" altLang="zh-CN"/>
              <a:t>football       gloves       wallet      watch</a:t>
            </a:r>
          </a:p>
        </p:txBody>
      </p:sp>
      <p:sp>
        <p:nvSpPr>
          <p:cNvPr id="592920" name="Rectangle 24"/>
          <p:cNvSpPr>
            <a:spLocks noChangeArrowheads="1"/>
          </p:cNvSpPr>
          <p:nvPr/>
        </p:nvSpPr>
        <p:spPr bwMode="auto">
          <a:xfrm>
            <a:off x="1655763" y="2266950"/>
            <a:ext cx="4318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92921" name="Rectangle 25"/>
          <p:cNvSpPr>
            <a:spLocks noChangeArrowheads="1"/>
          </p:cNvSpPr>
          <p:nvPr/>
        </p:nvSpPr>
        <p:spPr bwMode="auto">
          <a:xfrm>
            <a:off x="4498975" y="2266950"/>
            <a:ext cx="4318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92922" name="Rectangle 26"/>
          <p:cNvSpPr>
            <a:spLocks noChangeArrowheads="1"/>
          </p:cNvSpPr>
          <p:nvPr/>
        </p:nvSpPr>
        <p:spPr bwMode="auto">
          <a:xfrm>
            <a:off x="7164388" y="2232025"/>
            <a:ext cx="4318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92923" name="Rectangle 27"/>
          <p:cNvSpPr>
            <a:spLocks noChangeArrowheads="1"/>
          </p:cNvSpPr>
          <p:nvPr/>
        </p:nvSpPr>
        <p:spPr bwMode="auto">
          <a:xfrm>
            <a:off x="2303463" y="2843213"/>
            <a:ext cx="4318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92924" name="Rectangle 28"/>
          <p:cNvSpPr>
            <a:spLocks noChangeArrowheads="1"/>
          </p:cNvSpPr>
          <p:nvPr/>
        </p:nvSpPr>
        <p:spPr bwMode="auto">
          <a:xfrm>
            <a:off x="4283075" y="2843213"/>
            <a:ext cx="4318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92925" name="Rectangle 29"/>
          <p:cNvSpPr>
            <a:spLocks noChangeArrowheads="1"/>
          </p:cNvSpPr>
          <p:nvPr/>
        </p:nvSpPr>
        <p:spPr bwMode="auto">
          <a:xfrm>
            <a:off x="6227763" y="2843213"/>
            <a:ext cx="4318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92926" name="Rectangle 30"/>
          <p:cNvSpPr>
            <a:spLocks noChangeArrowheads="1"/>
          </p:cNvSpPr>
          <p:nvPr/>
        </p:nvSpPr>
        <p:spPr bwMode="auto">
          <a:xfrm>
            <a:off x="7956550" y="2843213"/>
            <a:ext cx="4318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92927" name="Rectangle 31"/>
          <p:cNvSpPr>
            <a:spLocks noChangeArrowheads="1"/>
          </p:cNvSpPr>
          <p:nvPr/>
        </p:nvSpPr>
        <p:spPr bwMode="auto">
          <a:xfrm>
            <a:off x="1582738" y="2195513"/>
            <a:ext cx="62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① </a:t>
            </a:r>
          </a:p>
        </p:txBody>
      </p:sp>
      <p:sp>
        <p:nvSpPr>
          <p:cNvPr id="592928" name="Rectangle 32"/>
          <p:cNvSpPr>
            <a:spLocks noChangeArrowheads="1"/>
          </p:cNvSpPr>
          <p:nvPr/>
        </p:nvSpPr>
        <p:spPr bwMode="auto">
          <a:xfrm>
            <a:off x="7092950" y="2168525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③ </a:t>
            </a:r>
          </a:p>
        </p:txBody>
      </p:sp>
      <p:sp>
        <p:nvSpPr>
          <p:cNvPr id="592929" name="Rectangle 33"/>
          <p:cNvSpPr>
            <a:spLocks noChangeArrowheads="1"/>
          </p:cNvSpPr>
          <p:nvPr/>
        </p:nvSpPr>
        <p:spPr bwMode="auto">
          <a:xfrm>
            <a:off x="7867650" y="2744788"/>
            <a:ext cx="62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⑤ </a:t>
            </a:r>
          </a:p>
        </p:txBody>
      </p:sp>
      <p:sp>
        <p:nvSpPr>
          <p:cNvPr id="592930" name="Rectangle 34"/>
          <p:cNvSpPr>
            <a:spLocks noChangeArrowheads="1"/>
          </p:cNvSpPr>
          <p:nvPr/>
        </p:nvSpPr>
        <p:spPr bwMode="auto">
          <a:xfrm>
            <a:off x="4230688" y="2765425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⑦ </a:t>
            </a:r>
          </a:p>
        </p:txBody>
      </p:sp>
      <p:sp>
        <p:nvSpPr>
          <p:cNvPr id="592931" name="Rectangle 35"/>
          <p:cNvSpPr>
            <a:spLocks noChangeArrowheads="1"/>
          </p:cNvSpPr>
          <p:nvPr/>
        </p:nvSpPr>
        <p:spPr bwMode="auto">
          <a:xfrm>
            <a:off x="6156325" y="2765425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⑥ </a:t>
            </a:r>
          </a:p>
        </p:txBody>
      </p:sp>
      <p:sp>
        <p:nvSpPr>
          <p:cNvPr id="592932" name="Rectangle 36"/>
          <p:cNvSpPr>
            <a:spLocks noChangeArrowheads="1"/>
          </p:cNvSpPr>
          <p:nvPr/>
        </p:nvSpPr>
        <p:spPr bwMode="auto">
          <a:xfrm>
            <a:off x="2214563" y="2765425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④ </a:t>
            </a:r>
          </a:p>
        </p:txBody>
      </p:sp>
      <p:sp>
        <p:nvSpPr>
          <p:cNvPr id="592933" name="Rectangle 37"/>
          <p:cNvSpPr>
            <a:spLocks noChangeArrowheads="1"/>
          </p:cNvSpPr>
          <p:nvPr/>
        </p:nvSpPr>
        <p:spPr bwMode="auto">
          <a:xfrm>
            <a:off x="4411663" y="2189163"/>
            <a:ext cx="62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② </a:t>
            </a:r>
          </a:p>
        </p:txBody>
      </p:sp>
      <p:pic>
        <p:nvPicPr>
          <p:cNvPr id="592935" name="Picture 39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806825"/>
            <a:ext cx="82423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1" name="组合 13"/>
          <p:cNvGrpSpPr/>
          <p:nvPr/>
        </p:nvGrpSpPr>
        <p:grpSpPr bwMode="auto">
          <a:xfrm>
            <a:off x="358775" y="687388"/>
            <a:ext cx="900113" cy="614362"/>
            <a:chOff x="3132610" y="5588000"/>
            <a:chExt cx="900857" cy="612834"/>
          </a:xfrm>
        </p:grpSpPr>
        <p:sp>
          <p:nvSpPr>
            <p:cNvPr id="13332" name="椭圆 9"/>
            <p:cNvSpPr>
              <a:spLocks noChangeArrowheads="1"/>
            </p:cNvSpPr>
            <p:nvPr/>
          </p:nvSpPr>
          <p:spPr bwMode="auto"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333" name="文本框 10"/>
            <p:cNvSpPr txBox="1">
              <a:spLocks noChangeArrowheads="1"/>
            </p:cNvSpPr>
            <p:nvPr/>
          </p:nvSpPr>
          <p:spPr bwMode="auto">
            <a:xfrm>
              <a:off x="3241305" y="5588000"/>
              <a:ext cx="7921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7030A0"/>
                  </a:solidFill>
                </a:rPr>
                <a:t>1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9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9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9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9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9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9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2" grpId="0" animBg="1"/>
      <p:bldP spid="592920" grpId="0" animBg="1"/>
      <p:bldP spid="592921" grpId="0" animBg="1"/>
      <p:bldP spid="592922" grpId="0" animBg="1"/>
      <p:bldP spid="592923" grpId="0" animBg="1"/>
      <p:bldP spid="592924" grpId="0" animBg="1"/>
      <p:bldP spid="592925" grpId="0" animBg="1"/>
      <p:bldP spid="592926" grpId="0" animBg="1"/>
      <p:bldP spid="592927" grpId="0"/>
      <p:bldP spid="592928" grpId="0"/>
      <p:bldP spid="592929" grpId="0"/>
      <p:bldP spid="592930" grpId="0"/>
      <p:bldP spid="592931" grpId="0"/>
      <p:bldP spid="592932" grpId="0"/>
      <p:bldP spid="5929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8"/>
          <p:cNvSpPr txBox="1">
            <a:spLocks noChangeArrowheads="1"/>
          </p:cNvSpPr>
          <p:nvPr/>
        </p:nvSpPr>
        <p:spPr bwMode="auto">
          <a:xfrm>
            <a:off x="539750" y="1628775"/>
            <a:ext cx="40687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 dirty="0">
                <a:solidFill>
                  <a:srgbClr val="FF3300"/>
                </a:solidFill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cs typeface="Times New Roman" panose="02020603050405020304" pitchFamily="18" charset="0"/>
              </a:rPr>
              <a:t> Is the football Tony’s?</a:t>
            </a:r>
          </a:p>
          <a:p>
            <a:pPr eaLnBrk="1" hangingPunct="1"/>
            <a:endParaRPr lang="en-US" altLang="zh-CN" sz="2800" i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2800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i="1" dirty="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cs typeface="Times New Roman" panose="02020603050405020304" pitchFamily="18" charset="0"/>
              </a:rPr>
              <a:t> Are the crayons Betty’s?</a:t>
            </a:r>
          </a:p>
          <a:p>
            <a:pPr eaLnBrk="1" hangingPunct="1"/>
            <a:endParaRPr lang="en-US" altLang="zh-CN" sz="2800" i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2800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i="1" dirty="0">
                <a:solidFill>
                  <a:srgbClr val="FF3300"/>
                </a:solidFill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cs typeface="Times New Roman" panose="02020603050405020304" pitchFamily="18" charset="0"/>
              </a:rPr>
              <a:t> Whose gloves are these?</a:t>
            </a:r>
            <a:endParaRPr lang="zh-CN" alt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00113" y="2328863"/>
            <a:ext cx="140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cs typeface="Times New Roman" panose="02020603050405020304" pitchFamily="18" charset="0"/>
              </a:rPr>
              <a:t>Yes, it is. </a:t>
            </a:r>
            <a:endParaRPr lang="zh-CN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00113" y="3560763"/>
            <a:ext cx="2230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cs typeface="Times New Roman" panose="02020603050405020304" pitchFamily="18" charset="0"/>
              </a:rPr>
              <a:t>No, they aren’t.</a:t>
            </a:r>
            <a:endParaRPr lang="zh-CN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00113" y="4838700"/>
            <a:ext cx="2414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cs typeface="Times New Roman" panose="02020603050405020304" pitchFamily="18" charset="0"/>
              </a:rPr>
              <a:t>They are Betty’s.</a:t>
            </a:r>
            <a:endParaRPr lang="zh-CN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49613" y="2339975"/>
            <a:ext cx="549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This is ____ football, it’s ____. (he)</a:t>
            </a:r>
            <a:endParaRPr lang="zh-CN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73575" y="2365375"/>
            <a:ext cx="623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his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62800" y="2365375"/>
            <a:ext cx="623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his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87713" y="3394075"/>
            <a:ext cx="4524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These are not ____ crayons, </a:t>
            </a:r>
          </a:p>
          <a:p>
            <a:pPr eaLnBrk="1" hangingPunct="1"/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they aren’t _____. (she)</a:t>
            </a:r>
            <a:endParaRPr lang="zh-CN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08625" y="3409950"/>
            <a:ext cx="703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her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8263" y="3841750"/>
            <a:ext cx="842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hers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0113" y="5353050"/>
            <a:ext cx="634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They are ____ gloves, they are _____. (I)</a:t>
            </a:r>
            <a:endParaRPr lang="zh-CN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44750" y="5341938"/>
            <a:ext cx="66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my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11813" y="5341938"/>
            <a:ext cx="938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mine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973138" y="692150"/>
            <a:ext cx="813593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Listen and answer the questions.</a:t>
            </a:r>
          </a:p>
        </p:txBody>
      </p:sp>
      <p:grpSp>
        <p:nvGrpSpPr>
          <p:cNvPr id="14352" name="组合 13"/>
          <p:cNvGrpSpPr/>
          <p:nvPr/>
        </p:nvGrpSpPr>
        <p:grpSpPr bwMode="auto">
          <a:xfrm>
            <a:off x="358775" y="687388"/>
            <a:ext cx="900113" cy="614362"/>
            <a:chOff x="3132610" y="5588000"/>
            <a:chExt cx="900857" cy="612834"/>
          </a:xfrm>
        </p:grpSpPr>
        <p:sp>
          <p:nvSpPr>
            <p:cNvPr id="14354" name="椭圆 9"/>
            <p:cNvSpPr>
              <a:spLocks noChangeArrowheads="1"/>
            </p:cNvSpPr>
            <p:nvPr/>
          </p:nvSpPr>
          <p:spPr bwMode="auto"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55" name="文本框 10"/>
            <p:cNvSpPr txBox="1">
              <a:spLocks noChangeArrowheads="1"/>
            </p:cNvSpPr>
            <p:nvPr/>
          </p:nvSpPr>
          <p:spPr bwMode="auto">
            <a:xfrm>
              <a:off x="3241305" y="5588000"/>
              <a:ext cx="7921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7030A0"/>
                  </a:solidFill>
                </a:rPr>
                <a:t>2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14353" name="图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804863"/>
            <a:ext cx="48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34988" y="2068513"/>
            <a:ext cx="6388100" cy="4402137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A: Whose English book is this?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B: It’s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mine</a:t>
            </a:r>
            <a:r>
              <a:rPr lang="en-US" altLang="zh-CN" sz="2800">
                <a:cs typeface="Times New Roman" panose="02020603050405020304" pitchFamily="18" charset="0"/>
              </a:rPr>
              <a:t>. It’s 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my</a:t>
            </a:r>
            <a:r>
              <a:rPr lang="en-US" altLang="zh-CN" sz="2800">
                <a:cs typeface="Times New Roman" panose="02020603050405020304" pitchFamily="18" charset="0"/>
              </a:rPr>
              <a:t> English book.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A: Is this 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your </a:t>
            </a:r>
            <a:r>
              <a:rPr lang="en-US" altLang="zh-CN" sz="2800">
                <a:cs typeface="Times New Roman" panose="02020603050405020304" pitchFamily="18" charset="0"/>
              </a:rPr>
              <a:t>pen, C?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C: No, it isn’t. It’s not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mine</a:t>
            </a:r>
            <a:r>
              <a:rPr lang="en-US" altLang="zh-CN" sz="280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      It’s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his</a:t>
            </a:r>
            <a:r>
              <a:rPr lang="en-US" altLang="zh-CN" sz="2800">
                <a:cs typeface="Times New Roman" panose="02020603050405020304" pitchFamily="18" charset="0"/>
              </a:rPr>
              <a:t>/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hers</a:t>
            </a:r>
            <a:r>
              <a:rPr lang="en-US" altLang="zh-CN" sz="2800">
                <a:cs typeface="Times New Roman" panose="02020603050405020304" pitchFamily="18" charset="0"/>
              </a:rPr>
              <a:t>. It’s 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his</a:t>
            </a:r>
            <a:r>
              <a:rPr lang="en-US" altLang="zh-CN" sz="2800">
                <a:cs typeface="Times New Roman" panose="02020603050405020304" pitchFamily="18" charset="0"/>
              </a:rPr>
              <a:t>/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her</a:t>
            </a:r>
            <a:r>
              <a:rPr lang="en-US" altLang="zh-CN" sz="2800">
                <a:cs typeface="Times New Roman" panose="02020603050405020304" pitchFamily="18" charset="0"/>
              </a:rPr>
              <a:t> pen.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A: And is the pencil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yours</a:t>
            </a:r>
            <a:r>
              <a:rPr lang="en-US" altLang="zh-CN" sz="2800">
                <a:cs typeface="Times New Roman" panose="02020603050405020304" pitchFamily="18" charset="0"/>
              </a:rPr>
              <a:t>, D?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D: No, it isn’t. It’s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his</a:t>
            </a:r>
            <a:r>
              <a:rPr lang="en-US" altLang="zh-CN" sz="2800">
                <a:cs typeface="Times New Roman" panose="02020603050405020304" pitchFamily="18" charset="0"/>
              </a:rPr>
              <a:t>/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hers</a:t>
            </a:r>
            <a:r>
              <a:rPr lang="en-US" altLang="zh-CN" sz="2800">
                <a:cs typeface="Times New Roman" panose="02020603050405020304" pitchFamily="18" charset="0"/>
              </a:rPr>
              <a:t>.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Mine</a:t>
            </a:r>
            <a:r>
              <a:rPr lang="en-US" altLang="zh-CN" sz="2800">
                <a:cs typeface="Times New Roman" panose="02020603050405020304" pitchFamily="18" charset="0"/>
              </a:rPr>
              <a:t> is here.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      …</a:t>
            </a:r>
          </a:p>
        </p:txBody>
      </p:sp>
      <p:sp>
        <p:nvSpPr>
          <p:cNvPr id="5" name="矩形标注 4"/>
          <p:cNvSpPr/>
          <p:nvPr/>
        </p:nvSpPr>
        <p:spPr>
          <a:xfrm>
            <a:off x="5580063" y="1936750"/>
            <a:ext cx="3384550" cy="647700"/>
          </a:xfrm>
          <a:prstGeom prst="wedgeRectCallout">
            <a:avLst>
              <a:gd name="adj1" fmla="val -37131"/>
              <a:gd name="adj2" fmla="val 79507"/>
            </a:avLst>
          </a:prstGeom>
          <a:solidFill>
            <a:schemeClr val="bg1"/>
          </a:solidFill>
          <a:ln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注意正确运用物主代词</a:t>
            </a:r>
          </a:p>
        </p:txBody>
      </p:sp>
      <p:pic>
        <p:nvPicPr>
          <p:cNvPr id="15364" name="Picture 12" descr="C:\Users\zyfls\AppData\Roaming\Tencent\Users\970350972\QQ\WinTemp\RichOle\8HSP2JL~$FI~P`ND67S][$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3911600"/>
            <a:ext cx="18002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H="1">
            <a:off x="395537" y="1592796"/>
            <a:ext cx="7486401" cy="36004"/>
          </a:xfrm>
          <a:prstGeom prst="line">
            <a:avLst/>
          </a:prstGeom>
          <a:ln w="57150">
            <a:gradFill flip="none" rotWithShape="1">
              <a:gsLst>
                <a:gs pos="0">
                  <a:srgbClr val="EAC112"/>
                </a:gs>
                <a:gs pos="16000">
                  <a:srgbClr val="87C620"/>
                </a:gs>
                <a:gs pos="77000">
                  <a:srgbClr val="EFD22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Rectangle 25"/>
          <p:cNvSpPr>
            <a:spLocks noChangeArrowheads="1"/>
          </p:cNvSpPr>
          <p:nvPr/>
        </p:nvSpPr>
        <p:spPr bwMode="auto">
          <a:xfrm>
            <a:off x="395288" y="765175"/>
            <a:ext cx="7864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Activity3: Work in groups of four. Put some school things on the desk. Ask and answer like the model: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438275" y="2162175"/>
            <a:ext cx="644366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600"/>
              <a:t>Lingling                  crayons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/>
              <a:t>Daming                   gloves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/>
              <a:t>Tony                        tapes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/>
              <a:t>Betty                        wallet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/>
              <a:t>Ms Li                       watch</a:t>
            </a:r>
          </a:p>
        </p:txBody>
      </p:sp>
      <p:sp>
        <p:nvSpPr>
          <p:cNvPr id="565255" name="Line 7"/>
          <p:cNvSpPr>
            <a:spLocks noChangeShapeType="1"/>
          </p:cNvSpPr>
          <p:nvPr/>
        </p:nvSpPr>
        <p:spPr bwMode="auto">
          <a:xfrm>
            <a:off x="3203575" y="2528888"/>
            <a:ext cx="2016125" cy="107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5256" name="Line 8"/>
          <p:cNvSpPr>
            <a:spLocks noChangeShapeType="1"/>
          </p:cNvSpPr>
          <p:nvPr/>
        </p:nvSpPr>
        <p:spPr bwMode="auto">
          <a:xfrm>
            <a:off x="3203575" y="3313113"/>
            <a:ext cx="1979613" cy="612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5257" name="Line 9"/>
          <p:cNvSpPr>
            <a:spLocks noChangeShapeType="1"/>
          </p:cNvSpPr>
          <p:nvPr/>
        </p:nvSpPr>
        <p:spPr bwMode="auto">
          <a:xfrm>
            <a:off x="2735263" y="4033838"/>
            <a:ext cx="255587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5258" name="Line 10"/>
          <p:cNvSpPr>
            <a:spLocks noChangeShapeType="1"/>
          </p:cNvSpPr>
          <p:nvPr/>
        </p:nvSpPr>
        <p:spPr bwMode="auto">
          <a:xfrm>
            <a:off x="2698750" y="4718050"/>
            <a:ext cx="26289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5259" name="Line 11"/>
          <p:cNvSpPr>
            <a:spLocks noChangeShapeType="1"/>
          </p:cNvSpPr>
          <p:nvPr/>
        </p:nvSpPr>
        <p:spPr bwMode="auto">
          <a:xfrm flipV="1">
            <a:off x="2806700" y="3313113"/>
            <a:ext cx="2413000" cy="2052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95537" y="1808820"/>
            <a:ext cx="7486401" cy="36004"/>
          </a:xfrm>
          <a:prstGeom prst="line">
            <a:avLst/>
          </a:prstGeom>
          <a:ln w="57150">
            <a:gradFill flip="none" rotWithShape="1">
              <a:gsLst>
                <a:gs pos="0">
                  <a:srgbClr val="EAC112"/>
                </a:gs>
                <a:gs pos="16000">
                  <a:srgbClr val="87C620"/>
                </a:gs>
                <a:gs pos="77000">
                  <a:srgbClr val="EFD22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395288" y="1271588"/>
            <a:ext cx="759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Activity4: Listen and match the people with their things.</a:t>
            </a:r>
          </a:p>
        </p:txBody>
      </p:sp>
      <p:grpSp>
        <p:nvGrpSpPr>
          <p:cNvPr id="16394" name="组合 13"/>
          <p:cNvGrpSpPr/>
          <p:nvPr/>
        </p:nvGrpSpPr>
        <p:grpSpPr bwMode="auto">
          <a:xfrm>
            <a:off x="358775" y="512763"/>
            <a:ext cx="900113" cy="614362"/>
            <a:chOff x="3132610" y="5588000"/>
            <a:chExt cx="900857" cy="612834"/>
          </a:xfrm>
        </p:grpSpPr>
        <p:sp>
          <p:nvSpPr>
            <p:cNvPr id="16396" name="椭圆 9"/>
            <p:cNvSpPr>
              <a:spLocks noChangeArrowheads="1"/>
            </p:cNvSpPr>
            <p:nvPr/>
          </p:nvSpPr>
          <p:spPr bwMode="auto"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6397" name="文本框 10"/>
            <p:cNvSpPr txBox="1">
              <a:spLocks noChangeArrowheads="1"/>
            </p:cNvSpPr>
            <p:nvPr/>
          </p:nvSpPr>
          <p:spPr bwMode="auto">
            <a:xfrm>
              <a:off x="3241305" y="5588000"/>
              <a:ext cx="7921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7030A0"/>
                  </a:solidFill>
                </a:rPr>
                <a:t>3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87425" y="534988"/>
            <a:ext cx="2828925" cy="608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Listen and read.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5" grpId="0" animBg="1"/>
      <p:bldP spid="565256" grpId="0" animBg="1"/>
      <p:bldP spid="565257" grpId="0" animBg="1"/>
      <p:bldP spid="565258" grpId="0" animBg="1"/>
      <p:bldP spid="5652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8" descr="ce34b196de46b41945c08de96a89_310_3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213" y="2027238"/>
            <a:ext cx="1547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0" descr="Redocn_20100513005150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784350"/>
            <a:ext cx="172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1" descr="0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3363" y="1665288"/>
            <a:ext cx="19431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3" descr="3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7413" y="1773238"/>
            <a:ext cx="13906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971550" y="4365625"/>
            <a:ext cx="6491288" cy="181610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 dirty="0">
                <a:cs typeface="Times New Roman" panose="02020603050405020304" pitchFamily="18" charset="0"/>
              </a:rPr>
              <a:t>-- Are the crayons </a:t>
            </a:r>
            <a:r>
              <a:rPr lang="en-US" altLang="zh-CN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Betty’s</a:t>
            </a:r>
            <a:r>
              <a:rPr lang="en-US" altLang="zh-CN" sz="2800" i="1" dirty="0"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zh-CN" sz="2800" i="1" dirty="0">
                <a:cs typeface="Times New Roman" panose="02020603050405020304" pitchFamily="18" charset="0"/>
              </a:rPr>
              <a:t>-- No, they’re not </a:t>
            </a:r>
            <a:r>
              <a:rPr lang="en-US" altLang="zh-CN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hers</a:t>
            </a:r>
            <a:r>
              <a:rPr lang="en-US" altLang="zh-CN" sz="2800" i="1" dirty="0">
                <a:cs typeface="Times New Roman" panose="02020603050405020304" pitchFamily="18" charset="0"/>
              </a:rPr>
              <a:t>. They’re </a:t>
            </a:r>
            <a:r>
              <a:rPr lang="en-US" altLang="zh-CN" sz="28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Lingling’s</a:t>
            </a:r>
            <a:r>
              <a:rPr lang="en-US" altLang="zh-CN" sz="2800" i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2800" i="1" dirty="0">
                <a:cs typeface="Times New Roman" panose="02020603050405020304" pitchFamily="18" charset="0"/>
              </a:rPr>
              <a:t>-- Is the eraser </a:t>
            </a:r>
            <a:r>
              <a:rPr lang="en-US" altLang="zh-CN" sz="28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Lingling’s</a:t>
            </a:r>
            <a:r>
              <a:rPr lang="en-US" altLang="zh-CN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cs typeface="Times New Roman" panose="02020603050405020304" pitchFamily="18" charset="0"/>
              </a:rPr>
              <a:t>too?</a:t>
            </a:r>
          </a:p>
          <a:p>
            <a:pPr eaLnBrk="1" hangingPunct="1"/>
            <a:r>
              <a:rPr lang="en-US" altLang="zh-CN" sz="2800" i="1" dirty="0">
                <a:cs typeface="Times New Roman" panose="02020603050405020304" pitchFamily="18" charset="0"/>
              </a:rPr>
              <a:t>-- Yes, it’s </a:t>
            </a:r>
            <a:r>
              <a:rPr lang="en-US" altLang="zh-CN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hers</a:t>
            </a:r>
            <a:r>
              <a:rPr lang="en-US" altLang="zh-CN" sz="2800" i="1" dirty="0">
                <a:cs typeface="Times New Roman" panose="02020603050405020304" pitchFamily="18" charset="0"/>
              </a:rPr>
              <a:t>. It’s her eraser.</a:t>
            </a:r>
            <a:endParaRPr lang="zh-CN" alt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5243513" y="3429000"/>
            <a:ext cx="3384550" cy="792163"/>
          </a:xfrm>
          <a:prstGeom prst="wedgeRectCallout">
            <a:avLst>
              <a:gd name="adj1" fmla="val -38336"/>
              <a:gd name="adj2" fmla="val 91359"/>
            </a:avLst>
          </a:prstGeom>
          <a:solidFill>
            <a:schemeClr val="bg1"/>
          </a:solidFill>
          <a:ln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注意正确使用物主代词和名词所有格</a:t>
            </a:r>
          </a:p>
        </p:txBody>
      </p:sp>
      <p:sp>
        <p:nvSpPr>
          <p:cNvPr id="17416" name="Rectangle 25"/>
          <p:cNvSpPr>
            <a:spLocks noChangeArrowheads="1"/>
          </p:cNvSpPr>
          <p:nvPr/>
        </p:nvSpPr>
        <p:spPr bwMode="auto">
          <a:xfrm>
            <a:off x="949325" y="771525"/>
            <a:ext cx="786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0000FF"/>
                </a:solidFill>
              </a:rPr>
              <a:t>Work in pairs. Ask and answer.</a:t>
            </a:r>
          </a:p>
        </p:txBody>
      </p:sp>
      <p:grpSp>
        <p:nvGrpSpPr>
          <p:cNvPr id="17417" name="组合 13"/>
          <p:cNvGrpSpPr/>
          <p:nvPr/>
        </p:nvGrpSpPr>
        <p:grpSpPr bwMode="auto">
          <a:xfrm>
            <a:off x="323850" y="644525"/>
            <a:ext cx="865188" cy="588963"/>
            <a:chOff x="3132610" y="5614345"/>
            <a:chExt cx="864927" cy="586489"/>
          </a:xfrm>
        </p:grpSpPr>
        <p:sp>
          <p:nvSpPr>
            <p:cNvPr id="17418" name="椭圆 9"/>
            <p:cNvSpPr>
              <a:spLocks noChangeArrowheads="1"/>
            </p:cNvSpPr>
            <p:nvPr/>
          </p:nvSpPr>
          <p:spPr bwMode="auto"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7419" name="文本框 10"/>
            <p:cNvSpPr txBox="1">
              <a:spLocks noChangeArrowheads="1"/>
            </p:cNvSpPr>
            <p:nvPr/>
          </p:nvSpPr>
          <p:spPr bwMode="auto">
            <a:xfrm>
              <a:off x="3205375" y="5614345"/>
              <a:ext cx="7921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7030A0"/>
                  </a:solidFill>
                </a:rPr>
                <a:t>4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25438" y="2636838"/>
            <a:ext cx="8848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   Ms Li: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Lingling’s</a:t>
            </a:r>
            <a:r>
              <a:rPr lang="en-US" altLang="zh-CN" sz="2800">
                <a:cs typeface="Times New Roman" panose="02020603050405020304" pitchFamily="18" charset="0"/>
              </a:rPr>
              <a:t> bag is in the lost and found box. The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crayons are </a:t>
            </a:r>
            <a:r>
              <a:rPr lang="en-US" altLang="zh-CN" sz="2800">
                <a:solidFill>
                  <a:srgbClr val="FF3300"/>
                </a:solidFill>
                <a:cs typeface="Times New Roman" panose="02020603050405020304" pitchFamily="18" charset="0"/>
              </a:rPr>
              <a:t>(1) </a:t>
            </a:r>
            <a:r>
              <a:rPr lang="en-US" altLang="zh-CN" sz="2800">
                <a:cs typeface="Times New Roman" panose="02020603050405020304" pitchFamily="18" charset="0"/>
              </a:rPr>
              <a:t>________too.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Daming’s</a:t>
            </a:r>
            <a:r>
              <a:rPr lang="en-US" altLang="zh-CN" sz="2800"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FF3300"/>
                </a:solidFill>
                <a:cs typeface="Times New Roman" panose="02020603050405020304" pitchFamily="18" charset="0"/>
              </a:rPr>
              <a:t>(2) </a:t>
            </a:r>
            <a:r>
              <a:rPr lang="en-US" altLang="zh-CN" sz="2800">
                <a:cs typeface="Times New Roman" panose="02020603050405020304" pitchFamily="18" charset="0"/>
              </a:rPr>
              <a:t>__________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and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Tony’s</a:t>
            </a:r>
            <a:r>
              <a:rPr lang="en-US" altLang="zh-CN" sz="2800"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FF3300"/>
                </a:solidFill>
                <a:cs typeface="Times New Roman" panose="02020603050405020304" pitchFamily="18" charset="0"/>
              </a:rPr>
              <a:t>(3) </a:t>
            </a:r>
            <a:r>
              <a:rPr lang="en-US" altLang="zh-CN" sz="2800">
                <a:cs typeface="Times New Roman" panose="02020603050405020304" pitchFamily="18" charset="0"/>
              </a:rPr>
              <a:t>_______ wallet are here. Is the watch  </a:t>
            </a:r>
            <a:r>
              <a:rPr lang="en-US" altLang="zh-CN" sz="2800">
                <a:solidFill>
                  <a:srgbClr val="FF3300"/>
                </a:solidFill>
                <a:cs typeface="Times New Roman" panose="02020603050405020304" pitchFamily="18" charset="0"/>
              </a:rPr>
              <a:t>(4)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_______, Daming? Please be </a:t>
            </a:r>
            <a:r>
              <a:rPr lang="en-US" altLang="zh-CN" sz="2800">
                <a:solidFill>
                  <a:srgbClr val="FF3300"/>
                </a:solidFill>
                <a:cs typeface="Times New Roman" panose="02020603050405020304" pitchFamily="18" charset="0"/>
              </a:rPr>
              <a:t>(5)</a:t>
            </a:r>
            <a:r>
              <a:rPr lang="en-US" altLang="zh-CN" sz="2800">
                <a:cs typeface="Times New Roman" panose="02020603050405020304" pitchFamily="18" charset="0"/>
              </a:rPr>
              <a:t> __________ with your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things! And whose gloves are these? Oh sorry. They are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solidFill>
                  <a:srgbClr val="FF3300"/>
                </a:solidFill>
                <a:cs typeface="Times New Roman" panose="02020603050405020304" pitchFamily="18" charset="0"/>
              </a:rPr>
              <a:t>(6) </a:t>
            </a:r>
            <a:r>
              <a:rPr lang="en-US" altLang="zh-CN" sz="2800">
                <a:cs typeface="Times New Roman" panose="02020603050405020304" pitchFamily="18" charset="0"/>
              </a:rPr>
              <a:t>_______.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1808820"/>
            <a:ext cx="7537576" cy="52322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careful     hers     mine      purple     tape     yours</a:t>
            </a:r>
            <a:endParaRPr lang="zh-CN" altLang="en-US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2965450" y="3265488"/>
            <a:ext cx="84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hers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7078663" y="3265488"/>
            <a:ext cx="982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tapes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2540000" y="3770313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purple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Box 7"/>
          <p:cNvSpPr txBox="1">
            <a:spLocks noChangeArrowheads="1"/>
          </p:cNvSpPr>
          <p:nvPr/>
        </p:nvSpPr>
        <p:spPr bwMode="auto">
          <a:xfrm>
            <a:off x="501650" y="4344988"/>
            <a:ext cx="104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yours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91" name="TextBox 8"/>
          <p:cNvSpPr txBox="1">
            <a:spLocks noChangeArrowheads="1"/>
          </p:cNvSpPr>
          <p:nvPr/>
        </p:nvSpPr>
        <p:spPr bwMode="auto">
          <a:xfrm>
            <a:off x="5397500" y="4344988"/>
            <a:ext cx="125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careful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92" name="TextBox 9"/>
          <p:cNvSpPr txBox="1">
            <a:spLocks noChangeArrowheads="1"/>
          </p:cNvSpPr>
          <p:nvPr/>
        </p:nvSpPr>
        <p:spPr bwMode="auto">
          <a:xfrm>
            <a:off x="1004888" y="5373688"/>
            <a:ext cx="942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mine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444" name="Rectangle 25"/>
          <p:cNvSpPr>
            <a:spLocks noChangeArrowheads="1"/>
          </p:cNvSpPr>
          <p:nvPr/>
        </p:nvSpPr>
        <p:spPr bwMode="auto">
          <a:xfrm>
            <a:off x="1023938" y="644525"/>
            <a:ext cx="786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00FF"/>
                </a:solidFill>
              </a:rPr>
              <a:t>Complete the passage with the correct form of the words from the box.</a:t>
            </a:r>
          </a:p>
        </p:txBody>
      </p:sp>
      <p:grpSp>
        <p:nvGrpSpPr>
          <p:cNvPr id="18445" name="组合 13"/>
          <p:cNvGrpSpPr/>
          <p:nvPr/>
        </p:nvGrpSpPr>
        <p:grpSpPr bwMode="auto">
          <a:xfrm>
            <a:off x="323850" y="644525"/>
            <a:ext cx="865188" cy="588963"/>
            <a:chOff x="3132610" y="5614345"/>
            <a:chExt cx="864927" cy="586489"/>
          </a:xfrm>
        </p:grpSpPr>
        <p:sp>
          <p:nvSpPr>
            <p:cNvPr id="18446" name="椭圆 9"/>
            <p:cNvSpPr>
              <a:spLocks noChangeArrowheads="1"/>
            </p:cNvSpPr>
            <p:nvPr/>
          </p:nvSpPr>
          <p:spPr bwMode="auto"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8447" name="文本框 10"/>
            <p:cNvSpPr txBox="1">
              <a:spLocks noChangeArrowheads="1"/>
            </p:cNvSpPr>
            <p:nvPr/>
          </p:nvSpPr>
          <p:spPr bwMode="auto">
            <a:xfrm>
              <a:off x="3205375" y="5614345"/>
              <a:ext cx="7921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7030A0"/>
                  </a:solidFill>
                </a:rPr>
                <a:t>5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/>
      <p:bldP spid="20490" grpId="0"/>
      <p:bldP spid="20491" grpId="0"/>
      <p:bldP spid="204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2051050" y="2492375"/>
            <a:ext cx="43195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4000"/>
              <a:t>b</a:t>
            </a:r>
            <a:r>
              <a:rPr lang="en-US" altLang="zh-CN" sz="4000" u="sng">
                <a:solidFill>
                  <a:srgbClr val="FF0000"/>
                </a:solidFill>
              </a:rPr>
              <a:t>a</a:t>
            </a:r>
            <a:r>
              <a:rPr lang="en-US" altLang="zh-CN" sz="4000"/>
              <a:t>ck   b</a:t>
            </a:r>
            <a:r>
              <a:rPr lang="en-US" altLang="zh-CN" sz="4000" u="sng">
                <a:solidFill>
                  <a:srgbClr val="FF0000"/>
                </a:solidFill>
              </a:rPr>
              <a:t>a</a:t>
            </a:r>
            <a:r>
              <a:rPr lang="en-US" altLang="zh-CN" sz="4000"/>
              <a:t>g   th</a:t>
            </a:r>
            <a:r>
              <a:rPr lang="en-US" altLang="zh-CN" sz="4000" u="sng">
                <a:solidFill>
                  <a:srgbClr val="FF0000"/>
                </a:solidFill>
              </a:rPr>
              <a:t>a</a:t>
            </a:r>
            <a:r>
              <a:rPr lang="en-US" altLang="zh-CN" sz="4000"/>
              <a:t>nk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4000"/>
              <a:t>er</a:t>
            </a:r>
            <a:r>
              <a:rPr lang="en-US" altLang="zh-CN" sz="4000" u="sng">
                <a:solidFill>
                  <a:srgbClr val="FF0000"/>
                </a:solidFill>
              </a:rPr>
              <a:t>a</a:t>
            </a:r>
            <a:r>
              <a:rPr lang="en-US" altLang="zh-CN" sz="4000"/>
              <a:t>ser  n</a:t>
            </a:r>
            <a:r>
              <a:rPr lang="en-US" altLang="zh-CN" sz="4000" u="sng">
                <a:solidFill>
                  <a:srgbClr val="FF0000"/>
                </a:solidFill>
              </a:rPr>
              <a:t>a</a:t>
            </a:r>
            <a:r>
              <a:rPr lang="en-US" altLang="zh-CN" sz="4000"/>
              <a:t>me 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4000"/>
              <a:t>w</a:t>
            </a:r>
            <a:r>
              <a:rPr lang="en-US" altLang="zh-CN" sz="4000" u="sng">
                <a:solidFill>
                  <a:srgbClr val="FF0000"/>
                </a:solidFill>
              </a:rPr>
              <a:t>a</a:t>
            </a:r>
            <a:r>
              <a:rPr lang="en-US" altLang="zh-CN" sz="4000"/>
              <a:t>llet  w</a:t>
            </a:r>
            <a:r>
              <a:rPr lang="en-US" altLang="zh-CN" sz="4000" u="sng">
                <a:solidFill>
                  <a:srgbClr val="FF0000"/>
                </a:solidFill>
              </a:rPr>
              <a:t>a</a:t>
            </a:r>
            <a:r>
              <a:rPr lang="en-US" altLang="zh-CN" sz="4000"/>
              <a:t>tch</a:t>
            </a:r>
          </a:p>
        </p:txBody>
      </p:sp>
      <p:pic>
        <p:nvPicPr>
          <p:cNvPr id="566280" name="Picture 8" descr="~MZW[J5@E3N_}7AM@M~7~56"/>
          <p:cNvPicPr>
            <a:picLocks noChangeAspect="1" noChangeArrowheads="1"/>
          </p:cNvPicPr>
          <p:nvPr/>
        </p:nvPicPr>
        <p:blipFill>
          <a:blip r:embed="rId2" cstate="email"/>
          <a:srcRect b="-8358"/>
          <a:stretch>
            <a:fillRect/>
          </a:stretch>
        </p:blipFill>
        <p:spPr bwMode="auto">
          <a:xfrm>
            <a:off x="1403350" y="2600325"/>
            <a:ext cx="287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281" name="Picture 9" descr="@XIA40VBSJYWANC`LKK72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6838" y="4149725"/>
            <a:ext cx="3603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282" name="Picture 10" descr="WJ6CND9S3@CXZ]0B4%%1%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6838" y="3465513"/>
            <a:ext cx="3603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1144588" y="682625"/>
            <a:ext cx="296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Listen and repeat.</a:t>
            </a:r>
          </a:p>
        </p:txBody>
      </p:sp>
      <p:sp>
        <p:nvSpPr>
          <p:cNvPr id="566287" name="Text Box 15"/>
          <p:cNvSpPr txBox="1">
            <a:spLocks noChangeArrowheads="1"/>
          </p:cNvSpPr>
          <p:nvPr/>
        </p:nvSpPr>
        <p:spPr bwMode="auto">
          <a:xfrm>
            <a:off x="1187450" y="2528888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/  /</a:t>
            </a:r>
          </a:p>
        </p:txBody>
      </p:sp>
      <p:sp>
        <p:nvSpPr>
          <p:cNvPr id="566288" name="Text Box 16"/>
          <p:cNvSpPr txBox="1">
            <a:spLocks noChangeArrowheads="1"/>
          </p:cNvSpPr>
          <p:nvPr/>
        </p:nvSpPr>
        <p:spPr bwMode="auto">
          <a:xfrm>
            <a:off x="1187450" y="3321050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/  /</a:t>
            </a:r>
          </a:p>
        </p:txBody>
      </p:sp>
      <p:sp>
        <p:nvSpPr>
          <p:cNvPr id="566289" name="Text Box 17"/>
          <p:cNvSpPr txBox="1">
            <a:spLocks noChangeArrowheads="1"/>
          </p:cNvSpPr>
          <p:nvPr/>
        </p:nvSpPr>
        <p:spPr bwMode="auto">
          <a:xfrm>
            <a:off x="1187450" y="3968750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/  /</a:t>
            </a:r>
          </a:p>
        </p:txBody>
      </p:sp>
      <p:grpSp>
        <p:nvGrpSpPr>
          <p:cNvPr id="19466" name="组合 13"/>
          <p:cNvGrpSpPr/>
          <p:nvPr/>
        </p:nvGrpSpPr>
        <p:grpSpPr bwMode="auto">
          <a:xfrm>
            <a:off x="323850" y="644525"/>
            <a:ext cx="865188" cy="588963"/>
            <a:chOff x="3132610" y="5614345"/>
            <a:chExt cx="864927" cy="586489"/>
          </a:xfrm>
        </p:grpSpPr>
        <p:sp>
          <p:nvSpPr>
            <p:cNvPr id="19468" name="椭圆 9"/>
            <p:cNvSpPr>
              <a:spLocks noChangeArrowheads="1"/>
            </p:cNvSpPr>
            <p:nvPr/>
          </p:nvSpPr>
          <p:spPr bwMode="auto">
            <a:xfrm>
              <a:off x="3132610" y="5626105"/>
              <a:ext cx="626141" cy="5747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9469" name="文本框 10"/>
            <p:cNvSpPr txBox="1">
              <a:spLocks noChangeArrowheads="1"/>
            </p:cNvSpPr>
            <p:nvPr/>
          </p:nvSpPr>
          <p:spPr bwMode="auto">
            <a:xfrm>
              <a:off x="3205375" y="5614345"/>
              <a:ext cx="7921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7030A0"/>
                  </a:solidFill>
                </a:rPr>
                <a:t>6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19467" name="图片 1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5275" y="787400"/>
            <a:ext cx="48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7" grpId="0"/>
      <p:bldP spid="566287" grpId="0"/>
      <p:bldP spid="566288" grpId="0"/>
      <p:bldP spid="5662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474663" y="2384425"/>
            <a:ext cx="8172450" cy="267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first of all </a:t>
            </a:r>
            <a:r>
              <a:rPr lang="zh-CN" altLang="en-US" sz="2800" dirty="0">
                <a:solidFill>
                  <a:srgbClr val="FF0000"/>
                </a:solidFill>
              </a:rPr>
              <a:t>的意思是“首先”，常用于句首。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/>
              <a:t>例：</a:t>
            </a:r>
            <a:endParaRPr lang="en-US" altLang="zh-CN" sz="2800" dirty="0"/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First of all, let me introduce my friend Lily to you.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/>
              <a:t>首先，让我向你介绍我的朋友莉莉。</a:t>
            </a:r>
          </a:p>
        </p:txBody>
      </p:sp>
      <p:sp>
        <p:nvSpPr>
          <p:cNvPr id="20483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zh-CN" altLang="en-US" sz="2800" dirty="0">
                <a:solidFill>
                  <a:srgbClr val="000000"/>
                </a:solidFill>
                <a:sym typeface="Times New Roman" panose="02020603050405020304" pitchFamily="18" charset="0"/>
              </a:rPr>
              <a:t>Language points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195263" y="1520825"/>
            <a:ext cx="8731250" cy="6524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dirty="0"/>
              <a:t>1. </a:t>
            </a:r>
            <a:r>
              <a:rPr lang="en-US" altLang="zh-CN" sz="2800" dirty="0">
                <a:solidFill>
                  <a:srgbClr val="FF0000"/>
                </a:solidFill>
              </a:rPr>
              <a:t>First of all</a:t>
            </a:r>
            <a:r>
              <a:rPr lang="en-US" altLang="zh-CN" sz="2800" dirty="0"/>
              <a:t>, come and look in the lost and </a:t>
            </a:r>
            <a:r>
              <a:rPr lang="en-US" altLang="zh-CN" sz="2800" dirty="0">
                <a:solidFill>
                  <a:srgbClr val="FF0000"/>
                </a:solidFill>
              </a:rPr>
              <a:t>found</a:t>
            </a:r>
            <a:r>
              <a:rPr lang="en-US" altLang="zh-CN" sz="2800" dirty="0"/>
              <a:t> box!  </a:t>
            </a:r>
            <a:endParaRPr lang="zh-CN" altLang="en-US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6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6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496888" y="1597025"/>
            <a:ext cx="82883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find  </a:t>
            </a:r>
            <a:r>
              <a:rPr lang="en-US" altLang="zh-CN" sz="2800" i="1" dirty="0">
                <a:solidFill>
                  <a:srgbClr val="FF0000"/>
                </a:solidFill>
              </a:rPr>
              <a:t>v.</a:t>
            </a:r>
            <a:r>
              <a:rPr lang="en-US" altLang="zh-CN" sz="2800" dirty="0">
                <a:solidFill>
                  <a:srgbClr val="FF0000"/>
                </a:solidFill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</a:rPr>
              <a:t>发现；找到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Many people here cannot </a:t>
            </a:r>
            <a:r>
              <a:rPr lang="en-US" altLang="zh-CN" sz="2800" dirty="0">
                <a:solidFill>
                  <a:srgbClr val="0000FF"/>
                </a:solidFill>
              </a:rPr>
              <a:t>find </a:t>
            </a:r>
            <a:r>
              <a:rPr lang="en-US" altLang="zh-CN" sz="2800" dirty="0"/>
              <a:t>work.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/>
              <a:t>这里很多人都找不到工作。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So far they have not </a:t>
            </a:r>
            <a:r>
              <a:rPr lang="en-US" altLang="zh-CN" sz="2800" dirty="0">
                <a:solidFill>
                  <a:srgbClr val="0000FF"/>
                </a:solidFill>
              </a:rPr>
              <a:t>found </a:t>
            </a:r>
            <a:r>
              <a:rPr lang="en-US" altLang="zh-CN" sz="2800" dirty="0"/>
              <a:t>a way to fight the virus.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/>
              <a:t>迄今为止，他们还没有找到一种对抗该病毒的方法。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8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8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8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8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9063" y="2673350"/>
            <a:ext cx="885666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Aft>
                <a:spcPts val="0"/>
              </a:spcAft>
              <a:tabLst>
                <a:tab pos="266700" algn="l"/>
              </a:tabLst>
              <a:defRPr/>
            </a:pPr>
            <a:r>
              <a:rPr lang="zh-CN" altLang="zh-CN" sz="2800" kern="100" dirty="0">
                <a:ea typeface="宋体" panose="02010600030101010101" pitchFamily="2" charset="-122"/>
              </a:rPr>
              <a:t>常用句子结构</a:t>
            </a:r>
            <a:r>
              <a:rPr lang="en-US" altLang="zh-CN" sz="2800" kern="100" dirty="0">
                <a:ea typeface="宋体" panose="02010600030101010101" pitchFamily="2" charset="-122"/>
              </a:rPr>
              <a:t>:  </a:t>
            </a:r>
            <a:r>
              <a:rPr lang="en-US" altLang="zh-CN" sz="2800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Whose +</a:t>
            </a:r>
            <a:r>
              <a:rPr lang="zh-CN" altLang="zh-CN" sz="2800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名词</a:t>
            </a:r>
            <a:r>
              <a:rPr lang="en-US" altLang="zh-CN" sz="2800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800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谓语动词</a:t>
            </a:r>
            <a:r>
              <a:rPr lang="en-US" altLang="zh-CN" sz="2800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800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其他</a:t>
            </a:r>
            <a:r>
              <a:rPr lang="en-US" altLang="zh-CN" sz="2800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800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</a:p>
          <a:p>
            <a:pPr algn="just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kern="100" dirty="0" err="1">
                <a:solidFill>
                  <a:srgbClr val="000000"/>
                </a:solidFill>
                <a:ea typeface="宋体" panose="02010600030101010101" pitchFamily="2" charset="-122"/>
              </a:rPr>
              <a:t>eg</a:t>
            </a:r>
            <a:r>
              <a:rPr lang="en-US" altLang="zh-CN" sz="2800" kern="100" dirty="0">
                <a:solidFill>
                  <a:srgbClr val="000000"/>
                </a:solidFill>
                <a:ea typeface="宋体" panose="02010600030101010101" pitchFamily="2" charset="-122"/>
              </a:rPr>
              <a:t>: </a:t>
            </a:r>
            <a:r>
              <a:rPr lang="en-US" altLang="zh-CN" sz="2800" kern="100" dirty="0">
                <a:ea typeface="宋体" panose="02010600030101010101" pitchFamily="2" charset="-122"/>
              </a:rPr>
              <a:t>Whose pen is that?  </a:t>
            </a:r>
          </a:p>
          <a:p>
            <a:pPr algn="just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kern="100" dirty="0">
                <a:ea typeface="宋体" panose="02010600030101010101" pitchFamily="2" charset="-122"/>
              </a:rPr>
              <a:t>      Whose flowers are these? </a:t>
            </a:r>
          </a:p>
          <a:p>
            <a:pPr algn="just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kern="100" dirty="0">
                <a:ea typeface="宋体" panose="02010600030101010101" pitchFamily="2" charset="-122"/>
              </a:rPr>
              <a:t>      Whose books are those?</a:t>
            </a:r>
            <a:endParaRPr lang="zh-CN" altLang="zh-CN" sz="2800" kern="100" dirty="0">
              <a:ea typeface="宋体" panose="02010600030101010101" pitchFamily="2" charset="-122"/>
            </a:endParaRPr>
          </a:p>
        </p:txBody>
      </p:sp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195263" y="1125538"/>
            <a:ext cx="8785225" cy="11509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dirty="0"/>
              <a:t>2. </a:t>
            </a:r>
            <a:r>
              <a:rPr lang="en-US" altLang="zh-CN" sz="2800" dirty="0">
                <a:solidFill>
                  <a:srgbClr val="FF0000"/>
                </a:solidFill>
              </a:rPr>
              <a:t>whose </a:t>
            </a:r>
            <a:r>
              <a:rPr lang="zh-CN" altLang="en-US" sz="2800" dirty="0"/>
              <a:t>是代词，意思是“谁的”，一般用于提问物品</a:t>
            </a:r>
            <a:endParaRPr lang="en-US" altLang="zh-CN" sz="2800" dirty="0"/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/>
              <a:t>的所有者。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4"/>
            <a:ext cx="9144000" cy="548759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0" y="6583899"/>
            <a:ext cx="9144000" cy="301391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4"/>
          <p:cNvSpPr/>
          <p:nvPr/>
        </p:nvSpPr>
        <p:spPr bwMode="gray">
          <a:xfrm>
            <a:off x="2700338" y="2205038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gray">
          <a:xfrm>
            <a:off x="2535238" y="1795463"/>
            <a:ext cx="5029200" cy="623887"/>
          </a:xfrm>
          <a:prstGeom prst="rect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Webdings" panose="05030102010509060703" pitchFamily="18" charset="2"/>
              <a:buNone/>
            </a:pPr>
            <a:r>
              <a:rPr lang="en-US" altLang="zh-CN" sz="2800" dirty="0">
                <a:solidFill>
                  <a:srgbClr val="000000"/>
                </a:solidFill>
                <a:ea typeface="微软雅黑" panose="020B0503020204020204" pitchFamily="34" charset="-122"/>
              </a:rPr>
              <a:t>Review</a:t>
            </a:r>
            <a:endParaRPr lang="zh-CN" altLang="en-US" sz="28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130" name="椭圆 18"/>
          <p:cNvSpPr>
            <a:spLocks noChangeArrowheads="1"/>
          </p:cNvSpPr>
          <p:nvPr/>
        </p:nvSpPr>
        <p:spPr bwMode="auto">
          <a:xfrm>
            <a:off x="2624138" y="1830388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DEB509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1</a:t>
            </a:r>
            <a:endParaRPr lang="zh-CN" altLang="en-US" sz="1800">
              <a:solidFill>
                <a:srgbClr val="DEB509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sp>
        <p:nvSpPr>
          <p:cNvPr id="15" name="Freeform 4"/>
          <p:cNvSpPr/>
          <p:nvPr/>
        </p:nvSpPr>
        <p:spPr bwMode="gray">
          <a:xfrm>
            <a:off x="2700338" y="3130550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132" name="Rectangle 5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2535238" y="2720975"/>
            <a:ext cx="5029200" cy="623888"/>
          </a:xfrm>
          <a:prstGeom prst="rect">
            <a:avLst/>
          </a:prstGeom>
          <a:gradFill rotWithShape="1">
            <a:gsLst>
              <a:gs pos="0">
                <a:srgbClr val="A3E391"/>
              </a:gs>
              <a:gs pos="100000">
                <a:srgbClr val="62D04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Presentation</a:t>
            </a: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133" name="椭圆 24"/>
          <p:cNvSpPr>
            <a:spLocks noChangeArrowheads="1"/>
          </p:cNvSpPr>
          <p:nvPr/>
        </p:nvSpPr>
        <p:spPr bwMode="auto">
          <a:xfrm>
            <a:off x="2624138" y="2755900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62D044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2</a:t>
            </a:r>
            <a:endParaRPr lang="zh-CN" altLang="en-US" sz="1800">
              <a:solidFill>
                <a:srgbClr val="62D044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sp>
        <p:nvSpPr>
          <p:cNvPr id="18" name="Freeform 4"/>
          <p:cNvSpPr/>
          <p:nvPr/>
        </p:nvSpPr>
        <p:spPr bwMode="gray">
          <a:xfrm>
            <a:off x="2700338" y="4056063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135" name="Rectangle 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544763" y="3636963"/>
            <a:ext cx="5029200" cy="623887"/>
          </a:xfrm>
          <a:prstGeom prst="rect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Language Points</a:t>
            </a:r>
          </a:p>
        </p:txBody>
      </p:sp>
      <p:sp>
        <p:nvSpPr>
          <p:cNvPr id="5136" name="椭圆 27"/>
          <p:cNvSpPr>
            <a:spLocks noChangeArrowheads="1"/>
          </p:cNvSpPr>
          <p:nvPr/>
        </p:nvSpPr>
        <p:spPr bwMode="auto">
          <a:xfrm>
            <a:off x="2624138" y="3681413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F57C89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3</a:t>
            </a:r>
            <a:endParaRPr lang="zh-CN" altLang="en-US" sz="1800">
              <a:solidFill>
                <a:srgbClr val="F57C89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sp>
        <p:nvSpPr>
          <p:cNvPr id="5137" name="文本框 1"/>
          <p:cNvSpPr txBox="1">
            <a:spLocks noChangeArrowheads="1"/>
          </p:cNvSpPr>
          <p:nvPr/>
        </p:nvSpPr>
        <p:spPr bwMode="auto">
          <a:xfrm>
            <a:off x="3378200" y="746125"/>
            <a:ext cx="3244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内容结构</a:t>
            </a:r>
          </a:p>
        </p:txBody>
      </p:sp>
      <p:pic>
        <p:nvPicPr>
          <p:cNvPr id="5138" name="图片 2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8" y="15033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图片 2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8" y="24717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图片 2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0163" y="3406775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414338" y="1916113"/>
            <a:ext cx="8405812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be careful with </a:t>
            </a:r>
            <a:r>
              <a:rPr lang="zh-CN" altLang="en-US" sz="2800">
                <a:solidFill>
                  <a:srgbClr val="FF0000"/>
                </a:solidFill>
              </a:rPr>
              <a:t>的意思是“小心（对待）</a:t>
            </a:r>
            <a:r>
              <a:rPr lang="en-US" altLang="zh-CN" sz="2800">
                <a:solidFill>
                  <a:srgbClr val="FF0000"/>
                </a:solidFill>
              </a:rPr>
              <a:t>……”</a:t>
            </a:r>
            <a:r>
              <a:rPr lang="zh-CN" altLang="en-US" sz="2800">
                <a:solidFill>
                  <a:srgbClr val="FF0000"/>
                </a:solidFill>
              </a:rPr>
              <a:t>。</a:t>
            </a:r>
            <a:r>
              <a:rPr lang="zh-CN" altLang="en-US" sz="2800"/>
              <a:t>例：</a:t>
            </a:r>
            <a:r>
              <a:rPr lang="en-US" altLang="zh-CN" sz="2800">
                <a:solidFill>
                  <a:srgbClr val="0000FF"/>
                </a:solidFill>
              </a:rPr>
              <a:t>Be careful with</a:t>
            </a:r>
            <a:r>
              <a:rPr lang="en-US" altLang="zh-CN" sz="2800"/>
              <a:t> that knife, or you’ll cut yourself.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小心那把刀子，否则你会划伤自己。</a:t>
            </a:r>
          </a:p>
        </p:txBody>
      </p:sp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215900" y="692150"/>
            <a:ext cx="8251825" cy="1212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/>
              <a:t>3. Everyone, please </a:t>
            </a:r>
            <a:r>
              <a:rPr lang="en-US" altLang="zh-CN" sz="2800">
                <a:solidFill>
                  <a:srgbClr val="FF0000"/>
                </a:solidFill>
              </a:rPr>
              <a:t>be careful with </a:t>
            </a:r>
            <a:r>
              <a:rPr lang="en-US" altLang="zh-CN" sz="2800"/>
              <a:t>your things from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/>
              <a:t>    now on. </a:t>
            </a:r>
            <a:endParaRPr lang="zh-CN" altLang="en-US" sz="280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4338" y="3948113"/>
            <a:ext cx="84788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from now on </a:t>
            </a:r>
            <a:r>
              <a:rPr lang="zh-CN" altLang="en-US" sz="2800">
                <a:solidFill>
                  <a:srgbClr val="FF0000"/>
                </a:solidFill>
              </a:rPr>
              <a:t>的意思是“从现在开始”，</a:t>
            </a:r>
            <a:r>
              <a:rPr lang="zh-CN" altLang="en-US" sz="2800"/>
              <a:t>例：</a:t>
            </a:r>
            <a:endParaRPr lang="en-US" altLang="zh-CN" sz="2800"/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00FF"/>
                </a:solidFill>
              </a:rPr>
              <a:t>From now on</a:t>
            </a:r>
            <a:r>
              <a:rPr lang="en-US" altLang="zh-CN" sz="2800"/>
              <a:t>, things are going to be different around here.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从现在起，这附近的情况将发生变化。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7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107950" y="1592263"/>
            <a:ext cx="88566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</a:rPr>
              <a:t>一、根据句意及所给图片提示补全句中所缺单词。 </a:t>
            </a:r>
          </a:p>
        </p:txBody>
      </p:sp>
      <p:pic>
        <p:nvPicPr>
          <p:cNvPr id="568328" name="Picture 8" descr="u=792553169,2552331774&amp;fm=0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581400"/>
            <a:ext cx="15113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29" name="Picture 9" descr="u=776058783,1209180157&amp;fm=5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3592513"/>
            <a:ext cx="1331912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30" name="Picture 10" descr="u=257140003,3454652749&amp;fm=52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36068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31" name="Picture 11" descr="u=88021967,1299430804&amp;fm=5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8013" y="3640138"/>
            <a:ext cx="136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32" name="Picture 12" descr="u=1569868462,1591029022&amp;fm=5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88238" y="3465513"/>
            <a:ext cx="11160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dirty="0">
                <a:solidFill>
                  <a:srgbClr val="000000"/>
                </a:solidFill>
              </a:rPr>
              <a:t>Exercise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95288" y="714375"/>
            <a:ext cx="853281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4445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1. My English teacher’s son likes using </a:t>
            </a:r>
            <a:r>
              <a:rPr lang="en-US" altLang="zh-CN" sz="2800" u="sng" dirty="0"/>
              <a:t>              </a:t>
            </a:r>
            <a:r>
              <a:rPr lang="en-US" altLang="zh-CN" sz="2800" dirty="0"/>
              <a:t> to draw pictures.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2. There is some money in his </a:t>
            </a:r>
            <a:r>
              <a:rPr lang="en-US" altLang="zh-CN" sz="2800" u="sng" dirty="0"/>
              <a:t>            </a:t>
            </a:r>
            <a:r>
              <a:rPr lang="en-US" altLang="zh-CN" sz="2800" dirty="0"/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3. Mum, it’s very cold outside. Where are my </a:t>
            </a:r>
            <a:r>
              <a:rPr lang="en-US" altLang="zh-CN" sz="2800" u="sng" dirty="0"/>
              <a:t>              </a:t>
            </a:r>
            <a:r>
              <a:rPr lang="en-US" altLang="zh-CN" sz="2800" dirty="0"/>
              <a:t>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4. Jim, put your </a:t>
            </a:r>
            <a:r>
              <a:rPr lang="en-US" altLang="zh-CN" sz="2800" u="sng" dirty="0"/>
              <a:t>              </a:t>
            </a:r>
            <a:r>
              <a:rPr lang="en-US" altLang="zh-CN" sz="2800" dirty="0"/>
              <a:t> in your pencil-box, please.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5. Mike has got a nice </a:t>
            </a:r>
            <a:r>
              <a:rPr lang="en-US" altLang="zh-CN" sz="2800" u="sng" dirty="0"/>
              <a:t>             </a:t>
            </a:r>
            <a:r>
              <a:rPr lang="en-US" altLang="zh-CN" sz="2800" dirty="0"/>
              <a:t>, you can ask him the time. </a:t>
            </a:r>
          </a:p>
        </p:txBody>
      </p:sp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6397625" y="706438"/>
            <a:ext cx="1431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crayons</a:t>
            </a:r>
          </a:p>
        </p:txBody>
      </p:sp>
      <p:sp>
        <p:nvSpPr>
          <p:cNvPr id="602117" name="Rectangle 5"/>
          <p:cNvSpPr>
            <a:spLocks noChangeArrowheads="1"/>
          </p:cNvSpPr>
          <p:nvPr/>
        </p:nvSpPr>
        <p:spPr bwMode="auto">
          <a:xfrm>
            <a:off x="5027613" y="1984375"/>
            <a:ext cx="1403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wallet</a:t>
            </a:r>
          </a:p>
        </p:txBody>
      </p:sp>
      <p:sp>
        <p:nvSpPr>
          <p:cNvPr id="602118" name="Rectangle 6"/>
          <p:cNvSpPr>
            <a:spLocks noChangeArrowheads="1"/>
          </p:cNvSpPr>
          <p:nvPr/>
        </p:nvSpPr>
        <p:spPr bwMode="auto">
          <a:xfrm>
            <a:off x="7380288" y="2528888"/>
            <a:ext cx="1331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gloves</a:t>
            </a:r>
          </a:p>
        </p:txBody>
      </p:sp>
      <p:sp>
        <p:nvSpPr>
          <p:cNvPr id="602119" name="Rectangle 7"/>
          <p:cNvSpPr>
            <a:spLocks noChangeArrowheads="1"/>
          </p:cNvSpPr>
          <p:nvPr/>
        </p:nvSpPr>
        <p:spPr bwMode="auto">
          <a:xfrm>
            <a:off x="2987675" y="3249613"/>
            <a:ext cx="11461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eraser</a:t>
            </a:r>
          </a:p>
        </p:txBody>
      </p:sp>
      <p:sp>
        <p:nvSpPr>
          <p:cNvPr id="602120" name="Rectangle 8"/>
          <p:cNvSpPr>
            <a:spLocks noChangeArrowheads="1"/>
          </p:cNvSpPr>
          <p:nvPr/>
        </p:nvSpPr>
        <p:spPr bwMode="auto">
          <a:xfrm>
            <a:off x="3816350" y="3897313"/>
            <a:ext cx="11160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watch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/>
      <p:bldP spid="602117" grpId="0"/>
      <p:bldP spid="602118" grpId="0"/>
      <p:bldP spid="602119" grpId="0"/>
      <p:bldP spid="6021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95288" y="339725"/>
            <a:ext cx="853281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71245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1071245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107124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</a:rPr>
              <a:t>二、根据句意从方框中选择恰当的单词填空，有的需要变换形式，每词限用一次。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/>
          </a:p>
          <a:p>
            <a:pPr eaLnBrk="1" hangingPunct="1">
              <a:lnSpc>
                <a:spcPct val="150000"/>
              </a:lnSpc>
            </a:pPr>
            <a:endParaRPr lang="zh-CN" altLang="en-US" sz="2800"/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1. — Tony, is this _______ bag?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    — No, it’s not _______. Let me ask 	 	Lingling, maybe it’s _______.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2. — _______ pen is this?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    — It’s _____ pen. I am looking for it.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90538" y="1654175"/>
            <a:ext cx="8294687" cy="1385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/>
              <a:t>whose,  lose,  mine,  my,  your,  yours, her,  hers,  careful,  purple</a:t>
            </a:r>
          </a:p>
        </p:txBody>
      </p:sp>
      <p:sp>
        <p:nvSpPr>
          <p:cNvPr id="603142" name="Rectangle 6"/>
          <p:cNvSpPr>
            <a:spLocks noChangeArrowheads="1"/>
          </p:cNvSpPr>
          <p:nvPr/>
        </p:nvSpPr>
        <p:spPr bwMode="auto">
          <a:xfrm>
            <a:off x="3276600" y="2857500"/>
            <a:ext cx="901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603143" name="Rectangle 7"/>
          <p:cNvSpPr>
            <a:spLocks noChangeArrowheads="1"/>
          </p:cNvSpPr>
          <p:nvPr/>
        </p:nvSpPr>
        <p:spPr bwMode="auto">
          <a:xfrm>
            <a:off x="1223963" y="4833938"/>
            <a:ext cx="1220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Whose</a:t>
            </a:r>
          </a:p>
        </p:txBody>
      </p:sp>
      <p:sp>
        <p:nvSpPr>
          <p:cNvPr id="603144" name="Rectangle 8"/>
          <p:cNvSpPr>
            <a:spLocks noChangeArrowheads="1"/>
          </p:cNvSpPr>
          <p:nvPr/>
        </p:nvSpPr>
        <p:spPr bwMode="auto">
          <a:xfrm>
            <a:off x="3276600" y="3503613"/>
            <a:ext cx="9413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603145" name="Rectangle 9"/>
          <p:cNvSpPr>
            <a:spLocks noChangeArrowheads="1"/>
          </p:cNvSpPr>
          <p:nvPr/>
        </p:nvSpPr>
        <p:spPr bwMode="auto">
          <a:xfrm>
            <a:off x="4751388" y="4184650"/>
            <a:ext cx="8429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603147" name="Rectangle 11"/>
          <p:cNvSpPr>
            <a:spLocks noChangeArrowheads="1"/>
          </p:cNvSpPr>
          <p:nvPr/>
        </p:nvSpPr>
        <p:spPr bwMode="auto">
          <a:xfrm>
            <a:off x="2016125" y="5445125"/>
            <a:ext cx="663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my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2" grpId="0"/>
      <p:bldP spid="603143" grpId="0"/>
      <p:bldP spid="603144" grpId="0"/>
      <p:bldP spid="603145" grpId="0"/>
      <p:bldP spid="6031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322263" y="614363"/>
            <a:ext cx="85344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71245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1071245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107124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tabLst>
                <a:tab pos="107124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/>
              <a:t>3. — What color are Mary’s shoes?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    — _______ shoes are 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4. — Where is Mr. Smith?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    — He is talking to a boy at the _______ 	and found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    office.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5. — Is this sweater ________, Tom? Please be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    _________ with your things.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    — Thanks a lot. I will. </a:t>
            </a:r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1258888" y="1125538"/>
            <a:ext cx="6372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Her                          purple</a:t>
            </a:r>
          </a:p>
        </p:txBody>
      </p:sp>
      <p:sp>
        <p:nvSpPr>
          <p:cNvPr id="604165" name="Rectangle 5"/>
          <p:cNvSpPr>
            <a:spLocks noChangeArrowheads="1"/>
          </p:cNvSpPr>
          <p:nvPr/>
        </p:nvSpPr>
        <p:spPr bwMode="auto">
          <a:xfrm>
            <a:off x="5586413" y="2508250"/>
            <a:ext cx="722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lost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632200" y="3716338"/>
            <a:ext cx="1042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yours</a:t>
            </a:r>
          </a:p>
        </p:txBody>
      </p:sp>
      <p:sp>
        <p:nvSpPr>
          <p:cNvPr id="604168" name="Rectangle 8"/>
          <p:cNvSpPr>
            <a:spLocks noChangeArrowheads="1"/>
          </p:cNvSpPr>
          <p:nvPr/>
        </p:nvSpPr>
        <p:spPr bwMode="auto">
          <a:xfrm>
            <a:off x="971550" y="4430713"/>
            <a:ext cx="1254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careful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/>
      <p:bldP spid="604164" grpId="0"/>
      <p:bldP spid="604165" grpId="0"/>
      <p:bldP spid="604166" grpId="0"/>
      <p:bldP spid="6041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23850" y="436563"/>
            <a:ext cx="86772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  <a:tab pos="71882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444500" algn="l"/>
                <a:tab pos="71882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  <a:tab pos="71882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  <a:tab pos="71882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  <a:tab pos="71882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tabLst>
                <a:tab pos="444500" algn="l"/>
                <a:tab pos="71882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tabLst>
                <a:tab pos="444500" algn="l"/>
                <a:tab pos="71882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tabLst>
                <a:tab pos="444500" algn="l"/>
                <a:tab pos="71882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tabLst>
                <a:tab pos="444500" algn="l"/>
                <a:tab pos="71882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/>
              <a:t>三、根据汉语意思完成下列英语句子，每空一词</a:t>
            </a:r>
            <a:r>
              <a:rPr lang="en-US" altLang="zh-CN" sz="2800"/>
              <a:t>(</a:t>
            </a:r>
            <a:r>
              <a:rPr lang="zh-CN" altLang="en-US" sz="2800"/>
              <a:t>含缩略形式</a:t>
            </a:r>
            <a:r>
              <a:rPr lang="en-US" altLang="zh-CN" sz="2800"/>
              <a:t>)</a:t>
            </a:r>
            <a:r>
              <a:rPr lang="zh-CN" altLang="en-US" sz="2800"/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1. </a:t>
            </a:r>
            <a:r>
              <a:rPr lang="zh-CN" altLang="en-US" sz="2800"/>
              <a:t>首先，让我告诉你这个消息。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	</a:t>
            </a:r>
            <a:r>
              <a:rPr lang="en-US" altLang="zh-CN" sz="2800"/>
              <a:t>_____ ___ ____, let me tell you the news.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2. </a:t>
            </a:r>
            <a:r>
              <a:rPr lang="zh-CN" altLang="en-US" sz="2800"/>
              <a:t>买一套房子要花一大笔钱。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	</a:t>
            </a:r>
            <a:r>
              <a:rPr lang="en-US" altLang="zh-CN" sz="2800"/>
              <a:t>It takes ____ ____ _____ money to buy 	a house.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3. </a:t>
            </a:r>
            <a:r>
              <a:rPr lang="zh-CN" altLang="en-US" sz="2800"/>
              <a:t>这个小男孩正面带微笑地看着我。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    </a:t>
            </a:r>
            <a:r>
              <a:rPr lang="en-US" altLang="zh-CN" sz="2800"/>
              <a:t>The little boy ____ _______ ____ me with a big smile.</a:t>
            </a:r>
          </a:p>
        </p:txBody>
      </p:sp>
      <p:sp>
        <p:nvSpPr>
          <p:cNvPr id="607237" name="Rectangle 5"/>
          <p:cNvSpPr>
            <a:spLocks noChangeArrowheads="1"/>
          </p:cNvSpPr>
          <p:nvPr/>
        </p:nvSpPr>
        <p:spPr bwMode="auto">
          <a:xfrm>
            <a:off x="790575" y="2336800"/>
            <a:ext cx="33607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First   of     all</a:t>
            </a:r>
          </a:p>
        </p:txBody>
      </p:sp>
      <p:sp>
        <p:nvSpPr>
          <p:cNvPr id="607238" name="Rectangle 6"/>
          <p:cNvSpPr>
            <a:spLocks noChangeArrowheads="1"/>
          </p:cNvSpPr>
          <p:nvPr/>
        </p:nvSpPr>
        <p:spPr bwMode="auto">
          <a:xfrm>
            <a:off x="2195513" y="3549650"/>
            <a:ext cx="22875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a       lot      of</a:t>
            </a:r>
          </a:p>
        </p:txBody>
      </p:sp>
      <p:sp>
        <p:nvSpPr>
          <p:cNvPr id="607239" name="Rectangle 7"/>
          <p:cNvSpPr>
            <a:spLocks noChangeArrowheads="1"/>
          </p:cNvSpPr>
          <p:nvPr/>
        </p:nvSpPr>
        <p:spPr bwMode="auto">
          <a:xfrm>
            <a:off x="2879725" y="4868863"/>
            <a:ext cx="2736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is     looking    at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7" grpId="0"/>
      <p:bldP spid="607238" grpId="0"/>
      <p:bldP spid="6072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87338" y="762000"/>
            <a:ext cx="85693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4445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tabLst>
                <a:tab pos="4445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/>
              <a:t>4. </a:t>
            </a:r>
            <a:r>
              <a:rPr lang="zh-CN" altLang="en-US" sz="2800"/>
              <a:t>从现在开始我们要尽量做得更好。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	</a:t>
            </a:r>
            <a:r>
              <a:rPr lang="en-US" altLang="zh-CN" sz="2800"/>
              <a:t>______ ______ ____, we will try to do 	better.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5. </a:t>
            </a:r>
            <a:r>
              <a:rPr lang="zh-CN" altLang="en-US" sz="2800"/>
              <a:t>让我想想，哦，是我的。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	</a:t>
            </a:r>
            <a:r>
              <a:rPr lang="en-US" altLang="zh-CN" sz="2800"/>
              <a:t>_____ ____ ____. Oh, they’re 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6. — </a:t>
            </a:r>
            <a:r>
              <a:rPr lang="zh-CN" altLang="en-US" sz="2800"/>
              <a:t>这台电脑是</a:t>
            </a:r>
            <a:r>
              <a:rPr lang="en-US" altLang="zh-CN" sz="2800"/>
              <a:t>Betty</a:t>
            </a:r>
            <a:r>
              <a:rPr lang="zh-CN" altLang="en-US" sz="2800"/>
              <a:t>的吗？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	</a:t>
            </a:r>
            <a:r>
              <a:rPr lang="en-US" altLang="zh-CN" sz="2800"/>
              <a:t>— </a:t>
            </a:r>
            <a:r>
              <a:rPr lang="zh-CN" altLang="en-US" sz="2800"/>
              <a:t>不，不是她的。是</a:t>
            </a:r>
            <a:r>
              <a:rPr lang="en-US" altLang="zh-CN" sz="2800"/>
              <a:t>Kate</a:t>
            </a:r>
            <a:r>
              <a:rPr lang="zh-CN" altLang="en-US" sz="2800"/>
              <a:t>的。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/>
              <a:t>	</a:t>
            </a:r>
            <a:r>
              <a:rPr lang="en-US" altLang="zh-CN" sz="2800"/>
              <a:t>— Is the computer _______?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/>
              <a:t>	— No, it isn’t _____. It’s _______.</a:t>
            </a:r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792163" y="1376363"/>
            <a:ext cx="30432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From      now     on</a:t>
            </a:r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792163" y="2655888"/>
            <a:ext cx="2514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Let     me     see</a:t>
            </a:r>
          </a:p>
        </p:txBody>
      </p:sp>
      <p:sp>
        <p:nvSpPr>
          <p:cNvPr id="583688" name="Rectangle 8"/>
          <p:cNvSpPr>
            <a:spLocks noChangeArrowheads="1"/>
          </p:cNvSpPr>
          <p:nvPr/>
        </p:nvSpPr>
        <p:spPr bwMode="auto">
          <a:xfrm>
            <a:off x="5376863" y="2684463"/>
            <a:ext cx="9429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583689" name="Rectangle 9"/>
          <p:cNvSpPr>
            <a:spLocks noChangeArrowheads="1"/>
          </p:cNvSpPr>
          <p:nvPr/>
        </p:nvSpPr>
        <p:spPr bwMode="auto">
          <a:xfrm>
            <a:off x="3733800" y="4616450"/>
            <a:ext cx="1249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Betty’s</a:t>
            </a:r>
          </a:p>
        </p:txBody>
      </p:sp>
      <p:sp>
        <p:nvSpPr>
          <p:cNvPr id="583690" name="Rectangle 10"/>
          <p:cNvSpPr>
            <a:spLocks noChangeArrowheads="1"/>
          </p:cNvSpPr>
          <p:nvPr/>
        </p:nvSpPr>
        <p:spPr bwMode="auto">
          <a:xfrm>
            <a:off x="2946400" y="5232400"/>
            <a:ext cx="2901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hers            Kate’s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8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8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6" grpId="0"/>
      <p:bldP spid="583687" grpId="0"/>
      <p:bldP spid="583688" grpId="0"/>
      <p:bldP spid="583689" grpId="0"/>
      <p:bldP spid="5836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5"/>
          <p:cNvSpPr>
            <a:spLocks noChangeArrowheads="1"/>
          </p:cNvSpPr>
          <p:nvPr/>
        </p:nvSpPr>
        <p:spPr bwMode="auto">
          <a:xfrm>
            <a:off x="34925" y="438150"/>
            <a:ext cx="2808288" cy="604838"/>
          </a:xfrm>
          <a:prstGeom prst="ellipse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Review</a:t>
            </a:r>
            <a:endParaRPr lang="zh-CN" altLang="en-US" sz="2800" dirty="0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2381922" y="895218"/>
            <a:ext cx="5682595" cy="16587"/>
          </a:xfrm>
          <a:prstGeom prst="line">
            <a:avLst/>
          </a:prstGeom>
          <a:ln w="57150">
            <a:gradFill flip="none" rotWithShape="1">
              <a:gsLst>
                <a:gs pos="0">
                  <a:srgbClr val="EAC112"/>
                </a:gs>
                <a:gs pos="16000">
                  <a:srgbClr val="87C620"/>
                </a:gs>
                <a:gs pos="77000">
                  <a:srgbClr val="EFD22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25"/>
          <p:cNvSpPr>
            <a:spLocks noChangeArrowheads="1"/>
          </p:cNvSpPr>
          <p:nvPr/>
        </p:nvSpPr>
        <p:spPr bwMode="auto">
          <a:xfrm>
            <a:off x="2987675" y="450850"/>
            <a:ext cx="2008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00FF"/>
                </a:solidFill>
              </a:rPr>
              <a:t>Look and say.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8421" y="1628800"/>
            <a:ext cx="2542436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5836" y="1628800"/>
            <a:ext cx="2591059" cy="1823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1556791"/>
            <a:ext cx="2543175" cy="1908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227" y="4329101"/>
            <a:ext cx="2570684" cy="183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95837" y="4328489"/>
            <a:ext cx="2736304" cy="193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08601" y="4237370"/>
            <a:ext cx="2190750" cy="211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.hiphotos.baidu.com/baike/c0%3Dbaike80%2C5%2C5%2C80%2C26/sign=71f049a7d762853586edda73f1861da3/aa64034f78f0f73645637f540855b319eac4b74542a93bf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838" y="3082925"/>
            <a:ext cx="180816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23850" y="1800225"/>
            <a:ext cx="5078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cs typeface="Times New Roman" panose="02020603050405020304" pitchFamily="18" charset="0"/>
              </a:rPr>
              <a:t>What’s </a:t>
            </a:r>
            <a:r>
              <a:rPr lang="en-US" altLang="zh-CN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Lost and Found</a:t>
            </a:r>
            <a:r>
              <a:rPr lang="en-US" altLang="zh-CN" sz="3600" dirty="0">
                <a:cs typeface="Times New Roman" panose="02020603050405020304" pitchFamily="18" charset="0"/>
              </a:rPr>
              <a:t>?</a:t>
            </a:r>
            <a:endParaRPr lang="zh-CN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0975" y="5624513"/>
            <a:ext cx="214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cs typeface="Times New Roman" panose="02020603050405020304" pitchFamily="18" charset="0"/>
              </a:rPr>
              <a:t>a film/movie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f.hiphotos.baidu.com/baike/c0%3Dbaike116%2C5%2C5%2C116%2C38/sign=15ee42559f3df8dcb23087c3ac7819ee/962bd40735fae6cd1ea8e7c30fb30f2443a7d933c8952f4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3121025"/>
            <a:ext cx="25241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87688" y="5657850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cs typeface="Times New Roman" panose="02020603050405020304" pitchFamily="18" charset="0"/>
              </a:rPr>
              <a:t>an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album</a:t>
            </a:r>
            <a:endParaRPr lang="zh-CN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7675" y="2484438"/>
            <a:ext cx="4352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lose</a:t>
            </a:r>
            <a:r>
              <a:rPr lang="en-US" altLang="zh-CN">
                <a:cs typeface="Times New Roman" panose="02020603050405020304" pitchFamily="18" charset="0"/>
              </a:rPr>
              <a:t> (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lost</a:t>
            </a:r>
            <a:r>
              <a:rPr lang="en-US" altLang="zh-CN">
                <a:cs typeface="Times New Roman" panose="02020603050405020304" pitchFamily="18" charset="0"/>
              </a:rPr>
              <a:t>)    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find</a:t>
            </a:r>
            <a:r>
              <a:rPr lang="en-US" altLang="zh-CN">
                <a:cs typeface="Times New Roman" panose="02020603050405020304" pitchFamily="18" charset="0"/>
              </a:rPr>
              <a:t> (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found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8750" y="5749925"/>
            <a:ext cx="149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cs typeface="Times New Roman" panose="02020603050405020304" pitchFamily="18" charset="0"/>
              </a:rPr>
              <a:t>an office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7177" name="椭圆 5"/>
          <p:cNvSpPr>
            <a:spLocks noChangeArrowheads="1"/>
          </p:cNvSpPr>
          <p:nvPr/>
        </p:nvSpPr>
        <p:spPr bwMode="auto">
          <a:xfrm>
            <a:off x="34925" y="438150"/>
            <a:ext cx="2808288" cy="604838"/>
          </a:xfrm>
          <a:prstGeom prst="ellipse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  <a:endParaRPr lang="zh-CN" altLang="en-US" sz="2800" dirty="0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350839" y="1792103"/>
            <a:ext cx="7280720" cy="45146"/>
          </a:xfrm>
          <a:prstGeom prst="line">
            <a:avLst/>
          </a:prstGeom>
          <a:ln w="57150">
            <a:gradFill flip="none" rotWithShape="1">
              <a:gsLst>
                <a:gs pos="0">
                  <a:srgbClr val="EAC112"/>
                </a:gs>
                <a:gs pos="16000">
                  <a:srgbClr val="87C620"/>
                </a:gs>
                <a:gs pos="77000">
                  <a:srgbClr val="EFD22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Rectangle 25"/>
          <p:cNvSpPr>
            <a:spLocks noChangeArrowheads="1"/>
          </p:cNvSpPr>
          <p:nvPr/>
        </p:nvSpPr>
        <p:spPr bwMode="auto">
          <a:xfrm>
            <a:off x="350838" y="1263650"/>
            <a:ext cx="732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0000FF"/>
                </a:solidFill>
              </a:rPr>
              <a:t>Activity1: Look the pictures and answer the questions.</a:t>
            </a:r>
          </a:p>
        </p:txBody>
      </p:sp>
      <p:pic>
        <p:nvPicPr>
          <p:cNvPr id="7180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638" y="3128963"/>
            <a:ext cx="32305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bs.best-intl-school.com/news/img-news/zijin/2011-09-01/IMG_72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8125" y="1412875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57213" y="563563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cs typeface="Times New Roman" panose="02020603050405020304" pitchFamily="18" charset="0"/>
              </a:rPr>
              <a:t>What are in the </a:t>
            </a:r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lost and found box</a:t>
            </a:r>
            <a:r>
              <a:rPr lang="en-US" altLang="zh-CN" dirty="0">
                <a:cs typeface="Times New Roman" panose="02020603050405020304" pitchFamily="18" charset="0"/>
              </a:rPr>
              <a:t>?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imgtest-dl.meiliworks.com/pic/_o/3b/02/cff7287e76e99549b1209f3e2cbe_800_80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60663" y="43561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t11.baidu.com/it/u=3966726107,3052320309&amp;fm=23&amp;gp=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2025" y="4356100"/>
            <a:ext cx="8175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t12.baidu.com/it/u=3354156113,138632099&amp;fm=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19588" y="4391025"/>
            <a:ext cx="1035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://pic12.nipic.com/20110206/3101644_200322030729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44663" y="2619375"/>
            <a:ext cx="15636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http://t3.baidu.com/it/u=2656366889,2622065911&amp;fm=23&amp;gp=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2600325"/>
            <a:ext cx="13668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http://pic23.nipic.com/20120815/6608733_111121979000_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2744788"/>
            <a:ext cx="13684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6" descr="http://t11.baidu.com/it/u=2879061505,1808046321&amp;fm=5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40425" y="2555875"/>
            <a:ext cx="62706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00525" y="5272088"/>
            <a:ext cx="11207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glove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05113" y="5272088"/>
            <a:ext cx="14763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a pair of</a:t>
            </a:r>
            <a:endParaRPr lang="zh-CN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7188" y="2176463"/>
            <a:ext cx="23082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cs typeface="Times New Roman" panose="02020603050405020304" pitchFamily="18" charset="0"/>
              </a:rPr>
              <a:t>some crayon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zh-CN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87675" y="2060575"/>
            <a:ext cx="16081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an</a:t>
            </a:r>
            <a:r>
              <a:rPr lang="en-US" altLang="zh-CN" sz="2800">
                <a:cs typeface="Times New Roman" panose="02020603050405020304" pitchFamily="18" charset="0"/>
              </a:rPr>
              <a:t> eraser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43438" y="2205038"/>
            <a:ext cx="1371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a wallet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550025" y="2843213"/>
            <a:ext cx="13716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a watch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209" name="Picture 18" descr="http://a2.att.hudong.com/73/47/2030000092942913169247987163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1463" y="4391025"/>
            <a:ext cx="14747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4163" y="5272088"/>
            <a:ext cx="1911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some tape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imgtest-dl.meiliworks.com/pic/_o/3b/02/cff7287e76e99549b1209f3e2cbe_800_80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500063"/>
            <a:ext cx="21748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800350" y="90805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cs typeface="Times New Roman" panose="02020603050405020304" pitchFamily="18" charset="0"/>
              </a:rPr>
              <a:t>-- 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Whose</a:t>
            </a:r>
            <a:r>
              <a:rPr lang="en-US" altLang="zh-CN" sz="2800" dirty="0">
                <a:cs typeface="Times New Roman" panose="02020603050405020304" pitchFamily="18" charset="0"/>
              </a:rPr>
              <a:t> bag is this?</a:t>
            </a:r>
            <a:endParaRPr lang="zh-CN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9220" name="Picture 2" descr="http://pica.nipic.com/2008-05-30/2008530163530482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509588"/>
            <a:ext cx="14128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00350" y="1590675"/>
            <a:ext cx="220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cs typeface="Times New Roman" panose="02020603050405020304" pitchFamily="18" charset="0"/>
              </a:rPr>
              <a:t>-- It’s Tony</a:t>
            </a:r>
            <a:r>
              <a:rPr lang="en-US" altLang="zh-CN" sz="2800" dirty="0">
                <a:solidFill>
                  <a:srgbClr val="FF00FF"/>
                </a:solidFill>
                <a:cs typeface="Times New Roman" panose="02020603050405020304" pitchFamily="18" charset="0"/>
              </a:rPr>
              <a:t>’s</a:t>
            </a:r>
            <a:r>
              <a:rPr lang="en-US" altLang="zh-CN" sz="2800" dirty="0">
                <a:cs typeface="Times New Roman" panose="02020603050405020304" pitchFamily="18" charset="0"/>
              </a:rPr>
              <a:t>.</a:t>
            </a:r>
            <a:endParaRPr lang="zh-CN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8538" y="2492375"/>
            <a:ext cx="4737100" cy="52228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cs typeface="Times New Roman" panose="02020603050405020304" pitchFamily="18" charset="0"/>
              </a:rPr>
              <a:t>This is 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his</a:t>
            </a:r>
            <a:r>
              <a:rPr lang="en-US" altLang="zh-CN" sz="2800" dirty="0">
                <a:cs typeface="Times New Roman" panose="02020603050405020304" pitchFamily="18" charset="0"/>
              </a:rPr>
              <a:t> bag. The bag is </a:t>
            </a:r>
            <a:r>
              <a:rPr lang="en-US" altLang="zh-C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his</a:t>
            </a:r>
            <a:r>
              <a:rPr lang="en-US" altLang="zh-CN" sz="2800" dirty="0">
                <a:cs typeface="Times New Roman" panose="02020603050405020304" pitchFamily="18" charset="0"/>
              </a:rPr>
              <a:t>.</a:t>
            </a:r>
            <a:endParaRPr lang="zh-CN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9" name="Picture 16" descr="http://t11.baidu.com/it/u=2879061505,1808046321&amp;fm=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300" y="4291013"/>
            <a:ext cx="10604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00350" y="3756025"/>
            <a:ext cx="371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cs typeface="Times New Roman" panose="02020603050405020304" pitchFamily="18" charset="0"/>
              </a:rPr>
              <a:t>-- 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Whose</a:t>
            </a:r>
            <a:r>
              <a:rPr lang="en-US" altLang="zh-CN" sz="2800" dirty="0">
                <a:cs typeface="Times New Roman" panose="02020603050405020304" pitchFamily="18" charset="0"/>
              </a:rPr>
              <a:t> watch is this?</a:t>
            </a:r>
            <a:endParaRPr lang="zh-CN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00350" y="4437063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cs typeface="Times New Roman" panose="02020603050405020304" pitchFamily="18" charset="0"/>
              </a:rPr>
              <a:t>-- It’s Linda</a:t>
            </a:r>
            <a:r>
              <a:rPr lang="en-US" altLang="zh-CN" sz="2800" dirty="0">
                <a:solidFill>
                  <a:srgbClr val="FF00FF"/>
                </a:solidFill>
                <a:cs typeface="Times New Roman" panose="02020603050405020304" pitchFamily="18" charset="0"/>
              </a:rPr>
              <a:t>’s</a:t>
            </a:r>
            <a:r>
              <a:rPr lang="en-US" altLang="zh-CN" sz="2800" dirty="0">
                <a:cs typeface="Times New Roman" panose="02020603050405020304" pitchFamily="18" charset="0"/>
              </a:rPr>
              <a:t>.</a:t>
            </a:r>
            <a:endParaRPr lang="zh-CN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9226" name="Picture 4" descr="http://www.mimiqq.com/uploads/allimg/120321/145H12261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4075" y="43894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63713" y="5341938"/>
            <a:ext cx="5745162" cy="523875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cs typeface="Times New Roman" panose="02020603050405020304" pitchFamily="18" charset="0"/>
              </a:rPr>
              <a:t>This is 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her</a:t>
            </a:r>
            <a:r>
              <a:rPr lang="en-US" altLang="zh-CN" sz="2800" dirty="0">
                <a:cs typeface="Times New Roman" panose="02020603050405020304" pitchFamily="18" charset="0"/>
              </a:rPr>
              <a:t> watch. The watch is </a:t>
            </a:r>
            <a:r>
              <a:rPr lang="en-US" altLang="zh-C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hers</a:t>
            </a:r>
            <a:r>
              <a:rPr lang="en-US" altLang="zh-CN" sz="2800" dirty="0">
                <a:cs typeface="Times New Roman" panose="02020603050405020304" pitchFamily="18" charset="0"/>
              </a:rPr>
              <a:t>.</a:t>
            </a:r>
            <a:endParaRPr lang="zh-CN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48200" y="2527300"/>
            <a:ext cx="22320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572000" y="5373688"/>
            <a:ext cx="2879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1" grpId="0"/>
      <p:bldP spid="13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t12.baidu.com/it/u=3354156113,138632099&amp;fm=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513" y="855663"/>
            <a:ext cx="23288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882900" y="1176338"/>
            <a:ext cx="423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-- Are these gloves Tony’s?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pica.nipic.com/2008-05-30/2008530163530482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4075" y="509588"/>
            <a:ext cx="14128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mimiqq.com/uploads/allimg/120321/145H12261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4075" y="39751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7188" y="1847850"/>
            <a:ext cx="2528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-- Yes, they are.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975" y="2840038"/>
            <a:ext cx="6696075" cy="523875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These are ____ gloves. The gloves are ____.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pic>
        <p:nvPicPr>
          <p:cNvPr id="8" name="Picture 10" descr="http://pic12.nipic.com/20110206/3101644_200322030729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5900" y="4076700"/>
            <a:ext cx="23685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5563" y="4286250"/>
            <a:ext cx="465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-- Are these crayons Linda’s?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09850" y="4956175"/>
            <a:ext cx="252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-- Yes, they are.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5363" y="5949950"/>
            <a:ext cx="7288212" cy="52228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These are ____ crayons. The crayons are ____.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16138" y="2852738"/>
            <a:ext cx="62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his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91263" y="2852738"/>
            <a:ext cx="62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his</a:t>
            </a:r>
            <a:endParaRPr lang="zh-CN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1125" y="6002338"/>
            <a:ext cx="70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her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59638" y="6000750"/>
            <a:ext cx="84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hers</a:t>
            </a:r>
            <a:endParaRPr lang="zh-CN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663575" y="1614488"/>
            <a:ext cx="4737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This is 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his</a:t>
            </a:r>
            <a:r>
              <a:rPr lang="en-US" altLang="zh-CN" sz="2800">
                <a:cs typeface="Times New Roman" panose="02020603050405020304" pitchFamily="18" charset="0"/>
              </a:rPr>
              <a:t> bag. The bag is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his</a:t>
            </a:r>
            <a:r>
              <a:rPr lang="en-US" altLang="zh-CN" sz="2800">
                <a:cs typeface="Times New Roman" panose="02020603050405020304" pitchFamily="18" charset="0"/>
              </a:rPr>
              <a:t>.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63575" y="2322513"/>
            <a:ext cx="702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These are 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her</a:t>
            </a:r>
            <a:r>
              <a:rPr lang="en-US" altLang="zh-CN" sz="2800">
                <a:cs typeface="Times New Roman" panose="02020603050405020304" pitchFamily="18" charset="0"/>
              </a:rPr>
              <a:t> crayons. The crayons are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hers</a:t>
            </a:r>
            <a:r>
              <a:rPr lang="en-US" altLang="zh-CN" sz="2800">
                <a:cs typeface="Times New Roman" panose="02020603050405020304" pitchFamily="18" charset="0"/>
              </a:rPr>
              <a:t>.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663575" y="3054350"/>
            <a:ext cx="508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It’s 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my </a:t>
            </a:r>
            <a:r>
              <a:rPr lang="en-US" altLang="zh-CN" sz="2800">
                <a:cs typeface="Times New Roman" panose="02020603050405020304" pitchFamily="18" charset="0"/>
              </a:rPr>
              <a:t>book. The book is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mine</a:t>
            </a:r>
            <a:r>
              <a:rPr lang="en-US" altLang="zh-CN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63575" y="3773488"/>
            <a:ext cx="679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They are </a:t>
            </a:r>
            <a:r>
              <a:rPr lang="en-US" altLang="zh-CN" sz="2800">
                <a:solidFill>
                  <a:srgbClr val="FF0000"/>
                </a:solidFill>
                <a:cs typeface="Times New Roman" panose="02020603050405020304" pitchFamily="18" charset="0"/>
              </a:rPr>
              <a:t>your </a:t>
            </a:r>
            <a:r>
              <a:rPr lang="en-US" altLang="zh-CN" sz="2800">
                <a:cs typeface="Times New Roman" panose="02020603050405020304" pitchFamily="18" charset="0"/>
              </a:rPr>
              <a:t>books. The books are </a:t>
            </a:r>
            <a:r>
              <a:rPr lang="en-US" altLang="zh-CN" sz="2800">
                <a:solidFill>
                  <a:srgbClr val="0000FF"/>
                </a:solidFill>
                <a:cs typeface="Times New Roman" panose="02020603050405020304" pitchFamily="18" charset="0"/>
              </a:rPr>
              <a:t>yours</a:t>
            </a:r>
            <a:r>
              <a:rPr lang="en-US" altLang="zh-CN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0113" y="4603750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形容词性物主代词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000" y="4603750"/>
            <a:ext cx="235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名词性物主代词</a:t>
            </a: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2771775" y="5497513"/>
            <a:ext cx="365601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What’s the 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difference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63713" y="1628775"/>
            <a:ext cx="1152525" cy="576263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68538" y="2349500"/>
            <a:ext cx="1798637" cy="574675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31913" y="3068638"/>
            <a:ext cx="1295400" cy="576262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24075" y="3789363"/>
            <a:ext cx="1727200" cy="576262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716463" y="1557338"/>
            <a:ext cx="431800" cy="576262"/>
          </a:xfrm>
          <a:prstGeom prst="rect">
            <a:avLst/>
          </a:prstGeom>
          <a:solidFill>
            <a:srgbClr val="00B0F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732588" y="2349500"/>
            <a:ext cx="719137" cy="574675"/>
          </a:xfrm>
          <a:prstGeom prst="rect">
            <a:avLst/>
          </a:prstGeom>
          <a:solidFill>
            <a:srgbClr val="00B0F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43438" y="3068638"/>
            <a:ext cx="792162" cy="576262"/>
          </a:xfrm>
          <a:prstGeom prst="rect">
            <a:avLst/>
          </a:prstGeom>
          <a:solidFill>
            <a:srgbClr val="00B0F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227763" y="3789363"/>
            <a:ext cx="865187" cy="576262"/>
          </a:xfrm>
          <a:prstGeom prst="rect">
            <a:avLst/>
          </a:prstGeom>
          <a:solidFill>
            <a:srgbClr val="00B0F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350839" y="1183287"/>
            <a:ext cx="7456719" cy="46237"/>
          </a:xfrm>
          <a:prstGeom prst="line">
            <a:avLst/>
          </a:prstGeom>
          <a:ln w="57150">
            <a:gradFill flip="none" rotWithShape="1">
              <a:gsLst>
                <a:gs pos="0">
                  <a:srgbClr val="EAC112"/>
                </a:gs>
                <a:gs pos="16000">
                  <a:srgbClr val="87C620"/>
                </a:gs>
                <a:gs pos="77000">
                  <a:srgbClr val="EFD22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Rectangle 25"/>
          <p:cNvSpPr>
            <a:spLocks noChangeArrowheads="1"/>
          </p:cNvSpPr>
          <p:nvPr/>
        </p:nvSpPr>
        <p:spPr bwMode="auto">
          <a:xfrm>
            <a:off x="330200" y="657225"/>
            <a:ext cx="7589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400">
                <a:solidFill>
                  <a:srgbClr val="0000FF"/>
                </a:solidFill>
              </a:rPr>
              <a:t>Activity2: </a:t>
            </a:r>
            <a:r>
              <a:rPr lang="en-US" altLang="zh-CN" sz="2400">
                <a:solidFill>
                  <a:srgbClr val="0000FF"/>
                </a:solidFill>
                <a:cs typeface="Times New Roman" panose="02020603050405020304" pitchFamily="18" charset="0"/>
              </a:rPr>
              <a:t>Read the sentences and find something useful.</a:t>
            </a:r>
            <a:endParaRPr lang="zh-CN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201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827088" y="908050"/>
            <a:ext cx="741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zh-CN" sz="2800">
                <a:cs typeface="Times New Roman" panose="02020603050405020304" pitchFamily="18" charset="0"/>
              </a:rPr>
              <a:t>主格</a:t>
            </a:r>
            <a:r>
              <a:rPr lang="en-US" altLang="zh-CN" sz="2800">
                <a:cs typeface="Times New Roman" panose="02020603050405020304" pitchFamily="18" charset="0"/>
              </a:rPr>
              <a:t>	    </a:t>
            </a:r>
            <a:r>
              <a:rPr lang="zh-CN" altLang="zh-CN" sz="2800">
                <a:cs typeface="Times New Roman" panose="02020603050405020304" pitchFamily="18" charset="0"/>
              </a:rPr>
              <a:t>宾格</a:t>
            </a:r>
            <a:r>
              <a:rPr lang="en-US" altLang="zh-CN" sz="2800">
                <a:cs typeface="Times New Roman" panose="02020603050405020304" pitchFamily="18" charset="0"/>
              </a:rPr>
              <a:t>          </a:t>
            </a:r>
            <a:r>
              <a:rPr lang="zh-CN" altLang="zh-CN" sz="2800">
                <a:cs typeface="Times New Roman" panose="02020603050405020304" pitchFamily="18" charset="0"/>
              </a:rPr>
              <a:t>形容词性</a:t>
            </a:r>
            <a:r>
              <a:rPr lang="en-US" altLang="zh-CN" sz="2800">
                <a:cs typeface="Times New Roman" panose="02020603050405020304" pitchFamily="18" charset="0"/>
              </a:rPr>
              <a:t>	           </a:t>
            </a:r>
            <a:r>
              <a:rPr lang="zh-CN" altLang="zh-CN" sz="2800">
                <a:cs typeface="Times New Roman" panose="02020603050405020304" pitchFamily="18" charset="0"/>
              </a:rPr>
              <a:t>名</a:t>
            </a:r>
            <a:r>
              <a:rPr lang="en-US" altLang="zh-CN" sz="2800">
                <a:cs typeface="Times New Roman" panose="02020603050405020304" pitchFamily="18" charset="0"/>
              </a:rPr>
              <a:t>  </a:t>
            </a:r>
            <a:r>
              <a:rPr lang="zh-CN" altLang="zh-CN" sz="2800">
                <a:cs typeface="Times New Roman" panose="02020603050405020304" pitchFamily="18" charset="0"/>
              </a:rPr>
              <a:t>词</a:t>
            </a:r>
            <a:r>
              <a:rPr lang="en-US" altLang="zh-CN" sz="2800">
                <a:cs typeface="Times New Roman" panose="02020603050405020304" pitchFamily="18" charset="0"/>
              </a:rPr>
              <a:t>  </a:t>
            </a:r>
            <a:r>
              <a:rPr lang="zh-CN" altLang="zh-CN" sz="2800">
                <a:cs typeface="Times New Roman" panose="02020603050405020304" pitchFamily="18" charset="0"/>
              </a:rPr>
              <a:t>性</a:t>
            </a:r>
            <a:r>
              <a:rPr lang="en-US" altLang="zh-CN" sz="2800">
                <a:cs typeface="Times New Roman" panose="02020603050405020304" pitchFamily="18" charset="0"/>
              </a:rPr>
              <a:t/>
            </a:r>
            <a:br>
              <a:rPr lang="en-US" altLang="zh-CN" sz="2800">
                <a:cs typeface="Times New Roman" panose="02020603050405020304" pitchFamily="18" charset="0"/>
              </a:rPr>
            </a:br>
            <a:r>
              <a:rPr lang="en-US" altLang="zh-CN" sz="2800">
                <a:cs typeface="Times New Roman" panose="02020603050405020304" pitchFamily="18" charset="0"/>
              </a:rPr>
              <a:t>                                 </a:t>
            </a:r>
            <a:r>
              <a:rPr lang="zh-CN" altLang="en-US" sz="2800">
                <a:cs typeface="Times New Roman" panose="02020603050405020304" pitchFamily="18" charset="0"/>
              </a:rPr>
              <a:t>物主代词              物主代词</a:t>
            </a:r>
            <a:endParaRPr lang="en-US" altLang="zh-CN" sz="2800">
              <a:cs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 I 	     me	               my	                          mine</a:t>
            </a:r>
            <a:br>
              <a:rPr lang="en-US" altLang="zh-CN" sz="2800">
                <a:cs typeface="Times New Roman" panose="02020603050405020304" pitchFamily="18" charset="0"/>
              </a:rPr>
            </a:br>
            <a:r>
              <a:rPr lang="en-US" altLang="zh-CN" sz="2800">
                <a:cs typeface="Times New Roman" panose="02020603050405020304" pitchFamily="18" charset="0"/>
              </a:rPr>
              <a:t> he	     him	     his	                          his</a:t>
            </a:r>
            <a:br>
              <a:rPr lang="en-US" altLang="zh-CN" sz="2800">
                <a:cs typeface="Times New Roman" panose="02020603050405020304" pitchFamily="18" charset="0"/>
              </a:rPr>
            </a:br>
            <a:r>
              <a:rPr lang="en-US" altLang="zh-CN" sz="2800">
                <a:cs typeface="Times New Roman" panose="02020603050405020304" pitchFamily="18" charset="0"/>
              </a:rPr>
              <a:t> she	     her    	     her	                hers</a:t>
            </a:r>
            <a:br>
              <a:rPr lang="en-US" altLang="zh-CN" sz="2800">
                <a:cs typeface="Times New Roman" panose="02020603050405020304" pitchFamily="18" charset="0"/>
              </a:rPr>
            </a:br>
            <a:r>
              <a:rPr lang="en-US" altLang="zh-CN" sz="2800">
                <a:cs typeface="Times New Roman" panose="02020603050405020304" pitchFamily="18" charset="0"/>
              </a:rPr>
              <a:t> you	     you 	     your 	                yours</a:t>
            </a:r>
            <a:br>
              <a:rPr lang="en-US" altLang="zh-CN" sz="2800">
                <a:cs typeface="Times New Roman" panose="02020603050405020304" pitchFamily="18" charset="0"/>
              </a:rPr>
            </a:br>
            <a:r>
              <a:rPr lang="en-US" altLang="zh-CN" sz="2800">
                <a:cs typeface="Times New Roman" panose="02020603050405020304" pitchFamily="18" charset="0"/>
              </a:rPr>
              <a:t> it	     it	               its	                           its</a:t>
            </a:r>
            <a:br>
              <a:rPr lang="en-US" altLang="zh-CN" sz="2800">
                <a:cs typeface="Times New Roman" panose="02020603050405020304" pitchFamily="18" charset="0"/>
              </a:rPr>
            </a:br>
            <a:r>
              <a:rPr lang="en-US" altLang="zh-CN" sz="2800">
                <a:cs typeface="Times New Roman" panose="02020603050405020304" pitchFamily="18" charset="0"/>
              </a:rPr>
              <a:t> we	     us	               our                          ours</a:t>
            </a:r>
            <a:br>
              <a:rPr lang="en-US" altLang="zh-CN" sz="2800">
                <a:cs typeface="Times New Roman" panose="02020603050405020304" pitchFamily="18" charset="0"/>
              </a:rPr>
            </a:br>
            <a:r>
              <a:rPr lang="en-US" altLang="zh-CN" sz="2800">
                <a:cs typeface="Times New Roman" panose="02020603050405020304" pitchFamily="18" charset="0"/>
              </a:rPr>
              <a:t> they	     them	     their                        theirs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113" y="835025"/>
            <a:ext cx="2232025" cy="48974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9838" y="5732463"/>
            <a:ext cx="1420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后加名词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11925" y="5732463"/>
            <a:ext cx="173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不可加名词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2313" y="577532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做主语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9300" y="577532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做宾语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7b962a3856385241f2c5ab1729e9ad5731e65"/>
</p:tagLst>
</file>

<file path=ppt/theme/theme1.xml><?xml version="1.0" encoding="utf-8"?>
<a:theme xmlns:a="http://schemas.openxmlformats.org/drawingml/2006/main" name="WWW.2PPT.COM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全屏显示(4:3)</PresentationFormat>
  <Paragraphs>223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Raavi</vt:lpstr>
      <vt:lpstr>方正舒体</vt:lpstr>
      <vt:lpstr>宋体</vt:lpstr>
      <vt:lpstr>微软雅黑</vt:lpstr>
      <vt:lpstr>Arial</vt:lpstr>
      <vt:lpstr>Calibri</vt:lpstr>
      <vt:lpstr>Times New Roman</vt:lpstr>
      <vt:lpstr>Webdings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878</cp:revision>
  <dcterms:created xsi:type="dcterms:W3CDTF">2005-11-29T12:00:00Z</dcterms:created>
  <dcterms:modified xsi:type="dcterms:W3CDTF">2023-01-16T22:42:32Z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89E50DFC69214D9DAF26A06C5D1B0B27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