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7" r:id="rId2"/>
    <p:sldId id="342" r:id="rId3"/>
    <p:sldId id="299" r:id="rId4"/>
    <p:sldId id="344" r:id="rId5"/>
    <p:sldId id="343" r:id="rId6"/>
    <p:sldId id="300" r:id="rId7"/>
    <p:sldId id="298" r:id="rId8"/>
    <p:sldId id="329" r:id="rId9"/>
    <p:sldId id="361" r:id="rId10"/>
    <p:sldId id="306" r:id="rId11"/>
    <p:sldId id="305" r:id="rId12"/>
    <p:sldId id="310" r:id="rId13"/>
    <p:sldId id="332" r:id="rId14"/>
    <p:sldId id="340" r:id="rId15"/>
    <p:sldId id="359" r:id="rId16"/>
    <p:sldId id="366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6">
          <p15:clr>
            <a:srgbClr val="A4A3A4"/>
          </p15:clr>
        </p15:guide>
        <p15:guide id="2" pos="39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10" clrIdx="0"/>
  <p:cmAuthor id="2" name="shiliang" initials="s" lastIdx="0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1976"/>
        <p:guide pos="392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9T16:13:47.541" idx="10">
    <p:pos x="399" y="2272"/>
    <p:text>函数的性质是考察的重难点，而结合函数图象来理解性质，是函数知识的显著特征，所以可以启发学生在以前的经验上自己探究自己习得</p:tex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4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0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33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png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4.png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comments" Target="../comments/comment1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72826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/>
              <a:t>反比例函数的图像和性质</a:t>
            </a:r>
          </a:p>
        </p:txBody>
      </p:sp>
      <p:sp>
        <p:nvSpPr>
          <p:cNvPr id="3" name="箭头: V 形 7"/>
          <p:cNvSpPr/>
          <p:nvPr/>
        </p:nvSpPr>
        <p:spPr>
          <a:xfrm>
            <a:off x="2332980" y="1962928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4" name="箭头: V 形 7"/>
          <p:cNvSpPr/>
          <p:nvPr/>
        </p:nvSpPr>
        <p:spPr>
          <a:xfrm>
            <a:off x="1834591" y="1971239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7"/>
          <p:cNvSpPr/>
          <p:nvPr/>
        </p:nvSpPr>
        <p:spPr>
          <a:xfrm>
            <a:off x="2085845" y="1964872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555294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1469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/>
              <a:t>第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课时</a:t>
            </a:r>
            <a:endParaRPr lang="zh-CN" altLang="en-US" sz="36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4675" y="4314190"/>
            <a:ext cx="637095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mtClean="0"/>
              <a:t>3</a:t>
            </a:r>
            <a:r>
              <a:rPr lang="en-US" altLang="zh-CN" sz="2800" i="1" smtClean="0"/>
              <a:t>.</a:t>
            </a:r>
            <a:r>
              <a:rPr lang="zh-CN" altLang="zh-CN" sz="2800" smtClean="0"/>
              <a:t>如何判断点是否在反比例函数图像上</a:t>
            </a:r>
            <a:r>
              <a:rPr lang="en-US" altLang="zh-CN" sz="2800" smtClean="0"/>
              <a:t>?</a:t>
            </a:r>
          </a:p>
        </p:txBody>
      </p:sp>
      <p:sp>
        <p:nvSpPr>
          <p:cNvPr id="7" name="矩形 6"/>
          <p:cNvSpPr/>
          <p:nvPr/>
        </p:nvSpPr>
        <p:spPr>
          <a:xfrm>
            <a:off x="407670" y="555625"/>
            <a:ext cx="882396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mtClean="0"/>
              <a:t>1</a:t>
            </a:r>
            <a:r>
              <a:rPr lang="en-US" altLang="zh-CN" sz="2800" i="1" smtClean="0"/>
              <a:t>.</a:t>
            </a:r>
            <a:r>
              <a:rPr lang="zh-CN" altLang="zh-CN" sz="2800" smtClean="0"/>
              <a:t>函数图像上点的坐标与函数表达式之间的关系是什么</a:t>
            </a:r>
            <a:r>
              <a:rPr lang="en-US" altLang="zh-CN" sz="2800" smtClean="0"/>
              <a:t>?</a:t>
            </a:r>
          </a:p>
        </p:txBody>
      </p:sp>
      <p:sp>
        <p:nvSpPr>
          <p:cNvPr id="10" name="矩形 9"/>
          <p:cNvSpPr/>
          <p:nvPr/>
        </p:nvSpPr>
        <p:spPr>
          <a:xfrm>
            <a:off x="556895" y="1307465"/>
            <a:ext cx="6991350" cy="1124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函数图像上的点的坐标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</a:t>
            </a: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函数表达式</a:t>
            </a:r>
            <a:r>
              <a:rPr lang="en-US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反之</a:t>
            </a:r>
            <a:r>
              <a:rPr lang="en-US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满足函数表达式的点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该函数图像上</a:t>
            </a:r>
            <a:r>
              <a:rPr lang="en-US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  <p:sp>
        <p:nvSpPr>
          <p:cNvPr id="11" name="矩形 10"/>
          <p:cNvSpPr/>
          <p:nvPr/>
        </p:nvSpPr>
        <p:spPr>
          <a:xfrm>
            <a:off x="539750" y="2853055"/>
            <a:ext cx="978471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mtClean="0"/>
              <a:t>2</a:t>
            </a:r>
            <a:r>
              <a:rPr lang="en-US" altLang="zh-CN" sz="2800" i="1" smtClean="0"/>
              <a:t>.</a:t>
            </a:r>
            <a:r>
              <a:rPr lang="zh-CN" altLang="zh-CN" sz="2800" smtClean="0"/>
              <a:t>待定系数法求反比例函数表达式时</a:t>
            </a:r>
            <a:r>
              <a:rPr lang="en-US" altLang="zh-CN" sz="2800" smtClean="0"/>
              <a:t>,</a:t>
            </a:r>
            <a:r>
              <a:rPr lang="zh-CN" altLang="zh-CN" sz="2800" smtClean="0"/>
              <a:t>需要几个点的坐标代入</a:t>
            </a:r>
            <a:r>
              <a:rPr lang="en-US" altLang="zh-CN" sz="2800" smtClean="0"/>
              <a:t>?</a:t>
            </a:r>
          </a:p>
        </p:txBody>
      </p:sp>
      <p:sp>
        <p:nvSpPr>
          <p:cNvPr id="13" name="矩形 12"/>
          <p:cNvSpPr/>
          <p:nvPr/>
        </p:nvSpPr>
        <p:spPr>
          <a:xfrm>
            <a:off x="243840" y="3502660"/>
            <a:ext cx="1144841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反比例函数中有</a:t>
            </a: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一个待定系数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所以将函数图像上</a:t>
            </a: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一个点的坐标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代入即可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  <p:sp>
        <p:nvSpPr>
          <p:cNvPr id="14" name="矩形 13"/>
          <p:cNvSpPr/>
          <p:nvPr/>
        </p:nvSpPr>
        <p:spPr>
          <a:xfrm>
            <a:off x="512445" y="4926330"/>
            <a:ext cx="6085840" cy="164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将点的坐标代入函数表达式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函数表达式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则该点</a:t>
            </a: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函数图像上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反之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不在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函数图像上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454025" y="787400"/>
            <a:ext cx="9217660" cy="2797175"/>
            <a:chOff x="715" y="1240"/>
            <a:chExt cx="14516" cy="4405"/>
          </a:xfrm>
        </p:grpSpPr>
        <p:sp>
          <p:nvSpPr>
            <p:cNvPr id="13324" name="Rectangle 3"/>
            <p:cNvSpPr/>
            <p:nvPr/>
          </p:nvSpPr>
          <p:spPr>
            <a:xfrm>
              <a:off x="715" y="1240"/>
              <a:ext cx="14516" cy="42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914400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双曲线的几何特性：</a:t>
              </a:r>
              <a:endPara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defTabSz="914400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过双曲线</a:t>
              </a:r>
              <a:r>
                <a:rPr lang="en-US" altLang="zh-C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zh-CN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上的任意一点向两坐标轴作垂线，与两坐标轴围成的矩形面积等于</a:t>
              </a:r>
              <a:r>
                <a:rPr lang="en-US" altLang="zh-C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</a:t>
              </a:r>
              <a:r>
                <a:rPr lang="en-US" altLang="zh-CN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</a:t>
              </a:r>
              <a:r>
                <a:rPr lang="zh-CN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，连接该点与原点，还可得出两个直角三角形，这两个直角三角形的面积都等于        </a:t>
              </a:r>
              <a:r>
                <a:rPr lang="en-US" altLang="zh-C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159" name="对象 2"/>
            <p:cNvGraphicFramePr>
              <a:graphicFrameLocks noChangeAspect="1"/>
            </p:cNvGraphicFramePr>
            <p:nvPr/>
          </p:nvGraphicFramePr>
          <p:xfrm>
            <a:off x="4156" y="2257"/>
            <a:ext cx="1336" cy="1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r:id="rId3" imgW="419100" imgH="406400" progId="Equation.DSMT4">
                    <p:embed/>
                  </p:oleObj>
                </mc:Choice>
                <mc:Fallback>
                  <p:oleObj r:id="rId3" imgW="419100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56" y="2257"/>
                          <a:ext cx="1336" cy="129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0" name="对象 3"/>
            <p:cNvGraphicFramePr>
              <a:graphicFrameLocks noChangeAspect="1"/>
            </p:cNvGraphicFramePr>
            <p:nvPr/>
          </p:nvGraphicFramePr>
          <p:xfrm>
            <a:off x="13884" y="4288"/>
            <a:ext cx="658" cy="1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r:id="rId5" imgW="203200" imgH="419100" progId="Equation.DSMT4">
                    <p:embed/>
                  </p:oleObj>
                </mc:Choice>
                <mc:Fallback>
                  <p:oleObj r:id="rId5" imgW="203200" imgH="4191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884" y="4288"/>
                          <a:ext cx="658" cy="135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28" name="文本框 27"/>
          <p:cNvSpPr txBox="1"/>
          <p:nvPr/>
        </p:nvSpPr>
        <p:spPr>
          <a:xfrm>
            <a:off x="6530023" y="218217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604520" y="1064895"/>
            <a:ext cx="8717280" cy="2545080"/>
            <a:chOff x="952" y="1677"/>
            <a:chExt cx="13728" cy="4008"/>
          </a:xfrm>
        </p:grpSpPr>
        <p:sp>
          <p:nvSpPr>
            <p:cNvPr id="24" name="文本框 23"/>
            <p:cNvSpPr txBox="1"/>
            <p:nvPr/>
          </p:nvSpPr>
          <p:spPr>
            <a:xfrm>
              <a:off x="952" y="1677"/>
              <a:ext cx="13728" cy="400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90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.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在反比例函数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                    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图象的每一支曲线上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，</a:t>
              </a:r>
              <a:r>
                <a:rPr lang="zh-CN" altLang="en-US" sz="2800" b="1" i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y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都随</a:t>
              </a:r>
              <a:r>
                <a:rPr lang="zh-CN" altLang="en-US" sz="2800" b="1" i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的增大而增大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，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则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k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的值可以是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（        ）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A.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202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     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B.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0     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C.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20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20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     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D.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20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19</a:t>
              </a:r>
            </a:p>
          </p:txBody>
        </p:sp>
        <p:graphicFrame>
          <p:nvGraphicFramePr>
            <p:cNvPr id="6159" name="对象 2"/>
            <p:cNvGraphicFramePr>
              <a:graphicFrameLocks noChangeAspect="1"/>
            </p:cNvGraphicFramePr>
            <p:nvPr/>
          </p:nvGraphicFramePr>
          <p:xfrm>
            <a:off x="4973" y="1929"/>
            <a:ext cx="2714" cy="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" r:id="rId3" imgW="850900" imgH="405765" progId="Equation.DSMT4">
                    <p:embed/>
                  </p:oleObj>
                </mc:Choice>
                <mc:Fallback>
                  <p:oleObj r:id="rId3" imgW="8509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973" y="1929"/>
                          <a:ext cx="2714" cy="129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364538" y="111537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16560" y="761365"/>
            <a:ext cx="8812530" cy="4399915"/>
            <a:chOff x="656" y="1199"/>
            <a:chExt cx="13878" cy="6929"/>
          </a:xfrm>
        </p:grpSpPr>
        <p:sp>
          <p:nvSpPr>
            <p:cNvPr id="4" name="文本框 3"/>
            <p:cNvSpPr txBox="1"/>
            <p:nvPr/>
          </p:nvSpPr>
          <p:spPr>
            <a:xfrm>
              <a:off x="656" y="1199"/>
              <a:ext cx="13878" cy="6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2.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已知反比例函数          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，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下列结论不正确的是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（       ）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A.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图象必经过点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（-1，3）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B.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若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y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＜0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，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则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＞0</a:t>
              </a:r>
              <a:endPara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C.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图象在第二、四象限内</a:t>
              </a:r>
              <a:endPara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D.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y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随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的增大而增大</a:t>
              </a:r>
              <a:endPara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159" name="对象 2"/>
            <p:cNvGraphicFramePr>
              <a:graphicFrameLocks noChangeAspect="1"/>
            </p:cNvGraphicFramePr>
            <p:nvPr/>
          </p:nvGraphicFramePr>
          <p:xfrm>
            <a:off x="5161" y="1449"/>
            <a:ext cx="1660" cy="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r:id="rId4" imgW="520700" imgH="405765" progId="Equation.DSMT4">
                    <p:embed/>
                  </p:oleObj>
                </mc:Choice>
                <mc:Fallback>
                  <p:oleObj r:id="rId4" imgW="5207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161" y="1449"/>
                          <a:ext cx="1660" cy="129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654050" y="714058"/>
            <a:ext cx="9628505" cy="1404937"/>
            <a:chOff x="1030" y="1125"/>
            <a:chExt cx="15163" cy="2212"/>
          </a:xfrm>
        </p:grpSpPr>
        <p:sp>
          <p:nvSpPr>
            <p:cNvPr id="18" name="文本框 17"/>
            <p:cNvSpPr txBox="1"/>
            <p:nvPr/>
          </p:nvSpPr>
          <p:spPr>
            <a:xfrm>
              <a:off x="1030" y="1158"/>
              <a:ext cx="15163" cy="21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.（1）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若点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（1，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y</a:t>
              </a:r>
              <a:r>
                <a:rPr lang="zh-CN" altLang="en-US" sz="2800" b="1" baseline="-250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）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和点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（2，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y</a:t>
              </a:r>
              <a:r>
                <a:rPr lang="zh-CN" altLang="en-US" sz="2800" b="1" baseline="-250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）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在反比例函数 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    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图象上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，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则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y</a:t>
              </a:r>
              <a:r>
                <a:rPr lang="zh-CN" altLang="en-US" sz="2800" b="1" baseline="-250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1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_____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y</a:t>
              </a:r>
              <a:r>
                <a:rPr lang="zh-CN" altLang="en-US" sz="2800" b="1" baseline="-250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2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；（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填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“＞”“＜”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或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“=”） </a:t>
              </a: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159" name="对象 2"/>
            <p:cNvGraphicFramePr>
              <a:graphicFrameLocks noChangeAspect="1"/>
            </p:cNvGraphicFramePr>
            <p:nvPr/>
          </p:nvGraphicFramePr>
          <p:xfrm>
            <a:off x="14030" y="1125"/>
            <a:ext cx="1660" cy="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5" r:id="rId3" imgW="520700" imgH="405765" progId="Equation.DSMT4">
                    <p:embed/>
                  </p:oleObj>
                </mc:Choice>
                <mc:Fallback>
                  <p:oleObj r:id="rId3" imgW="5207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030" y="1125"/>
                          <a:ext cx="1660" cy="129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文本框 25"/>
          <p:cNvSpPr txBox="1"/>
          <p:nvPr/>
        </p:nvSpPr>
        <p:spPr>
          <a:xfrm>
            <a:off x="2948940" y="163576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＜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4890" y="4189095"/>
            <a:ext cx="2923540" cy="2200275"/>
          </a:xfrm>
          <a:prstGeom prst="rect">
            <a:avLst/>
          </a:prstGeom>
        </p:spPr>
      </p:pic>
      <p:sp>
        <p:nvSpPr>
          <p:cNvPr id="35" name="文本框 34"/>
          <p:cNvSpPr txBox="1"/>
          <p:nvPr/>
        </p:nvSpPr>
        <p:spPr>
          <a:xfrm>
            <a:off x="9100185" y="3414395"/>
            <a:ext cx="335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857250" y="2613660"/>
            <a:ext cx="9870440" cy="1339850"/>
            <a:chOff x="1350" y="4116"/>
            <a:chExt cx="15544" cy="2110"/>
          </a:xfrm>
        </p:grpSpPr>
        <p:sp>
          <p:nvSpPr>
            <p:cNvPr id="30" name="文本框 29"/>
            <p:cNvSpPr txBox="1"/>
            <p:nvPr/>
          </p:nvSpPr>
          <p:spPr>
            <a:xfrm>
              <a:off x="1350" y="4184"/>
              <a:ext cx="15544" cy="204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(2)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如图，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A,B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两点在反比例函数       （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＞0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）的图象上，分别过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A,B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两点向坐标轴作垂线，已知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S</a:t>
              </a:r>
              <a:r>
                <a:rPr lang="zh-CN" altLang="en-US" sz="2800" baseline="-250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阴影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=1，则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S</a:t>
              </a:r>
              <a:r>
                <a:rPr lang="zh-CN" altLang="en-US" sz="2800" b="1" baseline="-250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+</a:t>
              </a:r>
              <a:r>
                <a:rPr lang="zh-CN" altLang="en-US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S</a:t>
              </a:r>
              <a:r>
                <a:rPr lang="zh-CN" altLang="en-US" sz="2800" b="1" baseline="-250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=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____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.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6" name="对象 2"/>
            <p:cNvGraphicFramePr>
              <a:graphicFrameLocks noChangeAspect="1"/>
            </p:cNvGraphicFramePr>
            <p:nvPr/>
          </p:nvGraphicFramePr>
          <p:xfrm>
            <a:off x="9175" y="4116"/>
            <a:ext cx="1337" cy="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6" r:id="rId6" imgW="419100" imgH="405765" progId="Equation.DSMT4">
                    <p:embed/>
                  </p:oleObj>
                </mc:Choice>
                <mc:Fallback>
                  <p:oleObj r:id="rId6" imgW="4191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9175" y="4116"/>
                          <a:ext cx="1337" cy="129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组合 1"/>
          <p:cNvGrpSpPr/>
          <p:nvPr/>
        </p:nvGrpSpPr>
        <p:grpSpPr>
          <a:xfrm>
            <a:off x="466408" y="918493"/>
            <a:ext cx="8065135" cy="1383805"/>
            <a:chOff x="1030" y="2546"/>
            <a:chExt cx="12701" cy="2181"/>
          </a:xfrm>
        </p:grpSpPr>
        <p:sp>
          <p:nvSpPr>
            <p:cNvPr id="32771" name="文本框 1"/>
            <p:cNvSpPr txBox="1"/>
            <p:nvPr/>
          </p:nvSpPr>
          <p:spPr>
            <a:xfrm>
              <a:off x="1030" y="2546"/>
              <a:ext cx="12701" cy="21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4.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已知反比例函数                         在每个象限内，</a:t>
              </a:r>
              <a:r>
                <a:rPr lang="zh-CN" alt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y</a:t>
              </a:r>
              <a:r>
                <a:rPr lang="zh-CN" altLang="en-US" sz="2800" i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随着</a:t>
              </a:r>
              <a:r>
                <a:rPr lang="zh-CN" alt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x</a:t>
              </a:r>
              <a:r>
                <a:rPr lang="zh-CN" altLang="en-US" sz="2800" i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的增大而减小，求 </a:t>
              </a:r>
              <a:r>
                <a:rPr lang="zh-CN" altLang="en-US" sz="2800" i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m</a:t>
              </a:r>
              <a:r>
                <a:rPr lang="zh-CN" altLang="en-US" sz="2800" i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的值．</a:t>
              </a:r>
            </a:p>
          </p:txBody>
        </p:sp>
        <p:graphicFrame>
          <p:nvGraphicFramePr>
            <p:cNvPr id="40" name="对象 19459"/>
            <p:cNvGraphicFramePr>
              <a:graphicFrameLocks noChangeAspect="1"/>
            </p:cNvGraphicFramePr>
            <p:nvPr/>
          </p:nvGraphicFramePr>
          <p:xfrm>
            <a:off x="5817" y="2701"/>
            <a:ext cx="4057" cy="10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5" r:id="rId3" imgW="1130300" imgH="279400" progId="Equation.DSMT4">
                    <p:embed/>
                  </p:oleObj>
                </mc:Choice>
                <mc:Fallback>
                  <p:oleObj r:id="rId3" imgW="1130300" imgH="279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817" y="2701"/>
                          <a:ext cx="4057" cy="10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25" name="文本框 8224"/>
          <p:cNvSpPr txBox="1"/>
          <p:nvPr/>
        </p:nvSpPr>
        <p:spPr>
          <a:xfrm>
            <a:off x="553720" y="2532380"/>
            <a:ext cx="7015163" cy="1641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解：由题意得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且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8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303" name="矩形 12302"/>
          <p:cNvSpPr/>
          <p:nvPr/>
        </p:nvSpPr>
        <p:spPr>
          <a:xfrm>
            <a:off x="858838" y="3339783"/>
            <a:ext cx="2233613" cy="10445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fontAlgn="base" hangingPunct="1"/>
            <a:r>
              <a:rPr lang="zh-CN" altLang="en-US" sz="28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反比例函数</a:t>
            </a:r>
          </a:p>
          <a:p>
            <a:pPr lvl="0" algn="ctr" eaLnBrk="1" fontAlgn="base" hangingPunct="1"/>
            <a:r>
              <a:rPr lang="zh-CN" altLang="en-US" sz="28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的性质</a:t>
            </a:r>
          </a:p>
        </p:txBody>
      </p:sp>
      <p:sp>
        <p:nvSpPr>
          <p:cNvPr id="12304" name="左大括号 12303"/>
          <p:cNvSpPr/>
          <p:nvPr/>
        </p:nvSpPr>
        <p:spPr>
          <a:xfrm>
            <a:off x="3173413" y="2379345"/>
            <a:ext cx="76200" cy="3190875"/>
          </a:xfrm>
          <a:prstGeom prst="leftBrace">
            <a:avLst>
              <a:gd name="adj1" fmla="val 204528"/>
              <a:gd name="adj2" fmla="val 50000"/>
            </a:avLst>
          </a:pr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8" name="文本框 12307"/>
          <p:cNvSpPr txBox="1"/>
          <p:nvPr/>
        </p:nvSpPr>
        <p:spPr>
          <a:xfrm>
            <a:off x="3269139" y="2073275"/>
            <a:ext cx="894080" cy="9531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t">
            <a:spAutoFit/>
          </a:bodyPr>
          <a:lstStyle/>
          <a:p>
            <a:pPr algn="ctr" fontAlgn="base"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增减</a:t>
            </a:r>
          </a:p>
          <a:p>
            <a:pPr algn="ctr" fontAlgn="base"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性质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309" name="左大括号 12308"/>
          <p:cNvSpPr/>
          <p:nvPr/>
        </p:nvSpPr>
        <p:spPr>
          <a:xfrm>
            <a:off x="4143375" y="1455420"/>
            <a:ext cx="139700" cy="2192338"/>
          </a:xfrm>
          <a:prstGeom prst="leftBrace">
            <a:avLst>
              <a:gd name="adj1" fmla="val 140948"/>
              <a:gd name="adj2" fmla="val 50000"/>
            </a:avLst>
          </a:pr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11" name="矩形 12310"/>
          <p:cNvSpPr/>
          <p:nvPr/>
        </p:nvSpPr>
        <p:spPr>
          <a:xfrm>
            <a:off x="4337050" y="975995"/>
            <a:ext cx="4351338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时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在每一象限内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的值随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x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增大而减小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312" name="矩形 12311"/>
          <p:cNvSpPr/>
          <p:nvPr/>
        </p:nvSpPr>
        <p:spPr>
          <a:xfrm>
            <a:off x="4337050" y="2988945"/>
            <a:ext cx="4351338" cy="1060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时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在每一象限内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的值随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增大而增大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86919" y="5057775"/>
            <a:ext cx="894080" cy="9531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t">
            <a:spAutoFit/>
          </a:bodyPr>
          <a:lstStyle/>
          <a:p>
            <a:pPr algn="ctr" fontAlgn="base"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几何</a:t>
            </a:r>
          </a:p>
          <a:p>
            <a:pPr algn="ctr" fontAlgn="base"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性质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565650" y="4876800"/>
            <a:ext cx="7239635" cy="1308100"/>
            <a:chOff x="7190" y="7680"/>
            <a:chExt cx="11401" cy="2060"/>
          </a:xfrm>
        </p:grpSpPr>
        <p:sp>
          <p:nvSpPr>
            <p:cNvPr id="12310" name="文本框 12309"/>
            <p:cNvSpPr txBox="1"/>
            <p:nvPr/>
          </p:nvSpPr>
          <p:spPr>
            <a:xfrm>
              <a:off x="7190" y="7680"/>
              <a:ext cx="11215" cy="190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图像上任意一点坐标形成的</a:t>
              </a: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矩形的面积为</a:t>
              </a: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|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k</a:t>
              </a: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|;</a:t>
              </a:r>
            </a:p>
            <a:p>
              <a:pPr algn="l">
                <a:lnSpc>
                  <a:spcPct val="13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ea"/>
                </a:rPr>
                <a:t>图像上任意一点坐标形成的</a:t>
              </a: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ea"/>
                </a:rPr>
                <a:t>三角形的面积为</a:t>
              </a:r>
            </a:p>
          </p:txBody>
        </p:sp>
        <p:graphicFrame>
          <p:nvGraphicFramePr>
            <p:cNvPr id="6160" name="对象 3"/>
            <p:cNvGraphicFramePr>
              <a:graphicFrameLocks noChangeAspect="1"/>
            </p:cNvGraphicFramePr>
            <p:nvPr/>
          </p:nvGraphicFramePr>
          <p:xfrm>
            <a:off x="17964" y="8445"/>
            <a:ext cx="627" cy="1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9" r:id="rId3" imgW="203200" imgH="419100" progId="Equation.DSMT4">
                    <p:embed/>
                  </p:oleObj>
                </mc:Choice>
                <mc:Fallback>
                  <p:oleObj r:id="rId3" imgW="203200" imgH="4191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7964" y="8445"/>
                          <a:ext cx="627" cy="12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右箭头 2"/>
          <p:cNvSpPr/>
          <p:nvPr/>
        </p:nvSpPr>
        <p:spPr>
          <a:xfrm>
            <a:off x="4223385" y="5398135"/>
            <a:ext cx="346075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313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2242800" y="118999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nimBg="1"/>
      <p:bldP spid="12308" grpId="0" animBg="1"/>
      <p:bldP spid="12311" grpId="0" animBg="1"/>
      <p:bldP spid="12312" grpId="0" animBg="1"/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7985" y="41846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9" name="TextBox 17"/>
          <p:cNvSpPr txBox="1"/>
          <p:nvPr/>
        </p:nvSpPr>
        <p:spPr>
          <a:xfrm>
            <a:off x="446405" y="1101090"/>
            <a:ext cx="62090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反比例函数是一个怎样的图像？</a:t>
            </a:r>
          </a:p>
        </p:txBody>
      </p:sp>
      <p:sp>
        <p:nvSpPr>
          <p:cNvPr id="20" name="TextBox 17"/>
          <p:cNvSpPr txBox="1"/>
          <p:nvPr/>
        </p:nvSpPr>
        <p:spPr>
          <a:xfrm>
            <a:off x="414655" y="2809240"/>
            <a:ext cx="836803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反比例函数的图像的位置与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k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有怎样的关系？</a:t>
            </a:r>
          </a:p>
        </p:txBody>
      </p:sp>
      <p:sp>
        <p:nvSpPr>
          <p:cNvPr id="23557" name="文本框 23556"/>
          <p:cNvSpPr txBox="1"/>
          <p:nvPr/>
        </p:nvSpPr>
        <p:spPr>
          <a:xfrm>
            <a:off x="1643380" y="1827530"/>
            <a:ext cx="44792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反比例函数的图像是双曲线</a:t>
            </a:r>
          </a:p>
        </p:txBody>
      </p:sp>
      <p:sp>
        <p:nvSpPr>
          <p:cNvPr id="23556" name="文本框 23555"/>
          <p:cNvSpPr txBox="1"/>
          <p:nvPr/>
        </p:nvSpPr>
        <p:spPr>
          <a:xfrm>
            <a:off x="1651000" y="3835400"/>
            <a:ext cx="7475855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>
              <a:lnSpc>
                <a:spcPct val="160000"/>
              </a:lnSpc>
              <a:buClr>
                <a:srgbClr val="000000"/>
              </a:buClr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当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k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&gt;0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时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两条曲线分别位于第一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、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三象限内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；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  <a:buClr>
                <a:srgbClr val="000000"/>
              </a:buClr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当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k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&lt;0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时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两条曲线分别位于第二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、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四象限内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557" grpId="0"/>
      <p:bldP spid="235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532765" y="872490"/>
            <a:ext cx="7341870" cy="790575"/>
            <a:chOff x="839" y="1374"/>
            <a:chExt cx="11562" cy="1245"/>
          </a:xfrm>
        </p:grpSpPr>
        <p:grpSp>
          <p:nvGrpSpPr>
            <p:cNvPr id="22" name="组合 21"/>
            <p:cNvGrpSpPr/>
            <p:nvPr/>
          </p:nvGrpSpPr>
          <p:grpSpPr>
            <a:xfrm>
              <a:off x="839" y="1421"/>
              <a:ext cx="11563" cy="1174"/>
              <a:chOff x="1008" y="1802"/>
              <a:chExt cx="11563" cy="1174"/>
            </a:xfrm>
          </p:grpSpPr>
          <p:sp>
            <p:nvSpPr>
              <p:cNvPr id="6153" name="文本框 2"/>
              <p:cNvSpPr txBox="1"/>
              <p:nvPr/>
            </p:nvSpPr>
            <p:spPr>
              <a:xfrm>
                <a:off x="1008" y="2001"/>
                <a:ext cx="11563" cy="82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zh-CN" altLang="en-US" sz="2800">
                    <a:solidFill>
                      <a:srgbClr val="0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Arial" panose="020B0604020202020204" pitchFamily="34" charset="0"/>
                  </a:rPr>
                  <a:t>反比例函数       与</a:t>
                </a:r>
                <a:r>
                  <a:rPr lang="en-US" altLang="zh-CN" sz="2800">
                    <a:solidFill>
                      <a:srgbClr val="0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Arial" panose="020B0604020202020204" pitchFamily="34" charset="0"/>
                  </a:rPr>
                  <a:t>        </a:t>
                </a:r>
                <a:r>
                  <a:rPr lang="zh-CN" altLang="en-US" sz="2800">
                    <a:solidFill>
                      <a:srgbClr val="0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Arial" panose="020B0604020202020204" pitchFamily="34" charset="0"/>
                  </a:rPr>
                  <a:t>，</a:t>
                </a:r>
                <a:r>
                  <a:rPr lang="en-US" altLang="zh-CN" sz="2800">
                    <a:solidFill>
                      <a:srgbClr val="0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Arial" panose="020B0604020202020204" pitchFamily="34" charset="0"/>
                  </a:rPr>
                  <a:t>      </a:t>
                </a:r>
                <a:r>
                  <a:rPr lang="zh-CN" altLang="en-US" sz="2800">
                    <a:solidFill>
                      <a:srgbClr val="0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Arial" panose="020B0604020202020204" pitchFamily="34" charset="0"/>
                  </a:rPr>
                  <a:t>与   </a:t>
                </a:r>
                <a:r>
                  <a:rPr lang="en-US" altLang="zh-CN" sz="2800">
                    <a:solidFill>
                      <a:srgbClr val="0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Arial" panose="020B0604020202020204" pitchFamily="34" charset="0"/>
                  </a:rPr>
                  <a:t>      </a:t>
                </a:r>
                <a:r>
                  <a:rPr lang="zh-CN" altLang="en-US" sz="2800">
                    <a:solidFill>
                      <a:srgbClr val="0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Arial" panose="020B0604020202020204" pitchFamily="34" charset="0"/>
                  </a:rPr>
                  <a:t>的图像</a:t>
                </a:r>
                <a:r>
                  <a:rPr lang="en-US" altLang="zh-CN" sz="2800">
                    <a:solidFill>
                      <a:srgbClr val="0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Arial" panose="020B0604020202020204" pitchFamily="34" charset="0"/>
                  </a:rPr>
                  <a:t>.</a:t>
                </a:r>
              </a:p>
            </p:txBody>
          </p:sp>
          <p:graphicFrame>
            <p:nvGraphicFramePr>
              <p:cNvPr id="6154" name="对象 5124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3878" y="1802"/>
              <a:ext cx="1174" cy="11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" r:id="rId3" imgW="397510" imgH="397510" progId="Equation.3">
                      <p:embed/>
                    </p:oleObj>
                  </mc:Choice>
                  <mc:Fallback>
                    <p:oleObj r:id="rId3" imgW="397510" imgH="39751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3878" y="1802"/>
                            <a:ext cx="1174" cy="117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3" name="对象 51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414" y="1457"/>
            <a:ext cx="1464" cy="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r:id="rId5" imgW="495300" imgH="393700" progId="Equation.3">
                    <p:embed/>
                  </p:oleObj>
                </mc:Choice>
                <mc:Fallback>
                  <p:oleObj r:id="rId5" imgW="4953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414" y="1457"/>
                          <a:ext cx="1464" cy="1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对象 51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7215" y="1374"/>
            <a:ext cx="1163" cy="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r:id="rId7" imgW="393700" imgH="393700" progId="Equation.3">
                    <p:embed/>
                  </p:oleObj>
                </mc:Choice>
                <mc:Fallback>
                  <p:oleObj r:id="rId7" imgW="3937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215" y="1374"/>
                          <a:ext cx="1163" cy="1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对象 51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8928" y="1405"/>
            <a:ext cx="1464" cy="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r:id="rId9" imgW="495300" imgH="393700" progId="Equation.3">
                    <p:embed/>
                  </p:oleObj>
                </mc:Choice>
                <mc:Fallback>
                  <p:oleObj r:id="rId9" imgW="4953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928" y="1405"/>
                          <a:ext cx="1464" cy="1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/>
          <p:cNvGrpSpPr/>
          <p:nvPr/>
        </p:nvGrpSpPr>
        <p:grpSpPr>
          <a:xfrm>
            <a:off x="467995" y="3947160"/>
            <a:ext cx="3999230" cy="278130"/>
            <a:chOff x="737" y="6216"/>
            <a:chExt cx="6298" cy="438"/>
          </a:xfrm>
        </p:grpSpPr>
        <p:sp>
          <p:nvSpPr>
            <p:cNvPr id="6517" name="Text Box 450"/>
            <p:cNvSpPr txBox="1"/>
            <p:nvPr/>
          </p:nvSpPr>
          <p:spPr>
            <a:xfrm>
              <a:off x="4137" y="6222"/>
              <a:ext cx="46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518" name="Text Box 451"/>
            <p:cNvSpPr txBox="1"/>
            <p:nvPr/>
          </p:nvSpPr>
          <p:spPr>
            <a:xfrm>
              <a:off x="4612" y="6222"/>
              <a:ext cx="46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6519" name="Text Box 452"/>
            <p:cNvSpPr txBox="1"/>
            <p:nvPr/>
          </p:nvSpPr>
          <p:spPr>
            <a:xfrm>
              <a:off x="5090" y="6222"/>
              <a:ext cx="467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520" name="Text Box 453"/>
            <p:cNvSpPr txBox="1"/>
            <p:nvPr/>
          </p:nvSpPr>
          <p:spPr>
            <a:xfrm>
              <a:off x="5545" y="6222"/>
              <a:ext cx="467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521" name="Text Box 454"/>
            <p:cNvSpPr txBox="1"/>
            <p:nvPr/>
          </p:nvSpPr>
          <p:spPr>
            <a:xfrm>
              <a:off x="6075" y="6222"/>
              <a:ext cx="467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522" name="Text Box 455"/>
            <p:cNvSpPr txBox="1"/>
            <p:nvPr/>
          </p:nvSpPr>
          <p:spPr>
            <a:xfrm>
              <a:off x="6567" y="6222"/>
              <a:ext cx="46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6523" name="Text Box 456"/>
            <p:cNvSpPr txBox="1"/>
            <p:nvPr/>
          </p:nvSpPr>
          <p:spPr>
            <a:xfrm>
              <a:off x="3122" y="6216"/>
              <a:ext cx="585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6524" name="Text Box 457"/>
            <p:cNvSpPr txBox="1"/>
            <p:nvPr/>
          </p:nvSpPr>
          <p:spPr>
            <a:xfrm>
              <a:off x="2192" y="6216"/>
              <a:ext cx="585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-3</a:t>
              </a:r>
            </a:p>
          </p:txBody>
        </p:sp>
        <p:sp>
          <p:nvSpPr>
            <p:cNvPr id="6525" name="Text Box 458"/>
            <p:cNvSpPr txBox="1"/>
            <p:nvPr/>
          </p:nvSpPr>
          <p:spPr>
            <a:xfrm>
              <a:off x="2667" y="6216"/>
              <a:ext cx="58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-2</a:t>
              </a:r>
            </a:p>
          </p:txBody>
        </p:sp>
        <p:sp>
          <p:nvSpPr>
            <p:cNvPr id="6526" name="Text Box 459"/>
            <p:cNvSpPr txBox="1"/>
            <p:nvPr/>
          </p:nvSpPr>
          <p:spPr>
            <a:xfrm>
              <a:off x="1717" y="6216"/>
              <a:ext cx="585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-4</a:t>
              </a:r>
            </a:p>
          </p:txBody>
        </p:sp>
        <p:sp>
          <p:nvSpPr>
            <p:cNvPr id="6527" name="Text Box 460"/>
            <p:cNvSpPr txBox="1"/>
            <p:nvPr/>
          </p:nvSpPr>
          <p:spPr>
            <a:xfrm>
              <a:off x="1202" y="6216"/>
              <a:ext cx="58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-5</a:t>
              </a:r>
            </a:p>
          </p:txBody>
        </p:sp>
        <p:sp>
          <p:nvSpPr>
            <p:cNvPr id="6528" name="Text Box 461"/>
            <p:cNvSpPr txBox="1"/>
            <p:nvPr/>
          </p:nvSpPr>
          <p:spPr>
            <a:xfrm>
              <a:off x="737" y="6216"/>
              <a:ext cx="58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-6</a:t>
              </a:r>
            </a:p>
          </p:txBody>
        </p:sp>
        <p:sp>
          <p:nvSpPr>
            <p:cNvPr id="6537" name="Text Box 470"/>
            <p:cNvSpPr txBox="1"/>
            <p:nvPr/>
          </p:nvSpPr>
          <p:spPr>
            <a:xfrm>
              <a:off x="3757" y="6222"/>
              <a:ext cx="46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6538" name="Line 471"/>
          <p:cNvSpPr/>
          <p:nvPr/>
        </p:nvSpPr>
        <p:spPr>
          <a:xfrm>
            <a:off x="626745" y="3995420"/>
            <a:ext cx="38163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39" name="Line 472"/>
          <p:cNvSpPr/>
          <p:nvPr/>
        </p:nvSpPr>
        <p:spPr>
          <a:xfrm flipH="1" flipV="1">
            <a:off x="2447608" y="1827530"/>
            <a:ext cx="0" cy="406717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04720" y="1991360"/>
            <a:ext cx="401320" cy="3960495"/>
            <a:chOff x="3472" y="3136"/>
            <a:chExt cx="632" cy="6237"/>
          </a:xfrm>
        </p:grpSpPr>
        <p:sp>
          <p:nvSpPr>
            <p:cNvPr id="6529" name="Text Box 462"/>
            <p:cNvSpPr txBox="1"/>
            <p:nvPr/>
          </p:nvSpPr>
          <p:spPr>
            <a:xfrm>
              <a:off x="3567" y="5613"/>
              <a:ext cx="46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530" name="Text Box 463"/>
            <p:cNvSpPr txBox="1"/>
            <p:nvPr/>
          </p:nvSpPr>
          <p:spPr>
            <a:xfrm>
              <a:off x="3545" y="5118"/>
              <a:ext cx="467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6531" name="Text Box 464"/>
            <p:cNvSpPr txBox="1"/>
            <p:nvPr/>
          </p:nvSpPr>
          <p:spPr>
            <a:xfrm>
              <a:off x="3545" y="4621"/>
              <a:ext cx="465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532" name="Text Box 465"/>
            <p:cNvSpPr txBox="1"/>
            <p:nvPr/>
          </p:nvSpPr>
          <p:spPr>
            <a:xfrm>
              <a:off x="3545" y="4128"/>
              <a:ext cx="467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533" name="Text Box 466"/>
            <p:cNvSpPr txBox="1"/>
            <p:nvPr/>
          </p:nvSpPr>
          <p:spPr>
            <a:xfrm>
              <a:off x="3520" y="6493"/>
              <a:ext cx="585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6534" name="Text Box 467"/>
            <p:cNvSpPr txBox="1"/>
            <p:nvPr/>
          </p:nvSpPr>
          <p:spPr>
            <a:xfrm>
              <a:off x="3472" y="6991"/>
              <a:ext cx="58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-2</a:t>
              </a:r>
            </a:p>
          </p:txBody>
        </p:sp>
        <p:sp>
          <p:nvSpPr>
            <p:cNvPr id="6535" name="Text Box 468"/>
            <p:cNvSpPr txBox="1"/>
            <p:nvPr/>
          </p:nvSpPr>
          <p:spPr>
            <a:xfrm>
              <a:off x="3495" y="7461"/>
              <a:ext cx="587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-3</a:t>
              </a:r>
            </a:p>
          </p:txBody>
        </p:sp>
        <p:sp>
          <p:nvSpPr>
            <p:cNvPr id="6536" name="Text Box 469"/>
            <p:cNvSpPr txBox="1"/>
            <p:nvPr/>
          </p:nvSpPr>
          <p:spPr>
            <a:xfrm>
              <a:off x="3475" y="7963"/>
              <a:ext cx="585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-4</a:t>
              </a:r>
            </a:p>
          </p:txBody>
        </p:sp>
        <p:sp>
          <p:nvSpPr>
            <p:cNvPr id="6540" name="Text Box 473"/>
            <p:cNvSpPr txBox="1"/>
            <p:nvPr/>
          </p:nvSpPr>
          <p:spPr>
            <a:xfrm>
              <a:off x="3482" y="8941"/>
              <a:ext cx="58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-6</a:t>
              </a:r>
            </a:p>
          </p:txBody>
        </p:sp>
        <p:sp>
          <p:nvSpPr>
            <p:cNvPr id="6541" name="Text Box 474"/>
            <p:cNvSpPr txBox="1"/>
            <p:nvPr/>
          </p:nvSpPr>
          <p:spPr>
            <a:xfrm>
              <a:off x="3485" y="8416"/>
              <a:ext cx="587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-5</a:t>
              </a:r>
            </a:p>
          </p:txBody>
        </p:sp>
        <p:sp>
          <p:nvSpPr>
            <p:cNvPr id="6542" name="Text Box 475"/>
            <p:cNvSpPr txBox="1"/>
            <p:nvPr/>
          </p:nvSpPr>
          <p:spPr>
            <a:xfrm>
              <a:off x="3547" y="3633"/>
              <a:ext cx="46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543" name="Text Box 476"/>
            <p:cNvSpPr txBox="1"/>
            <p:nvPr/>
          </p:nvSpPr>
          <p:spPr>
            <a:xfrm>
              <a:off x="3547" y="3136"/>
              <a:ext cx="468" cy="44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</p:grpSp>
      <p:sp>
        <p:nvSpPr>
          <p:cNvPr id="6544" name="Text Box 477"/>
          <p:cNvSpPr txBox="1"/>
          <p:nvPr/>
        </p:nvSpPr>
        <p:spPr>
          <a:xfrm>
            <a:off x="4379595" y="3891280"/>
            <a:ext cx="287338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545" name="Text Box 478"/>
          <p:cNvSpPr txBox="1"/>
          <p:nvPr/>
        </p:nvSpPr>
        <p:spPr>
          <a:xfrm>
            <a:off x="2433320" y="1672590"/>
            <a:ext cx="287338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</a:p>
        </p:txBody>
      </p:sp>
      <p:sp>
        <p:nvSpPr>
          <p:cNvPr id="6546" name="Oval 508"/>
          <p:cNvSpPr/>
          <p:nvPr/>
        </p:nvSpPr>
        <p:spPr>
          <a:xfrm>
            <a:off x="2722245" y="2119630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47" name="Oval 509"/>
          <p:cNvSpPr/>
          <p:nvPr/>
        </p:nvSpPr>
        <p:spPr>
          <a:xfrm>
            <a:off x="3039745" y="3026093"/>
            <a:ext cx="71438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48" name="Oval 510"/>
          <p:cNvSpPr/>
          <p:nvPr/>
        </p:nvSpPr>
        <p:spPr>
          <a:xfrm>
            <a:off x="3314383" y="336740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49" name="Oval 511"/>
          <p:cNvSpPr/>
          <p:nvPr/>
        </p:nvSpPr>
        <p:spPr>
          <a:xfrm>
            <a:off x="3644583" y="3530918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0" name="Oval 512"/>
          <p:cNvSpPr/>
          <p:nvPr/>
        </p:nvSpPr>
        <p:spPr>
          <a:xfrm>
            <a:off x="3931920" y="3602355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1" name="Oval 513"/>
          <p:cNvSpPr/>
          <p:nvPr/>
        </p:nvSpPr>
        <p:spPr>
          <a:xfrm>
            <a:off x="4235133" y="364680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2" name="Oval 514"/>
          <p:cNvSpPr/>
          <p:nvPr/>
        </p:nvSpPr>
        <p:spPr>
          <a:xfrm>
            <a:off x="2130108" y="580580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3" name="Oval 515"/>
          <p:cNvSpPr/>
          <p:nvPr/>
        </p:nvSpPr>
        <p:spPr>
          <a:xfrm>
            <a:off x="1787208" y="491045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4" name="Oval 516"/>
          <p:cNvSpPr/>
          <p:nvPr/>
        </p:nvSpPr>
        <p:spPr>
          <a:xfrm>
            <a:off x="1512570" y="4581843"/>
            <a:ext cx="71438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5" name="Oval 517"/>
          <p:cNvSpPr/>
          <p:nvPr/>
        </p:nvSpPr>
        <p:spPr>
          <a:xfrm>
            <a:off x="1209358" y="4413568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6" name="Oval 518"/>
          <p:cNvSpPr/>
          <p:nvPr/>
        </p:nvSpPr>
        <p:spPr>
          <a:xfrm>
            <a:off x="907733" y="4311968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7" name="Oval 519"/>
          <p:cNvSpPr/>
          <p:nvPr/>
        </p:nvSpPr>
        <p:spPr>
          <a:xfrm>
            <a:off x="604520" y="4265930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8" name="Freeform 520"/>
          <p:cNvSpPr/>
          <p:nvPr/>
        </p:nvSpPr>
        <p:spPr>
          <a:xfrm>
            <a:off x="2720658" y="2018030"/>
            <a:ext cx="1655762" cy="165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2987" y="1340836"/>
              </a:cxn>
              <a:cxn ang="0">
                <a:pos x="1655763" y="1657350"/>
              </a:cxn>
            </a:cxnLst>
            <a:rect l="0" t="0" r="0" b="0"/>
            <a:pathLst>
              <a:path w="1179" h="953">
                <a:moveTo>
                  <a:pt x="0" y="0"/>
                </a:moveTo>
                <a:cubicBezTo>
                  <a:pt x="106" y="306"/>
                  <a:pt x="212" y="612"/>
                  <a:pt x="408" y="771"/>
                </a:cubicBezTo>
                <a:cubicBezTo>
                  <a:pt x="604" y="930"/>
                  <a:pt x="891" y="941"/>
                  <a:pt x="1179" y="953"/>
                </a:cubicBezTo>
              </a:path>
            </a:pathLst>
          </a:custGeom>
          <a:noFill/>
          <a:ln w="31750" cap="flat" cmpd="sng">
            <a:solidFill>
              <a:srgbClr val="0624D5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559" name="Freeform 521"/>
          <p:cNvSpPr/>
          <p:nvPr/>
        </p:nvSpPr>
        <p:spPr>
          <a:xfrm>
            <a:off x="575945" y="4275455"/>
            <a:ext cx="1657350" cy="1673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1483" y="352946"/>
              </a:cxn>
              <a:cxn ang="0">
                <a:pos x="1657350" y="1673225"/>
              </a:cxn>
            </a:cxnLst>
            <a:rect l="0" t="0" r="0" b="0"/>
            <a:pathLst>
              <a:path w="1031" h="1024">
                <a:moveTo>
                  <a:pt x="0" y="0"/>
                </a:moveTo>
                <a:cubicBezTo>
                  <a:pt x="225" y="22"/>
                  <a:pt x="451" y="45"/>
                  <a:pt x="623" y="216"/>
                </a:cubicBezTo>
                <a:cubicBezTo>
                  <a:pt x="795" y="387"/>
                  <a:pt x="913" y="705"/>
                  <a:pt x="1031" y="1024"/>
                </a:cubicBezTo>
              </a:path>
            </a:pathLst>
          </a:custGeom>
          <a:noFill/>
          <a:ln w="31750" cap="flat" cmpd="sng">
            <a:solidFill>
              <a:srgbClr val="0624D5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5" name="对象 51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342005" y="2461895"/>
          <a:ext cx="745490" cy="745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r:id="rId11" imgW="397510" imgH="397510" progId="Equation.3">
                  <p:embed/>
                </p:oleObj>
              </mc:Choice>
              <mc:Fallback>
                <p:oleObj r:id="rId11" imgW="397510" imgH="39751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2005" y="2461895"/>
                        <a:ext cx="745490" cy="7454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5749290" y="3991610"/>
            <a:ext cx="3999230" cy="288925"/>
            <a:chOff x="9054" y="6286"/>
            <a:chExt cx="6298" cy="455"/>
          </a:xfrm>
        </p:grpSpPr>
        <p:sp>
          <p:nvSpPr>
            <p:cNvPr id="6317" name="Text Box 173"/>
            <p:cNvSpPr txBox="1"/>
            <p:nvPr/>
          </p:nvSpPr>
          <p:spPr>
            <a:xfrm>
              <a:off x="12454" y="6309"/>
              <a:ext cx="46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318" name="Text Box 174"/>
            <p:cNvSpPr txBox="1"/>
            <p:nvPr/>
          </p:nvSpPr>
          <p:spPr>
            <a:xfrm>
              <a:off x="12929" y="6309"/>
              <a:ext cx="46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6319" name="Text Box 175"/>
            <p:cNvSpPr txBox="1"/>
            <p:nvPr/>
          </p:nvSpPr>
          <p:spPr>
            <a:xfrm>
              <a:off x="13407" y="6309"/>
              <a:ext cx="467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320" name="Text Box 176"/>
            <p:cNvSpPr txBox="1"/>
            <p:nvPr/>
          </p:nvSpPr>
          <p:spPr>
            <a:xfrm>
              <a:off x="13862" y="6309"/>
              <a:ext cx="467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321" name="Text Box 177"/>
            <p:cNvSpPr txBox="1"/>
            <p:nvPr/>
          </p:nvSpPr>
          <p:spPr>
            <a:xfrm>
              <a:off x="14392" y="6309"/>
              <a:ext cx="467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322" name="Text Box 178"/>
            <p:cNvSpPr txBox="1"/>
            <p:nvPr/>
          </p:nvSpPr>
          <p:spPr>
            <a:xfrm>
              <a:off x="14884" y="6309"/>
              <a:ext cx="46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6323" name="Text Box 179"/>
            <p:cNvSpPr txBox="1"/>
            <p:nvPr/>
          </p:nvSpPr>
          <p:spPr>
            <a:xfrm>
              <a:off x="11439" y="6286"/>
              <a:ext cx="585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6324" name="Text Box 180"/>
            <p:cNvSpPr txBox="1"/>
            <p:nvPr/>
          </p:nvSpPr>
          <p:spPr>
            <a:xfrm>
              <a:off x="10509" y="6286"/>
              <a:ext cx="585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-3</a:t>
              </a:r>
            </a:p>
          </p:txBody>
        </p:sp>
        <p:sp>
          <p:nvSpPr>
            <p:cNvPr id="6325" name="Text Box 181"/>
            <p:cNvSpPr txBox="1"/>
            <p:nvPr/>
          </p:nvSpPr>
          <p:spPr>
            <a:xfrm>
              <a:off x="10984" y="6286"/>
              <a:ext cx="58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-2</a:t>
              </a:r>
            </a:p>
          </p:txBody>
        </p:sp>
        <p:sp>
          <p:nvSpPr>
            <p:cNvPr id="6326" name="Text Box 182"/>
            <p:cNvSpPr txBox="1"/>
            <p:nvPr/>
          </p:nvSpPr>
          <p:spPr>
            <a:xfrm>
              <a:off x="10034" y="6286"/>
              <a:ext cx="585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-4</a:t>
              </a:r>
            </a:p>
          </p:txBody>
        </p:sp>
        <p:sp>
          <p:nvSpPr>
            <p:cNvPr id="6327" name="Text Box 183"/>
            <p:cNvSpPr txBox="1"/>
            <p:nvPr/>
          </p:nvSpPr>
          <p:spPr>
            <a:xfrm>
              <a:off x="9519" y="6286"/>
              <a:ext cx="58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-5</a:t>
              </a:r>
            </a:p>
          </p:txBody>
        </p:sp>
        <p:sp>
          <p:nvSpPr>
            <p:cNvPr id="6328" name="Text Box 184"/>
            <p:cNvSpPr txBox="1"/>
            <p:nvPr/>
          </p:nvSpPr>
          <p:spPr>
            <a:xfrm>
              <a:off x="9054" y="6286"/>
              <a:ext cx="58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-6</a:t>
              </a:r>
            </a:p>
          </p:txBody>
        </p:sp>
        <p:sp>
          <p:nvSpPr>
            <p:cNvPr id="6337" name="Text Box 193"/>
            <p:cNvSpPr txBox="1"/>
            <p:nvPr/>
          </p:nvSpPr>
          <p:spPr>
            <a:xfrm>
              <a:off x="12074" y="6309"/>
              <a:ext cx="46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6338" name="Line 194"/>
          <p:cNvSpPr/>
          <p:nvPr/>
        </p:nvSpPr>
        <p:spPr>
          <a:xfrm>
            <a:off x="5908040" y="4050348"/>
            <a:ext cx="38163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339" name="Line 195"/>
          <p:cNvSpPr/>
          <p:nvPr/>
        </p:nvSpPr>
        <p:spPr>
          <a:xfrm flipH="1" flipV="1">
            <a:off x="7752715" y="1764348"/>
            <a:ext cx="9525" cy="412591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7486015" y="2035810"/>
            <a:ext cx="401320" cy="3960495"/>
            <a:chOff x="11789" y="3206"/>
            <a:chExt cx="632" cy="6237"/>
          </a:xfrm>
        </p:grpSpPr>
        <p:sp>
          <p:nvSpPr>
            <p:cNvPr id="6329" name="Text Box 185"/>
            <p:cNvSpPr txBox="1"/>
            <p:nvPr/>
          </p:nvSpPr>
          <p:spPr>
            <a:xfrm>
              <a:off x="11884" y="5684"/>
              <a:ext cx="46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330" name="Text Box 186"/>
            <p:cNvSpPr txBox="1"/>
            <p:nvPr/>
          </p:nvSpPr>
          <p:spPr>
            <a:xfrm>
              <a:off x="11862" y="5189"/>
              <a:ext cx="467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6331" name="Text Box 187"/>
            <p:cNvSpPr txBox="1"/>
            <p:nvPr/>
          </p:nvSpPr>
          <p:spPr>
            <a:xfrm>
              <a:off x="11862" y="4691"/>
              <a:ext cx="465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332" name="Text Box 188"/>
            <p:cNvSpPr txBox="1"/>
            <p:nvPr/>
          </p:nvSpPr>
          <p:spPr>
            <a:xfrm>
              <a:off x="11862" y="4199"/>
              <a:ext cx="467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333" name="Text Box 189"/>
            <p:cNvSpPr txBox="1"/>
            <p:nvPr/>
          </p:nvSpPr>
          <p:spPr>
            <a:xfrm>
              <a:off x="11837" y="6564"/>
              <a:ext cx="585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6334" name="Text Box 190"/>
            <p:cNvSpPr txBox="1"/>
            <p:nvPr/>
          </p:nvSpPr>
          <p:spPr>
            <a:xfrm>
              <a:off x="11789" y="7061"/>
              <a:ext cx="58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-2</a:t>
              </a:r>
            </a:p>
          </p:txBody>
        </p:sp>
        <p:sp>
          <p:nvSpPr>
            <p:cNvPr id="6335" name="Text Box 191"/>
            <p:cNvSpPr txBox="1"/>
            <p:nvPr/>
          </p:nvSpPr>
          <p:spPr>
            <a:xfrm>
              <a:off x="11812" y="7531"/>
              <a:ext cx="587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-3</a:t>
              </a:r>
            </a:p>
          </p:txBody>
        </p:sp>
        <p:sp>
          <p:nvSpPr>
            <p:cNvPr id="6336" name="Text Box 192"/>
            <p:cNvSpPr txBox="1"/>
            <p:nvPr/>
          </p:nvSpPr>
          <p:spPr>
            <a:xfrm>
              <a:off x="11792" y="8034"/>
              <a:ext cx="585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-4</a:t>
              </a:r>
            </a:p>
          </p:txBody>
        </p:sp>
        <p:sp>
          <p:nvSpPr>
            <p:cNvPr id="6340" name="Text Box 196"/>
            <p:cNvSpPr txBox="1"/>
            <p:nvPr/>
          </p:nvSpPr>
          <p:spPr>
            <a:xfrm>
              <a:off x="11799" y="9011"/>
              <a:ext cx="58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-6</a:t>
              </a:r>
            </a:p>
          </p:txBody>
        </p:sp>
        <p:sp>
          <p:nvSpPr>
            <p:cNvPr id="6341" name="Text Box 197"/>
            <p:cNvSpPr txBox="1"/>
            <p:nvPr/>
          </p:nvSpPr>
          <p:spPr>
            <a:xfrm>
              <a:off x="11802" y="8486"/>
              <a:ext cx="587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-5</a:t>
              </a:r>
            </a:p>
          </p:txBody>
        </p:sp>
        <p:sp>
          <p:nvSpPr>
            <p:cNvPr id="6342" name="Text Box 198"/>
            <p:cNvSpPr txBox="1"/>
            <p:nvPr/>
          </p:nvSpPr>
          <p:spPr>
            <a:xfrm>
              <a:off x="11864" y="3704"/>
              <a:ext cx="468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343" name="Text Box 199"/>
            <p:cNvSpPr txBox="1"/>
            <p:nvPr/>
          </p:nvSpPr>
          <p:spPr>
            <a:xfrm>
              <a:off x="11864" y="3206"/>
              <a:ext cx="468" cy="44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</p:grpSp>
      <p:sp>
        <p:nvSpPr>
          <p:cNvPr id="6344" name="Text Box 200"/>
          <p:cNvSpPr txBox="1"/>
          <p:nvPr/>
        </p:nvSpPr>
        <p:spPr>
          <a:xfrm>
            <a:off x="7783513" y="1755140"/>
            <a:ext cx="287337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</a:p>
        </p:txBody>
      </p:sp>
      <p:sp>
        <p:nvSpPr>
          <p:cNvPr id="6345" name="Text Box 201"/>
          <p:cNvSpPr txBox="1"/>
          <p:nvPr/>
        </p:nvSpPr>
        <p:spPr>
          <a:xfrm>
            <a:off x="9660890" y="3936048"/>
            <a:ext cx="287338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6560" name="Oval 536"/>
          <p:cNvSpPr/>
          <p:nvPr/>
        </p:nvSpPr>
        <p:spPr>
          <a:xfrm>
            <a:off x="7393940" y="2170748"/>
            <a:ext cx="71438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1" name="Oval 537"/>
          <p:cNvSpPr/>
          <p:nvPr/>
        </p:nvSpPr>
        <p:spPr>
          <a:xfrm>
            <a:off x="7093903" y="308356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2" name="Oval 538"/>
          <p:cNvSpPr/>
          <p:nvPr/>
        </p:nvSpPr>
        <p:spPr>
          <a:xfrm>
            <a:off x="6843078" y="338836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3" name="Oval 539"/>
          <p:cNvSpPr/>
          <p:nvPr/>
        </p:nvSpPr>
        <p:spPr>
          <a:xfrm>
            <a:off x="6489065" y="3585210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4" name="Oval 540"/>
          <p:cNvSpPr/>
          <p:nvPr/>
        </p:nvSpPr>
        <p:spPr>
          <a:xfrm>
            <a:off x="6192203" y="366141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5" name="Oval 541"/>
          <p:cNvSpPr/>
          <p:nvPr/>
        </p:nvSpPr>
        <p:spPr>
          <a:xfrm>
            <a:off x="5896928" y="3729673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6" name="Oval 542"/>
          <p:cNvSpPr/>
          <p:nvPr/>
        </p:nvSpPr>
        <p:spPr>
          <a:xfrm>
            <a:off x="8014653" y="585851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7" name="Oval 543"/>
          <p:cNvSpPr/>
          <p:nvPr/>
        </p:nvSpPr>
        <p:spPr>
          <a:xfrm>
            <a:off x="8319453" y="494411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8" name="Oval 544"/>
          <p:cNvSpPr/>
          <p:nvPr/>
        </p:nvSpPr>
        <p:spPr>
          <a:xfrm>
            <a:off x="8636953" y="464248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9" name="Oval 545"/>
          <p:cNvSpPr/>
          <p:nvPr/>
        </p:nvSpPr>
        <p:spPr>
          <a:xfrm>
            <a:off x="8908415" y="4498023"/>
            <a:ext cx="71438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70" name="Oval 546"/>
          <p:cNvSpPr/>
          <p:nvPr/>
        </p:nvSpPr>
        <p:spPr>
          <a:xfrm>
            <a:off x="9216390" y="4391660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71" name="Oval 547"/>
          <p:cNvSpPr/>
          <p:nvPr/>
        </p:nvSpPr>
        <p:spPr>
          <a:xfrm>
            <a:off x="9525953" y="4320223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72" name="Freeform 548"/>
          <p:cNvSpPr/>
          <p:nvPr/>
        </p:nvSpPr>
        <p:spPr>
          <a:xfrm>
            <a:off x="5531803" y="1981835"/>
            <a:ext cx="1958975" cy="1854200"/>
          </a:xfrm>
          <a:custGeom>
            <a:avLst/>
            <a:gdLst/>
            <a:ahLst/>
            <a:cxnLst>
              <a:cxn ang="0">
                <a:pos x="1958975" y="0"/>
              </a:cxn>
              <a:cxn ang="0">
                <a:pos x="1384163" y="1386881"/>
              </a:cxn>
              <a:cxn ang="0">
                <a:pos x="0" y="1854200"/>
              </a:cxn>
            </a:cxnLst>
            <a:rect l="0" t="0" r="0" b="0"/>
            <a:pathLst>
              <a:path w="1019" h="984">
                <a:moveTo>
                  <a:pt x="1019" y="0"/>
                </a:moveTo>
                <a:cubicBezTo>
                  <a:pt x="954" y="286"/>
                  <a:pt x="890" y="572"/>
                  <a:pt x="720" y="736"/>
                </a:cubicBezTo>
                <a:cubicBezTo>
                  <a:pt x="550" y="900"/>
                  <a:pt x="275" y="942"/>
                  <a:pt x="0" y="984"/>
                </a:cubicBez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584" name="Freeform 560"/>
          <p:cNvSpPr/>
          <p:nvPr/>
        </p:nvSpPr>
        <p:spPr>
          <a:xfrm>
            <a:off x="8040053" y="4283710"/>
            <a:ext cx="1614487" cy="1716088"/>
          </a:xfrm>
          <a:custGeom>
            <a:avLst/>
            <a:gdLst/>
            <a:ahLst/>
            <a:cxnLst>
              <a:cxn ang="0">
                <a:pos x="0" y="1716088"/>
              </a:cxn>
              <a:cxn ang="0">
                <a:pos x="318911" y="694858"/>
              </a:cxn>
              <a:cxn ang="0">
                <a:pos x="687652" y="368485"/>
              </a:cxn>
              <a:cxn ang="0">
                <a:pos x="956733" y="210563"/>
              </a:cxn>
              <a:cxn ang="0">
                <a:pos x="1305542" y="94753"/>
              </a:cxn>
              <a:cxn ang="0">
                <a:pos x="1614487" y="0"/>
              </a:cxn>
            </a:cxnLst>
            <a:rect l="0" t="0" r="0" b="0"/>
            <a:pathLst>
              <a:path w="972" h="978">
                <a:moveTo>
                  <a:pt x="0" y="978"/>
                </a:moveTo>
                <a:cubicBezTo>
                  <a:pt x="61" y="751"/>
                  <a:pt x="123" y="524"/>
                  <a:pt x="192" y="396"/>
                </a:cubicBezTo>
                <a:cubicBezTo>
                  <a:pt x="261" y="268"/>
                  <a:pt x="350" y="256"/>
                  <a:pt x="414" y="210"/>
                </a:cubicBezTo>
                <a:cubicBezTo>
                  <a:pt x="478" y="164"/>
                  <a:pt x="514" y="146"/>
                  <a:pt x="576" y="120"/>
                </a:cubicBezTo>
                <a:cubicBezTo>
                  <a:pt x="638" y="94"/>
                  <a:pt x="720" y="74"/>
                  <a:pt x="786" y="54"/>
                </a:cubicBezTo>
                <a:cubicBezTo>
                  <a:pt x="852" y="34"/>
                  <a:pt x="912" y="17"/>
                  <a:pt x="972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7" name="对象 51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026785" y="2538413"/>
          <a:ext cx="929640" cy="738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r:id="rId12" imgW="495300" imgH="393700" progId="Equation.3">
                  <p:embed/>
                </p:oleObj>
              </mc:Choice>
              <mc:Fallback>
                <p:oleObj r:id="rId12" imgW="4953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26785" y="2538413"/>
                        <a:ext cx="929640" cy="7385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65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65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5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5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77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770" decel="100000"/>
                                        <p:tgtEl>
                                          <p:spTgt spid="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770" decel="100000"/>
                                        <p:tgtEl>
                                          <p:spTgt spid="63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770" decel="100000"/>
                                        <p:tgtEl>
                                          <p:spTgt spid="63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6" dur="770" fill="hold"/>
                                        <p:tgtEl>
                                          <p:spTgt spid="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8" dur="770" fill="hold"/>
                                        <p:tgtEl>
                                          <p:spTgt spid="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770" decel="100000"/>
                                        <p:tgtEl>
                                          <p:spTgt spid="63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770" decel="100000"/>
                                        <p:tgtEl>
                                          <p:spTgt spid="63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7" dur="770" fill="hold"/>
                                        <p:tgtEl>
                                          <p:spTgt spid="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9" dur="770" fill="hold"/>
                                        <p:tgtEl>
                                          <p:spTgt spid="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77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770" decel="100000"/>
                                        <p:tgtEl>
                                          <p:spTgt spid="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0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2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4" grpId="0"/>
      <p:bldP spid="6545" grpId="0"/>
      <p:bldP spid="6546" grpId="0" animBg="1"/>
      <p:bldP spid="6547" grpId="0" animBg="1"/>
      <p:bldP spid="6548" grpId="0" animBg="1"/>
      <p:bldP spid="6549" grpId="0" animBg="1"/>
      <p:bldP spid="6550" grpId="0" animBg="1"/>
      <p:bldP spid="6551" grpId="0" animBg="1"/>
      <p:bldP spid="6552" grpId="0" animBg="1"/>
      <p:bldP spid="6553" grpId="0" animBg="1"/>
      <p:bldP spid="6554" grpId="0" animBg="1"/>
      <p:bldP spid="6555" grpId="0" animBg="1"/>
      <p:bldP spid="6556" grpId="0" animBg="1"/>
      <p:bldP spid="6557" grpId="0" animBg="1"/>
      <p:bldP spid="6344" grpId="0"/>
      <p:bldP spid="6345" grpId="0"/>
      <p:bldP spid="6560" grpId="0" animBg="1"/>
      <p:bldP spid="6561" grpId="0" animBg="1"/>
      <p:bldP spid="6562" grpId="0" animBg="1"/>
      <p:bldP spid="6563" grpId="0" animBg="1"/>
      <p:bldP spid="6564" grpId="0" animBg="1"/>
      <p:bldP spid="6565" grpId="0" animBg="1"/>
      <p:bldP spid="6566" grpId="0" animBg="1"/>
      <p:bldP spid="6567" grpId="0" animBg="1"/>
      <p:bldP spid="6568" grpId="0" animBg="1"/>
      <p:bldP spid="6569" grpId="0" animBg="1"/>
      <p:bldP spid="6570" grpId="0" animBg="1"/>
      <p:bldP spid="65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2"/>
          <p:cNvGrpSpPr/>
          <p:nvPr/>
        </p:nvGrpSpPr>
        <p:grpSpPr>
          <a:xfrm>
            <a:off x="3216151" y="609372"/>
            <a:ext cx="152400" cy="4648200"/>
            <a:chOff x="2208" y="240"/>
            <a:chExt cx="96" cy="2928"/>
          </a:xfrm>
        </p:grpSpPr>
        <p:sp>
          <p:nvSpPr>
            <p:cNvPr id="107" name="Line 3"/>
            <p:cNvSpPr>
              <a:spLocks noChangeShapeType="1"/>
            </p:cNvSpPr>
            <p:nvPr/>
          </p:nvSpPr>
          <p:spPr bwMode="auto">
            <a:xfrm rot="-10800000" flipH="1">
              <a:off x="2208" y="240"/>
              <a:ext cx="0" cy="29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4"/>
            <p:cNvSpPr>
              <a:spLocks noChangeShapeType="1"/>
            </p:cNvSpPr>
            <p:nvPr/>
          </p:nvSpPr>
          <p:spPr bwMode="auto">
            <a:xfrm rot="5400000">
              <a:off x="2255" y="2173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5"/>
            <p:cNvSpPr>
              <a:spLocks noChangeShapeType="1"/>
            </p:cNvSpPr>
            <p:nvPr/>
          </p:nvSpPr>
          <p:spPr bwMode="auto">
            <a:xfrm rot="5400000">
              <a:off x="2255" y="271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6"/>
            <p:cNvSpPr>
              <a:spLocks noChangeShapeType="1"/>
            </p:cNvSpPr>
            <p:nvPr/>
          </p:nvSpPr>
          <p:spPr bwMode="auto">
            <a:xfrm rot="5400000">
              <a:off x="2255" y="235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 rot="-26953760">
              <a:off x="2255" y="1980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8"/>
            <p:cNvSpPr>
              <a:spLocks noChangeShapeType="1"/>
            </p:cNvSpPr>
            <p:nvPr/>
          </p:nvSpPr>
          <p:spPr bwMode="auto">
            <a:xfrm rot="-26953760">
              <a:off x="2255" y="2893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9"/>
            <p:cNvSpPr>
              <a:spLocks noChangeShapeType="1"/>
            </p:cNvSpPr>
            <p:nvPr/>
          </p:nvSpPr>
          <p:spPr bwMode="auto">
            <a:xfrm rot="-26953760">
              <a:off x="2255" y="55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10"/>
            <p:cNvSpPr>
              <a:spLocks noChangeShapeType="1"/>
            </p:cNvSpPr>
            <p:nvPr/>
          </p:nvSpPr>
          <p:spPr bwMode="auto">
            <a:xfrm rot="-26953760">
              <a:off x="2255" y="1597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11"/>
            <p:cNvSpPr>
              <a:spLocks noChangeShapeType="1"/>
            </p:cNvSpPr>
            <p:nvPr/>
          </p:nvSpPr>
          <p:spPr bwMode="auto">
            <a:xfrm rot="-26953760">
              <a:off x="2255" y="253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12"/>
            <p:cNvSpPr>
              <a:spLocks noChangeShapeType="1"/>
            </p:cNvSpPr>
            <p:nvPr/>
          </p:nvSpPr>
          <p:spPr bwMode="auto">
            <a:xfrm rot="-26953760">
              <a:off x="2255" y="1189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13"/>
            <p:cNvSpPr>
              <a:spLocks noChangeShapeType="1"/>
            </p:cNvSpPr>
            <p:nvPr/>
          </p:nvSpPr>
          <p:spPr bwMode="auto">
            <a:xfrm rot="-26953760">
              <a:off x="2255" y="1381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14"/>
            <p:cNvSpPr>
              <a:spLocks noChangeShapeType="1"/>
            </p:cNvSpPr>
            <p:nvPr/>
          </p:nvSpPr>
          <p:spPr bwMode="auto">
            <a:xfrm rot="-26953760">
              <a:off x="2255" y="973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rot="-26953760">
              <a:off x="2255" y="769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0" name="Text Box 16"/>
          <p:cNvSpPr txBox="1">
            <a:spLocks noChangeArrowheads="1"/>
          </p:cNvSpPr>
          <p:nvPr/>
        </p:nvSpPr>
        <p:spPr bwMode="auto">
          <a:xfrm>
            <a:off x="2968501" y="262867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1" name="Text Box 17"/>
          <p:cNvSpPr txBox="1">
            <a:spLocks noChangeArrowheads="1"/>
          </p:cNvSpPr>
          <p:nvPr/>
        </p:nvSpPr>
        <p:spPr bwMode="auto">
          <a:xfrm>
            <a:off x="2968501" y="230482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2" name="Text Box 18"/>
          <p:cNvSpPr txBox="1">
            <a:spLocks noChangeArrowheads="1"/>
          </p:cNvSpPr>
          <p:nvPr/>
        </p:nvSpPr>
        <p:spPr bwMode="auto">
          <a:xfrm>
            <a:off x="2968501" y="198414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" name="Text Box 19"/>
          <p:cNvSpPr txBox="1">
            <a:spLocks noChangeArrowheads="1"/>
          </p:cNvSpPr>
          <p:nvPr/>
        </p:nvSpPr>
        <p:spPr bwMode="auto">
          <a:xfrm>
            <a:off x="2968501" y="164124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4" name="Text Box 20"/>
          <p:cNvSpPr txBox="1">
            <a:spLocks noChangeArrowheads="1"/>
          </p:cNvSpPr>
          <p:nvPr/>
        </p:nvSpPr>
        <p:spPr bwMode="auto">
          <a:xfrm>
            <a:off x="2968501" y="135232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5" name="Text Box 21"/>
          <p:cNvSpPr txBox="1">
            <a:spLocks noChangeArrowheads="1"/>
          </p:cNvSpPr>
          <p:nvPr/>
        </p:nvSpPr>
        <p:spPr bwMode="auto">
          <a:xfrm>
            <a:off x="2968501" y="97449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6" name="Text Box 22"/>
          <p:cNvSpPr txBox="1">
            <a:spLocks noChangeArrowheads="1"/>
          </p:cNvSpPr>
          <p:nvPr/>
        </p:nvSpPr>
        <p:spPr bwMode="auto">
          <a:xfrm>
            <a:off x="2758951" y="4117747"/>
            <a:ext cx="5334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127" name="Text Box 23"/>
          <p:cNvSpPr txBox="1">
            <a:spLocks noChangeArrowheads="1"/>
          </p:cNvSpPr>
          <p:nvPr/>
        </p:nvSpPr>
        <p:spPr bwMode="auto">
          <a:xfrm>
            <a:off x="2758951" y="3257322"/>
            <a:ext cx="5334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28" name="Text Box 24"/>
          <p:cNvSpPr txBox="1">
            <a:spLocks noChangeArrowheads="1"/>
          </p:cNvSpPr>
          <p:nvPr/>
        </p:nvSpPr>
        <p:spPr bwMode="auto">
          <a:xfrm>
            <a:off x="2752477" y="3566785"/>
            <a:ext cx="5334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129" name="Text Box 26"/>
          <p:cNvSpPr txBox="1">
            <a:spLocks noChangeArrowheads="1"/>
          </p:cNvSpPr>
          <p:nvPr/>
        </p:nvSpPr>
        <p:spPr bwMode="auto">
          <a:xfrm>
            <a:off x="2758951" y="3847872"/>
            <a:ext cx="47625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130" name="Text Box 27"/>
          <p:cNvSpPr txBox="1">
            <a:spLocks noChangeArrowheads="1"/>
          </p:cNvSpPr>
          <p:nvPr/>
        </p:nvSpPr>
        <p:spPr bwMode="auto">
          <a:xfrm>
            <a:off x="2752477" y="4430881"/>
            <a:ext cx="685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131" name="Text Box 28"/>
          <p:cNvSpPr txBox="1">
            <a:spLocks noChangeArrowheads="1"/>
          </p:cNvSpPr>
          <p:nvPr/>
        </p:nvSpPr>
        <p:spPr bwMode="auto">
          <a:xfrm>
            <a:off x="2758951" y="4705122"/>
            <a:ext cx="497582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-6</a:t>
            </a:r>
          </a:p>
        </p:txBody>
      </p:sp>
      <p:grpSp>
        <p:nvGrpSpPr>
          <p:cNvPr id="132" name="Group 29"/>
          <p:cNvGrpSpPr/>
          <p:nvPr/>
        </p:nvGrpSpPr>
        <p:grpSpPr>
          <a:xfrm>
            <a:off x="777751" y="2971572"/>
            <a:ext cx="4819650" cy="152400"/>
            <a:chOff x="672" y="1728"/>
            <a:chExt cx="3036" cy="96"/>
          </a:xfrm>
        </p:grpSpPr>
        <p:sp>
          <p:nvSpPr>
            <p:cNvPr id="133" name="Line 30"/>
            <p:cNvSpPr>
              <a:spLocks noChangeShapeType="1"/>
            </p:cNvSpPr>
            <p:nvPr/>
          </p:nvSpPr>
          <p:spPr bwMode="auto">
            <a:xfrm>
              <a:off x="672" y="1824"/>
              <a:ext cx="30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31"/>
            <p:cNvSpPr>
              <a:spLocks noChangeShapeType="1"/>
            </p:cNvSpPr>
            <p:nvPr/>
          </p:nvSpPr>
          <p:spPr bwMode="auto">
            <a:xfrm flipH="1">
              <a:off x="20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32"/>
            <p:cNvSpPr>
              <a:spLocks noChangeShapeType="1"/>
            </p:cNvSpPr>
            <p:nvPr/>
          </p:nvSpPr>
          <p:spPr bwMode="auto">
            <a:xfrm flipH="1">
              <a:off x="18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33"/>
            <p:cNvSpPr>
              <a:spLocks noChangeShapeType="1"/>
            </p:cNvSpPr>
            <p:nvPr/>
          </p:nvSpPr>
          <p:spPr bwMode="auto">
            <a:xfrm flipH="1">
              <a:off x="160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34"/>
            <p:cNvSpPr>
              <a:spLocks noChangeShapeType="1"/>
            </p:cNvSpPr>
            <p:nvPr/>
          </p:nvSpPr>
          <p:spPr bwMode="auto">
            <a:xfrm flipH="1">
              <a:off x="260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35"/>
            <p:cNvSpPr>
              <a:spLocks noChangeShapeType="1"/>
            </p:cNvSpPr>
            <p:nvPr/>
          </p:nvSpPr>
          <p:spPr bwMode="auto">
            <a:xfrm flipH="1">
              <a:off x="24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36"/>
            <p:cNvSpPr>
              <a:spLocks noChangeShapeType="1"/>
            </p:cNvSpPr>
            <p:nvPr/>
          </p:nvSpPr>
          <p:spPr bwMode="auto">
            <a:xfrm flipH="1">
              <a:off x="280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37"/>
            <p:cNvSpPr>
              <a:spLocks noChangeShapeType="1"/>
            </p:cNvSpPr>
            <p:nvPr/>
          </p:nvSpPr>
          <p:spPr bwMode="auto">
            <a:xfrm flipH="1">
              <a:off x="14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38"/>
            <p:cNvSpPr>
              <a:spLocks noChangeShapeType="1"/>
            </p:cNvSpPr>
            <p:nvPr/>
          </p:nvSpPr>
          <p:spPr bwMode="auto">
            <a:xfrm flipH="1">
              <a:off x="12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39"/>
            <p:cNvSpPr>
              <a:spLocks noChangeShapeType="1"/>
            </p:cNvSpPr>
            <p:nvPr/>
          </p:nvSpPr>
          <p:spPr bwMode="auto">
            <a:xfrm flipH="1">
              <a:off x="99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40"/>
            <p:cNvSpPr>
              <a:spLocks noChangeShapeType="1"/>
            </p:cNvSpPr>
            <p:nvPr/>
          </p:nvSpPr>
          <p:spPr bwMode="auto">
            <a:xfrm flipH="1">
              <a:off x="302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41"/>
            <p:cNvSpPr>
              <a:spLocks noChangeShapeType="1"/>
            </p:cNvSpPr>
            <p:nvPr/>
          </p:nvSpPr>
          <p:spPr bwMode="auto">
            <a:xfrm flipH="1">
              <a:off x="322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42"/>
            <p:cNvSpPr>
              <a:spLocks noChangeShapeType="1"/>
            </p:cNvSpPr>
            <p:nvPr/>
          </p:nvSpPr>
          <p:spPr bwMode="auto">
            <a:xfrm flipH="1">
              <a:off x="344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6" name="Text Box 43"/>
          <p:cNvSpPr txBox="1">
            <a:spLocks noChangeArrowheads="1"/>
          </p:cNvSpPr>
          <p:nvPr/>
        </p:nvSpPr>
        <p:spPr bwMode="auto">
          <a:xfrm>
            <a:off x="3387601" y="306682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7" name="Text Box 44"/>
          <p:cNvSpPr txBox="1">
            <a:spLocks noChangeArrowheads="1"/>
          </p:cNvSpPr>
          <p:nvPr/>
        </p:nvSpPr>
        <p:spPr bwMode="auto">
          <a:xfrm>
            <a:off x="3711451" y="306682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48" name="Text Box 45"/>
          <p:cNvSpPr txBox="1">
            <a:spLocks noChangeArrowheads="1"/>
          </p:cNvSpPr>
          <p:nvPr/>
        </p:nvSpPr>
        <p:spPr bwMode="auto">
          <a:xfrm>
            <a:off x="4359151" y="306682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2" name="Text Box 46"/>
          <p:cNvSpPr txBox="1">
            <a:spLocks noChangeArrowheads="1"/>
          </p:cNvSpPr>
          <p:nvPr/>
        </p:nvSpPr>
        <p:spPr bwMode="auto">
          <a:xfrm>
            <a:off x="4702051" y="306999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53" name="Text Box 47"/>
          <p:cNvSpPr txBox="1">
            <a:spLocks noChangeArrowheads="1"/>
          </p:cNvSpPr>
          <p:nvPr/>
        </p:nvSpPr>
        <p:spPr bwMode="auto">
          <a:xfrm>
            <a:off x="5025901" y="308587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55" name="Text Box 48"/>
          <p:cNvSpPr txBox="1">
            <a:spLocks noChangeArrowheads="1"/>
          </p:cNvSpPr>
          <p:nvPr/>
        </p:nvSpPr>
        <p:spPr bwMode="auto">
          <a:xfrm>
            <a:off x="4016251" y="306682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6" name="Text Box 49"/>
          <p:cNvSpPr txBox="1">
            <a:spLocks noChangeArrowheads="1"/>
          </p:cNvSpPr>
          <p:nvPr/>
        </p:nvSpPr>
        <p:spPr bwMode="auto">
          <a:xfrm>
            <a:off x="1044451" y="3057297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-6</a:t>
            </a:r>
          </a:p>
        </p:txBody>
      </p:sp>
      <p:sp>
        <p:nvSpPr>
          <p:cNvPr id="157" name="Text Box 50"/>
          <p:cNvSpPr txBox="1">
            <a:spLocks noChangeArrowheads="1"/>
          </p:cNvSpPr>
          <p:nvPr/>
        </p:nvSpPr>
        <p:spPr bwMode="auto">
          <a:xfrm>
            <a:off x="1368301" y="3066822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158" name="Text Box 51"/>
          <p:cNvSpPr txBox="1">
            <a:spLocks noChangeArrowheads="1"/>
          </p:cNvSpPr>
          <p:nvPr/>
        </p:nvSpPr>
        <p:spPr bwMode="auto">
          <a:xfrm>
            <a:off x="2644651" y="3066822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59" name="Text Box 52"/>
          <p:cNvSpPr txBox="1">
            <a:spLocks noChangeArrowheads="1"/>
          </p:cNvSpPr>
          <p:nvPr/>
        </p:nvSpPr>
        <p:spPr bwMode="auto">
          <a:xfrm>
            <a:off x="1996951" y="3066822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160" name="Text Box 53"/>
          <p:cNvSpPr txBox="1">
            <a:spLocks noChangeArrowheads="1"/>
          </p:cNvSpPr>
          <p:nvPr/>
        </p:nvSpPr>
        <p:spPr bwMode="auto">
          <a:xfrm>
            <a:off x="1692151" y="3069997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161" name="Text Box 54"/>
          <p:cNvSpPr txBox="1">
            <a:spLocks noChangeArrowheads="1"/>
          </p:cNvSpPr>
          <p:nvPr/>
        </p:nvSpPr>
        <p:spPr bwMode="auto">
          <a:xfrm>
            <a:off x="2301751" y="3085872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162" name="Text Box 55"/>
          <p:cNvSpPr txBox="1">
            <a:spLocks noChangeArrowheads="1"/>
          </p:cNvSpPr>
          <p:nvPr/>
        </p:nvSpPr>
        <p:spPr bwMode="auto">
          <a:xfrm>
            <a:off x="2898773" y="3047772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i="1" smtClean="0">
                <a:latin typeface="Times New Roman" panose="02020603050405020304" pitchFamily="18" charset="0"/>
              </a:rPr>
              <a:t>O</a:t>
            </a:r>
            <a:endParaRPr kumimoji="1" lang="en-US" altLang="zh-CN" sz="2000" i="1">
              <a:latin typeface="Times New Roman" panose="02020603050405020304" pitchFamily="18" charset="0"/>
            </a:endParaRPr>
          </a:p>
        </p:txBody>
      </p:sp>
      <p:sp>
        <p:nvSpPr>
          <p:cNvPr id="163" name="Text Box 62"/>
          <p:cNvSpPr txBox="1">
            <a:spLocks noChangeArrowheads="1"/>
          </p:cNvSpPr>
          <p:nvPr/>
        </p:nvSpPr>
        <p:spPr bwMode="auto">
          <a:xfrm>
            <a:off x="2898773" y="460147"/>
            <a:ext cx="5032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64" name="Text Box 63"/>
          <p:cNvSpPr txBox="1">
            <a:spLocks noChangeArrowheads="1"/>
          </p:cNvSpPr>
          <p:nvPr/>
        </p:nvSpPr>
        <p:spPr bwMode="auto">
          <a:xfrm>
            <a:off x="5364039" y="3123972"/>
            <a:ext cx="5032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5" name="Text Box 122"/>
          <p:cNvSpPr txBox="1">
            <a:spLocks noChangeArrowheads="1"/>
          </p:cNvSpPr>
          <p:nvPr/>
        </p:nvSpPr>
        <p:spPr bwMode="auto">
          <a:xfrm flipH="1">
            <a:off x="2896493" y="4214857"/>
            <a:ext cx="536500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166" name="Text Box 122"/>
          <p:cNvSpPr txBox="1">
            <a:spLocks noChangeArrowheads="1"/>
          </p:cNvSpPr>
          <p:nvPr/>
        </p:nvSpPr>
        <p:spPr bwMode="auto">
          <a:xfrm flipH="1">
            <a:off x="2680469" y="3638793"/>
            <a:ext cx="536500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167" name="Text Box 122"/>
          <p:cNvSpPr txBox="1">
            <a:spLocks noChangeArrowheads="1"/>
          </p:cNvSpPr>
          <p:nvPr/>
        </p:nvSpPr>
        <p:spPr bwMode="auto">
          <a:xfrm flipH="1">
            <a:off x="2353937" y="3350761"/>
            <a:ext cx="536500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168" name="Text Box 122"/>
          <p:cNvSpPr txBox="1">
            <a:spLocks noChangeArrowheads="1"/>
          </p:cNvSpPr>
          <p:nvPr/>
        </p:nvSpPr>
        <p:spPr bwMode="auto">
          <a:xfrm flipH="1">
            <a:off x="1816373" y="3206745"/>
            <a:ext cx="504056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169" name="Text Box 122"/>
          <p:cNvSpPr txBox="1">
            <a:spLocks noChangeArrowheads="1"/>
          </p:cNvSpPr>
          <p:nvPr/>
        </p:nvSpPr>
        <p:spPr bwMode="auto">
          <a:xfrm flipH="1">
            <a:off x="3256533" y="1694577"/>
            <a:ext cx="495672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170" name="Text Box 122"/>
          <p:cNvSpPr txBox="1">
            <a:spLocks noChangeArrowheads="1"/>
          </p:cNvSpPr>
          <p:nvPr/>
        </p:nvSpPr>
        <p:spPr bwMode="auto">
          <a:xfrm flipH="1">
            <a:off x="3400549" y="2342649"/>
            <a:ext cx="504056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graphicFrame>
        <p:nvGraphicFramePr>
          <p:cNvPr id="171" name="图片 448"/>
          <p:cNvGraphicFramePr>
            <a:graphicFrameLocks noChangeAspect="1"/>
          </p:cNvGraphicFramePr>
          <p:nvPr/>
        </p:nvGraphicFramePr>
        <p:xfrm>
          <a:off x="3975111" y="1710053"/>
          <a:ext cx="85248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393700" imgH="393700" progId="Equation.DSMT4">
                  <p:embed/>
                </p:oleObj>
              </mc:Choice>
              <mc:Fallback>
                <p:oleObj name="Equation" r:id="rId5" imgW="393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975111" y="1710053"/>
                        <a:ext cx="852488" cy="850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" name="Freeform 64"/>
          <p:cNvSpPr/>
          <p:nvPr/>
        </p:nvSpPr>
        <p:spPr bwMode="auto">
          <a:xfrm rot="4847783">
            <a:off x="3324542" y="1353657"/>
            <a:ext cx="1874747" cy="1665809"/>
          </a:xfrm>
          <a:custGeom>
            <a:avLst/>
            <a:gdLst/>
            <a:ahLst/>
            <a:cxnLst>
              <a:cxn ang="0">
                <a:pos x="0" y="1729"/>
              </a:cxn>
              <a:cxn ang="0">
                <a:pos x="65" y="1729"/>
              </a:cxn>
              <a:cxn ang="0">
                <a:pos x="390" y="1715"/>
              </a:cxn>
              <a:cxn ang="0">
                <a:pos x="912" y="1645"/>
              </a:cxn>
              <a:cxn ang="0">
                <a:pos x="1152" y="1551"/>
              </a:cxn>
              <a:cxn ang="0">
                <a:pos x="1312" y="1404"/>
              </a:cxn>
              <a:cxn ang="0">
                <a:pos x="1479" y="984"/>
              </a:cxn>
              <a:cxn ang="0">
                <a:pos x="1605" y="0"/>
              </a:cxn>
            </a:cxnLst>
            <a:rect l="0" t="0" r="r" b="b"/>
            <a:pathLst>
              <a:path w="1605" h="1731">
                <a:moveTo>
                  <a:pt x="0" y="1729"/>
                </a:moveTo>
                <a:cubicBezTo>
                  <a:pt x="9" y="1726"/>
                  <a:pt x="0" y="1731"/>
                  <a:pt x="65" y="1729"/>
                </a:cubicBezTo>
                <a:cubicBezTo>
                  <a:pt x="130" y="1727"/>
                  <a:pt x="249" y="1729"/>
                  <a:pt x="390" y="1715"/>
                </a:cubicBezTo>
                <a:cubicBezTo>
                  <a:pt x="531" y="1701"/>
                  <a:pt x="785" y="1672"/>
                  <a:pt x="912" y="1645"/>
                </a:cubicBezTo>
                <a:cubicBezTo>
                  <a:pt x="1039" y="1618"/>
                  <a:pt x="1085" y="1591"/>
                  <a:pt x="1152" y="1551"/>
                </a:cubicBezTo>
                <a:cubicBezTo>
                  <a:pt x="1219" y="1511"/>
                  <a:pt x="1258" y="1498"/>
                  <a:pt x="1312" y="1404"/>
                </a:cubicBezTo>
                <a:cubicBezTo>
                  <a:pt x="1366" y="1310"/>
                  <a:pt x="1430" y="1218"/>
                  <a:pt x="1479" y="984"/>
                </a:cubicBezTo>
                <a:cubicBezTo>
                  <a:pt x="1528" y="750"/>
                  <a:pt x="1579" y="205"/>
                  <a:pt x="1605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74" name="Text Box 122"/>
          <p:cNvSpPr txBox="1">
            <a:spLocks noChangeArrowheads="1"/>
          </p:cNvSpPr>
          <p:nvPr/>
        </p:nvSpPr>
        <p:spPr bwMode="auto">
          <a:xfrm flipH="1">
            <a:off x="3688581" y="2702689"/>
            <a:ext cx="504056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175" name="Text Box 122"/>
          <p:cNvSpPr txBox="1">
            <a:spLocks noChangeArrowheads="1"/>
          </p:cNvSpPr>
          <p:nvPr/>
        </p:nvSpPr>
        <p:spPr bwMode="auto">
          <a:xfrm flipH="1">
            <a:off x="4336653" y="2846705"/>
            <a:ext cx="504056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176" name="Freeform 65"/>
          <p:cNvSpPr/>
          <p:nvPr/>
        </p:nvSpPr>
        <p:spPr bwMode="auto">
          <a:xfrm rot="5826249">
            <a:off x="1290289" y="3230538"/>
            <a:ext cx="1786469" cy="1968636"/>
          </a:xfrm>
          <a:custGeom>
            <a:avLst/>
            <a:gdLst/>
            <a:ahLst/>
            <a:cxnLst>
              <a:cxn ang="0">
                <a:pos x="1610" y="0"/>
              </a:cxn>
              <a:cxn ang="0">
                <a:pos x="562" y="155"/>
              </a:cxn>
              <a:cxn ang="0">
                <a:pos x="111" y="663"/>
              </a:cxn>
              <a:cxn ang="0">
                <a:pos x="16" y="1417"/>
              </a:cxn>
              <a:cxn ang="0">
                <a:pos x="16" y="1595"/>
              </a:cxn>
            </a:cxnLst>
            <a:rect l="0" t="0" r="r" b="b"/>
            <a:pathLst>
              <a:path w="1610" h="1594">
                <a:moveTo>
                  <a:pt x="1610" y="0"/>
                </a:moveTo>
                <a:cubicBezTo>
                  <a:pt x="1435" y="26"/>
                  <a:pt x="812" y="45"/>
                  <a:pt x="562" y="155"/>
                </a:cubicBezTo>
                <a:cubicBezTo>
                  <a:pt x="312" y="265"/>
                  <a:pt x="202" y="453"/>
                  <a:pt x="111" y="663"/>
                </a:cubicBezTo>
                <a:cubicBezTo>
                  <a:pt x="20" y="873"/>
                  <a:pt x="32" y="1262"/>
                  <a:pt x="16" y="1417"/>
                </a:cubicBezTo>
                <a:cubicBezTo>
                  <a:pt x="0" y="1572"/>
                  <a:pt x="16" y="1558"/>
                  <a:pt x="16" y="1595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0482" name="图片 448"/>
          <p:cNvGraphicFramePr>
            <a:graphicFrameLocks noChangeAspect="1"/>
          </p:cNvGraphicFramePr>
          <p:nvPr/>
        </p:nvGraphicFramePr>
        <p:xfrm>
          <a:off x="7362463" y="1597211"/>
          <a:ext cx="936103" cy="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7" imgW="469900" imgH="393700" progId="Equation.DSMT4">
                  <p:embed/>
                </p:oleObj>
              </mc:Choice>
              <mc:Fallback>
                <p:oleObj name="Equation" r:id="rId7" imgW="469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362463" y="1597211"/>
                        <a:ext cx="936103" cy="78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8" name="Group 2"/>
          <p:cNvGrpSpPr/>
          <p:nvPr/>
        </p:nvGrpSpPr>
        <p:grpSpPr>
          <a:xfrm>
            <a:off x="8815581" y="677317"/>
            <a:ext cx="152400" cy="4648200"/>
            <a:chOff x="2208" y="240"/>
            <a:chExt cx="96" cy="2928"/>
          </a:xfrm>
        </p:grpSpPr>
        <p:sp>
          <p:nvSpPr>
            <p:cNvPr id="179" name="Line 3"/>
            <p:cNvSpPr>
              <a:spLocks noChangeShapeType="1"/>
            </p:cNvSpPr>
            <p:nvPr/>
          </p:nvSpPr>
          <p:spPr bwMode="auto">
            <a:xfrm rot="-10800000" flipH="1">
              <a:off x="2208" y="240"/>
              <a:ext cx="0" cy="29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" name="Line 4"/>
            <p:cNvSpPr>
              <a:spLocks noChangeShapeType="1"/>
            </p:cNvSpPr>
            <p:nvPr/>
          </p:nvSpPr>
          <p:spPr bwMode="auto">
            <a:xfrm rot="5400000">
              <a:off x="2255" y="2173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" name="Line 5"/>
            <p:cNvSpPr>
              <a:spLocks noChangeShapeType="1"/>
            </p:cNvSpPr>
            <p:nvPr/>
          </p:nvSpPr>
          <p:spPr bwMode="auto">
            <a:xfrm rot="5400000">
              <a:off x="2255" y="271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" name="Line 6"/>
            <p:cNvSpPr>
              <a:spLocks noChangeShapeType="1"/>
            </p:cNvSpPr>
            <p:nvPr/>
          </p:nvSpPr>
          <p:spPr bwMode="auto">
            <a:xfrm rot="5400000">
              <a:off x="2255" y="235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" name="Line 7"/>
            <p:cNvSpPr>
              <a:spLocks noChangeShapeType="1"/>
            </p:cNvSpPr>
            <p:nvPr/>
          </p:nvSpPr>
          <p:spPr bwMode="auto">
            <a:xfrm rot="-26953760">
              <a:off x="2255" y="1980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" name="Line 8"/>
            <p:cNvSpPr>
              <a:spLocks noChangeShapeType="1"/>
            </p:cNvSpPr>
            <p:nvPr/>
          </p:nvSpPr>
          <p:spPr bwMode="auto">
            <a:xfrm rot="-26953760">
              <a:off x="2255" y="2893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" name="Line 9"/>
            <p:cNvSpPr>
              <a:spLocks noChangeShapeType="1"/>
            </p:cNvSpPr>
            <p:nvPr/>
          </p:nvSpPr>
          <p:spPr bwMode="auto">
            <a:xfrm rot="-26953760">
              <a:off x="2255" y="55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" name="Line 10"/>
            <p:cNvSpPr>
              <a:spLocks noChangeShapeType="1"/>
            </p:cNvSpPr>
            <p:nvPr/>
          </p:nvSpPr>
          <p:spPr bwMode="auto">
            <a:xfrm rot="-26953760">
              <a:off x="2255" y="1597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" name="Line 11"/>
            <p:cNvSpPr>
              <a:spLocks noChangeShapeType="1"/>
            </p:cNvSpPr>
            <p:nvPr/>
          </p:nvSpPr>
          <p:spPr bwMode="auto">
            <a:xfrm rot="-26953760">
              <a:off x="2255" y="253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" name="Line 12"/>
            <p:cNvSpPr>
              <a:spLocks noChangeShapeType="1"/>
            </p:cNvSpPr>
            <p:nvPr/>
          </p:nvSpPr>
          <p:spPr bwMode="auto">
            <a:xfrm rot="-26953760">
              <a:off x="2255" y="1189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" name="Line 13"/>
            <p:cNvSpPr>
              <a:spLocks noChangeShapeType="1"/>
            </p:cNvSpPr>
            <p:nvPr/>
          </p:nvSpPr>
          <p:spPr bwMode="auto">
            <a:xfrm rot="-26953760">
              <a:off x="2255" y="1381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" name="Line 14"/>
            <p:cNvSpPr>
              <a:spLocks noChangeShapeType="1"/>
            </p:cNvSpPr>
            <p:nvPr/>
          </p:nvSpPr>
          <p:spPr bwMode="auto">
            <a:xfrm rot="-26953760">
              <a:off x="2255" y="973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" name="Line 15"/>
            <p:cNvSpPr>
              <a:spLocks noChangeShapeType="1"/>
            </p:cNvSpPr>
            <p:nvPr/>
          </p:nvSpPr>
          <p:spPr bwMode="auto">
            <a:xfrm rot="-26953760">
              <a:off x="2255" y="769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2" name="Text Box 16"/>
          <p:cNvSpPr txBox="1">
            <a:spLocks noChangeArrowheads="1"/>
          </p:cNvSpPr>
          <p:nvPr/>
        </p:nvSpPr>
        <p:spPr bwMode="auto">
          <a:xfrm>
            <a:off x="8567931" y="269661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93" name="Text Box 17"/>
          <p:cNvSpPr txBox="1">
            <a:spLocks noChangeArrowheads="1"/>
          </p:cNvSpPr>
          <p:nvPr/>
        </p:nvSpPr>
        <p:spPr bwMode="auto">
          <a:xfrm>
            <a:off x="8567931" y="237276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" name="Text Box 18"/>
          <p:cNvSpPr txBox="1">
            <a:spLocks noChangeArrowheads="1"/>
          </p:cNvSpPr>
          <p:nvPr/>
        </p:nvSpPr>
        <p:spPr bwMode="auto">
          <a:xfrm>
            <a:off x="8567931" y="205209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5" name="Text Box 19"/>
          <p:cNvSpPr txBox="1">
            <a:spLocks noChangeArrowheads="1"/>
          </p:cNvSpPr>
          <p:nvPr/>
        </p:nvSpPr>
        <p:spPr bwMode="auto">
          <a:xfrm>
            <a:off x="8567931" y="170919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6" name="Text Box 20"/>
          <p:cNvSpPr txBox="1">
            <a:spLocks noChangeArrowheads="1"/>
          </p:cNvSpPr>
          <p:nvPr/>
        </p:nvSpPr>
        <p:spPr bwMode="auto">
          <a:xfrm>
            <a:off x="8567931" y="142026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97" name="Text Box 21"/>
          <p:cNvSpPr txBox="1">
            <a:spLocks noChangeArrowheads="1"/>
          </p:cNvSpPr>
          <p:nvPr/>
        </p:nvSpPr>
        <p:spPr bwMode="auto">
          <a:xfrm>
            <a:off x="8567931" y="104244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98" name="Text Box 22"/>
          <p:cNvSpPr txBox="1">
            <a:spLocks noChangeArrowheads="1"/>
          </p:cNvSpPr>
          <p:nvPr/>
        </p:nvSpPr>
        <p:spPr bwMode="auto">
          <a:xfrm>
            <a:off x="8358381" y="4185692"/>
            <a:ext cx="5334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199" name="Text Box 23"/>
          <p:cNvSpPr txBox="1">
            <a:spLocks noChangeArrowheads="1"/>
          </p:cNvSpPr>
          <p:nvPr/>
        </p:nvSpPr>
        <p:spPr bwMode="auto">
          <a:xfrm>
            <a:off x="8358381" y="3325267"/>
            <a:ext cx="5334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200" name="Text Box 24"/>
          <p:cNvSpPr txBox="1">
            <a:spLocks noChangeArrowheads="1"/>
          </p:cNvSpPr>
          <p:nvPr/>
        </p:nvSpPr>
        <p:spPr bwMode="auto">
          <a:xfrm>
            <a:off x="8351907" y="3634730"/>
            <a:ext cx="5334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233" name="Text Box 26"/>
          <p:cNvSpPr txBox="1">
            <a:spLocks noChangeArrowheads="1"/>
          </p:cNvSpPr>
          <p:nvPr/>
        </p:nvSpPr>
        <p:spPr bwMode="auto">
          <a:xfrm>
            <a:off x="8358381" y="3915817"/>
            <a:ext cx="47625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234" name="Text Box 27"/>
          <p:cNvSpPr txBox="1">
            <a:spLocks noChangeArrowheads="1"/>
          </p:cNvSpPr>
          <p:nvPr/>
        </p:nvSpPr>
        <p:spPr bwMode="auto">
          <a:xfrm>
            <a:off x="8351907" y="4498826"/>
            <a:ext cx="685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235" name="Text Box 28"/>
          <p:cNvSpPr txBox="1">
            <a:spLocks noChangeArrowheads="1"/>
          </p:cNvSpPr>
          <p:nvPr/>
        </p:nvSpPr>
        <p:spPr bwMode="auto">
          <a:xfrm>
            <a:off x="8358381" y="4773067"/>
            <a:ext cx="497582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-6</a:t>
            </a:r>
          </a:p>
        </p:txBody>
      </p:sp>
      <p:grpSp>
        <p:nvGrpSpPr>
          <p:cNvPr id="236" name="Group 29"/>
          <p:cNvGrpSpPr/>
          <p:nvPr/>
        </p:nvGrpSpPr>
        <p:grpSpPr>
          <a:xfrm>
            <a:off x="6377181" y="3039517"/>
            <a:ext cx="4819650" cy="152400"/>
            <a:chOff x="672" y="1728"/>
            <a:chExt cx="3036" cy="96"/>
          </a:xfrm>
        </p:grpSpPr>
        <p:sp>
          <p:nvSpPr>
            <p:cNvPr id="237" name="Line 30"/>
            <p:cNvSpPr>
              <a:spLocks noChangeShapeType="1"/>
            </p:cNvSpPr>
            <p:nvPr/>
          </p:nvSpPr>
          <p:spPr bwMode="auto">
            <a:xfrm>
              <a:off x="672" y="1824"/>
              <a:ext cx="30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8" name="Line 31"/>
            <p:cNvSpPr>
              <a:spLocks noChangeShapeType="1"/>
            </p:cNvSpPr>
            <p:nvPr/>
          </p:nvSpPr>
          <p:spPr bwMode="auto">
            <a:xfrm flipH="1">
              <a:off x="20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9" name="Line 32"/>
            <p:cNvSpPr>
              <a:spLocks noChangeShapeType="1"/>
            </p:cNvSpPr>
            <p:nvPr/>
          </p:nvSpPr>
          <p:spPr bwMode="auto">
            <a:xfrm flipH="1">
              <a:off x="18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0" name="Line 33"/>
            <p:cNvSpPr>
              <a:spLocks noChangeShapeType="1"/>
            </p:cNvSpPr>
            <p:nvPr/>
          </p:nvSpPr>
          <p:spPr bwMode="auto">
            <a:xfrm flipH="1">
              <a:off x="160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" name="Line 34"/>
            <p:cNvSpPr>
              <a:spLocks noChangeShapeType="1"/>
            </p:cNvSpPr>
            <p:nvPr/>
          </p:nvSpPr>
          <p:spPr bwMode="auto">
            <a:xfrm flipH="1">
              <a:off x="260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2" name="Line 35"/>
            <p:cNvSpPr>
              <a:spLocks noChangeShapeType="1"/>
            </p:cNvSpPr>
            <p:nvPr/>
          </p:nvSpPr>
          <p:spPr bwMode="auto">
            <a:xfrm flipH="1">
              <a:off x="24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" name="Line 36"/>
            <p:cNvSpPr>
              <a:spLocks noChangeShapeType="1"/>
            </p:cNvSpPr>
            <p:nvPr/>
          </p:nvSpPr>
          <p:spPr bwMode="auto">
            <a:xfrm flipH="1">
              <a:off x="280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" name="Line 37"/>
            <p:cNvSpPr>
              <a:spLocks noChangeShapeType="1"/>
            </p:cNvSpPr>
            <p:nvPr/>
          </p:nvSpPr>
          <p:spPr bwMode="auto">
            <a:xfrm flipH="1">
              <a:off x="14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" name="Line 38"/>
            <p:cNvSpPr>
              <a:spLocks noChangeShapeType="1"/>
            </p:cNvSpPr>
            <p:nvPr/>
          </p:nvSpPr>
          <p:spPr bwMode="auto">
            <a:xfrm flipH="1">
              <a:off x="12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" name="Line 39"/>
            <p:cNvSpPr>
              <a:spLocks noChangeShapeType="1"/>
            </p:cNvSpPr>
            <p:nvPr/>
          </p:nvSpPr>
          <p:spPr bwMode="auto">
            <a:xfrm flipH="1">
              <a:off x="99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7" name="Line 40"/>
            <p:cNvSpPr>
              <a:spLocks noChangeShapeType="1"/>
            </p:cNvSpPr>
            <p:nvPr/>
          </p:nvSpPr>
          <p:spPr bwMode="auto">
            <a:xfrm flipH="1">
              <a:off x="302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8" name="Line 41"/>
            <p:cNvSpPr>
              <a:spLocks noChangeShapeType="1"/>
            </p:cNvSpPr>
            <p:nvPr/>
          </p:nvSpPr>
          <p:spPr bwMode="auto">
            <a:xfrm flipH="1">
              <a:off x="322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9" name="Line 42"/>
            <p:cNvSpPr>
              <a:spLocks noChangeShapeType="1"/>
            </p:cNvSpPr>
            <p:nvPr/>
          </p:nvSpPr>
          <p:spPr bwMode="auto">
            <a:xfrm flipH="1">
              <a:off x="344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0" name="Text Box 43"/>
          <p:cNvSpPr txBox="1">
            <a:spLocks noChangeArrowheads="1"/>
          </p:cNvSpPr>
          <p:nvPr/>
        </p:nvSpPr>
        <p:spPr bwMode="auto">
          <a:xfrm>
            <a:off x="8987031" y="313476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51" name="Text Box 44"/>
          <p:cNvSpPr txBox="1">
            <a:spLocks noChangeArrowheads="1"/>
          </p:cNvSpPr>
          <p:nvPr/>
        </p:nvSpPr>
        <p:spPr bwMode="auto">
          <a:xfrm>
            <a:off x="9310881" y="313476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52" name="Text Box 45"/>
          <p:cNvSpPr txBox="1">
            <a:spLocks noChangeArrowheads="1"/>
          </p:cNvSpPr>
          <p:nvPr/>
        </p:nvSpPr>
        <p:spPr bwMode="auto">
          <a:xfrm>
            <a:off x="9958581" y="313476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53" name="Text Box 46"/>
          <p:cNvSpPr txBox="1">
            <a:spLocks noChangeArrowheads="1"/>
          </p:cNvSpPr>
          <p:nvPr/>
        </p:nvSpPr>
        <p:spPr bwMode="auto">
          <a:xfrm>
            <a:off x="10301481" y="3137942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54" name="Text Box 47"/>
          <p:cNvSpPr txBox="1">
            <a:spLocks noChangeArrowheads="1"/>
          </p:cNvSpPr>
          <p:nvPr/>
        </p:nvSpPr>
        <p:spPr bwMode="auto">
          <a:xfrm>
            <a:off x="10625331" y="315381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55" name="Text Box 48"/>
          <p:cNvSpPr txBox="1">
            <a:spLocks noChangeArrowheads="1"/>
          </p:cNvSpPr>
          <p:nvPr/>
        </p:nvSpPr>
        <p:spPr bwMode="auto">
          <a:xfrm>
            <a:off x="9615681" y="3134767"/>
            <a:ext cx="381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56" name="Text Box 49"/>
          <p:cNvSpPr txBox="1">
            <a:spLocks noChangeArrowheads="1"/>
          </p:cNvSpPr>
          <p:nvPr/>
        </p:nvSpPr>
        <p:spPr bwMode="auto">
          <a:xfrm>
            <a:off x="6643881" y="3134767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-6</a:t>
            </a:r>
          </a:p>
        </p:txBody>
      </p:sp>
      <p:sp>
        <p:nvSpPr>
          <p:cNvPr id="257" name="Text Box 50"/>
          <p:cNvSpPr txBox="1">
            <a:spLocks noChangeArrowheads="1"/>
          </p:cNvSpPr>
          <p:nvPr/>
        </p:nvSpPr>
        <p:spPr bwMode="auto">
          <a:xfrm>
            <a:off x="6967731" y="3134767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258" name="Text Box 51"/>
          <p:cNvSpPr txBox="1">
            <a:spLocks noChangeArrowheads="1"/>
          </p:cNvSpPr>
          <p:nvPr/>
        </p:nvSpPr>
        <p:spPr bwMode="auto">
          <a:xfrm>
            <a:off x="8244081" y="3134767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259" name="Text Box 52"/>
          <p:cNvSpPr txBox="1">
            <a:spLocks noChangeArrowheads="1"/>
          </p:cNvSpPr>
          <p:nvPr/>
        </p:nvSpPr>
        <p:spPr bwMode="auto">
          <a:xfrm>
            <a:off x="7596381" y="3134767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260" name="Text Box 53"/>
          <p:cNvSpPr txBox="1">
            <a:spLocks noChangeArrowheads="1"/>
          </p:cNvSpPr>
          <p:nvPr/>
        </p:nvSpPr>
        <p:spPr bwMode="auto">
          <a:xfrm>
            <a:off x="7291581" y="3137942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261" name="Text Box 54"/>
          <p:cNvSpPr txBox="1">
            <a:spLocks noChangeArrowheads="1"/>
          </p:cNvSpPr>
          <p:nvPr/>
        </p:nvSpPr>
        <p:spPr bwMode="auto">
          <a:xfrm>
            <a:off x="7901181" y="3153817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262" name="Text Box 55"/>
          <p:cNvSpPr txBox="1">
            <a:spLocks noChangeArrowheads="1"/>
          </p:cNvSpPr>
          <p:nvPr/>
        </p:nvSpPr>
        <p:spPr bwMode="auto">
          <a:xfrm>
            <a:off x="8498203" y="3115717"/>
            <a:ext cx="609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i="1" smtClean="0">
                <a:latin typeface="Times New Roman" panose="02020603050405020304" pitchFamily="18" charset="0"/>
              </a:rPr>
              <a:t>O</a:t>
            </a:r>
            <a:endParaRPr kumimoji="1" lang="en-US" altLang="zh-CN" sz="2000" i="1">
              <a:latin typeface="Times New Roman" panose="02020603050405020304" pitchFamily="18" charset="0"/>
            </a:endParaRPr>
          </a:p>
        </p:txBody>
      </p:sp>
      <p:sp>
        <p:nvSpPr>
          <p:cNvPr id="263" name="Text Box 63"/>
          <p:cNvSpPr txBox="1">
            <a:spLocks noChangeArrowheads="1"/>
          </p:cNvSpPr>
          <p:nvPr/>
        </p:nvSpPr>
        <p:spPr bwMode="auto">
          <a:xfrm>
            <a:off x="10963469" y="3191917"/>
            <a:ext cx="5032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4" name="Text Box 122"/>
          <p:cNvSpPr txBox="1">
            <a:spLocks noChangeArrowheads="1"/>
          </p:cNvSpPr>
          <p:nvPr/>
        </p:nvSpPr>
        <p:spPr bwMode="auto">
          <a:xfrm flipH="1">
            <a:off x="8500915" y="1834530"/>
            <a:ext cx="536500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265" name="Text Box 122"/>
          <p:cNvSpPr txBox="1">
            <a:spLocks noChangeArrowheads="1"/>
          </p:cNvSpPr>
          <p:nvPr/>
        </p:nvSpPr>
        <p:spPr bwMode="auto">
          <a:xfrm flipH="1">
            <a:off x="8351907" y="2482602"/>
            <a:ext cx="536500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266" name="Text Box 122"/>
          <p:cNvSpPr txBox="1">
            <a:spLocks noChangeArrowheads="1"/>
          </p:cNvSpPr>
          <p:nvPr/>
        </p:nvSpPr>
        <p:spPr bwMode="auto">
          <a:xfrm flipH="1">
            <a:off x="8063875" y="2770634"/>
            <a:ext cx="536500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267" name="Text Box 122"/>
          <p:cNvSpPr txBox="1">
            <a:spLocks noChangeArrowheads="1"/>
          </p:cNvSpPr>
          <p:nvPr/>
        </p:nvSpPr>
        <p:spPr bwMode="auto">
          <a:xfrm flipH="1">
            <a:off x="7415803" y="2914650"/>
            <a:ext cx="504056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268" name="Text Box 122"/>
          <p:cNvSpPr txBox="1">
            <a:spLocks noChangeArrowheads="1"/>
          </p:cNvSpPr>
          <p:nvPr/>
        </p:nvSpPr>
        <p:spPr bwMode="auto">
          <a:xfrm flipH="1">
            <a:off x="8783955" y="4282802"/>
            <a:ext cx="495672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269" name="Text Box 122"/>
          <p:cNvSpPr txBox="1">
            <a:spLocks noChangeArrowheads="1"/>
          </p:cNvSpPr>
          <p:nvPr/>
        </p:nvSpPr>
        <p:spPr bwMode="auto">
          <a:xfrm flipH="1">
            <a:off x="8961479" y="3706738"/>
            <a:ext cx="504056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270" name="Freeform 64"/>
          <p:cNvSpPr/>
          <p:nvPr/>
        </p:nvSpPr>
        <p:spPr bwMode="auto">
          <a:xfrm rot="21243916">
            <a:off x="6920834" y="1350922"/>
            <a:ext cx="1874747" cy="1665809"/>
          </a:xfrm>
          <a:custGeom>
            <a:avLst/>
            <a:gdLst/>
            <a:ahLst/>
            <a:cxnLst>
              <a:cxn ang="0">
                <a:pos x="0" y="1729"/>
              </a:cxn>
              <a:cxn ang="0">
                <a:pos x="65" y="1729"/>
              </a:cxn>
              <a:cxn ang="0">
                <a:pos x="390" y="1715"/>
              </a:cxn>
              <a:cxn ang="0">
                <a:pos x="912" y="1645"/>
              </a:cxn>
              <a:cxn ang="0">
                <a:pos x="1152" y="1551"/>
              </a:cxn>
              <a:cxn ang="0">
                <a:pos x="1312" y="1404"/>
              </a:cxn>
              <a:cxn ang="0">
                <a:pos x="1479" y="984"/>
              </a:cxn>
              <a:cxn ang="0">
                <a:pos x="1605" y="0"/>
              </a:cxn>
            </a:cxnLst>
            <a:rect l="0" t="0" r="r" b="b"/>
            <a:pathLst>
              <a:path w="1605" h="1731">
                <a:moveTo>
                  <a:pt x="0" y="1729"/>
                </a:moveTo>
                <a:cubicBezTo>
                  <a:pt x="9" y="1726"/>
                  <a:pt x="0" y="1731"/>
                  <a:pt x="65" y="1729"/>
                </a:cubicBezTo>
                <a:cubicBezTo>
                  <a:pt x="130" y="1727"/>
                  <a:pt x="249" y="1729"/>
                  <a:pt x="390" y="1715"/>
                </a:cubicBezTo>
                <a:cubicBezTo>
                  <a:pt x="531" y="1701"/>
                  <a:pt x="785" y="1672"/>
                  <a:pt x="912" y="1645"/>
                </a:cubicBezTo>
                <a:cubicBezTo>
                  <a:pt x="1039" y="1618"/>
                  <a:pt x="1085" y="1591"/>
                  <a:pt x="1152" y="1551"/>
                </a:cubicBezTo>
                <a:cubicBezTo>
                  <a:pt x="1219" y="1511"/>
                  <a:pt x="1258" y="1498"/>
                  <a:pt x="1312" y="1404"/>
                </a:cubicBezTo>
                <a:cubicBezTo>
                  <a:pt x="1366" y="1310"/>
                  <a:pt x="1430" y="1218"/>
                  <a:pt x="1479" y="984"/>
                </a:cubicBezTo>
                <a:cubicBezTo>
                  <a:pt x="1528" y="750"/>
                  <a:pt x="1579" y="205"/>
                  <a:pt x="1605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1" name="Text Box 122"/>
          <p:cNvSpPr txBox="1">
            <a:spLocks noChangeArrowheads="1"/>
          </p:cNvSpPr>
          <p:nvPr/>
        </p:nvSpPr>
        <p:spPr bwMode="auto">
          <a:xfrm flipH="1">
            <a:off x="9259136" y="3418706"/>
            <a:ext cx="504056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272" name="Text Box 122"/>
          <p:cNvSpPr txBox="1">
            <a:spLocks noChangeArrowheads="1"/>
          </p:cNvSpPr>
          <p:nvPr/>
        </p:nvSpPr>
        <p:spPr bwMode="auto">
          <a:xfrm flipH="1">
            <a:off x="10008091" y="3202682"/>
            <a:ext cx="504056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000">
                <a:solidFill>
                  <a:srgbClr val="FF0000"/>
                </a:solidFill>
                <a:latin typeface="Tahoma" panose="020B0604030504040204" pitchFamily="34" charset="0"/>
              </a:rPr>
              <a:t>●</a:t>
            </a:r>
          </a:p>
        </p:txBody>
      </p:sp>
      <p:sp>
        <p:nvSpPr>
          <p:cNvPr id="273" name="Freeform 65"/>
          <p:cNvSpPr/>
          <p:nvPr/>
        </p:nvSpPr>
        <p:spPr bwMode="auto">
          <a:xfrm rot="21420028">
            <a:off x="8893851" y="3319688"/>
            <a:ext cx="1759008" cy="1494179"/>
          </a:xfrm>
          <a:custGeom>
            <a:avLst/>
            <a:gdLst/>
            <a:ahLst/>
            <a:cxnLst>
              <a:cxn ang="0">
                <a:pos x="1610" y="0"/>
              </a:cxn>
              <a:cxn ang="0">
                <a:pos x="562" y="155"/>
              </a:cxn>
              <a:cxn ang="0">
                <a:pos x="111" y="663"/>
              </a:cxn>
              <a:cxn ang="0">
                <a:pos x="16" y="1417"/>
              </a:cxn>
              <a:cxn ang="0">
                <a:pos x="16" y="1595"/>
              </a:cxn>
            </a:cxnLst>
            <a:rect l="0" t="0" r="r" b="b"/>
            <a:pathLst>
              <a:path w="1610" h="1594">
                <a:moveTo>
                  <a:pt x="1610" y="0"/>
                </a:moveTo>
                <a:cubicBezTo>
                  <a:pt x="1435" y="26"/>
                  <a:pt x="812" y="45"/>
                  <a:pt x="562" y="155"/>
                </a:cubicBezTo>
                <a:cubicBezTo>
                  <a:pt x="312" y="265"/>
                  <a:pt x="202" y="453"/>
                  <a:pt x="111" y="663"/>
                </a:cubicBezTo>
                <a:cubicBezTo>
                  <a:pt x="20" y="873"/>
                  <a:pt x="32" y="1262"/>
                  <a:pt x="16" y="1417"/>
                </a:cubicBezTo>
                <a:cubicBezTo>
                  <a:pt x="0" y="1572"/>
                  <a:pt x="16" y="1558"/>
                  <a:pt x="16" y="1595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4" name="TextBox 67"/>
          <p:cNvSpPr txBox="1"/>
          <p:nvPr/>
        </p:nvSpPr>
        <p:spPr>
          <a:xfrm>
            <a:off x="8899525" y="502920"/>
            <a:ext cx="335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20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167" grpId="0"/>
      <p:bldP spid="168" grpId="0"/>
      <p:bldP spid="169" grpId="0"/>
      <p:bldP spid="170" grpId="0"/>
      <p:bldP spid="173" grpId="0" animBg="1"/>
      <p:bldP spid="174" grpId="0"/>
      <p:bldP spid="175" grpId="0"/>
      <p:bldP spid="176" grpId="0" animBg="1"/>
      <p:bldP spid="264" grpId="0"/>
      <p:bldP spid="265" grpId="0"/>
      <p:bldP spid="266" grpId="0"/>
      <p:bldP spid="267" grpId="0"/>
      <p:bldP spid="268" grpId="0"/>
      <p:bldP spid="269" grpId="0"/>
      <p:bldP spid="270" grpId="0" animBg="1"/>
      <p:bldP spid="271" grpId="0"/>
      <p:bldP spid="272" grpId="0"/>
      <p:bldP spid="2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5"/>
          <p:cNvSpPr txBox="1"/>
          <p:nvPr/>
        </p:nvSpPr>
        <p:spPr>
          <a:xfrm>
            <a:off x="520700" y="692150"/>
            <a:ext cx="54152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观察这两组函数图象，回答问题：</a:t>
            </a:r>
          </a:p>
        </p:txBody>
      </p:sp>
      <p:sp>
        <p:nvSpPr>
          <p:cNvPr id="87" name="文本框 4206"/>
          <p:cNvSpPr txBox="1"/>
          <p:nvPr/>
        </p:nvSpPr>
        <p:spPr>
          <a:xfrm>
            <a:off x="445770" y="1267460"/>
            <a:ext cx="7135495" cy="11169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在每一个象限内，随着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的增大，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en-US" altLang="zh-CN" sz="2800" i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如何变化？你能由它们的解析式说明理由吗？</a:t>
            </a:r>
            <a:endParaRPr lang="zh-CN" alt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221615" y="2503170"/>
            <a:ext cx="9949180" cy="2118360"/>
            <a:chOff x="349" y="3942"/>
            <a:chExt cx="15668" cy="3336"/>
          </a:xfrm>
        </p:grpSpPr>
        <p:sp>
          <p:nvSpPr>
            <p:cNvPr id="88" name="TextBox 1"/>
            <p:cNvSpPr txBox="1">
              <a:spLocks noChangeArrowheads="1"/>
            </p:cNvSpPr>
            <p:nvPr/>
          </p:nvSpPr>
          <p:spPr bwMode="auto">
            <a:xfrm>
              <a:off x="349" y="4081"/>
              <a:ext cx="15668" cy="31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结论</a:t>
              </a:r>
              <a:r>
                <a: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：一般地，当</a:t>
              </a:r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k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&gt;0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时，反比例函数       </a:t>
              </a:r>
              <a:r>
                <a:rPr lang="zh-CN" alt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    的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图象是双曲线，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  <a:sym typeface="+mn-ea"/>
                </a:rPr>
                <a:t>(1)</a:t>
              </a:r>
              <a:r>
                <a:rPr lang="zh-CN" altLang="en-US" sz="2800" dirty="0">
                  <a:latin typeface="Times New Roman" panose="02020603050405020304" pitchFamily="18" charset="0"/>
                  <a:sym typeface="+mn-ea"/>
                </a:rPr>
                <a:t>双曲线的两支分别位于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sym typeface="+mn-ea"/>
                </a:rPr>
                <a:t>第一、第三</a:t>
              </a:r>
              <a:r>
                <a:rPr lang="zh-CN" altLang="en-US" sz="2800" dirty="0">
                  <a:latin typeface="Times New Roman" panose="02020603050405020304" pitchFamily="18" charset="0"/>
                  <a:sym typeface="+mn-ea"/>
                </a:rPr>
                <a:t>象限</a:t>
              </a:r>
              <a:r>
                <a:rPr lang="en-US" altLang="zh-CN" sz="2800" dirty="0">
                  <a:latin typeface="Times New Roman" panose="02020603050405020304" pitchFamily="18" charset="0"/>
                  <a:sym typeface="+mn-ea"/>
                </a:rPr>
                <a:t>;</a:t>
              </a:r>
              <a:endPara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(2)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在每一个象限内</a:t>
              </a:r>
              <a:r>
                <a: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zh-CN" sz="28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alt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随</a:t>
              </a:r>
              <a:r>
                <a:rPr lang="en-US" altLang="zh-CN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的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增大而减小</a:t>
              </a:r>
              <a:r>
                <a: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从左向右看是下降的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graphicFrame>
          <p:nvGraphicFramePr>
            <p:cNvPr id="89" name="对象 19459"/>
            <p:cNvGraphicFramePr>
              <a:graphicFrameLocks noChangeAspect="1"/>
            </p:cNvGraphicFramePr>
            <p:nvPr/>
          </p:nvGraphicFramePr>
          <p:xfrm>
            <a:off x="10102" y="3942"/>
            <a:ext cx="1370" cy="14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r:id="rId3" imgW="393700" imgH="393700" progId="Equation.DSMT4">
                    <p:embed/>
                  </p:oleObj>
                </mc:Choice>
                <mc:Fallback>
                  <p:oleObj r:id="rId3" imgW="3937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102" y="3942"/>
                          <a:ext cx="1370" cy="14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" name="组合 3"/>
          <p:cNvGrpSpPr/>
          <p:nvPr/>
        </p:nvGrpSpPr>
        <p:grpSpPr>
          <a:xfrm>
            <a:off x="8811561" y="3088005"/>
            <a:ext cx="3241102" cy="3369310"/>
            <a:chOff x="5582" y="1438"/>
            <a:chExt cx="8318" cy="8761"/>
          </a:xfrm>
        </p:grpSpPr>
        <p:sp>
          <p:nvSpPr>
            <p:cNvPr id="93" name="文本框 2"/>
            <p:cNvSpPr txBox="1"/>
            <p:nvPr/>
          </p:nvSpPr>
          <p:spPr>
            <a:xfrm>
              <a:off x="9070" y="6002"/>
              <a:ext cx="452" cy="119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94" name="直接连接符 5337"/>
            <p:cNvSpPr/>
            <p:nvPr/>
          </p:nvSpPr>
          <p:spPr>
            <a:xfrm>
              <a:off x="5688" y="6019"/>
              <a:ext cx="8175" cy="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t"/>
            <a:lstStyle/>
            <a:p>
              <a:pPr algn="ctr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5" name="直接连接符 5338"/>
            <p:cNvSpPr/>
            <p:nvPr/>
          </p:nvSpPr>
          <p:spPr>
            <a:xfrm flipV="1">
              <a:off x="9771" y="1829"/>
              <a:ext cx="2" cy="837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t"/>
            <a:lstStyle/>
            <a:p>
              <a:pPr algn="ctr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40" name="文本框 5343"/>
            <p:cNvSpPr txBox="1"/>
            <p:nvPr/>
          </p:nvSpPr>
          <p:spPr>
            <a:xfrm>
              <a:off x="13447" y="5705"/>
              <a:ext cx="453" cy="135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8453" name="任意多边形 5356"/>
            <p:cNvSpPr/>
            <p:nvPr/>
          </p:nvSpPr>
          <p:spPr>
            <a:xfrm rot="600000" flipH="1" flipV="1">
              <a:off x="5582" y="6638"/>
              <a:ext cx="4165" cy="3207"/>
            </a:xfrm>
            <a:custGeom>
              <a:avLst/>
              <a:gdLst/>
              <a:ahLst/>
              <a:cxnLst/>
              <a:rect l="0" t="0" r="0" b="0"/>
              <a:pathLst>
                <a:path w="1179" h="953">
                  <a:moveTo>
                    <a:pt x="0" y="0"/>
                  </a:moveTo>
                  <a:cubicBezTo>
                    <a:pt x="106" y="306"/>
                    <a:pt x="212" y="612"/>
                    <a:pt x="408" y="771"/>
                  </a:cubicBezTo>
                  <a:cubicBezTo>
                    <a:pt x="604" y="930"/>
                    <a:pt x="891" y="941"/>
                    <a:pt x="1179" y="953"/>
                  </a:cubicBezTo>
                </a:path>
              </a:pathLst>
            </a:custGeom>
            <a:noFill/>
            <a:ln w="3175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4" name="文本框 1"/>
            <p:cNvSpPr txBox="1"/>
            <p:nvPr/>
          </p:nvSpPr>
          <p:spPr>
            <a:xfrm>
              <a:off x="9094" y="1438"/>
              <a:ext cx="452" cy="135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</a:p>
          </p:txBody>
        </p:sp>
        <p:sp>
          <p:nvSpPr>
            <p:cNvPr id="18455" name="任意多边形 44"/>
            <p:cNvSpPr/>
            <p:nvPr/>
          </p:nvSpPr>
          <p:spPr>
            <a:xfrm rot="600000">
              <a:off x="9679" y="2172"/>
              <a:ext cx="4165" cy="3207"/>
            </a:xfrm>
            <a:custGeom>
              <a:avLst/>
              <a:gdLst/>
              <a:ahLst/>
              <a:cxnLst/>
              <a:rect l="0" t="0" r="0" b="0"/>
              <a:pathLst>
                <a:path w="1179" h="953">
                  <a:moveTo>
                    <a:pt x="0" y="0"/>
                  </a:moveTo>
                  <a:cubicBezTo>
                    <a:pt x="106" y="306"/>
                    <a:pt x="212" y="612"/>
                    <a:pt x="408" y="771"/>
                  </a:cubicBezTo>
                  <a:cubicBezTo>
                    <a:pt x="604" y="930"/>
                    <a:pt x="891" y="941"/>
                    <a:pt x="1179" y="953"/>
                  </a:cubicBezTo>
                </a:path>
              </a:pathLst>
            </a:custGeom>
            <a:noFill/>
            <a:ln w="3175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10653395" y="4897755"/>
            <a:ext cx="1074420" cy="460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增大</a:t>
            </a:r>
          </a:p>
        </p:txBody>
      </p:sp>
      <p:cxnSp>
        <p:nvCxnSpPr>
          <p:cNvPr id="97" name="直接箭头连接符 96"/>
          <p:cNvCxnSpPr/>
          <p:nvPr/>
        </p:nvCxnSpPr>
        <p:spPr>
          <a:xfrm>
            <a:off x="10502265" y="4911408"/>
            <a:ext cx="1450975" cy="0"/>
          </a:xfrm>
          <a:prstGeom prst="straightConnector1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98" name="直接箭头连接符 97"/>
          <p:cNvCxnSpPr/>
          <p:nvPr/>
        </p:nvCxnSpPr>
        <p:spPr>
          <a:xfrm flipH="1">
            <a:off x="11273790" y="3114993"/>
            <a:ext cx="0" cy="1217612"/>
          </a:xfrm>
          <a:prstGeom prst="straightConnector1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99" name="文本框 98"/>
          <p:cNvSpPr txBox="1"/>
          <p:nvPr/>
        </p:nvSpPr>
        <p:spPr>
          <a:xfrm>
            <a:off x="11318875" y="3106420"/>
            <a:ext cx="566420" cy="975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</a:t>
            </a:r>
          </a:p>
          <a:p>
            <a:pPr algn="ctr">
              <a:lnSpc>
                <a:spcPct val="8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87" grpId="0"/>
      <p:bldP spid="96" grpId="1" animBg="1"/>
      <p:bldP spid="9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355600" y="596900"/>
            <a:ext cx="9949180" cy="2046605"/>
            <a:chOff x="490" y="713"/>
            <a:chExt cx="15668" cy="322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4" name="TextBox 1"/>
            <p:cNvSpPr txBox="1">
              <a:spLocks noChangeArrowheads="1"/>
            </p:cNvSpPr>
            <p:nvPr/>
          </p:nvSpPr>
          <p:spPr bwMode="auto">
            <a:xfrm>
              <a:off x="490" y="739"/>
              <a:ext cx="15668" cy="319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结论</a:t>
              </a:r>
              <a:r>
                <a: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：一般地，当</a:t>
              </a:r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k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&lt;0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时，反比例函数       </a:t>
              </a:r>
              <a:r>
                <a:rPr lang="zh-CN" alt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   的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图象是双曲线，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  <a:sym typeface="+mn-ea"/>
                </a:rPr>
                <a:t>(1)</a:t>
              </a:r>
              <a:r>
                <a:rPr lang="zh-CN" altLang="en-US" sz="2800" dirty="0">
                  <a:latin typeface="Times New Roman" panose="02020603050405020304" pitchFamily="18" charset="0"/>
                  <a:sym typeface="+mn-ea"/>
                </a:rPr>
                <a:t>双曲线的两支分别位于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sym typeface="+mn-ea"/>
                </a:rPr>
                <a:t>第二、第四</a:t>
              </a:r>
              <a:r>
                <a:rPr lang="zh-CN" altLang="en-US" sz="2800" dirty="0">
                  <a:latin typeface="Times New Roman" panose="02020603050405020304" pitchFamily="18" charset="0"/>
                  <a:sym typeface="+mn-ea"/>
                </a:rPr>
                <a:t>象限</a:t>
              </a:r>
              <a:r>
                <a:rPr lang="en-US" altLang="zh-CN" sz="2800" dirty="0">
                  <a:latin typeface="Times New Roman" panose="02020603050405020304" pitchFamily="18" charset="0"/>
                  <a:sym typeface="+mn-ea"/>
                </a:rPr>
                <a:t>;</a:t>
              </a:r>
              <a:endPara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(2)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在每一个象限内</a:t>
              </a:r>
              <a:r>
                <a: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zh-CN" sz="28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alt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随</a:t>
              </a:r>
              <a:r>
                <a:rPr lang="en-US" altLang="zh-CN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的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增大而增大</a:t>
              </a:r>
              <a:r>
                <a: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从左向右看是上升的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graphicFrame>
          <p:nvGraphicFramePr>
            <p:cNvPr id="25" name="对象 19459"/>
            <p:cNvGraphicFramePr>
              <a:graphicFrameLocks noChangeAspect="1"/>
            </p:cNvGraphicFramePr>
            <p:nvPr/>
          </p:nvGraphicFramePr>
          <p:xfrm>
            <a:off x="10171" y="713"/>
            <a:ext cx="1328" cy="1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r:id="rId4" imgW="393700" imgH="393700" progId="Equation.DSMT4">
                    <p:embed/>
                  </p:oleObj>
                </mc:Choice>
                <mc:Fallback>
                  <p:oleObj r:id="rId4" imgW="3937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71" y="713"/>
                          <a:ext cx="1328" cy="13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组合 3"/>
          <p:cNvGrpSpPr/>
          <p:nvPr/>
        </p:nvGrpSpPr>
        <p:grpSpPr>
          <a:xfrm>
            <a:off x="8852864" y="2259801"/>
            <a:ext cx="3199799" cy="3802732"/>
            <a:chOff x="5688" y="541"/>
            <a:chExt cx="8212" cy="9888"/>
          </a:xfrm>
        </p:grpSpPr>
        <p:sp>
          <p:nvSpPr>
            <p:cNvPr id="28" name="文本框 2"/>
            <p:cNvSpPr txBox="1"/>
            <p:nvPr/>
          </p:nvSpPr>
          <p:spPr>
            <a:xfrm>
              <a:off x="9070" y="6002"/>
              <a:ext cx="452" cy="119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29" name="直接连接符 5337"/>
            <p:cNvSpPr/>
            <p:nvPr/>
          </p:nvSpPr>
          <p:spPr>
            <a:xfrm>
              <a:off x="5688" y="6019"/>
              <a:ext cx="8175" cy="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t"/>
            <a:lstStyle/>
            <a:p>
              <a:pPr algn="ctr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" name="直接连接符 5338"/>
            <p:cNvSpPr/>
            <p:nvPr/>
          </p:nvSpPr>
          <p:spPr>
            <a:xfrm flipV="1">
              <a:off x="9771" y="1829"/>
              <a:ext cx="2" cy="837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t"/>
            <a:lstStyle/>
            <a:p>
              <a:pPr algn="ctr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" name="文本框 5343"/>
            <p:cNvSpPr txBox="1"/>
            <p:nvPr/>
          </p:nvSpPr>
          <p:spPr>
            <a:xfrm>
              <a:off x="13447" y="5705"/>
              <a:ext cx="453" cy="135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33" name="任意多边形 5356"/>
            <p:cNvSpPr/>
            <p:nvPr/>
          </p:nvSpPr>
          <p:spPr>
            <a:xfrm rot="16620000" flipH="1" flipV="1">
              <a:off x="9745" y="6736"/>
              <a:ext cx="4220" cy="3165"/>
            </a:xfrm>
            <a:custGeom>
              <a:avLst/>
              <a:gdLst/>
              <a:ahLst/>
              <a:cxnLst/>
              <a:rect l="0" t="0" r="0" b="0"/>
              <a:pathLst>
                <a:path w="1179" h="953">
                  <a:moveTo>
                    <a:pt x="0" y="0"/>
                  </a:moveTo>
                  <a:cubicBezTo>
                    <a:pt x="106" y="306"/>
                    <a:pt x="212" y="612"/>
                    <a:pt x="408" y="771"/>
                  </a:cubicBezTo>
                  <a:cubicBezTo>
                    <a:pt x="604" y="930"/>
                    <a:pt x="891" y="941"/>
                    <a:pt x="1179" y="953"/>
                  </a:cubicBezTo>
                </a:path>
              </a:pathLst>
            </a:custGeom>
            <a:noFill/>
            <a:ln w="3175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文本框 1"/>
            <p:cNvSpPr txBox="1"/>
            <p:nvPr/>
          </p:nvSpPr>
          <p:spPr>
            <a:xfrm>
              <a:off x="9462" y="541"/>
              <a:ext cx="452" cy="135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</a:p>
          </p:txBody>
        </p:sp>
        <p:sp>
          <p:nvSpPr>
            <p:cNvPr id="35" name="任意多边形 44"/>
            <p:cNvSpPr/>
            <p:nvPr/>
          </p:nvSpPr>
          <p:spPr>
            <a:xfrm rot="16680000">
              <a:off x="5480" y="2278"/>
              <a:ext cx="4220" cy="3165"/>
            </a:xfrm>
            <a:custGeom>
              <a:avLst/>
              <a:gdLst/>
              <a:ahLst/>
              <a:cxnLst/>
              <a:rect l="0" t="0" r="0" b="0"/>
              <a:pathLst>
                <a:path w="1179" h="953">
                  <a:moveTo>
                    <a:pt x="0" y="0"/>
                  </a:moveTo>
                  <a:cubicBezTo>
                    <a:pt x="106" y="306"/>
                    <a:pt x="212" y="612"/>
                    <a:pt x="408" y="771"/>
                  </a:cubicBezTo>
                  <a:cubicBezTo>
                    <a:pt x="604" y="930"/>
                    <a:pt x="891" y="941"/>
                    <a:pt x="1179" y="953"/>
                  </a:cubicBezTo>
                </a:path>
              </a:pathLst>
            </a:custGeom>
            <a:noFill/>
            <a:ln w="3175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8978900" y="4514215"/>
            <a:ext cx="1074420" cy="460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增大</a:t>
            </a:r>
          </a:p>
        </p:txBody>
      </p:sp>
      <p:cxnSp>
        <p:nvCxnSpPr>
          <p:cNvPr id="37" name="直接箭头连接符 36"/>
          <p:cNvCxnSpPr/>
          <p:nvPr/>
        </p:nvCxnSpPr>
        <p:spPr>
          <a:xfrm>
            <a:off x="8895715" y="4513898"/>
            <a:ext cx="1450975" cy="0"/>
          </a:xfrm>
          <a:prstGeom prst="straightConnector1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8" name="直接箭头连接符 37"/>
          <p:cNvCxnSpPr/>
          <p:nvPr/>
        </p:nvCxnSpPr>
        <p:spPr>
          <a:xfrm flipH="1">
            <a:off x="9787890" y="2913063"/>
            <a:ext cx="0" cy="1217612"/>
          </a:xfrm>
          <a:prstGeom prst="straightConnector1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39" name="文本框 38"/>
          <p:cNvSpPr txBox="1"/>
          <p:nvPr/>
        </p:nvSpPr>
        <p:spPr>
          <a:xfrm>
            <a:off x="9161780" y="2913380"/>
            <a:ext cx="566420" cy="975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增大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animBg="1"/>
      <p:bldP spid="3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618490" y="972185"/>
            <a:ext cx="7533640" cy="2692400"/>
            <a:chOff x="974" y="1531"/>
            <a:chExt cx="11864" cy="4240"/>
          </a:xfrm>
        </p:grpSpPr>
        <p:sp>
          <p:nvSpPr>
            <p:cNvPr id="31" name="文本框 30"/>
            <p:cNvSpPr txBox="1">
              <a:spLocks noChangeArrowheads="1"/>
            </p:cNvSpPr>
            <p:nvPr/>
          </p:nvSpPr>
          <p:spPr bwMode="auto">
            <a:xfrm>
              <a:off x="974" y="1557"/>
              <a:ext cx="11864" cy="4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反比例函数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      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的图像如图所示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</a:p>
            <a:p>
              <a:pPr marL="0" marR="0" lvl="0" indent="0" algn="l" defTabSz="4572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(1)	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判断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k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为正数还是负数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</a:p>
            <a:p>
              <a:pPr marL="457200" marR="0" lvl="0" indent="-457200" algn="l" defTabSz="4572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AutoNum type="arabicParenBoth" startAt="2"/>
                <a:defRPr/>
              </a:pP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如果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(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kumimoji="0" lang="en-US" altLang="zh-CN" sz="280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和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(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kumimoji="0" lang="en-US" altLang="zh-CN" sz="280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为这个函数图像</a:t>
              </a:r>
              <a:endParaRPr kumimoji="0" lang="zh-CN" alt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marR="0" lvl="0" indent="0" algn="l" defTabSz="4572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上的两点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那么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kumimoji="0" lang="en-US" altLang="zh-CN" sz="280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与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kumimoji="0" lang="en-US" altLang="zh-CN" sz="280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的大小关系是怎样的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？</a:t>
              </a:r>
            </a:p>
          </p:txBody>
        </p:sp>
        <p:graphicFrame>
          <p:nvGraphicFramePr>
            <p:cNvPr id="8206" name="对象 5"/>
            <p:cNvGraphicFramePr>
              <a:graphicFrameLocks noChangeAspect="1"/>
            </p:cNvGraphicFramePr>
            <p:nvPr/>
          </p:nvGraphicFramePr>
          <p:xfrm>
            <a:off x="4972" y="1531"/>
            <a:ext cx="1318" cy="1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r:id="rId3" imgW="418465" imgH="405765" progId="Equation.DSMT4">
                    <p:embed/>
                  </p:oleObj>
                </mc:Choice>
                <mc:Fallback>
                  <p:oleObj r:id="rId3" imgW="418465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972" y="1531"/>
                          <a:ext cx="1318" cy="1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999730" y="1010285"/>
            <a:ext cx="3811905" cy="364236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99730" y="1010285"/>
            <a:ext cx="3811905" cy="3642360"/>
          </a:xfrm>
          <a:prstGeom prst="rect">
            <a:avLst/>
          </a:prstGeom>
        </p:spPr>
      </p:pic>
      <p:grpSp>
        <p:nvGrpSpPr>
          <p:cNvPr id="45" name="组合 44"/>
          <p:cNvGrpSpPr/>
          <p:nvPr/>
        </p:nvGrpSpPr>
        <p:grpSpPr>
          <a:xfrm>
            <a:off x="224790" y="455295"/>
            <a:ext cx="7964170" cy="1259840"/>
            <a:chOff x="354" y="717"/>
            <a:chExt cx="12542" cy="1984"/>
          </a:xfrm>
        </p:grpSpPr>
        <p:sp>
          <p:nvSpPr>
            <p:cNvPr id="44" name="矩形 43"/>
            <p:cNvSpPr/>
            <p:nvPr/>
          </p:nvSpPr>
          <p:spPr>
            <a:xfrm>
              <a:off x="354" y="795"/>
              <a:ext cx="12542" cy="1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2800" smtClean="0">
                  <a:solidFill>
                    <a:srgbClr val="FF0000"/>
                  </a:solidFill>
                </a:rPr>
                <a:t>解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:(1)</a:t>
              </a:r>
              <a:r>
                <a:rPr lang="zh-CN" altLang="en-US" sz="2800" smtClean="0">
                  <a:solidFill>
                    <a:srgbClr val="FF0000"/>
                  </a:solidFill>
                </a:rPr>
                <a:t>∵</a:t>
              </a:r>
              <a:r>
                <a:rPr lang="zh-CN" altLang="zh-CN" sz="2800" smtClean="0">
                  <a:solidFill>
                    <a:srgbClr val="FF0000"/>
                  </a:solidFill>
                </a:rPr>
                <a:t>反比例函数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         </a:t>
              </a:r>
              <a:r>
                <a:rPr lang="zh-CN" altLang="zh-CN" sz="2800" smtClean="0">
                  <a:solidFill>
                    <a:srgbClr val="FF0000"/>
                  </a:solidFill>
                </a:rPr>
                <a:t>的图像在第一、三象限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,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800" smtClean="0">
                  <a:solidFill>
                    <a:srgbClr val="FF0000"/>
                  </a:solidFill>
                </a:rPr>
                <a:t>         ∴</a:t>
              </a:r>
              <a:r>
                <a:rPr lang="en-US" altLang="zh-CN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&gt;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0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.</a:t>
              </a:r>
            </a:p>
          </p:txBody>
        </p:sp>
        <p:graphicFrame>
          <p:nvGraphicFramePr>
            <p:cNvPr id="10253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258" y="717"/>
            <a:ext cx="1312" cy="1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r:id="rId4" imgW="393700" imgH="393700" progId="Equation.KSEE3">
                    <p:embed/>
                  </p:oleObj>
                </mc:Choice>
                <mc:Fallback>
                  <p:oleObj r:id="rId4" imgW="393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258" y="717"/>
                          <a:ext cx="1312" cy="131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矩形 45"/>
          <p:cNvSpPr/>
          <p:nvPr/>
        </p:nvSpPr>
        <p:spPr>
          <a:xfrm>
            <a:off x="647700" y="2045970"/>
            <a:ext cx="467550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smtClean="0">
                <a:solidFill>
                  <a:srgbClr val="FF0000"/>
                </a:solidFill>
              </a:rPr>
              <a:t>(2)</a:t>
            </a:r>
            <a:r>
              <a:rPr lang="zh-CN" altLang="zh-CN" sz="2800" smtClean="0">
                <a:solidFill>
                  <a:srgbClr val="FF0000"/>
                </a:solidFill>
              </a:rPr>
              <a:t>由</a:t>
            </a:r>
            <a:r>
              <a:rPr lang="en-US" altLang="zh-CN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800" i="1" smtClean="0">
                <a:solidFill>
                  <a:srgbClr val="FF0000"/>
                </a:solidFill>
              </a:rPr>
              <a:t>&gt;</a:t>
            </a:r>
            <a:r>
              <a:rPr lang="en-US" altLang="zh-CN" sz="2800" smtClean="0">
                <a:solidFill>
                  <a:srgbClr val="FF0000"/>
                </a:solidFill>
              </a:rPr>
              <a:t>0</a:t>
            </a:r>
            <a:r>
              <a:rPr lang="zh-CN" altLang="zh-CN" sz="2800" smtClean="0">
                <a:solidFill>
                  <a:srgbClr val="FF0000"/>
                </a:solidFill>
              </a:rPr>
              <a:t>可知</a:t>
            </a:r>
            <a:r>
              <a:rPr lang="en-US" altLang="zh-CN" sz="2800" smtClean="0">
                <a:solidFill>
                  <a:srgbClr val="FF0000"/>
                </a:solidFill>
              </a:rPr>
              <a:t>,</a:t>
            </a:r>
            <a:r>
              <a:rPr lang="zh-CN" altLang="zh-CN" sz="2800" smtClean="0">
                <a:solidFill>
                  <a:srgbClr val="FF0000"/>
                </a:solidFill>
              </a:rPr>
              <a:t>在每个象限内</a:t>
            </a:r>
            <a:r>
              <a:rPr lang="en-US" altLang="zh-CN" sz="2800" smtClean="0">
                <a:solidFill>
                  <a:srgbClr val="FF0000"/>
                </a:solidFill>
              </a:rPr>
              <a:t>,</a:t>
            </a:r>
            <a:r>
              <a:rPr lang="en-US" altLang="zh-CN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2800" smtClean="0">
                <a:solidFill>
                  <a:srgbClr val="FF0000"/>
                </a:solidFill>
              </a:rPr>
              <a:t>的值随</a:t>
            </a:r>
            <a:r>
              <a:rPr lang="en-US" altLang="zh-CN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2800" smtClean="0">
                <a:solidFill>
                  <a:srgbClr val="FF0000"/>
                </a:solidFill>
              </a:rPr>
              <a:t>的值增大而减小</a:t>
            </a:r>
            <a:r>
              <a:rPr lang="en-US" altLang="zh-CN" sz="2800" i="1" smtClean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zh-CN" sz="2800" smtClean="0">
                <a:solidFill>
                  <a:srgbClr val="FF0000"/>
                </a:solidFill>
              </a:rPr>
              <a:t>∵</a:t>
            </a:r>
            <a:r>
              <a:rPr lang="en-US" altLang="zh-CN" sz="2800" i="1" smtClean="0">
                <a:solidFill>
                  <a:srgbClr val="FF0000"/>
                </a:solidFill>
              </a:rPr>
              <a:t>-</a:t>
            </a:r>
            <a:r>
              <a:rPr lang="en-US" altLang="zh-CN" sz="2800" smtClean="0">
                <a:solidFill>
                  <a:srgbClr val="FF0000"/>
                </a:solidFill>
              </a:rPr>
              <a:t>3</a:t>
            </a:r>
            <a:r>
              <a:rPr lang="en-US" altLang="zh-CN" sz="2800" i="1" smtClean="0">
                <a:solidFill>
                  <a:srgbClr val="FF0000"/>
                </a:solidFill>
              </a:rPr>
              <a:t>&lt;-</a:t>
            </a:r>
            <a:r>
              <a:rPr lang="en-US" altLang="zh-CN" sz="2800" smtClean="0">
                <a:solidFill>
                  <a:srgbClr val="FF0000"/>
                </a:solidFill>
              </a:rPr>
              <a:t>1,</a:t>
            </a:r>
          </a:p>
          <a:p>
            <a:pPr>
              <a:lnSpc>
                <a:spcPct val="150000"/>
              </a:lnSpc>
            </a:pPr>
            <a:r>
              <a:rPr lang="en-US" altLang="zh-CN" sz="2800" smtClean="0">
                <a:solidFill>
                  <a:srgbClr val="FF0000"/>
                </a:solidFill>
              </a:rPr>
              <a:t>∴</a:t>
            </a:r>
            <a:r>
              <a:rPr lang="en-US" altLang="zh-CN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1</a:t>
            </a:r>
            <a:r>
              <a:rPr lang="en-US" altLang="zh-CN" sz="2800" i="1" smtClean="0">
                <a:solidFill>
                  <a:srgbClr val="FF0000"/>
                </a:solidFill>
              </a:rPr>
              <a:t>&gt;</a:t>
            </a:r>
            <a:r>
              <a:rPr lang="en-US" altLang="zh-CN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i="1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组合 73"/>
          <p:cNvGrpSpPr/>
          <p:nvPr/>
        </p:nvGrpSpPr>
        <p:grpSpPr>
          <a:xfrm>
            <a:off x="721995" y="738505"/>
            <a:ext cx="8806180" cy="1976120"/>
            <a:chOff x="1137" y="1163"/>
            <a:chExt cx="13868" cy="3112"/>
          </a:xfrm>
        </p:grpSpPr>
        <p:sp>
          <p:nvSpPr>
            <p:cNvPr id="72" name="内容占位符 7"/>
            <p:cNvSpPr txBox="1"/>
            <p:nvPr/>
          </p:nvSpPr>
          <p:spPr>
            <a:xfrm>
              <a:off x="1137" y="1175"/>
              <a:ext cx="13868" cy="3100"/>
            </a:xfrm>
            <a:prstGeom prst="rect">
              <a:avLst/>
            </a:prstGeom>
          </p:spPr>
          <p:txBody>
            <a:bodyPr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4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/>
                <a:buNone/>
                <a:defRPr/>
              </a:pP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例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如图，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两个反比例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函数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和          在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第一象限内的图象分别是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</a:t>
              </a:r>
              <a:r>
                <a:rPr kumimoji="0" lang="en-US" altLang="zh-CN" sz="2800" i="0" u="none" strike="noStrike" kern="120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和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</a:t>
              </a:r>
              <a:r>
                <a:rPr kumimoji="0" lang="en-US" altLang="zh-CN" sz="2800" i="0" u="none" strike="noStrike" kern="120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，设点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在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</a:t>
              </a:r>
              <a:r>
                <a:rPr kumimoji="0" lang="en-US" altLang="zh-CN" sz="2800" i="0" u="none" strike="noStrike" kern="1200" cap="none" spc="0" normalizeH="0" baseline="-2500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上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i="1" u="none" strike="noStrike" kern="1200" cap="none" spc="0" normalizeH="0" baseline="0" noProof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PA</a:t>
              </a:r>
              <a:r>
                <a:rPr kumimoji="0" lang="en-US" altLang="zh-CN" sz="2800" i="0" u="none" strike="noStrike" kern="1200" cap="none" spc="0" normalizeH="0" baseline="0" noProof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⊥</a:t>
              </a:r>
              <a:r>
                <a:rPr kumimoji="0" lang="en-US" altLang="zh-CN" sz="2800" i="1" u="none" strike="noStrike" kern="1200" cap="none" spc="0" normalizeH="0" baseline="0" noProof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轴于点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，交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</a:t>
              </a:r>
              <a:r>
                <a:rPr kumimoji="0" lang="en-US" altLang="zh-CN" sz="2800" i="0" u="none" strike="noStrike" kern="120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于点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，则△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POB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的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面积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为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___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．</a:t>
              </a:r>
              <a:endPara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4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/>
                <a:buNone/>
                <a:defRPr/>
              </a:pP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</a:t>
              </a:r>
            </a:p>
          </p:txBody>
        </p:sp>
        <p:graphicFrame>
          <p:nvGraphicFramePr>
            <p:cNvPr id="73" name="Object 1"/>
            <p:cNvGraphicFramePr>
              <a:graphicFrameLocks noChangeAspect="1"/>
            </p:cNvGraphicFramePr>
            <p:nvPr/>
          </p:nvGraphicFramePr>
          <p:xfrm>
            <a:off x="8100" y="1168"/>
            <a:ext cx="1405" cy="1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9" r:id="rId3" imgW="431800" imgH="393700" progId="Equation.DSMT4">
                    <p:embed/>
                  </p:oleObj>
                </mc:Choice>
                <mc:Fallback>
                  <p:oleObj r:id="rId3" imgW="4318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100" y="1168"/>
                          <a:ext cx="1405" cy="128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8" name="对象 2"/>
            <p:cNvGraphicFramePr>
              <a:graphicFrameLocks noChangeAspect="1"/>
            </p:cNvGraphicFramePr>
            <p:nvPr/>
          </p:nvGraphicFramePr>
          <p:xfrm>
            <a:off x="10079" y="1163"/>
            <a:ext cx="1420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r:id="rId5" imgW="431800" imgH="393700" progId="Equation.DSMT4">
                    <p:embed/>
                  </p:oleObj>
                </mc:Choice>
                <mc:Fallback>
                  <p:oleObj r:id="rId5" imgW="4318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079" y="1163"/>
                          <a:ext cx="1420" cy="12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3" name="矩形 4"/>
          <p:cNvSpPr/>
          <p:nvPr/>
        </p:nvSpPr>
        <p:spPr>
          <a:xfrm>
            <a:off x="5623560" y="2092325"/>
            <a:ext cx="3606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788035" y="2781935"/>
            <a:ext cx="8036560" cy="1124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/>
              <a:buNone/>
              <a:defRPr/>
            </a:pPr>
            <a:r>
              <a:rPr lang="zh-CN" altLang="en-US" sz="28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导引：</a:t>
            </a:r>
            <a:r>
              <a:rPr lang="zh-CN" altLang="en-US" sz="28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根据</a:t>
            </a:r>
            <a:r>
              <a:rPr lang="zh-CN" altLang="en-US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反比例函数</a:t>
            </a:r>
            <a:r>
              <a:rPr lang="zh-CN" altLang="en-US" sz="28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中</a:t>
            </a:r>
            <a:r>
              <a:rPr lang="en-US" altLang="zh-CN" sz="2800" i="1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</a:t>
            </a:r>
            <a:r>
              <a:rPr lang="zh-CN" altLang="en-US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的几何意义，得△</a:t>
            </a:r>
            <a:r>
              <a:rPr lang="en-US" altLang="zh-CN" sz="2800" i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POA</a:t>
            </a:r>
            <a:r>
              <a:rPr lang="zh-CN" altLang="en-US" sz="28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和</a:t>
            </a:r>
            <a:r>
              <a:rPr lang="zh-CN" altLang="en-US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△</a:t>
            </a:r>
            <a:r>
              <a:rPr lang="en-US" altLang="zh-CN" sz="2800" i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BOA</a:t>
            </a:r>
            <a:r>
              <a:rPr lang="zh-CN" altLang="en-US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的面积分别为</a:t>
            </a:r>
            <a:r>
              <a:rPr lang="en-US" altLang="zh-CN" sz="28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8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和</a:t>
            </a:r>
            <a:r>
              <a:rPr lang="en-US" altLang="zh-CN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，于是阴影部分的</a:t>
            </a:r>
            <a:r>
              <a:rPr lang="zh-CN" altLang="en-US" sz="28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面积</a:t>
            </a:r>
            <a:r>
              <a:rPr lang="zh-CN" altLang="en-US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为</a:t>
            </a:r>
            <a:r>
              <a:rPr lang="en-US" altLang="zh-CN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</a:t>
            </a:r>
            <a:r>
              <a:rPr lang="zh-CN" altLang="en-US" sz="28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</a:p>
        </p:txBody>
      </p:sp>
      <p:pic>
        <p:nvPicPr>
          <p:cNvPr id="16400" name="Picture 61" descr="26-7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8788083" y="2359025"/>
            <a:ext cx="3071812" cy="2674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</Words>
  <Application>Microsoft Office PowerPoint</Application>
  <PresentationFormat>宽屏</PresentationFormat>
  <Paragraphs>213</Paragraphs>
  <Slides>16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黑体</vt:lpstr>
      <vt:lpstr>宋体</vt:lpstr>
      <vt:lpstr>微软雅黑</vt:lpstr>
      <vt:lpstr>Arial</vt:lpstr>
      <vt:lpstr>Tahoma</vt:lpstr>
      <vt:lpstr>Times New Roman</vt:lpstr>
      <vt:lpstr>WWW.2PPT.COM
</vt:lpstr>
      <vt:lpstr>Equation.3</vt:lpstr>
      <vt:lpstr>Equation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2021-07-01T11:27:00Z</cp:lastPrinted>
  <dcterms:created xsi:type="dcterms:W3CDTF">2021-07-01T11:27:00Z</dcterms:created>
  <dcterms:modified xsi:type="dcterms:W3CDTF">2023-01-16T22:42:54Z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672A659218E046CD97E46D1656BEA6AD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