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324" r:id="rId4"/>
    <p:sldId id="299" r:id="rId5"/>
    <p:sldId id="301" r:id="rId6"/>
    <p:sldId id="319" r:id="rId7"/>
    <p:sldId id="322" r:id="rId8"/>
    <p:sldId id="269" r:id="rId9"/>
    <p:sldId id="325" r:id="rId10"/>
    <p:sldId id="320" r:id="rId11"/>
    <p:sldId id="321" r:id="rId12"/>
    <p:sldId id="323" r:id="rId13"/>
    <p:sldId id="302" r:id="rId14"/>
    <p:sldId id="266" r:id="rId15"/>
    <p:sldId id="306" r:id="rId16"/>
    <p:sldId id="307" r:id="rId17"/>
    <p:sldId id="313" r:id="rId18"/>
    <p:sldId id="315" r:id="rId19"/>
    <p:sldId id="316" r:id="rId20"/>
    <p:sldId id="318" r:id="rId21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FF"/>
    <a:srgbClr val="FFFF99"/>
    <a:srgbClr val="006600"/>
    <a:srgbClr val="00FFFF"/>
    <a:srgbClr val="33CCCC"/>
    <a:srgbClr val="66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6"/>
    <p:restoredTop sz="94660"/>
  </p:normalViewPr>
  <p:slideViewPr>
    <p:cSldViewPr showGuides="1">
      <p:cViewPr varScale="1">
        <p:scale>
          <a:sx n="108" d="100"/>
          <a:sy n="108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10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en-US" dirty="0"/>
          </a:p>
        </p:txBody>
      </p:sp>
      <p:sp>
        <p:nvSpPr>
          <p:cNvPr id="481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19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hyperlink" Target="http://njxwjy.njenet.net.cn/school/jxpt_4/jx_sc/xx/xxsx_2/xxsx_2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ctrTitle"/>
          </p:nvPr>
        </p:nvSpPr>
        <p:spPr>
          <a:xfrm>
            <a:off x="1547813" y="2133600"/>
            <a:ext cx="6121400" cy="1470025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lang="en-US" altLang="zh-CN" sz="9600" dirty="0">
                <a:solidFill>
                  <a:srgbClr val="FF0000"/>
                </a:solidFill>
              </a:rPr>
              <a:t>6</a:t>
            </a:r>
            <a:r>
              <a:rPr lang="zh-CN" altLang="en-US" sz="8000" b="1" dirty="0">
                <a:solidFill>
                  <a:schemeClr val="accent2"/>
                </a:solidFill>
                <a:ea typeface="华文新魏" panose="02010800040101010101" pitchFamily="2" charset="-122"/>
              </a:rPr>
              <a:t>的乘法口诀</a:t>
            </a:r>
          </a:p>
        </p:txBody>
      </p:sp>
      <p:sp>
        <p:nvSpPr>
          <p:cNvPr id="3" name="矩形 2"/>
          <p:cNvSpPr/>
          <p:nvPr/>
        </p:nvSpPr>
        <p:spPr>
          <a:xfrm>
            <a:off x="3304274" y="573246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/>
          <p:nvPr/>
        </p:nvSpPr>
        <p:spPr>
          <a:xfrm>
            <a:off x="598488" y="709613"/>
            <a:ext cx="51641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>
                <a:solidFill>
                  <a:srgbClr val="00CC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600" dirty="0">
                <a:solidFill>
                  <a:srgbClr val="00CC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、共有多少台电脑</a:t>
            </a:r>
            <a:r>
              <a:rPr lang="en-US" altLang="zh-CN" sz="3600" dirty="0">
                <a:solidFill>
                  <a:srgbClr val="00CC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pic>
        <p:nvPicPr>
          <p:cNvPr id="34819" name="Picture 5" descr="20074151848148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9125" y="46038"/>
            <a:ext cx="1239838" cy="784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Text Box 6"/>
          <p:cNvSpPr txBox="1"/>
          <p:nvPr/>
        </p:nvSpPr>
        <p:spPr>
          <a:xfrm>
            <a:off x="323850" y="2060575"/>
            <a:ext cx="34337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5×4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22(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台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175" name="Text Box 7"/>
          <p:cNvSpPr txBox="1"/>
          <p:nvPr/>
        </p:nvSpPr>
        <p:spPr>
          <a:xfrm>
            <a:off x="250825" y="3141663"/>
            <a:ext cx="35226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6×4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－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22(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台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)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038725" y="260350"/>
            <a:ext cx="3062288" cy="2162175"/>
            <a:chOff x="5038725" y="260350"/>
            <a:chExt cx="3062288" cy="2162175"/>
          </a:xfrm>
        </p:grpSpPr>
        <p:grpSp>
          <p:nvGrpSpPr>
            <p:cNvPr id="34893" name="组合 90"/>
            <p:cNvGrpSpPr/>
            <p:nvPr/>
          </p:nvGrpSpPr>
          <p:grpSpPr>
            <a:xfrm>
              <a:off x="5099050" y="260350"/>
              <a:ext cx="3001963" cy="2162175"/>
              <a:chOff x="1907704" y="980728"/>
              <a:chExt cx="4464496" cy="4095384"/>
            </a:xfrm>
          </p:grpSpPr>
          <p:pic>
            <p:nvPicPr>
              <p:cNvPr id="34895" name="图片 91" descr="屏幕剪辑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7704" y="980728"/>
                <a:ext cx="4464496" cy="409538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cxnSp>
            <p:nvCxnSpPr>
              <p:cNvPr id="93" name="直接连接符 92"/>
              <p:cNvCxnSpPr/>
              <p:nvPr/>
            </p:nvCxnSpPr>
            <p:spPr>
              <a:xfrm flipH="1">
                <a:off x="1921870" y="1831679"/>
                <a:ext cx="2592288" cy="357819"/>
              </a:xfrm>
              <a:prstGeom prst="line">
                <a:avLst/>
              </a:prstGeom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5437277" y="1771541"/>
                <a:ext cx="934923" cy="25257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894" name="图片 16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0923">
              <a:off x="5038725" y="371475"/>
              <a:ext cx="1204913" cy="89535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" name="平行四边形 18"/>
          <p:cNvSpPr/>
          <p:nvPr/>
        </p:nvSpPr>
        <p:spPr>
          <a:xfrm>
            <a:off x="3146425" y="2060575"/>
            <a:ext cx="5602288" cy="4010025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4824" name="组合 162"/>
          <p:cNvGrpSpPr/>
          <p:nvPr/>
        </p:nvGrpSpPr>
        <p:grpSpPr>
          <a:xfrm rot="-436058">
            <a:off x="2878138" y="2060575"/>
            <a:ext cx="6018212" cy="3738563"/>
            <a:chOff x="1346042" y="1210820"/>
            <a:chExt cx="6765082" cy="4278811"/>
          </a:xfrm>
        </p:grpSpPr>
        <p:grpSp>
          <p:nvGrpSpPr>
            <p:cNvPr id="34828" name="组合 163"/>
            <p:cNvGrpSpPr/>
            <p:nvPr/>
          </p:nvGrpSpPr>
          <p:grpSpPr>
            <a:xfrm>
              <a:off x="3372998" y="1210820"/>
              <a:ext cx="4738126" cy="1052519"/>
              <a:chOff x="3372998" y="1210820"/>
              <a:chExt cx="4738126" cy="1052519"/>
            </a:xfrm>
          </p:grpSpPr>
          <p:grpSp>
            <p:nvGrpSpPr>
              <p:cNvPr id="34881" name="组合 216"/>
              <p:cNvGrpSpPr/>
              <p:nvPr/>
            </p:nvGrpSpPr>
            <p:grpSpPr>
              <a:xfrm>
                <a:off x="3372998" y="1222485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91" name="图片 22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28" name="直接连接符 227"/>
                <p:cNvCxnSpPr/>
                <p:nvPr/>
              </p:nvCxnSpPr>
              <p:spPr>
                <a:xfrm>
                  <a:off x="4929295" y="3979149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82" name="组合 217"/>
              <p:cNvGrpSpPr/>
              <p:nvPr/>
            </p:nvGrpSpPr>
            <p:grpSpPr>
              <a:xfrm>
                <a:off x="4513579" y="1210820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89" name="图片 224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26" name="直接连接符 225"/>
                <p:cNvCxnSpPr/>
                <p:nvPr/>
              </p:nvCxnSpPr>
              <p:spPr>
                <a:xfrm>
                  <a:off x="4927854" y="3985648"/>
                  <a:ext cx="122496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83" name="组合 218"/>
              <p:cNvGrpSpPr/>
              <p:nvPr/>
            </p:nvGrpSpPr>
            <p:grpSpPr>
              <a:xfrm>
                <a:off x="5637571" y="1238421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87" name="图片 22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24" name="直接连接符 223"/>
                <p:cNvCxnSpPr/>
                <p:nvPr/>
              </p:nvCxnSpPr>
              <p:spPr>
                <a:xfrm>
                  <a:off x="4928816" y="3984602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84" name="组合 219"/>
              <p:cNvGrpSpPr/>
              <p:nvPr/>
            </p:nvGrpSpPr>
            <p:grpSpPr>
              <a:xfrm>
                <a:off x="6756559" y="1238956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85" name="图片 220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22" name="直接连接符 221"/>
                <p:cNvCxnSpPr/>
                <p:nvPr/>
              </p:nvCxnSpPr>
              <p:spPr>
                <a:xfrm>
                  <a:off x="4928641" y="3984680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829" name="组合 164"/>
            <p:cNvGrpSpPr/>
            <p:nvPr/>
          </p:nvGrpSpPr>
          <p:grpSpPr>
            <a:xfrm>
              <a:off x="2930218" y="1988840"/>
              <a:ext cx="4738126" cy="1052519"/>
              <a:chOff x="3372998" y="1210820"/>
              <a:chExt cx="4738126" cy="1052519"/>
            </a:xfrm>
          </p:grpSpPr>
          <p:grpSp>
            <p:nvGrpSpPr>
              <p:cNvPr id="34869" name="组合 204"/>
              <p:cNvGrpSpPr/>
              <p:nvPr/>
            </p:nvGrpSpPr>
            <p:grpSpPr>
              <a:xfrm>
                <a:off x="3372998" y="1222485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79" name="图片 214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16" name="直接连接符 215"/>
                <p:cNvCxnSpPr/>
                <p:nvPr/>
              </p:nvCxnSpPr>
              <p:spPr>
                <a:xfrm>
                  <a:off x="4928492" y="3984574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70" name="组合 205"/>
              <p:cNvGrpSpPr/>
              <p:nvPr/>
            </p:nvGrpSpPr>
            <p:grpSpPr>
              <a:xfrm>
                <a:off x="4513579" y="1210820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77" name="图片 21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14" name="直接连接符 213"/>
                <p:cNvCxnSpPr/>
                <p:nvPr/>
              </p:nvCxnSpPr>
              <p:spPr>
                <a:xfrm>
                  <a:off x="4927797" y="3985160"/>
                  <a:ext cx="122496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71" name="组合 206"/>
              <p:cNvGrpSpPr/>
              <p:nvPr/>
            </p:nvGrpSpPr>
            <p:grpSpPr>
              <a:xfrm>
                <a:off x="5637571" y="1238421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75" name="图片 210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12" name="直接连接符 211"/>
                <p:cNvCxnSpPr/>
                <p:nvPr/>
              </p:nvCxnSpPr>
              <p:spPr>
                <a:xfrm>
                  <a:off x="4928013" y="3990027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72" name="组合 207"/>
              <p:cNvGrpSpPr/>
              <p:nvPr/>
            </p:nvGrpSpPr>
            <p:grpSpPr>
              <a:xfrm>
                <a:off x="6756559" y="1238956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73" name="图片 208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10" name="直接连接符 209"/>
                <p:cNvCxnSpPr/>
                <p:nvPr/>
              </p:nvCxnSpPr>
              <p:spPr>
                <a:xfrm>
                  <a:off x="4927838" y="3990105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830" name="组合 165"/>
            <p:cNvGrpSpPr/>
            <p:nvPr/>
          </p:nvGrpSpPr>
          <p:grpSpPr>
            <a:xfrm>
              <a:off x="2354154" y="2780928"/>
              <a:ext cx="4738126" cy="1052519"/>
              <a:chOff x="3372998" y="1210820"/>
              <a:chExt cx="4738126" cy="1052519"/>
            </a:xfrm>
          </p:grpSpPr>
          <p:grpSp>
            <p:nvGrpSpPr>
              <p:cNvPr id="34857" name="组合 192"/>
              <p:cNvGrpSpPr/>
              <p:nvPr/>
            </p:nvGrpSpPr>
            <p:grpSpPr>
              <a:xfrm>
                <a:off x="3372998" y="1222485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67" name="图片 20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04" name="直接连接符 203"/>
                <p:cNvCxnSpPr/>
                <p:nvPr/>
              </p:nvCxnSpPr>
              <p:spPr>
                <a:xfrm>
                  <a:off x="4923693" y="3977078"/>
                  <a:ext cx="122496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58" name="组合 193"/>
              <p:cNvGrpSpPr/>
              <p:nvPr/>
            </p:nvGrpSpPr>
            <p:grpSpPr>
              <a:xfrm>
                <a:off x="4513579" y="1210820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65" name="图片 200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02" name="直接连接符 201"/>
                <p:cNvCxnSpPr/>
                <p:nvPr/>
              </p:nvCxnSpPr>
              <p:spPr>
                <a:xfrm>
                  <a:off x="4922254" y="3983576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59" name="组合 194"/>
              <p:cNvGrpSpPr/>
              <p:nvPr/>
            </p:nvGrpSpPr>
            <p:grpSpPr>
              <a:xfrm>
                <a:off x="5637571" y="1238421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63" name="图片 198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200" name="直接连接符 199"/>
                <p:cNvCxnSpPr/>
                <p:nvPr/>
              </p:nvCxnSpPr>
              <p:spPr>
                <a:xfrm>
                  <a:off x="4923214" y="3982532"/>
                  <a:ext cx="122496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60" name="组合 195"/>
              <p:cNvGrpSpPr/>
              <p:nvPr/>
            </p:nvGrpSpPr>
            <p:grpSpPr>
              <a:xfrm>
                <a:off x="6756559" y="1238956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61" name="图片 19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98" name="直接连接符 197"/>
                <p:cNvCxnSpPr/>
                <p:nvPr/>
              </p:nvCxnSpPr>
              <p:spPr>
                <a:xfrm>
                  <a:off x="4923040" y="3982607"/>
                  <a:ext cx="122496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831" name="组合 166"/>
            <p:cNvGrpSpPr/>
            <p:nvPr/>
          </p:nvGrpSpPr>
          <p:grpSpPr>
            <a:xfrm>
              <a:off x="1850098" y="3573016"/>
              <a:ext cx="4738126" cy="1052519"/>
              <a:chOff x="3372998" y="1210820"/>
              <a:chExt cx="4738126" cy="1052519"/>
            </a:xfrm>
          </p:grpSpPr>
          <p:grpSp>
            <p:nvGrpSpPr>
              <p:cNvPr id="34845" name="组合 180"/>
              <p:cNvGrpSpPr/>
              <p:nvPr/>
            </p:nvGrpSpPr>
            <p:grpSpPr>
              <a:xfrm>
                <a:off x="3372998" y="1222485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55" name="图片 190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92" name="直接连接符 191"/>
                <p:cNvCxnSpPr/>
                <p:nvPr/>
              </p:nvCxnSpPr>
              <p:spPr>
                <a:xfrm>
                  <a:off x="4923888" y="3976546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46" name="组合 181"/>
              <p:cNvGrpSpPr/>
              <p:nvPr/>
            </p:nvGrpSpPr>
            <p:grpSpPr>
              <a:xfrm>
                <a:off x="4513579" y="1210820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53" name="图片 188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90" name="直接连接符 189"/>
                <p:cNvCxnSpPr/>
                <p:nvPr/>
              </p:nvCxnSpPr>
              <p:spPr>
                <a:xfrm>
                  <a:off x="4922435" y="3983232"/>
                  <a:ext cx="122791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47" name="组合 182"/>
              <p:cNvGrpSpPr/>
              <p:nvPr/>
            </p:nvGrpSpPr>
            <p:grpSpPr>
              <a:xfrm>
                <a:off x="5637571" y="1238421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51" name="图片 18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88" name="直接连接符 187"/>
                <p:cNvCxnSpPr/>
                <p:nvPr/>
              </p:nvCxnSpPr>
              <p:spPr>
                <a:xfrm>
                  <a:off x="4923771" y="3979231"/>
                  <a:ext cx="122791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48" name="组合 183"/>
              <p:cNvGrpSpPr/>
              <p:nvPr/>
            </p:nvGrpSpPr>
            <p:grpSpPr>
              <a:xfrm>
                <a:off x="6756559" y="1238956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49" name="图片 184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86" name="直接连接符 185"/>
                <p:cNvCxnSpPr/>
                <p:nvPr/>
              </p:nvCxnSpPr>
              <p:spPr>
                <a:xfrm>
                  <a:off x="4929837" y="3976917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832" name="组合 167"/>
            <p:cNvGrpSpPr/>
            <p:nvPr/>
          </p:nvGrpSpPr>
          <p:grpSpPr>
            <a:xfrm>
              <a:off x="1346042" y="4437112"/>
              <a:ext cx="4738126" cy="1052519"/>
              <a:chOff x="3372998" y="1210820"/>
              <a:chExt cx="4738126" cy="1052519"/>
            </a:xfrm>
          </p:grpSpPr>
          <p:grpSp>
            <p:nvGrpSpPr>
              <p:cNvPr id="34833" name="组合 168"/>
              <p:cNvGrpSpPr/>
              <p:nvPr/>
            </p:nvGrpSpPr>
            <p:grpSpPr>
              <a:xfrm>
                <a:off x="3372998" y="1222485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43" name="图片 178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80" name="直接连接符 179"/>
                <p:cNvCxnSpPr/>
                <p:nvPr/>
              </p:nvCxnSpPr>
              <p:spPr>
                <a:xfrm>
                  <a:off x="4923784" y="3978040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34" name="组合 169"/>
              <p:cNvGrpSpPr/>
              <p:nvPr/>
            </p:nvGrpSpPr>
            <p:grpSpPr>
              <a:xfrm>
                <a:off x="4513579" y="1210820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41" name="图片 17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78" name="直接连接符 177"/>
                <p:cNvCxnSpPr/>
                <p:nvPr/>
              </p:nvCxnSpPr>
              <p:spPr>
                <a:xfrm>
                  <a:off x="4922343" y="3984537"/>
                  <a:ext cx="1224966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35" name="组合 170"/>
              <p:cNvGrpSpPr/>
              <p:nvPr/>
            </p:nvGrpSpPr>
            <p:grpSpPr>
              <a:xfrm>
                <a:off x="5637571" y="1238421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39" name="图片 174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76" name="直接连接符 175"/>
                <p:cNvCxnSpPr/>
                <p:nvPr/>
              </p:nvCxnSpPr>
              <p:spPr>
                <a:xfrm>
                  <a:off x="4923305" y="3983493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36" name="组合 171"/>
              <p:cNvGrpSpPr/>
              <p:nvPr/>
            </p:nvGrpSpPr>
            <p:grpSpPr>
              <a:xfrm>
                <a:off x="6756559" y="1238956"/>
                <a:ext cx="1354565" cy="1024383"/>
                <a:chOff x="4860032" y="2754135"/>
                <a:chExt cx="2240557" cy="1680418"/>
              </a:xfrm>
            </p:grpSpPr>
            <p:pic>
              <p:nvPicPr>
                <p:cNvPr id="34837" name="图片 17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0923">
                  <a:off x="4860032" y="2754135"/>
                  <a:ext cx="2240557" cy="16804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cxnSp>
              <p:nvCxnSpPr>
                <p:cNvPr id="174" name="直接连接符 173"/>
                <p:cNvCxnSpPr/>
                <p:nvPr/>
              </p:nvCxnSpPr>
              <p:spPr>
                <a:xfrm>
                  <a:off x="4923130" y="3983569"/>
                  <a:ext cx="1224964" cy="309971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6" name="矩形 25"/>
          <p:cNvSpPr/>
          <p:nvPr/>
        </p:nvSpPr>
        <p:spPr>
          <a:xfrm>
            <a:off x="205602" y="106604"/>
            <a:ext cx="2656496" cy="584776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解决问题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4514 0.1574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  <p:bldP spid="71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2900" y="3500438"/>
            <a:ext cx="8621713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      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、 体育商店的库房里有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盒乒乓球，每盒都是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个，货架上还单独摆放着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个乒乓球。这个店里一共有多少个乒乓球？</a:t>
            </a:r>
            <a:endParaRPr lang="en-US" altLang="zh-CN" sz="3200" b="1" dirty="0">
              <a:solidFill>
                <a:srgbClr val="00CC00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54100" y="1333500"/>
            <a:ext cx="1862138" cy="682625"/>
            <a:chOff x="1387372" y="5157192"/>
            <a:chExt cx="3832700" cy="1466602"/>
          </a:xfrm>
        </p:grpSpPr>
        <p:pic>
          <p:nvPicPr>
            <p:cNvPr id="35882" name="图片 8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83" name="图片 9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84" name="图片 10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85" name="图片 11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86" name="图片 12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4" name="组合 13"/>
          <p:cNvGrpSpPr/>
          <p:nvPr/>
        </p:nvGrpSpPr>
        <p:grpSpPr>
          <a:xfrm>
            <a:off x="3503613" y="1225550"/>
            <a:ext cx="1860550" cy="682625"/>
            <a:chOff x="1387372" y="5157192"/>
            <a:chExt cx="3832700" cy="1466602"/>
          </a:xfrm>
        </p:grpSpPr>
        <p:pic>
          <p:nvPicPr>
            <p:cNvPr id="35877" name="图片 16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8" name="图片 17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9" name="图片 18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80" name="图片 19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81" name="图片 20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3" name="组合 22"/>
          <p:cNvGrpSpPr/>
          <p:nvPr/>
        </p:nvGrpSpPr>
        <p:grpSpPr>
          <a:xfrm>
            <a:off x="5876925" y="1333500"/>
            <a:ext cx="1860550" cy="682625"/>
            <a:chOff x="1387372" y="5157192"/>
            <a:chExt cx="3832700" cy="1466602"/>
          </a:xfrm>
        </p:grpSpPr>
        <p:pic>
          <p:nvPicPr>
            <p:cNvPr id="35872" name="图片 23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3" name="图片 24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4" name="图片 25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5" name="图片 26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6" name="图片 27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0" name="组合 29"/>
          <p:cNvGrpSpPr/>
          <p:nvPr/>
        </p:nvGrpSpPr>
        <p:grpSpPr>
          <a:xfrm>
            <a:off x="1339850" y="2211388"/>
            <a:ext cx="1862138" cy="682625"/>
            <a:chOff x="1387372" y="5157192"/>
            <a:chExt cx="3832700" cy="1466602"/>
          </a:xfrm>
        </p:grpSpPr>
        <p:pic>
          <p:nvPicPr>
            <p:cNvPr id="35867" name="图片 30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8" name="图片 31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9" name="图片 32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0" name="图片 33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71" name="图片 34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7" name="组合 36"/>
          <p:cNvGrpSpPr/>
          <p:nvPr/>
        </p:nvGrpSpPr>
        <p:grpSpPr>
          <a:xfrm>
            <a:off x="3787775" y="2138363"/>
            <a:ext cx="1862138" cy="684212"/>
            <a:chOff x="1387372" y="5157192"/>
            <a:chExt cx="3832700" cy="1466602"/>
          </a:xfrm>
        </p:grpSpPr>
        <p:pic>
          <p:nvPicPr>
            <p:cNvPr id="35862" name="图片 37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3" name="图片 38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4" name="图片 39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5" name="图片 40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6" name="图片 41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" name="组合 4"/>
          <p:cNvGrpSpPr/>
          <p:nvPr/>
        </p:nvGrpSpPr>
        <p:grpSpPr>
          <a:xfrm>
            <a:off x="1042988" y="1031875"/>
            <a:ext cx="6842125" cy="2109788"/>
            <a:chOff x="395536" y="384563"/>
            <a:chExt cx="6840760" cy="2108333"/>
          </a:xfrm>
        </p:grpSpPr>
        <p:pic>
          <p:nvPicPr>
            <p:cNvPr id="35857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5536" y="421386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8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74370" y="421386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9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8626" y="384563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0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122" y="1509313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1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90394" y="1437305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" name="组合 3"/>
          <p:cNvGrpSpPr/>
          <p:nvPr/>
        </p:nvGrpSpPr>
        <p:grpSpPr>
          <a:xfrm>
            <a:off x="6910388" y="2390775"/>
            <a:ext cx="1046162" cy="966788"/>
            <a:chOff x="7692716" y="1009393"/>
            <a:chExt cx="1046650" cy="966611"/>
          </a:xfrm>
        </p:grpSpPr>
        <p:pic>
          <p:nvPicPr>
            <p:cNvPr id="35853" name="图片 14" descr="屏幕剪辑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00392" y="1009393"/>
              <a:ext cx="407675" cy="4197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4" name="图片 50" descr="屏幕剪辑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31691" y="1368146"/>
              <a:ext cx="407675" cy="4197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5" name="图片 51" descr="屏幕剪辑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92716" y="1224977"/>
              <a:ext cx="407675" cy="4197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56" name="图片 52" descr="屏幕剪辑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24016" y="1556267"/>
              <a:ext cx="407675" cy="41973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4" name="Text Box 6"/>
          <p:cNvSpPr txBox="1"/>
          <p:nvPr/>
        </p:nvSpPr>
        <p:spPr>
          <a:xfrm>
            <a:off x="933450" y="5299075"/>
            <a:ext cx="343376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5×5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29(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台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5" name="Text Box 6"/>
          <p:cNvSpPr txBox="1"/>
          <p:nvPr/>
        </p:nvSpPr>
        <p:spPr>
          <a:xfrm>
            <a:off x="4589463" y="5256213"/>
            <a:ext cx="3433762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5×6</a:t>
            </a:r>
            <a:r>
              <a:rPr lang="en-US" altLang="zh-CN" sz="3200" b="1" dirty="0">
                <a:solidFill>
                  <a:srgbClr val="00CC00"/>
                </a:solidFill>
                <a:latin typeface="宋体" panose="02010600030101010101" pitchFamily="2" charset="-122"/>
              </a:rPr>
              <a:t>―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29(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台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" name="椭圆 2"/>
          <p:cNvSpPr/>
          <p:nvPr/>
        </p:nvSpPr>
        <p:spPr>
          <a:xfrm>
            <a:off x="7956550" y="2455863"/>
            <a:ext cx="360363" cy="4095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0399 -0.266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  <p:bldP spid="55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/>
          <p:nvPr/>
        </p:nvSpPr>
        <p:spPr>
          <a:xfrm>
            <a:off x="395288" y="5013325"/>
            <a:ext cx="69230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图片上一共有多少个小朋友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?</a:t>
            </a:r>
          </a:p>
        </p:txBody>
      </p:sp>
      <p:grpSp>
        <p:nvGrpSpPr>
          <p:cNvPr id="36867" name="组合 1"/>
          <p:cNvGrpSpPr/>
          <p:nvPr/>
        </p:nvGrpSpPr>
        <p:grpSpPr>
          <a:xfrm>
            <a:off x="400050" y="1798638"/>
            <a:ext cx="1941513" cy="1327150"/>
            <a:chOff x="616622" y="1551468"/>
            <a:chExt cx="2373309" cy="1606278"/>
          </a:xfrm>
        </p:grpSpPr>
        <p:pic>
          <p:nvPicPr>
            <p:cNvPr id="36884" name="Picture 1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413918" y="1565982"/>
              <a:ext cx="576013" cy="15846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6885" name="Picture 13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16622" y="1551468"/>
              <a:ext cx="1873920" cy="160627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6868" name="组合 29"/>
          <p:cNvGrpSpPr/>
          <p:nvPr/>
        </p:nvGrpSpPr>
        <p:grpSpPr>
          <a:xfrm>
            <a:off x="5389563" y="1852613"/>
            <a:ext cx="1939925" cy="1312862"/>
            <a:chOff x="616622" y="1551468"/>
            <a:chExt cx="2373309" cy="1606278"/>
          </a:xfrm>
        </p:grpSpPr>
        <p:pic>
          <p:nvPicPr>
            <p:cNvPr id="36882" name="Picture 1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413918" y="1565982"/>
              <a:ext cx="576013" cy="15846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6883" name="Picture 13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16622" y="1551468"/>
              <a:ext cx="1873920" cy="160627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6869" name="组合 32"/>
          <p:cNvGrpSpPr/>
          <p:nvPr/>
        </p:nvGrpSpPr>
        <p:grpSpPr>
          <a:xfrm>
            <a:off x="2916238" y="1812925"/>
            <a:ext cx="1939925" cy="1312863"/>
            <a:chOff x="616622" y="1551468"/>
            <a:chExt cx="2373309" cy="1606278"/>
          </a:xfrm>
        </p:grpSpPr>
        <p:pic>
          <p:nvPicPr>
            <p:cNvPr id="36880" name="Picture 1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413918" y="1565982"/>
              <a:ext cx="576013" cy="15846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6881" name="Picture 13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16622" y="1551468"/>
              <a:ext cx="1873920" cy="160627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6870" name="组合 36"/>
          <p:cNvGrpSpPr/>
          <p:nvPr/>
        </p:nvGrpSpPr>
        <p:grpSpPr>
          <a:xfrm>
            <a:off x="371475" y="3446463"/>
            <a:ext cx="1941513" cy="1314450"/>
            <a:chOff x="616622" y="1551468"/>
            <a:chExt cx="2373309" cy="1606278"/>
          </a:xfrm>
        </p:grpSpPr>
        <p:pic>
          <p:nvPicPr>
            <p:cNvPr id="36878" name="Picture 1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413918" y="1565982"/>
              <a:ext cx="576013" cy="15846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6879" name="Picture 13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16622" y="1551468"/>
              <a:ext cx="1873920" cy="160627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6871" name="组合 39"/>
          <p:cNvGrpSpPr/>
          <p:nvPr/>
        </p:nvGrpSpPr>
        <p:grpSpPr>
          <a:xfrm>
            <a:off x="2916238" y="3484563"/>
            <a:ext cx="1939925" cy="1312862"/>
            <a:chOff x="616622" y="1551468"/>
            <a:chExt cx="2373309" cy="1606278"/>
          </a:xfrm>
        </p:grpSpPr>
        <p:pic>
          <p:nvPicPr>
            <p:cNvPr id="36876" name="Picture 1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413918" y="1565982"/>
              <a:ext cx="576013" cy="15846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6877" name="Picture 13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16622" y="1551468"/>
              <a:ext cx="1873920" cy="160627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6" name="矩形 25"/>
          <p:cNvSpPr/>
          <p:nvPr/>
        </p:nvSpPr>
        <p:spPr>
          <a:xfrm>
            <a:off x="351652" y="209792"/>
            <a:ext cx="2656496" cy="584775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解决问题</a:t>
            </a:r>
          </a:p>
        </p:txBody>
      </p:sp>
      <p:pic>
        <p:nvPicPr>
          <p:cNvPr id="36875" name="Picture 13"/>
          <p:cNvPicPr/>
          <p:nvPr/>
        </p:nvPicPr>
        <p:blipFill>
          <a:blip r:embed="rId5"/>
          <a:stretch>
            <a:fillRect/>
          </a:stretch>
        </p:blipFill>
        <p:spPr>
          <a:xfrm>
            <a:off x="5651500" y="3573463"/>
            <a:ext cx="1531938" cy="13128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dirty="0"/>
              <a:t>、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eaLnBrk="1" hangingPunct="1"/>
            <a:endParaRPr lang="zh-CN" altLang="zh-CN" dirty="0"/>
          </a:p>
        </p:txBody>
      </p:sp>
      <p:pic>
        <p:nvPicPr>
          <p:cNvPr id="37892" name="Picture 4" descr="2993265082352a390cf3e3d1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8" y="282575"/>
            <a:ext cx="8893175" cy="6381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3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063" y="0"/>
            <a:ext cx="3309937" cy="4005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611188" y="0"/>
            <a:ext cx="4897438" cy="1557338"/>
          </a:xfrm>
          <a:prstGeom prst="cloudCallout">
            <a:avLst>
              <a:gd name="adj1" fmla="val -31815"/>
              <a:gd name="adj2" fmla="val 68042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3600" b="1" i="0" u="none" strike="noStrike" kern="1200" cap="none" spc="0" normalizeH="0" baseline="0" noProof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37895" name="Text Box 7"/>
          <p:cNvSpPr txBox="1"/>
          <p:nvPr/>
        </p:nvSpPr>
        <p:spPr>
          <a:xfrm>
            <a:off x="971550" y="404813"/>
            <a:ext cx="4968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茶几上放了多少个纸杯？</a:t>
            </a:r>
          </a:p>
        </p:txBody>
      </p:sp>
      <p:sp>
        <p:nvSpPr>
          <p:cNvPr id="79880" name="Text Box 8"/>
          <p:cNvSpPr txBox="1"/>
          <p:nvPr/>
        </p:nvSpPr>
        <p:spPr>
          <a:xfrm>
            <a:off x="2411413" y="3357563"/>
            <a:ext cx="30384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3×6</a:t>
            </a:r>
            <a:r>
              <a:rPr lang="zh-CN" altLang="en-US" sz="3200" b="1" dirty="0"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latin typeface="Arial" panose="020B0604020202020204" pitchFamily="34" charset="0"/>
              </a:rPr>
              <a:t>2=20(</a:t>
            </a:r>
            <a:r>
              <a:rPr lang="zh-CN" altLang="en-US" sz="3200" b="1" dirty="0">
                <a:latin typeface="Arial" panose="020B0604020202020204" pitchFamily="34" charset="0"/>
              </a:rPr>
              <a:t>个</a:t>
            </a:r>
            <a:r>
              <a:rPr lang="en-US" altLang="zh-CN" sz="32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9881" name="Text Box 9"/>
          <p:cNvSpPr txBox="1"/>
          <p:nvPr/>
        </p:nvSpPr>
        <p:spPr>
          <a:xfrm>
            <a:off x="2268538" y="4076700"/>
            <a:ext cx="62642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6</a:t>
            </a:r>
            <a:r>
              <a:rPr lang="en-US" altLang="en-US" sz="3200" b="1" dirty="0">
                <a:latin typeface="Arial" panose="020B0604020202020204" pitchFamily="34" charset="0"/>
              </a:rPr>
              <a:t>×</a:t>
            </a:r>
            <a:r>
              <a:rPr lang="en-US" altLang="zh-CN" sz="32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9882" name="Text Box 10"/>
          <p:cNvSpPr txBox="1"/>
          <p:nvPr/>
        </p:nvSpPr>
        <p:spPr>
          <a:xfrm>
            <a:off x="3203575" y="4076700"/>
            <a:ext cx="21812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en-US" sz="3200" b="1" dirty="0">
                <a:latin typeface="Arial" panose="020B0604020202020204" pitchFamily="34" charset="0"/>
              </a:rPr>
              <a:t>－</a:t>
            </a:r>
            <a:r>
              <a:rPr lang="en-US" altLang="zh-CN" sz="3200" b="1" dirty="0">
                <a:latin typeface="Arial" panose="020B0604020202020204" pitchFamily="34" charset="0"/>
              </a:rPr>
              <a:t>4=20(</a:t>
            </a:r>
            <a:r>
              <a:rPr lang="zh-CN" altLang="en-US" sz="3200" b="1" dirty="0">
                <a:latin typeface="Arial" panose="020B0604020202020204" pitchFamily="34" charset="0"/>
              </a:rPr>
              <a:t>个</a:t>
            </a:r>
            <a:r>
              <a:rPr lang="en-US" altLang="zh-CN" sz="3200" b="1" dirty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/>
      <p:bldP spid="79881" grpId="0"/>
      <p:bldP spid="798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/>
          <p:nvPr/>
        </p:nvSpPr>
        <p:spPr>
          <a:xfrm>
            <a:off x="3132138" y="-6350"/>
            <a:ext cx="3168650" cy="914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课  程  表</a:t>
            </a:r>
          </a:p>
        </p:txBody>
      </p:sp>
      <p:graphicFrame>
        <p:nvGraphicFramePr>
          <p:cNvPr id="12359" name="Group 71"/>
          <p:cNvGraphicFramePr>
            <a:graphicFrameLocks noGrp="1"/>
          </p:cNvGraphicFramePr>
          <p:nvPr/>
        </p:nvGraphicFramePr>
        <p:xfrm>
          <a:off x="539750" y="1052513"/>
          <a:ext cx="8072438" cy="4416425"/>
        </p:xfrm>
        <a:graphic>
          <a:graphicData uri="http://schemas.openxmlformats.org/drawingml/2006/table">
            <a:tbl>
              <a:tblPr/>
              <a:tblGrid>
                <a:gridCol w="161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美术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音乐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班队会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品德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经典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音乐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活动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965" name="Text Box 70"/>
          <p:cNvSpPr txBox="1"/>
          <p:nvPr/>
        </p:nvSpPr>
        <p:spPr>
          <a:xfrm>
            <a:off x="1331913" y="5661025"/>
            <a:ext cx="63357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一个星期里一共上多少节课呢？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0" name="Rectangle 16"/>
          <p:cNvSpPr/>
          <p:nvPr/>
        </p:nvSpPr>
        <p:spPr>
          <a:xfrm>
            <a:off x="350838" y="2625725"/>
            <a:ext cx="3241675" cy="4232275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89938" y="127298"/>
            <a:ext cx="528542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     ）里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最大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能填几？</a:t>
            </a:r>
          </a:p>
        </p:txBody>
      </p:sp>
      <p:sp>
        <p:nvSpPr>
          <p:cNvPr id="39942" name="Text Box 6"/>
          <p:cNvSpPr txBox="1"/>
          <p:nvPr/>
        </p:nvSpPr>
        <p:spPr>
          <a:xfrm>
            <a:off x="950913" y="1522413"/>
            <a:ext cx="3260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  ）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＜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20</a:t>
            </a:r>
          </a:p>
        </p:txBody>
      </p:sp>
      <p:grpSp>
        <p:nvGrpSpPr>
          <p:cNvPr id="57352" name="Group 8"/>
          <p:cNvGrpSpPr/>
          <p:nvPr/>
        </p:nvGrpSpPr>
        <p:grpSpPr>
          <a:xfrm>
            <a:off x="828675" y="2628900"/>
            <a:ext cx="3168650" cy="4040188"/>
            <a:chOff x="1657" y="1296"/>
            <a:chExt cx="1996" cy="2545"/>
          </a:xfrm>
        </p:grpSpPr>
        <p:sp>
          <p:nvSpPr>
            <p:cNvPr id="39960" name="Text Box 9"/>
            <p:cNvSpPr txBox="1"/>
            <p:nvPr/>
          </p:nvSpPr>
          <p:spPr>
            <a:xfrm>
              <a:off x="1657" y="1296"/>
              <a:ext cx="161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一六</a:t>
              </a:r>
              <a:r>
                <a:rPr lang="zh-CN" altLang="en-US" sz="32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得六</a:t>
              </a:r>
            </a:p>
          </p:txBody>
        </p:sp>
        <p:sp>
          <p:nvSpPr>
            <p:cNvPr id="39961" name="Text Box 10"/>
            <p:cNvSpPr txBox="1"/>
            <p:nvPr/>
          </p:nvSpPr>
          <p:spPr>
            <a:xfrm>
              <a:off x="1657" y="1732"/>
              <a:ext cx="174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二六</a:t>
              </a:r>
              <a:r>
                <a:rPr lang="zh-CN" altLang="en-US" sz="32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十二</a:t>
              </a:r>
            </a:p>
          </p:txBody>
        </p:sp>
        <p:sp>
          <p:nvSpPr>
            <p:cNvPr id="39962" name="Text Box 11"/>
            <p:cNvSpPr txBox="1"/>
            <p:nvPr/>
          </p:nvSpPr>
          <p:spPr>
            <a:xfrm>
              <a:off x="1657" y="2167"/>
              <a:ext cx="161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三六</a:t>
              </a:r>
              <a:r>
                <a:rPr lang="zh-CN" altLang="en-US" sz="32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十八</a:t>
              </a:r>
            </a:p>
          </p:txBody>
        </p:sp>
        <p:sp>
          <p:nvSpPr>
            <p:cNvPr id="39963" name="Text Box 12"/>
            <p:cNvSpPr txBox="1"/>
            <p:nvPr/>
          </p:nvSpPr>
          <p:spPr>
            <a:xfrm>
              <a:off x="1657" y="2603"/>
              <a:ext cx="199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四六</a:t>
              </a:r>
              <a:r>
                <a:rPr lang="zh-CN" altLang="en-US" sz="32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二十四</a:t>
              </a:r>
            </a:p>
          </p:txBody>
        </p:sp>
        <p:sp>
          <p:nvSpPr>
            <p:cNvPr id="39964" name="Text Box 13"/>
            <p:cNvSpPr txBox="1"/>
            <p:nvPr/>
          </p:nvSpPr>
          <p:spPr>
            <a:xfrm>
              <a:off x="1657" y="3038"/>
              <a:ext cx="192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五六</a:t>
              </a:r>
              <a:r>
                <a:rPr lang="zh-CN" altLang="en-US" sz="32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三十</a:t>
              </a:r>
            </a:p>
          </p:txBody>
        </p:sp>
        <p:sp>
          <p:nvSpPr>
            <p:cNvPr id="39965" name="Text Box 14"/>
            <p:cNvSpPr txBox="1"/>
            <p:nvPr/>
          </p:nvSpPr>
          <p:spPr>
            <a:xfrm>
              <a:off x="1657" y="3473"/>
              <a:ext cx="192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六六</a:t>
              </a:r>
              <a:r>
                <a:rPr lang="zh-CN" altLang="en-US" sz="32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三十六</a:t>
              </a:r>
            </a:p>
          </p:txBody>
        </p:sp>
      </p:grpSp>
      <p:sp>
        <p:nvSpPr>
          <p:cNvPr id="57361" name="Line 17"/>
          <p:cNvSpPr/>
          <p:nvPr/>
        </p:nvSpPr>
        <p:spPr>
          <a:xfrm>
            <a:off x="1042988" y="1989138"/>
            <a:ext cx="171767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362" name="Text Box 18"/>
          <p:cNvSpPr txBox="1"/>
          <p:nvPr/>
        </p:nvSpPr>
        <p:spPr>
          <a:xfrm>
            <a:off x="1476375" y="1844675"/>
            <a:ext cx="5969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18</a:t>
            </a:r>
          </a:p>
        </p:txBody>
      </p:sp>
      <p:sp>
        <p:nvSpPr>
          <p:cNvPr id="57363" name="Text Box 19"/>
          <p:cNvSpPr txBox="1"/>
          <p:nvPr/>
        </p:nvSpPr>
        <p:spPr>
          <a:xfrm>
            <a:off x="2124075" y="1525588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16" name="Rectangle 2"/>
          <p:cNvSpPr/>
          <p:nvPr/>
        </p:nvSpPr>
        <p:spPr>
          <a:xfrm>
            <a:off x="4930775" y="2636838"/>
            <a:ext cx="3305175" cy="4248150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39948" name="Text Box 5"/>
          <p:cNvSpPr txBox="1"/>
          <p:nvPr/>
        </p:nvSpPr>
        <p:spPr>
          <a:xfrm>
            <a:off x="4468813" y="1414463"/>
            <a:ext cx="39195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   ）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＜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32</a:t>
            </a:r>
          </a:p>
        </p:txBody>
      </p:sp>
      <p:grpSp>
        <p:nvGrpSpPr>
          <p:cNvPr id="18" name="Group 6"/>
          <p:cNvGrpSpPr/>
          <p:nvPr/>
        </p:nvGrpSpPr>
        <p:grpSpPr>
          <a:xfrm>
            <a:off x="5472113" y="2765425"/>
            <a:ext cx="3168650" cy="3979863"/>
            <a:chOff x="1657" y="1296"/>
            <a:chExt cx="1996" cy="2507"/>
          </a:xfrm>
        </p:grpSpPr>
        <p:sp>
          <p:nvSpPr>
            <p:cNvPr id="39954" name="Text Box 7"/>
            <p:cNvSpPr txBox="1"/>
            <p:nvPr/>
          </p:nvSpPr>
          <p:spPr>
            <a:xfrm>
              <a:off x="1657" y="1296"/>
              <a:ext cx="1618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一六</a:t>
              </a:r>
              <a:r>
                <a:rPr lang="zh-CN" altLang="en-US" sz="28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得六</a:t>
              </a:r>
            </a:p>
          </p:txBody>
        </p:sp>
        <p:sp>
          <p:nvSpPr>
            <p:cNvPr id="39955" name="Text Box 8"/>
            <p:cNvSpPr txBox="1"/>
            <p:nvPr/>
          </p:nvSpPr>
          <p:spPr>
            <a:xfrm>
              <a:off x="1657" y="1732"/>
              <a:ext cx="1741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二六</a:t>
              </a:r>
              <a:r>
                <a:rPr lang="zh-CN" altLang="en-US" sz="28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十二</a:t>
              </a:r>
            </a:p>
          </p:txBody>
        </p:sp>
        <p:sp>
          <p:nvSpPr>
            <p:cNvPr id="39956" name="Text Box 9"/>
            <p:cNvSpPr txBox="1"/>
            <p:nvPr/>
          </p:nvSpPr>
          <p:spPr>
            <a:xfrm>
              <a:off x="1657" y="2167"/>
              <a:ext cx="1616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三六</a:t>
              </a:r>
              <a:r>
                <a:rPr lang="zh-CN" altLang="en-US" sz="28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十八</a:t>
              </a:r>
            </a:p>
          </p:txBody>
        </p:sp>
        <p:sp>
          <p:nvSpPr>
            <p:cNvPr id="39957" name="Text Box 10"/>
            <p:cNvSpPr txBox="1"/>
            <p:nvPr/>
          </p:nvSpPr>
          <p:spPr>
            <a:xfrm>
              <a:off x="1657" y="2603"/>
              <a:ext cx="1996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四六</a:t>
              </a:r>
              <a:r>
                <a:rPr lang="zh-CN" altLang="en-US" sz="28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二十四</a:t>
              </a:r>
            </a:p>
          </p:txBody>
        </p:sp>
        <p:sp>
          <p:nvSpPr>
            <p:cNvPr id="39958" name="Text Box 11"/>
            <p:cNvSpPr txBox="1"/>
            <p:nvPr/>
          </p:nvSpPr>
          <p:spPr>
            <a:xfrm>
              <a:off x="1657" y="3038"/>
              <a:ext cx="1928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五六</a:t>
              </a:r>
              <a:r>
                <a:rPr lang="zh-CN" altLang="en-US" sz="28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三十</a:t>
              </a:r>
            </a:p>
          </p:txBody>
        </p:sp>
        <p:sp>
          <p:nvSpPr>
            <p:cNvPr id="39959" name="Text Box 12"/>
            <p:cNvSpPr txBox="1"/>
            <p:nvPr/>
          </p:nvSpPr>
          <p:spPr>
            <a:xfrm>
              <a:off x="1657" y="3473"/>
              <a:ext cx="1928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六六</a:t>
              </a:r>
              <a:r>
                <a:rPr lang="zh-CN" altLang="en-US" sz="28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三十六</a:t>
              </a:r>
            </a:p>
          </p:txBody>
        </p:sp>
      </p:grpSp>
      <p:sp>
        <p:nvSpPr>
          <p:cNvPr id="25" name="Line 13"/>
          <p:cNvSpPr/>
          <p:nvPr/>
        </p:nvSpPr>
        <p:spPr>
          <a:xfrm flipV="1">
            <a:off x="4611688" y="1989138"/>
            <a:ext cx="1616075" cy="317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Text Box 14"/>
          <p:cNvSpPr txBox="1"/>
          <p:nvPr/>
        </p:nvSpPr>
        <p:spPr>
          <a:xfrm>
            <a:off x="5149850" y="1919288"/>
            <a:ext cx="9032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</a:p>
        </p:txBody>
      </p:sp>
      <p:sp>
        <p:nvSpPr>
          <p:cNvPr id="27" name="Text Box 15"/>
          <p:cNvSpPr txBox="1"/>
          <p:nvPr/>
        </p:nvSpPr>
        <p:spPr>
          <a:xfrm>
            <a:off x="5784850" y="1417638"/>
            <a:ext cx="417513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</a:p>
        </p:txBody>
      </p:sp>
      <p:sp>
        <p:nvSpPr>
          <p:cNvPr id="28" name="Text Box 5"/>
          <p:cNvSpPr txBox="1"/>
          <p:nvPr/>
        </p:nvSpPr>
        <p:spPr>
          <a:xfrm>
            <a:off x="250825" y="2565400"/>
            <a:ext cx="8229600" cy="83026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依次背口诀，超过要求退一句</a:t>
            </a:r>
            <a:endParaRPr lang="en-US" altLang="zh-CN" sz="48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nimBg="1"/>
      <p:bldP spid="57362" grpId="0"/>
      <p:bldP spid="57363" grpId="0"/>
      <p:bldP spid="16" grpId="0" animBg="1"/>
      <p:bldP spid="26" grpId="0"/>
      <p:bldP spid="27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/>
          <p:nvPr/>
        </p:nvSpPr>
        <p:spPr>
          <a:xfrm>
            <a:off x="941388" y="690563"/>
            <a:ext cx="4689475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（       ）里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最大</a:t>
            </a:r>
            <a:r>
              <a:rPr lang="zh-CN" altLang="en-US" sz="3200" b="1" dirty="0">
                <a:latin typeface="Arial" panose="020B0604020202020204" pitchFamily="34" charset="0"/>
              </a:rPr>
              <a:t>能填几？</a:t>
            </a:r>
          </a:p>
        </p:txBody>
      </p:sp>
      <p:sp>
        <p:nvSpPr>
          <p:cNvPr id="16" name="Text Box 5"/>
          <p:cNvSpPr txBox="1"/>
          <p:nvPr/>
        </p:nvSpPr>
        <p:spPr>
          <a:xfrm>
            <a:off x="900113" y="1773238"/>
            <a:ext cx="36004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   ）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＜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11</a:t>
            </a:r>
          </a:p>
        </p:txBody>
      </p:sp>
      <p:sp>
        <p:nvSpPr>
          <p:cNvPr id="17" name="Text Box 5"/>
          <p:cNvSpPr txBox="1"/>
          <p:nvPr/>
        </p:nvSpPr>
        <p:spPr>
          <a:xfrm>
            <a:off x="4667250" y="1846263"/>
            <a:ext cx="40084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   ）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＜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19</a:t>
            </a:r>
          </a:p>
        </p:txBody>
      </p:sp>
      <p:sp>
        <p:nvSpPr>
          <p:cNvPr id="18" name="Text Box 5"/>
          <p:cNvSpPr txBox="1"/>
          <p:nvPr/>
        </p:nvSpPr>
        <p:spPr>
          <a:xfrm>
            <a:off x="855663" y="3286125"/>
            <a:ext cx="386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38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＞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   ）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</a:p>
        </p:txBody>
      </p:sp>
      <p:sp>
        <p:nvSpPr>
          <p:cNvPr id="21" name="Text Box 5"/>
          <p:cNvSpPr txBox="1"/>
          <p:nvPr/>
        </p:nvSpPr>
        <p:spPr>
          <a:xfrm>
            <a:off x="4595813" y="3286125"/>
            <a:ext cx="45481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＞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   ）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6150" y="1844675"/>
            <a:ext cx="411163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32500" y="1916113"/>
            <a:ext cx="411163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2050" y="3348038"/>
            <a:ext cx="411163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7763" y="3348038"/>
            <a:ext cx="412750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6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4807061">
            <a:off x="8007350" y="-11112"/>
            <a:ext cx="1052513" cy="1054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1"/>
          <p:cNvSpPr/>
          <p:nvPr/>
        </p:nvSpPr>
        <p:spPr>
          <a:xfrm>
            <a:off x="331788" y="2781300"/>
            <a:ext cx="8478837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       体育店里昨天有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盒乒乓球，每盒都是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个，今天卖出了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15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个乒乓球。这个店里还有多少个乒乓球？</a:t>
            </a:r>
            <a:endParaRPr lang="en-US" altLang="zh-CN" sz="3200" b="1" dirty="0">
              <a:solidFill>
                <a:srgbClr val="00CC00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54100" y="684213"/>
            <a:ext cx="1862138" cy="684212"/>
            <a:chOff x="1387372" y="5157192"/>
            <a:chExt cx="3832700" cy="1466602"/>
          </a:xfrm>
        </p:grpSpPr>
        <p:pic>
          <p:nvPicPr>
            <p:cNvPr id="42024" name="图片 3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5" name="图片 4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6" name="图片 5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7" name="图片 6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8" name="图片 7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9" name="组合 8"/>
          <p:cNvGrpSpPr/>
          <p:nvPr/>
        </p:nvGrpSpPr>
        <p:grpSpPr>
          <a:xfrm>
            <a:off x="3503613" y="577850"/>
            <a:ext cx="1860550" cy="682625"/>
            <a:chOff x="1387372" y="5157192"/>
            <a:chExt cx="3832700" cy="1466602"/>
          </a:xfrm>
        </p:grpSpPr>
        <p:pic>
          <p:nvPicPr>
            <p:cNvPr id="42019" name="图片 9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0" name="图片 10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1" name="图片 11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2" name="图片 12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23" name="图片 13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5" name="组合 14"/>
          <p:cNvGrpSpPr/>
          <p:nvPr/>
        </p:nvGrpSpPr>
        <p:grpSpPr>
          <a:xfrm>
            <a:off x="5876925" y="684213"/>
            <a:ext cx="1860550" cy="684212"/>
            <a:chOff x="1387372" y="5157192"/>
            <a:chExt cx="3832700" cy="1466602"/>
          </a:xfrm>
        </p:grpSpPr>
        <p:pic>
          <p:nvPicPr>
            <p:cNvPr id="42014" name="图片 15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5" name="图片 16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6" name="图片 17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7" name="图片 18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8" name="图片 19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1" name="组合 20"/>
          <p:cNvGrpSpPr/>
          <p:nvPr/>
        </p:nvGrpSpPr>
        <p:grpSpPr>
          <a:xfrm>
            <a:off x="1339850" y="1563688"/>
            <a:ext cx="1862138" cy="682625"/>
            <a:chOff x="1387372" y="5157192"/>
            <a:chExt cx="3832700" cy="1466602"/>
          </a:xfrm>
        </p:grpSpPr>
        <p:pic>
          <p:nvPicPr>
            <p:cNvPr id="42009" name="图片 21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0" name="图片 22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1" name="图片 23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2" name="图片 24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13" name="图片 25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7" name="组合 26"/>
          <p:cNvGrpSpPr/>
          <p:nvPr/>
        </p:nvGrpSpPr>
        <p:grpSpPr>
          <a:xfrm>
            <a:off x="3787775" y="1490663"/>
            <a:ext cx="1862138" cy="684212"/>
            <a:chOff x="1387372" y="5157192"/>
            <a:chExt cx="3832700" cy="1466602"/>
          </a:xfrm>
        </p:grpSpPr>
        <p:pic>
          <p:nvPicPr>
            <p:cNvPr id="42004" name="图片 27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7372" y="5683597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5" name="图片 28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3728" y="551121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6" name="图片 29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3808" y="542476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7" name="图片 30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813" y="5297115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8" name="图片 31" descr="屏幕剪辑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6893" y="5157192"/>
              <a:ext cx="913179" cy="9401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3" name="组合 32"/>
          <p:cNvGrpSpPr/>
          <p:nvPr/>
        </p:nvGrpSpPr>
        <p:grpSpPr>
          <a:xfrm>
            <a:off x="1042988" y="384175"/>
            <a:ext cx="6842125" cy="2108200"/>
            <a:chOff x="395536" y="384563"/>
            <a:chExt cx="6840760" cy="2108333"/>
          </a:xfrm>
        </p:grpSpPr>
        <p:pic>
          <p:nvPicPr>
            <p:cNvPr id="41999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5536" y="421386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0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74370" y="421386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1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8626" y="384563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2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122" y="1509313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200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90394" y="1437305"/>
              <a:ext cx="2157670" cy="98358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9" name="Text Box 6"/>
          <p:cNvSpPr txBox="1"/>
          <p:nvPr/>
        </p:nvSpPr>
        <p:spPr>
          <a:xfrm>
            <a:off x="720725" y="4365625"/>
            <a:ext cx="343376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5×5</a:t>
            </a:r>
            <a:r>
              <a:rPr lang="en-US" altLang="zh-CN" sz="3200" b="1" dirty="0">
                <a:solidFill>
                  <a:srgbClr val="00CC00"/>
                </a:solidFill>
                <a:latin typeface="宋体" panose="02010600030101010101" pitchFamily="2" charset="-122"/>
              </a:rPr>
              <a:t>―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15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10(</a:t>
            </a:r>
            <a:r>
              <a:rPr lang="zh-CN" altLang="en-US" sz="3200" b="1" dirty="0">
                <a:solidFill>
                  <a:srgbClr val="00CC00"/>
                </a:solidFill>
                <a:latin typeface="Arial" panose="020B0604020202020204" pitchFamily="34" charset="0"/>
              </a:rPr>
              <a:t>台</a:t>
            </a:r>
            <a:r>
              <a:rPr lang="en-US" altLang="zh-CN" sz="3200" b="1" dirty="0">
                <a:solidFill>
                  <a:srgbClr val="00CC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0" name="Text Box 6"/>
          <p:cNvSpPr txBox="1"/>
          <p:nvPr/>
        </p:nvSpPr>
        <p:spPr>
          <a:xfrm>
            <a:off x="1266825" y="5051425"/>
            <a:ext cx="23685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卖出</a:t>
            </a:r>
            <a:r>
              <a:rPr lang="en-US" altLang="zh-CN" sz="3200" b="1" dirty="0">
                <a:solidFill>
                  <a:srgbClr val="FF99FF"/>
                </a:solidFill>
                <a:latin typeface="Arial" panose="020B0604020202020204" pitchFamily="34" charset="0"/>
              </a:rPr>
              <a:t>15</a:t>
            </a: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个，</a:t>
            </a:r>
            <a:endParaRPr lang="en-US" altLang="zh-CN" sz="3200" b="1" dirty="0">
              <a:solidFill>
                <a:srgbClr val="FF99FF"/>
              </a:solidFill>
              <a:latin typeface="Arial" panose="020B0604020202020204" pitchFamily="34" charset="0"/>
            </a:endParaRPr>
          </a:p>
        </p:txBody>
      </p:sp>
      <p:sp>
        <p:nvSpPr>
          <p:cNvPr id="41" name="Text Box 6"/>
          <p:cNvSpPr txBox="1"/>
          <p:nvPr/>
        </p:nvSpPr>
        <p:spPr>
          <a:xfrm>
            <a:off x="755650" y="5703888"/>
            <a:ext cx="29257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99FF"/>
                </a:solidFill>
                <a:latin typeface="Arial" panose="020B0604020202020204" pitchFamily="34" charset="0"/>
              </a:rPr>
              <a:t>5×2</a:t>
            </a: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＝</a:t>
            </a:r>
            <a:r>
              <a:rPr lang="en-US" altLang="zh-CN" sz="3200" b="1" dirty="0">
                <a:solidFill>
                  <a:srgbClr val="FF99FF"/>
                </a:solidFill>
                <a:latin typeface="Arial" panose="020B0604020202020204" pitchFamily="34" charset="0"/>
              </a:rPr>
              <a:t>10(</a:t>
            </a: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台</a:t>
            </a:r>
            <a:r>
              <a:rPr lang="en-US" altLang="zh-CN" sz="3200" b="1" dirty="0">
                <a:solidFill>
                  <a:srgbClr val="FF99FF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2" name="Text Box 6"/>
          <p:cNvSpPr txBox="1"/>
          <p:nvPr/>
        </p:nvSpPr>
        <p:spPr>
          <a:xfrm>
            <a:off x="3370263" y="5076825"/>
            <a:ext cx="35131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正好卖出了</a:t>
            </a:r>
            <a:r>
              <a:rPr lang="en-US" altLang="zh-CN" sz="3200" b="1" dirty="0">
                <a:solidFill>
                  <a:srgbClr val="FF99FF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盒，</a:t>
            </a:r>
            <a:endParaRPr lang="en-US" altLang="zh-CN" sz="3200" b="1" dirty="0">
              <a:solidFill>
                <a:srgbClr val="FF99FF"/>
              </a:solidFill>
              <a:latin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370638" y="5102225"/>
            <a:ext cx="20415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还剩</a:t>
            </a:r>
            <a:r>
              <a:rPr lang="en-US" altLang="zh-CN" sz="3200" b="1" dirty="0">
                <a:solidFill>
                  <a:srgbClr val="FF99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FF99FF"/>
                </a:solidFill>
                <a:latin typeface="Arial" panose="020B0604020202020204" pitchFamily="34" charset="0"/>
              </a:rPr>
              <a:t>盒。</a:t>
            </a:r>
            <a:endParaRPr lang="en-US" altLang="zh-CN" sz="3200" b="1" dirty="0">
              <a:solidFill>
                <a:srgbClr val="FF99FF"/>
              </a:solidFill>
              <a:latin typeface="Arial" panose="020B0604020202020204" pitchFamily="34" charset="0"/>
            </a:endParaRPr>
          </a:p>
        </p:txBody>
      </p:sp>
      <p:sp>
        <p:nvSpPr>
          <p:cNvPr id="46" name="Oval 30"/>
          <p:cNvSpPr/>
          <p:nvPr/>
        </p:nvSpPr>
        <p:spPr>
          <a:xfrm rot="10179602">
            <a:off x="3133725" y="225425"/>
            <a:ext cx="4606925" cy="2043113"/>
          </a:xfrm>
          <a:prstGeom prst="ellipse">
            <a:avLst/>
          </a:prstGeom>
          <a:noFill/>
          <a:ln w="57150" cap="flat" cmpd="sng">
            <a:solidFill>
              <a:srgbClr val="CC0099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0399 -0.266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6" grpId="0" animBg="1"/>
      <p:bldP spid="4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81842" y="548680"/>
            <a:ext cx="5041107" cy="641350"/>
          </a:xfrm>
          <a:prstGeom prst="rect">
            <a:avLst/>
          </a:prstGeom>
          <a:solidFill>
            <a:srgbClr val="3399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算一算，连一连。</a:t>
            </a:r>
          </a:p>
        </p:txBody>
      </p:sp>
      <p:grpSp>
        <p:nvGrpSpPr>
          <p:cNvPr id="43013" name="Group 6"/>
          <p:cNvGrpSpPr/>
          <p:nvPr/>
        </p:nvGrpSpPr>
        <p:grpSpPr>
          <a:xfrm>
            <a:off x="1187450" y="2349500"/>
            <a:ext cx="7056438" cy="3681413"/>
            <a:chOff x="0" y="0"/>
            <a:chExt cx="11113" cy="5798"/>
          </a:xfrm>
        </p:grpSpPr>
        <p:pic>
          <p:nvPicPr>
            <p:cNvPr id="43019" name="Picture 7" descr="2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11113" cy="579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020" name="Text Box 8"/>
            <p:cNvSpPr txBox="1"/>
            <p:nvPr/>
          </p:nvSpPr>
          <p:spPr>
            <a:xfrm>
              <a:off x="478" y="1416"/>
              <a:ext cx="2018" cy="630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3×6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＋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3021" name="Text Box 9"/>
            <p:cNvSpPr txBox="1"/>
            <p:nvPr/>
          </p:nvSpPr>
          <p:spPr>
            <a:xfrm>
              <a:off x="3311" y="1473"/>
              <a:ext cx="2018" cy="668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2×4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＋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3022" name="Text Box 10"/>
            <p:cNvSpPr txBox="1"/>
            <p:nvPr/>
          </p:nvSpPr>
          <p:spPr>
            <a:xfrm>
              <a:off x="6011" y="1475"/>
              <a:ext cx="2018" cy="630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6×6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－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43023" name="Text Box 11"/>
            <p:cNvSpPr txBox="1"/>
            <p:nvPr/>
          </p:nvSpPr>
          <p:spPr>
            <a:xfrm>
              <a:off x="8415" y="1475"/>
              <a:ext cx="2018" cy="630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6×3</a:t>
              </a:r>
              <a:r>
                <a:rPr lang="zh-CN" altLang="en-US" sz="2000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－</a:t>
              </a:r>
              <a:r>
                <a:rPr lang="en-US" altLang="zh-CN" sz="2000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3024" name="Text Box 12"/>
            <p:cNvSpPr txBox="1"/>
            <p:nvPr/>
          </p:nvSpPr>
          <p:spPr>
            <a:xfrm>
              <a:off x="340" y="4533"/>
              <a:ext cx="2018" cy="630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5×3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＋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3025" name="Text Box 13"/>
            <p:cNvSpPr txBox="1"/>
            <p:nvPr/>
          </p:nvSpPr>
          <p:spPr>
            <a:xfrm>
              <a:off x="3173" y="4589"/>
              <a:ext cx="2018" cy="630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5×6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＋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3026" name="Text Box 14"/>
            <p:cNvSpPr txBox="1"/>
            <p:nvPr/>
          </p:nvSpPr>
          <p:spPr>
            <a:xfrm>
              <a:off x="5873" y="4424"/>
              <a:ext cx="2018" cy="630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6×4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－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43027" name="Text Box 15"/>
            <p:cNvSpPr txBox="1"/>
            <p:nvPr/>
          </p:nvSpPr>
          <p:spPr>
            <a:xfrm>
              <a:off x="8415" y="4423"/>
              <a:ext cx="2018" cy="668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5×2</a:t>
              </a:r>
              <a:r>
                <a:rPr lang="zh-CN" altLang="en-US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－</a:t>
              </a:r>
              <a:r>
                <a:rPr lang="en-US" altLang="zh-CN" sz="2000" dirty="0">
                  <a:solidFill>
                    <a:srgbClr val="FF00FF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sp>
        <p:nvSpPr>
          <p:cNvPr id="8208" name="Line 16"/>
          <p:cNvSpPr/>
          <p:nvPr/>
        </p:nvSpPr>
        <p:spPr>
          <a:xfrm>
            <a:off x="2270125" y="3790950"/>
            <a:ext cx="3309938" cy="129540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9" name="Line 17"/>
          <p:cNvSpPr/>
          <p:nvPr/>
        </p:nvSpPr>
        <p:spPr>
          <a:xfrm>
            <a:off x="3924300" y="3790950"/>
            <a:ext cx="3241675" cy="129540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0" name="Line 18"/>
          <p:cNvSpPr/>
          <p:nvPr/>
        </p:nvSpPr>
        <p:spPr>
          <a:xfrm flipH="1">
            <a:off x="3779838" y="3719513"/>
            <a:ext cx="2089150" cy="14382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1" name="Line 19"/>
          <p:cNvSpPr/>
          <p:nvPr/>
        </p:nvSpPr>
        <p:spPr>
          <a:xfrm flipH="1">
            <a:off x="2052638" y="3790950"/>
            <a:ext cx="4897437" cy="129540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0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595471">
            <a:off x="7837488" y="7938"/>
            <a:ext cx="915987" cy="917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50" y="-242887"/>
            <a:ext cx="8104188" cy="5399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5" name="Text Box 2"/>
          <p:cNvSpPr txBox="1"/>
          <p:nvPr/>
        </p:nvSpPr>
        <p:spPr>
          <a:xfrm>
            <a:off x="539750" y="4762500"/>
            <a:ext cx="8104188" cy="2122488"/>
          </a:xfrm>
          <a:prstGeom prst="rect">
            <a:avLst/>
          </a:prstGeom>
          <a:solidFill>
            <a:srgbClr val="66FF66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鲜花献给认真学习的小朋友！</a:t>
            </a:r>
          </a:p>
        </p:txBody>
      </p:sp>
    </p:spTree>
  </p:cSld>
  <p:clrMapOvr>
    <a:masterClrMapping/>
  </p:clrMapOvr>
  <p:transition spd="slow">
    <p:newsflash/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R_0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Text Box 3"/>
          <p:cNvSpPr txBox="1"/>
          <p:nvPr/>
        </p:nvSpPr>
        <p:spPr>
          <a:xfrm>
            <a:off x="1042988" y="1981200"/>
            <a:ext cx="6915150" cy="3990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×6=       3×4=        2×6=        6×3=    </a:t>
            </a:r>
          </a:p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5×3=       6×6=        4×5=        2×5= </a:t>
            </a:r>
          </a:p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4×6=       1×6=        6×5=        4×4=</a:t>
            </a:r>
          </a:p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3×6=       2×2=        6×4=        3×6=</a:t>
            </a:r>
            <a:endParaRPr lang="en-US" altLang="zh-CN" sz="32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4"/>
          <p:cNvSpPr txBox="1"/>
          <p:nvPr/>
        </p:nvSpPr>
        <p:spPr>
          <a:xfrm>
            <a:off x="2195513" y="234950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197" name="Text Box 5"/>
          <p:cNvSpPr txBox="1"/>
          <p:nvPr/>
        </p:nvSpPr>
        <p:spPr>
          <a:xfrm>
            <a:off x="2124075" y="33305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2124075" y="4286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8199" name="Text Box 7"/>
          <p:cNvSpPr txBox="1"/>
          <p:nvPr/>
        </p:nvSpPr>
        <p:spPr>
          <a:xfrm>
            <a:off x="2109788" y="52768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8200" name="Text Box 8"/>
          <p:cNvSpPr txBox="1"/>
          <p:nvPr/>
        </p:nvSpPr>
        <p:spPr>
          <a:xfrm>
            <a:off x="3924300" y="23399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8201" name="Text Box 9"/>
          <p:cNvSpPr txBox="1"/>
          <p:nvPr/>
        </p:nvSpPr>
        <p:spPr>
          <a:xfrm>
            <a:off x="3924300" y="3284538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8202" name="Text Box 10"/>
          <p:cNvSpPr txBox="1"/>
          <p:nvPr/>
        </p:nvSpPr>
        <p:spPr>
          <a:xfrm>
            <a:off x="3924300" y="4286250"/>
            <a:ext cx="387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03" name="Text Box 11"/>
          <p:cNvSpPr txBox="1"/>
          <p:nvPr/>
        </p:nvSpPr>
        <p:spPr>
          <a:xfrm>
            <a:off x="3924300" y="5229225"/>
            <a:ext cx="387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04" name="Text Box 12"/>
          <p:cNvSpPr txBox="1"/>
          <p:nvPr/>
        </p:nvSpPr>
        <p:spPr>
          <a:xfrm>
            <a:off x="5795963" y="23399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8205" name="Text Box 13"/>
          <p:cNvSpPr txBox="1"/>
          <p:nvPr/>
        </p:nvSpPr>
        <p:spPr>
          <a:xfrm>
            <a:off x="5795963" y="3284538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8206" name="Text Box 14"/>
          <p:cNvSpPr txBox="1"/>
          <p:nvPr/>
        </p:nvSpPr>
        <p:spPr>
          <a:xfrm>
            <a:off x="5724525" y="4286250"/>
            <a:ext cx="6921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30</a:t>
            </a:r>
          </a:p>
        </p:txBody>
      </p:sp>
      <p:sp>
        <p:nvSpPr>
          <p:cNvPr id="8207" name="Text Box 15"/>
          <p:cNvSpPr txBox="1"/>
          <p:nvPr/>
        </p:nvSpPr>
        <p:spPr>
          <a:xfrm>
            <a:off x="5822950" y="522922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8208" name="Text Box 16"/>
          <p:cNvSpPr txBox="1"/>
          <p:nvPr/>
        </p:nvSpPr>
        <p:spPr>
          <a:xfrm>
            <a:off x="7667625" y="23399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8209" name="Text Box 17"/>
          <p:cNvSpPr txBox="1"/>
          <p:nvPr/>
        </p:nvSpPr>
        <p:spPr>
          <a:xfrm>
            <a:off x="7667625" y="32575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8210" name="Text Box 18"/>
          <p:cNvSpPr txBox="1"/>
          <p:nvPr/>
        </p:nvSpPr>
        <p:spPr>
          <a:xfrm>
            <a:off x="7667625" y="4286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8211" name="Text Box 19"/>
          <p:cNvSpPr txBox="1"/>
          <p:nvPr/>
        </p:nvSpPr>
        <p:spPr>
          <a:xfrm>
            <a:off x="7596188" y="523240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pic>
        <p:nvPicPr>
          <p:cNvPr id="20" name="Picture 3" descr="200741518481480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040852">
            <a:off x="2165350" y="2773363"/>
            <a:ext cx="657225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Picture 3" descr="200741518481480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040852">
            <a:off x="4003675" y="2795588"/>
            <a:ext cx="657225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3" descr="200741518481480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040852">
            <a:off x="5778500" y="2795588"/>
            <a:ext cx="657225" cy="46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Picture 3" descr="200741518481480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040852">
            <a:off x="7740650" y="2781300"/>
            <a:ext cx="657225" cy="469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五角星 23"/>
          <p:cNvSpPr/>
          <p:nvPr/>
        </p:nvSpPr>
        <p:spPr>
          <a:xfrm>
            <a:off x="2124075" y="3716338"/>
            <a:ext cx="576263" cy="504825"/>
          </a:xfrm>
          <a:prstGeom prst="star5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五角星 24"/>
          <p:cNvSpPr/>
          <p:nvPr/>
        </p:nvSpPr>
        <p:spPr>
          <a:xfrm>
            <a:off x="3922713" y="3644900"/>
            <a:ext cx="577850" cy="504825"/>
          </a:xfrm>
          <a:prstGeom prst="star5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五角星 25"/>
          <p:cNvSpPr/>
          <p:nvPr/>
        </p:nvSpPr>
        <p:spPr>
          <a:xfrm>
            <a:off x="5795963" y="3644900"/>
            <a:ext cx="576263" cy="504825"/>
          </a:xfrm>
          <a:prstGeom prst="star5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五角星 26"/>
          <p:cNvSpPr/>
          <p:nvPr/>
        </p:nvSpPr>
        <p:spPr>
          <a:xfrm>
            <a:off x="7740650" y="3573463"/>
            <a:ext cx="576263" cy="503238"/>
          </a:xfrm>
          <a:prstGeom prst="star5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588" y="474345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2700" y="4724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00" y="4724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39050" y="4724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4075" y="5856288"/>
            <a:ext cx="590550" cy="779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65550" y="5732463"/>
            <a:ext cx="590550" cy="781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3113" y="5805488"/>
            <a:ext cx="590550" cy="779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7625" y="5745163"/>
            <a:ext cx="590550" cy="779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TextBox 35"/>
          <p:cNvSpPr txBox="1"/>
          <p:nvPr/>
        </p:nvSpPr>
        <p:spPr>
          <a:xfrm>
            <a:off x="368300" y="390525"/>
            <a:ext cx="2325688" cy="650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口算。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7" grpId="0"/>
      <p:bldP spid="8208" grpId="0"/>
      <p:bldP spid="8209" grpId="0"/>
      <p:bldP spid="8210" grpId="0"/>
      <p:bldP spid="82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9" name="Text Box 3"/>
          <p:cNvSpPr txBox="1"/>
          <p:nvPr/>
        </p:nvSpPr>
        <p:spPr>
          <a:xfrm>
            <a:off x="1042988" y="1981200"/>
            <a:ext cx="6915150" cy="4032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×6=       3×4=        2×6=        1×3=    </a:t>
            </a:r>
          </a:p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5×3=       6×6=        4×5=        2×5= </a:t>
            </a:r>
          </a:p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4×6=       1×6=        6×5=        4×4=</a:t>
            </a:r>
          </a:p>
          <a:p>
            <a:pPr algn="l">
              <a:lnSpc>
                <a:spcPct val="200000"/>
              </a:lnSpc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3×6=       2×2=        3×6= </a:t>
            </a:r>
            <a:endParaRPr lang="en-US" altLang="zh-CN" sz="32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/>
          <p:nvPr/>
        </p:nvSpPr>
        <p:spPr>
          <a:xfrm>
            <a:off x="2195513" y="23907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77829" name="Text Box 5"/>
          <p:cNvSpPr txBox="1"/>
          <p:nvPr/>
        </p:nvSpPr>
        <p:spPr>
          <a:xfrm>
            <a:off x="2124075" y="33305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7830" name="Text Box 6"/>
          <p:cNvSpPr txBox="1"/>
          <p:nvPr/>
        </p:nvSpPr>
        <p:spPr>
          <a:xfrm>
            <a:off x="2124075" y="4286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77831" name="Text Box 7"/>
          <p:cNvSpPr txBox="1"/>
          <p:nvPr/>
        </p:nvSpPr>
        <p:spPr>
          <a:xfrm>
            <a:off x="2109788" y="52768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77832" name="Text Box 8"/>
          <p:cNvSpPr txBox="1"/>
          <p:nvPr/>
        </p:nvSpPr>
        <p:spPr>
          <a:xfrm>
            <a:off x="3924300" y="23399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7833" name="Text Box 9"/>
          <p:cNvSpPr txBox="1"/>
          <p:nvPr/>
        </p:nvSpPr>
        <p:spPr>
          <a:xfrm>
            <a:off x="3924300" y="33305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77834" name="Text Box 10"/>
          <p:cNvSpPr txBox="1"/>
          <p:nvPr/>
        </p:nvSpPr>
        <p:spPr>
          <a:xfrm>
            <a:off x="3924300" y="4286250"/>
            <a:ext cx="387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7835" name="Text Box 11"/>
          <p:cNvSpPr txBox="1"/>
          <p:nvPr/>
        </p:nvSpPr>
        <p:spPr>
          <a:xfrm>
            <a:off x="3897313" y="5276850"/>
            <a:ext cx="387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7836" name="Text Box 12"/>
          <p:cNvSpPr txBox="1"/>
          <p:nvPr/>
        </p:nvSpPr>
        <p:spPr>
          <a:xfrm>
            <a:off x="5795963" y="23399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7837" name="Text Box 13"/>
          <p:cNvSpPr txBox="1"/>
          <p:nvPr/>
        </p:nvSpPr>
        <p:spPr>
          <a:xfrm>
            <a:off x="5795963" y="33305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7838" name="Text Box 14"/>
          <p:cNvSpPr txBox="1"/>
          <p:nvPr/>
        </p:nvSpPr>
        <p:spPr>
          <a:xfrm>
            <a:off x="5724525" y="4286250"/>
            <a:ext cx="6921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30</a:t>
            </a:r>
          </a:p>
        </p:txBody>
      </p:sp>
      <p:sp>
        <p:nvSpPr>
          <p:cNvPr id="77840" name="Text Box 16"/>
          <p:cNvSpPr txBox="1"/>
          <p:nvPr/>
        </p:nvSpPr>
        <p:spPr>
          <a:xfrm>
            <a:off x="7667625" y="2339975"/>
            <a:ext cx="3873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7841" name="Text Box 17"/>
          <p:cNvSpPr txBox="1"/>
          <p:nvPr/>
        </p:nvSpPr>
        <p:spPr>
          <a:xfrm>
            <a:off x="7667625" y="333057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77842" name="Text Box 18"/>
          <p:cNvSpPr txBox="1"/>
          <p:nvPr/>
        </p:nvSpPr>
        <p:spPr>
          <a:xfrm>
            <a:off x="7667625" y="4286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77843" name="Text Box 19"/>
          <p:cNvSpPr txBox="1"/>
          <p:nvPr/>
        </p:nvSpPr>
        <p:spPr>
          <a:xfrm>
            <a:off x="5795963" y="522922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5075" name="WordArt 20"/>
          <p:cNvSpPr>
            <a:spLocks noTextEdit="1"/>
          </p:cNvSpPr>
          <p:nvPr/>
        </p:nvSpPr>
        <p:spPr>
          <a:xfrm>
            <a:off x="611188" y="26035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eaLnBrk="0" hangingPunct="0"/>
            <a:r>
              <a:rPr lang="zh-CN" altLang="en-US" sz="4800">
                <a:solidFill>
                  <a:srgbClr val="FF0000">
                    <a:alpha val="7294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比一比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  <p:bldP spid="77836" grpId="0"/>
      <p:bldP spid="77837" grpId="0"/>
      <p:bldP spid="77838" grpId="0"/>
      <p:bldP spid="77840" grpId="0"/>
      <p:bldP spid="77841" grpId="0"/>
      <p:bldP spid="77842" grpId="0"/>
      <p:bldP spid="778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/>
          <p:nvPr/>
        </p:nvSpPr>
        <p:spPr>
          <a:xfrm>
            <a:off x="-33337" y="1349375"/>
            <a:ext cx="3289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6×</a:t>
            </a:r>
            <a:r>
              <a:rPr lang="zh-CN" altLang="en-US" sz="3600" b="1" dirty="0">
                <a:latin typeface="Arial" panose="020B0604020202020204" pitchFamily="34" charset="0"/>
              </a:rPr>
              <a:t>（    ）＝</a:t>
            </a:r>
            <a:r>
              <a:rPr lang="en-US" altLang="zh-CN" sz="3600" b="1" dirty="0"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27651" name="Rectangle 5"/>
          <p:cNvSpPr/>
          <p:nvPr/>
        </p:nvSpPr>
        <p:spPr>
          <a:xfrm>
            <a:off x="-160337" y="4302125"/>
            <a:ext cx="3543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>
                <a:latin typeface="Arial" panose="020B0604020202020204" pitchFamily="34" charset="0"/>
              </a:rPr>
              <a:t>（    ）</a:t>
            </a:r>
            <a:r>
              <a:rPr lang="en-US" altLang="zh-CN" sz="3600" dirty="0"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latin typeface="Arial" panose="020B0604020202020204" pitchFamily="34" charset="0"/>
              </a:rPr>
              <a:t>×</a:t>
            </a:r>
            <a:r>
              <a:rPr lang="en-US" altLang="zh-CN" sz="3600" dirty="0"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latin typeface="Arial" panose="020B0604020202020204" pitchFamily="34" charset="0"/>
              </a:rPr>
              <a:t>＝</a:t>
            </a:r>
            <a:r>
              <a:rPr lang="en-US" altLang="zh-CN" sz="3600" b="1" dirty="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7652" name="Rectangle 6"/>
          <p:cNvSpPr/>
          <p:nvPr/>
        </p:nvSpPr>
        <p:spPr>
          <a:xfrm>
            <a:off x="4037013" y="3144838"/>
            <a:ext cx="3543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>
                <a:latin typeface="Arial" panose="020B0604020202020204" pitchFamily="34" charset="0"/>
              </a:rPr>
              <a:t>（    ） </a:t>
            </a:r>
            <a:r>
              <a:rPr lang="en-US" altLang="zh-CN" sz="3600" b="1" dirty="0">
                <a:latin typeface="Arial" panose="020B0604020202020204" pitchFamily="34" charset="0"/>
              </a:rPr>
              <a:t>×</a:t>
            </a:r>
            <a:r>
              <a:rPr lang="en-US" altLang="zh-CN" sz="3600" dirty="0"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latin typeface="Arial" panose="020B0604020202020204" pitchFamily="34" charset="0"/>
              </a:rPr>
              <a:t>6</a:t>
            </a:r>
            <a:r>
              <a:rPr lang="zh-CN" altLang="en-US" sz="3600" b="1" dirty="0">
                <a:latin typeface="Arial" panose="020B0604020202020204" pitchFamily="34" charset="0"/>
              </a:rPr>
              <a:t>＝</a:t>
            </a:r>
            <a:r>
              <a:rPr lang="en-US" altLang="zh-CN" sz="3600" b="1" dirty="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7653" name="Rectangle 7"/>
          <p:cNvSpPr/>
          <p:nvPr/>
        </p:nvSpPr>
        <p:spPr>
          <a:xfrm>
            <a:off x="4216400" y="2212975"/>
            <a:ext cx="3289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6×</a:t>
            </a:r>
            <a:r>
              <a:rPr lang="zh-CN" altLang="en-US" sz="3600" b="1" dirty="0">
                <a:latin typeface="Arial" panose="020B0604020202020204" pitchFamily="34" charset="0"/>
              </a:rPr>
              <a:t>（    ）＝</a:t>
            </a:r>
            <a:r>
              <a:rPr lang="en-US" altLang="zh-CN" sz="3600" b="1" dirty="0"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27654" name="Rectangle 8"/>
          <p:cNvSpPr/>
          <p:nvPr/>
        </p:nvSpPr>
        <p:spPr>
          <a:xfrm>
            <a:off x="-33337" y="2286000"/>
            <a:ext cx="3289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4×</a:t>
            </a:r>
            <a:r>
              <a:rPr lang="zh-CN" altLang="en-US" sz="3600" b="1" dirty="0">
                <a:latin typeface="Arial" panose="020B0604020202020204" pitchFamily="34" charset="0"/>
              </a:rPr>
              <a:t>（    ）＝</a:t>
            </a:r>
            <a:r>
              <a:rPr lang="en-US" altLang="zh-CN" sz="3600" b="1" dirty="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7655" name="Rectangle 9"/>
          <p:cNvSpPr/>
          <p:nvPr/>
        </p:nvSpPr>
        <p:spPr>
          <a:xfrm>
            <a:off x="4287838" y="1349375"/>
            <a:ext cx="3289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5×</a:t>
            </a:r>
            <a:r>
              <a:rPr lang="zh-CN" altLang="en-US" sz="3600" b="1" dirty="0">
                <a:latin typeface="Arial" panose="020B0604020202020204" pitchFamily="34" charset="0"/>
              </a:rPr>
              <a:t>（    ）＝</a:t>
            </a:r>
            <a:r>
              <a:rPr lang="en-US" altLang="zh-CN" sz="3600" b="1" dirty="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7656" name="Rectangle 10"/>
          <p:cNvSpPr/>
          <p:nvPr/>
        </p:nvSpPr>
        <p:spPr>
          <a:xfrm>
            <a:off x="-95250" y="3294063"/>
            <a:ext cx="3416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>
                <a:latin typeface="Arial" panose="020B0604020202020204" pitchFamily="34" charset="0"/>
              </a:rPr>
              <a:t>（    ） </a:t>
            </a:r>
            <a:r>
              <a:rPr lang="en-US" altLang="zh-CN" sz="3600" b="1" dirty="0">
                <a:latin typeface="Arial" panose="020B0604020202020204" pitchFamily="34" charset="0"/>
              </a:rPr>
              <a:t>×</a:t>
            </a:r>
            <a:r>
              <a:rPr lang="en-US" altLang="zh-CN" sz="3600" dirty="0"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latin typeface="Arial" panose="020B0604020202020204" pitchFamily="34" charset="0"/>
              </a:rPr>
              <a:t>＝</a:t>
            </a:r>
            <a:r>
              <a:rPr lang="en-US" altLang="zh-CN" sz="3600" b="1" dirty="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7657" name="Rectangle 11"/>
          <p:cNvSpPr/>
          <p:nvPr/>
        </p:nvSpPr>
        <p:spPr>
          <a:xfrm>
            <a:off x="3995738" y="4149725"/>
            <a:ext cx="3416300" cy="806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>
                <a:latin typeface="Arial" panose="020B0604020202020204" pitchFamily="34" charset="0"/>
              </a:rPr>
              <a:t>（    ） </a:t>
            </a:r>
            <a:r>
              <a:rPr lang="en-US" altLang="zh-CN" sz="3600" b="1" dirty="0">
                <a:latin typeface="Arial" panose="020B0604020202020204" pitchFamily="34" charset="0"/>
              </a:rPr>
              <a:t>×</a:t>
            </a:r>
            <a:r>
              <a:rPr lang="en-US" altLang="zh-CN" sz="3600" dirty="0">
                <a:latin typeface="Arial" panose="020B0604020202020204" pitchFamily="34" charset="0"/>
              </a:rPr>
              <a:t>6</a:t>
            </a:r>
            <a:r>
              <a:rPr lang="zh-CN" altLang="en-US" sz="3600" b="1" dirty="0">
                <a:latin typeface="Arial" panose="020B0604020202020204" pitchFamily="34" charset="0"/>
              </a:rPr>
              <a:t>＝</a:t>
            </a:r>
            <a:r>
              <a:rPr lang="en-US" altLang="zh-CN" sz="3600" b="1" dirty="0"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5134" name="TextBox 66"/>
          <p:cNvSpPr txBox="1"/>
          <p:nvPr/>
        </p:nvSpPr>
        <p:spPr>
          <a:xfrm>
            <a:off x="1187450" y="1412875"/>
            <a:ext cx="503238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TextBox 66"/>
          <p:cNvSpPr txBox="1"/>
          <p:nvPr/>
        </p:nvSpPr>
        <p:spPr>
          <a:xfrm>
            <a:off x="5580063" y="1412875"/>
            <a:ext cx="503237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" name="TextBox 66"/>
          <p:cNvSpPr txBox="1"/>
          <p:nvPr/>
        </p:nvSpPr>
        <p:spPr>
          <a:xfrm>
            <a:off x="1187450" y="2349500"/>
            <a:ext cx="503238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" name="TextBox 66"/>
          <p:cNvSpPr txBox="1"/>
          <p:nvPr/>
        </p:nvSpPr>
        <p:spPr>
          <a:xfrm>
            <a:off x="5435600" y="2276475"/>
            <a:ext cx="503238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5" name="TextBox 66"/>
          <p:cNvSpPr txBox="1"/>
          <p:nvPr/>
        </p:nvSpPr>
        <p:spPr>
          <a:xfrm>
            <a:off x="468313" y="3357563"/>
            <a:ext cx="503237" cy="75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" name="TextBox 66"/>
          <p:cNvSpPr txBox="1"/>
          <p:nvPr/>
        </p:nvSpPr>
        <p:spPr>
          <a:xfrm>
            <a:off x="4572000" y="3213100"/>
            <a:ext cx="503238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" name="TextBox 66"/>
          <p:cNvSpPr txBox="1"/>
          <p:nvPr/>
        </p:nvSpPr>
        <p:spPr>
          <a:xfrm>
            <a:off x="468313" y="4365625"/>
            <a:ext cx="503237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" name="TextBox 66"/>
          <p:cNvSpPr txBox="1"/>
          <p:nvPr/>
        </p:nvSpPr>
        <p:spPr>
          <a:xfrm>
            <a:off x="4572000" y="4149725"/>
            <a:ext cx="503238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8300" y="390525"/>
            <a:ext cx="2325688" cy="650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填一填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/>
          <p:nvPr/>
        </p:nvSpPr>
        <p:spPr>
          <a:xfrm>
            <a:off x="827088" y="1125538"/>
            <a:ext cx="7632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4755" name="Text Box 3"/>
          <p:cNvSpPr txBox="1"/>
          <p:nvPr/>
        </p:nvSpPr>
        <p:spPr>
          <a:xfrm>
            <a:off x="611188" y="404813"/>
            <a:ext cx="781208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王老师和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个同学做红花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每人做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朵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一共做了多少朵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74756" name="Text Box 4"/>
          <p:cNvSpPr txBox="1"/>
          <p:nvPr/>
        </p:nvSpPr>
        <p:spPr>
          <a:xfrm>
            <a:off x="1835150" y="2492375"/>
            <a:ext cx="5400675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7200" b="1" dirty="0">
                <a:solidFill>
                  <a:srgbClr val="FF00FF"/>
                </a:solidFill>
                <a:latin typeface="Arial" panose="020B0604020202020204" pitchFamily="34" charset="0"/>
              </a:rPr>
              <a:t>6X4=24(</a:t>
            </a:r>
            <a:r>
              <a:rPr lang="zh-CN" altLang="en-US" sz="7200" b="1" dirty="0">
                <a:solidFill>
                  <a:srgbClr val="FF00FF"/>
                </a:solidFill>
                <a:latin typeface="Arial" panose="020B0604020202020204" pitchFamily="34" charset="0"/>
              </a:rPr>
              <a:t>朵</a:t>
            </a:r>
            <a:r>
              <a:rPr lang="en-US" altLang="zh-CN" sz="7200" b="1" dirty="0">
                <a:solidFill>
                  <a:srgbClr val="FF00FF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4757" name="Text Box 5"/>
          <p:cNvSpPr txBox="1"/>
          <p:nvPr/>
        </p:nvSpPr>
        <p:spPr>
          <a:xfrm>
            <a:off x="1403350" y="4221163"/>
            <a:ext cx="6227763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5400" b="1" dirty="0">
                <a:solidFill>
                  <a:srgbClr val="FF00FF"/>
                </a:solidFill>
                <a:latin typeface="Arial" panose="020B0604020202020204" pitchFamily="34" charset="0"/>
              </a:rPr>
              <a:t>答</a:t>
            </a:r>
            <a:r>
              <a:rPr lang="en-US" altLang="zh-CN" sz="5400" b="1" dirty="0">
                <a:solidFill>
                  <a:srgbClr val="FF00FF"/>
                </a:solidFill>
                <a:latin typeface="Arial" panose="020B0604020202020204" pitchFamily="34" charset="0"/>
              </a:rPr>
              <a:t>:</a:t>
            </a:r>
            <a:r>
              <a:rPr lang="zh-CN" altLang="en-US" sz="5400" b="1" dirty="0">
                <a:solidFill>
                  <a:srgbClr val="FF00FF"/>
                </a:solidFill>
                <a:latin typeface="Arial" panose="020B0604020202020204" pitchFamily="34" charset="0"/>
              </a:rPr>
              <a:t>一共做了</a:t>
            </a:r>
            <a:r>
              <a:rPr lang="en-US" altLang="zh-CN" sz="5400" b="1" dirty="0">
                <a:solidFill>
                  <a:srgbClr val="FF00FF"/>
                </a:solidFill>
                <a:latin typeface="Arial" panose="020B0604020202020204" pitchFamily="34" charset="0"/>
              </a:rPr>
              <a:t>24</a:t>
            </a:r>
            <a:r>
              <a:rPr lang="zh-CN" altLang="en-US" sz="5400" b="1" dirty="0">
                <a:solidFill>
                  <a:srgbClr val="FF00FF"/>
                </a:solidFill>
                <a:latin typeface="Arial" panose="020B0604020202020204" pitchFamily="34" charset="0"/>
              </a:rPr>
              <a:t>朵。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593510435412565575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Rectangle 3"/>
          <p:cNvSpPr/>
          <p:nvPr/>
        </p:nvSpPr>
        <p:spPr>
          <a:xfrm>
            <a:off x="7019925" y="3068638"/>
            <a:ext cx="9906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/>
          <p:nvPr/>
        </p:nvSpPr>
        <p:spPr>
          <a:xfrm>
            <a:off x="4787900" y="3141663"/>
            <a:ext cx="9906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1" name="Rectangle 5"/>
          <p:cNvSpPr/>
          <p:nvPr/>
        </p:nvSpPr>
        <p:spPr>
          <a:xfrm>
            <a:off x="2555875" y="3213100"/>
            <a:ext cx="9906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2" name="Rectangle 6"/>
          <p:cNvSpPr/>
          <p:nvPr/>
        </p:nvSpPr>
        <p:spPr>
          <a:xfrm>
            <a:off x="468313" y="3213100"/>
            <a:ext cx="990600" cy="533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l"/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9703" name="Picture 7" descr="gushishu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538" y="1557338"/>
            <a:ext cx="1828800" cy="134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4" name="Picture 8" descr="lab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8175" y="1484313"/>
            <a:ext cx="2378075" cy="1655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5" name="Picture 9" descr="qianbih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8125" y="1341438"/>
            <a:ext cx="167640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6" name="Picture 10" descr="xs204012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844675"/>
            <a:ext cx="2286000" cy="1455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7" name="Text Box 11"/>
          <p:cNvSpPr txBox="1"/>
          <p:nvPr/>
        </p:nvSpPr>
        <p:spPr>
          <a:xfrm>
            <a:off x="539750" y="3213100"/>
            <a:ext cx="83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</a:rPr>
              <a:t>元</a:t>
            </a:r>
          </a:p>
        </p:txBody>
      </p:sp>
      <p:sp>
        <p:nvSpPr>
          <p:cNvPr id="29708" name="Text Box 12"/>
          <p:cNvSpPr txBox="1"/>
          <p:nvPr/>
        </p:nvSpPr>
        <p:spPr>
          <a:xfrm>
            <a:off x="2700338" y="3213100"/>
            <a:ext cx="121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元</a:t>
            </a:r>
          </a:p>
        </p:txBody>
      </p:sp>
      <p:sp>
        <p:nvSpPr>
          <p:cNvPr id="29709" name="Text Box 13"/>
          <p:cNvSpPr txBox="1"/>
          <p:nvPr/>
        </p:nvSpPr>
        <p:spPr>
          <a:xfrm>
            <a:off x="4932363" y="3141663"/>
            <a:ext cx="1143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元</a:t>
            </a:r>
          </a:p>
        </p:txBody>
      </p:sp>
      <p:sp>
        <p:nvSpPr>
          <p:cNvPr id="29710" name="Text Box 14"/>
          <p:cNvSpPr txBox="1"/>
          <p:nvPr/>
        </p:nvSpPr>
        <p:spPr>
          <a:xfrm>
            <a:off x="7164388" y="3068638"/>
            <a:ext cx="914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元</a:t>
            </a:r>
          </a:p>
        </p:txBody>
      </p:sp>
      <p:grpSp>
        <p:nvGrpSpPr>
          <p:cNvPr id="78863" name="Group 15"/>
          <p:cNvGrpSpPr/>
          <p:nvPr/>
        </p:nvGrpSpPr>
        <p:grpSpPr>
          <a:xfrm>
            <a:off x="684213" y="4365625"/>
            <a:ext cx="5105400" cy="519113"/>
            <a:chOff x="576" y="2256"/>
            <a:chExt cx="3216" cy="327"/>
          </a:xfrm>
        </p:grpSpPr>
        <p:sp>
          <p:nvSpPr>
            <p:cNvPr id="29719" name="Text Box 16"/>
            <p:cNvSpPr txBox="1"/>
            <p:nvPr/>
          </p:nvSpPr>
          <p:spPr>
            <a:xfrm>
              <a:off x="576" y="2256"/>
              <a:ext cx="115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本故事书：</a:t>
              </a:r>
            </a:p>
          </p:txBody>
        </p:sp>
        <p:sp>
          <p:nvSpPr>
            <p:cNvPr id="29720" name="Line 17"/>
            <p:cNvSpPr/>
            <p:nvPr/>
          </p:nvSpPr>
          <p:spPr>
            <a:xfrm>
              <a:off x="1776" y="2544"/>
              <a:ext cx="20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8866" name="Group 18"/>
          <p:cNvGrpSpPr/>
          <p:nvPr/>
        </p:nvGrpSpPr>
        <p:grpSpPr>
          <a:xfrm>
            <a:off x="684213" y="5300663"/>
            <a:ext cx="5105400" cy="519112"/>
            <a:chOff x="576" y="2736"/>
            <a:chExt cx="3216" cy="327"/>
          </a:xfrm>
        </p:grpSpPr>
        <p:sp>
          <p:nvSpPr>
            <p:cNvPr id="29717" name="Text Box 19"/>
            <p:cNvSpPr txBox="1"/>
            <p:nvPr/>
          </p:nvSpPr>
          <p:spPr>
            <a:xfrm>
              <a:off x="576" y="2736"/>
              <a:ext cx="13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6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只铅笔盒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：</a:t>
              </a:r>
            </a:p>
          </p:txBody>
        </p:sp>
        <p:sp>
          <p:nvSpPr>
            <p:cNvPr id="29718" name="Line 20"/>
            <p:cNvSpPr/>
            <p:nvPr/>
          </p:nvSpPr>
          <p:spPr>
            <a:xfrm>
              <a:off x="1776" y="2976"/>
              <a:ext cx="20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8869" name="Text Box 21"/>
          <p:cNvSpPr txBox="1"/>
          <p:nvPr/>
        </p:nvSpPr>
        <p:spPr>
          <a:xfrm>
            <a:off x="2771775" y="4365625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2×6</a:t>
            </a:r>
            <a:r>
              <a:rPr lang="zh-CN" altLang="en-US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（元）</a:t>
            </a:r>
          </a:p>
        </p:txBody>
      </p:sp>
      <p:sp>
        <p:nvSpPr>
          <p:cNvPr id="78870" name="Text Box 22"/>
          <p:cNvSpPr txBox="1"/>
          <p:nvPr/>
        </p:nvSpPr>
        <p:spPr>
          <a:xfrm>
            <a:off x="2771775" y="5229225"/>
            <a:ext cx="236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6×4</a:t>
            </a:r>
            <a:r>
              <a:rPr lang="zh-CN" altLang="en-US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8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（元）</a:t>
            </a:r>
          </a:p>
        </p:txBody>
      </p:sp>
      <p:sp>
        <p:nvSpPr>
          <p:cNvPr id="29715" name="Text Box 23"/>
          <p:cNvSpPr txBox="1"/>
          <p:nvPr/>
        </p:nvSpPr>
        <p:spPr>
          <a:xfrm>
            <a:off x="663575" y="1936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9716" name="WordArt 24"/>
          <p:cNvSpPr>
            <a:spLocks noTextEdit="1"/>
          </p:cNvSpPr>
          <p:nvPr/>
        </p:nvSpPr>
        <p:spPr>
          <a:xfrm>
            <a:off x="468313" y="188913"/>
            <a:ext cx="2808287" cy="14398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TopLeft">
                <a:rot lat="0" lon="20520000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eaLnBrk="0" hangingPunct="0"/>
            <a:r>
              <a:rPr lang="zh-CN" altLang="en-US" sz="4400">
                <a:solidFill>
                  <a:srgbClr val="FFFF00">
                    <a:alpha val="74117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我能行</a:t>
            </a: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9" grpId="0"/>
      <p:bldP spid="788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/>
          <p:nvPr/>
        </p:nvSpPr>
        <p:spPr>
          <a:xfrm>
            <a:off x="431800" y="3654425"/>
            <a:ext cx="867727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计算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3×6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6×3</a:t>
            </a:r>
            <a:r>
              <a:rPr lang="en-US" altLang="zh-CN" sz="1600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都用口诀（        ）。</a:t>
            </a:r>
            <a:endParaRPr lang="zh-CN" altLang="en-US" sz="54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076" name="Text Box 8"/>
          <p:cNvSpPr txBox="1"/>
          <p:nvPr/>
        </p:nvSpPr>
        <p:spPr>
          <a:xfrm>
            <a:off x="250825" y="4514850"/>
            <a:ext cx="864235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4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5×6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这个算式中，乘数是（     ），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积是（    ）。表示的含义（              ）或（               ）。</a:t>
            </a:r>
          </a:p>
        </p:txBody>
      </p:sp>
      <p:sp>
        <p:nvSpPr>
          <p:cNvPr id="22538" name="Text Box 10"/>
          <p:cNvSpPr txBox="1"/>
          <p:nvPr/>
        </p:nvSpPr>
        <p:spPr>
          <a:xfrm>
            <a:off x="6335713" y="3719513"/>
            <a:ext cx="198120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三六十八</a:t>
            </a:r>
          </a:p>
        </p:txBody>
      </p:sp>
      <p:sp>
        <p:nvSpPr>
          <p:cNvPr id="22539" name="Text Box 11"/>
          <p:cNvSpPr txBox="1"/>
          <p:nvPr/>
        </p:nvSpPr>
        <p:spPr>
          <a:xfrm>
            <a:off x="1295400" y="5013325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</a:p>
        </p:txBody>
      </p:sp>
      <p:sp>
        <p:nvSpPr>
          <p:cNvPr id="22540" name="Text Box 12"/>
          <p:cNvSpPr txBox="1"/>
          <p:nvPr/>
        </p:nvSpPr>
        <p:spPr>
          <a:xfrm>
            <a:off x="7262813" y="4514850"/>
            <a:ext cx="8651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</a:p>
        </p:txBody>
      </p:sp>
      <p:sp>
        <p:nvSpPr>
          <p:cNvPr id="22541" name="Text Box 13"/>
          <p:cNvSpPr txBox="1"/>
          <p:nvPr/>
        </p:nvSpPr>
        <p:spPr>
          <a:xfrm>
            <a:off x="5607050" y="5026025"/>
            <a:ext cx="33131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个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的和是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</a:p>
        </p:txBody>
      </p:sp>
      <p:sp>
        <p:nvSpPr>
          <p:cNvPr id="3081" name="Text Box 15"/>
          <p:cNvSpPr txBox="1"/>
          <p:nvPr/>
        </p:nvSpPr>
        <p:spPr>
          <a:xfrm>
            <a:off x="395288" y="1323975"/>
            <a:ext cx="79216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个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是（   ）；  （    ）个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22544" name="Text Box 16"/>
          <p:cNvSpPr txBox="1"/>
          <p:nvPr/>
        </p:nvSpPr>
        <p:spPr>
          <a:xfrm>
            <a:off x="2771775" y="1260475"/>
            <a:ext cx="64928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</a:p>
        </p:txBody>
      </p:sp>
      <p:sp>
        <p:nvSpPr>
          <p:cNvPr id="22545" name="Text Box 17"/>
          <p:cNvSpPr txBox="1"/>
          <p:nvPr/>
        </p:nvSpPr>
        <p:spPr>
          <a:xfrm>
            <a:off x="5219700" y="1260475"/>
            <a:ext cx="64928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</a:p>
        </p:txBody>
      </p:sp>
      <p:sp>
        <p:nvSpPr>
          <p:cNvPr id="3084" name="Text Box 18"/>
          <p:cNvSpPr txBox="1"/>
          <p:nvPr/>
        </p:nvSpPr>
        <p:spPr>
          <a:xfrm>
            <a:off x="396875" y="2089150"/>
            <a:ext cx="8567738" cy="1322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乘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得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18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，写作（         ），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en-US" altLang="zh-CN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×6</a:t>
            </a: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读作</a:t>
            </a:r>
            <a:endParaRPr lang="en-US" altLang="zh-CN" sz="3200" b="1" dirty="0">
              <a:solidFill>
                <a:srgbClr val="0000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       ），</a:t>
            </a:r>
            <a:r>
              <a:rPr lang="en-US" altLang="zh-CN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4</a:t>
            </a:r>
            <a:r>
              <a:rPr lang="en-US" altLang="zh-CN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×6 =24</a:t>
            </a: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读作（          ）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22547" name="Text Box 19"/>
          <p:cNvSpPr txBox="1"/>
          <p:nvPr/>
        </p:nvSpPr>
        <p:spPr>
          <a:xfrm>
            <a:off x="4284663" y="2079625"/>
            <a:ext cx="223202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3×6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18</a:t>
            </a:r>
          </a:p>
        </p:txBody>
      </p:sp>
      <p:sp>
        <p:nvSpPr>
          <p:cNvPr id="22549" name="Text Box 21"/>
          <p:cNvSpPr txBox="1"/>
          <p:nvPr/>
        </p:nvSpPr>
        <p:spPr>
          <a:xfrm>
            <a:off x="971550" y="2844800"/>
            <a:ext cx="12779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乘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</a:p>
        </p:txBody>
      </p:sp>
      <p:sp>
        <p:nvSpPr>
          <p:cNvPr id="16" name="Text Box 13"/>
          <p:cNvSpPr txBox="1"/>
          <p:nvPr/>
        </p:nvSpPr>
        <p:spPr>
          <a:xfrm>
            <a:off x="1258888" y="5529263"/>
            <a:ext cx="3311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个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的和是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</a:p>
        </p:txBody>
      </p:sp>
      <p:sp>
        <p:nvSpPr>
          <p:cNvPr id="17" name="Text Box 21"/>
          <p:cNvSpPr txBox="1"/>
          <p:nvPr/>
        </p:nvSpPr>
        <p:spPr>
          <a:xfrm>
            <a:off x="6011863" y="2798763"/>
            <a:ext cx="2616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乘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等于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8300" y="390525"/>
            <a:ext cx="1881188" cy="65087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填空</a:t>
            </a:r>
          </a:p>
        </p:txBody>
      </p:sp>
      <p:pic>
        <p:nvPicPr>
          <p:cNvPr id="19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5803875">
            <a:off x="7672388" y="33338"/>
            <a:ext cx="1360487" cy="1360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鸟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/>
      <p:bldP spid="22538" grpId="0"/>
      <p:bldP spid="22539" grpId="0"/>
      <p:bldP spid="22540" grpId="0"/>
      <p:bldP spid="22541" grpId="0"/>
      <p:bldP spid="3081" grpId="0"/>
      <p:bldP spid="22544" grpId="0"/>
      <p:bldP spid="22545" grpId="0"/>
      <p:bldP spid="3084" grpId="0"/>
      <p:bldP spid="22547" grpId="0"/>
      <p:bldP spid="22549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/>
          <p:nvPr/>
        </p:nvSpPr>
        <p:spPr>
          <a:xfrm>
            <a:off x="596900" y="3267075"/>
            <a:ext cx="777081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3×3</a:t>
            </a:r>
            <a:r>
              <a:rPr lang="zh-CN" altLang="en-US" sz="3200" b="1" dirty="0"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latin typeface="Arial" panose="020B0604020202020204" pitchFamily="34" charset="0"/>
              </a:rPr>
              <a:t>1           4×2</a:t>
            </a:r>
            <a:r>
              <a:rPr lang="zh-CN" altLang="en-US" sz="3200" b="1" dirty="0"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latin typeface="Arial" panose="020B0604020202020204" pitchFamily="34" charset="0"/>
              </a:rPr>
              <a:t>1          5×3</a:t>
            </a:r>
            <a:r>
              <a:rPr lang="zh-CN" altLang="en-US" sz="3200" b="1" dirty="0">
                <a:latin typeface="Arial" panose="020B0604020202020204" pitchFamily="34" charset="0"/>
              </a:rPr>
              <a:t>－</a:t>
            </a: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" name="矩形 1"/>
          <p:cNvSpPr/>
          <p:nvPr/>
        </p:nvSpPr>
        <p:spPr>
          <a:xfrm>
            <a:off x="849313" y="1484313"/>
            <a:ext cx="7394575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、乘加乘减的算式先算什么后算什么？</a:t>
            </a:r>
          </a:p>
        </p:txBody>
      </p:sp>
      <p:sp>
        <p:nvSpPr>
          <p:cNvPr id="7" name="矩形 6"/>
          <p:cNvSpPr/>
          <p:nvPr/>
        </p:nvSpPr>
        <p:spPr>
          <a:xfrm>
            <a:off x="809625" y="2311400"/>
            <a:ext cx="368776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、口算下面各题。</a:t>
            </a:r>
          </a:p>
        </p:txBody>
      </p:sp>
      <p:sp>
        <p:nvSpPr>
          <p:cNvPr id="19" name="Text Box 5"/>
          <p:cNvSpPr txBox="1"/>
          <p:nvPr/>
        </p:nvSpPr>
        <p:spPr>
          <a:xfrm>
            <a:off x="615950" y="4500563"/>
            <a:ext cx="77708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3×6</a:t>
            </a:r>
            <a:r>
              <a:rPr lang="zh-CN" altLang="en-US" sz="3200" b="1" dirty="0"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latin typeface="Arial" panose="020B0604020202020204" pitchFamily="34" charset="0"/>
              </a:rPr>
              <a:t>1           4×6</a:t>
            </a:r>
            <a:r>
              <a:rPr lang="zh-CN" altLang="en-US" sz="3200" b="1" dirty="0">
                <a:latin typeface="Arial" panose="020B0604020202020204" pitchFamily="34" charset="0"/>
              </a:rPr>
              <a:t>＋</a:t>
            </a:r>
            <a:r>
              <a:rPr lang="en-US" altLang="zh-CN" sz="3200" b="1" dirty="0">
                <a:latin typeface="Arial" panose="020B0604020202020204" pitchFamily="34" charset="0"/>
              </a:rPr>
              <a:t>1          5×4+5</a:t>
            </a:r>
          </a:p>
        </p:txBody>
      </p:sp>
      <p:sp>
        <p:nvSpPr>
          <p:cNvPr id="20" name="矩形 19"/>
          <p:cNvSpPr/>
          <p:nvPr/>
        </p:nvSpPr>
        <p:spPr>
          <a:xfrm>
            <a:off x="2170113" y="3276600"/>
            <a:ext cx="8429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=10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00625" y="3276600"/>
            <a:ext cx="65087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=9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566025" y="3276600"/>
            <a:ext cx="842963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=10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220913" y="4479925"/>
            <a:ext cx="842962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=19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953000" y="4491038"/>
            <a:ext cx="842963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=25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616825" y="4481513"/>
            <a:ext cx="842963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=25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9" name="Text Box 5"/>
          <p:cNvSpPr txBox="1"/>
          <p:nvPr/>
        </p:nvSpPr>
        <p:spPr>
          <a:xfrm>
            <a:off x="611188" y="5580063"/>
            <a:ext cx="77708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6×6</a:t>
            </a:r>
            <a:r>
              <a:rPr lang="en-US" altLang="zh-CN" sz="3200" b="1" dirty="0">
                <a:latin typeface="宋体" panose="02010600030101010101" pitchFamily="2" charset="-122"/>
              </a:rPr>
              <a:t>―</a:t>
            </a:r>
            <a:r>
              <a:rPr lang="en-US" altLang="zh-CN" sz="3200" b="1" dirty="0">
                <a:latin typeface="Arial" panose="020B0604020202020204" pitchFamily="34" charset="0"/>
              </a:rPr>
              <a:t>6           10</a:t>
            </a:r>
            <a:r>
              <a:rPr lang="en-US" altLang="zh-CN" sz="3200" b="1" dirty="0">
                <a:latin typeface="宋体" panose="02010600030101010101" pitchFamily="2" charset="-122"/>
              </a:rPr>
              <a:t>―</a:t>
            </a:r>
            <a:r>
              <a:rPr lang="en-US" altLang="zh-CN" sz="3200" b="1" dirty="0">
                <a:latin typeface="Arial" panose="020B0604020202020204" pitchFamily="34" charset="0"/>
              </a:rPr>
              <a:t>3</a:t>
            </a:r>
            <a:r>
              <a:rPr lang="en-US" altLang="zh-CN" sz="3200" b="1" dirty="0">
                <a:latin typeface="宋体" panose="02010600030101010101" pitchFamily="2" charset="-122"/>
              </a:rPr>
              <a:t>×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en-US" altLang="zh-CN" sz="3200" b="1" dirty="0">
                <a:latin typeface="宋体" panose="02010600030101010101" pitchFamily="2" charset="-122"/>
              </a:rPr>
              <a:t>     6+4×6  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292725" y="5567363"/>
            <a:ext cx="65087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=1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472363" y="5572125"/>
            <a:ext cx="8445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=30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289175" y="5562600"/>
            <a:ext cx="844550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=30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631" y="476672"/>
            <a:ext cx="4822449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先答问题再口算</a:t>
            </a:r>
          </a:p>
        </p:txBody>
      </p:sp>
      <p:pic>
        <p:nvPicPr>
          <p:cNvPr id="18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5803875">
            <a:off x="7213600" y="-204787"/>
            <a:ext cx="1362075" cy="1362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2" grpId="0"/>
      <p:bldP spid="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/>
          <p:nvPr/>
        </p:nvSpPr>
        <p:spPr>
          <a:xfrm>
            <a:off x="1187450" y="19891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Text Box 6"/>
          <p:cNvSpPr txBox="1"/>
          <p:nvPr/>
        </p:nvSpPr>
        <p:spPr>
          <a:xfrm>
            <a:off x="2555875" y="299720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15367" name="Text Box 7"/>
          <p:cNvSpPr txBox="1"/>
          <p:nvPr/>
        </p:nvSpPr>
        <p:spPr>
          <a:xfrm>
            <a:off x="2555875" y="3570288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15368" name="Text Box 8"/>
          <p:cNvSpPr txBox="1"/>
          <p:nvPr/>
        </p:nvSpPr>
        <p:spPr>
          <a:xfrm>
            <a:off x="5219700" y="299402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5369" name="Text Box 9"/>
          <p:cNvSpPr txBox="1"/>
          <p:nvPr/>
        </p:nvSpPr>
        <p:spPr>
          <a:xfrm>
            <a:off x="5219700" y="3570288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5370" name="Text Box 10"/>
          <p:cNvSpPr txBox="1"/>
          <p:nvPr/>
        </p:nvSpPr>
        <p:spPr>
          <a:xfrm>
            <a:off x="7885113" y="2994025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15371" name="Text Box 11"/>
          <p:cNvSpPr txBox="1"/>
          <p:nvPr/>
        </p:nvSpPr>
        <p:spPr>
          <a:xfrm>
            <a:off x="7869238" y="3497263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grpSp>
        <p:nvGrpSpPr>
          <p:cNvPr id="32777" name="Group 22"/>
          <p:cNvGrpSpPr/>
          <p:nvPr/>
        </p:nvGrpSpPr>
        <p:grpSpPr>
          <a:xfrm>
            <a:off x="820738" y="2997200"/>
            <a:ext cx="7567612" cy="1158875"/>
            <a:chOff x="517" y="1888"/>
            <a:chExt cx="4767" cy="730"/>
          </a:xfrm>
        </p:grpSpPr>
        <p:sp>
          <p:nvSpPr>
            <p:cNvPr id="32781" name="Text Box 12"/>
            <p:cNvSpPr txBox="1"/>
            <p:nvPr/>
          </p:nvSpPr>
          <p:spPr>
            <a:xfrm>
              <a:off x="517" y="1890"/>
              <a:ext cx="132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latin typeface="Arial" panose="020B0604020202020204" pitchFamily="34" charset="0"/>
                </a:rPr>
                <a:t>6×3+</a:t>
              </a:r>
              <a:r>
                <a:rPr lang="en-US" altLang="zh-CN" sz="3200" b="1" dirty="0">
                  <a:solidFill>
                    <a:schemeClr val="accent2"/>
                  </a:solidFill>
                  <a:latin typeface="Arial" panose="020B0604020202020204" pitchFamily="34" charset="0"/>
                </a:rPr>
                <a:t>6</a:t>
              </a: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</a:p>
          </p:txBody>
        </p:sp>
        <p:sp>
          <p:nvSpPr>
            <p:cNvPr id="32782" name="Text Box 13"/>
            <p:cNvSpPr txBox="1"/>
            <p:nvPr/>
          </p:nvSpPr>
          <p:spPr>
            <a:xfrm>
              <a:off x="809" y="2253"/>
              <a:ext cx="1073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latin typeface="Arial" panose="020B0604020202020204" pitchFamily="34" charset="0"/>
                </a:rPr>
                <a:t>6×4</a:t>
              </a: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</a:p>
          </p:txBody>
        </p:sp>
        <p:sp>
          <p:nvSpPr>
            <p:cNvPr id="32783" name="Text Box 14"/>
            <p:cNvSpPr txBox="1"/>
            <p:nvPr/>
          </p:nvSpPr>
          <p:spPr>
            <a:xfrm>
              <a:off x="2174" y="1888"/>
              <a:ext cx="143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latin typeface="Arial" panose="020B0604020202020204" pitchFamily="34" charset="0"/>
                </a:rPr>
                <a:t>6×4+</a:t>
              </a:r>
              <a:r>
                <a:rPr lang="en-US" altLang="zh-CN" sz="3200" b="1" dirty="0">
                  <a:solidFill>
                    <a:schemeClr val="accent2"/>
                  </a:solidFill>
                  <a:latin typeface="Arial" panose="020B0604020202020204" pitchFamily="34" charset="0"/>
                </a:rPr>
                <a:t>6</a:t>
              </a: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</a:p>
          </p:txBody>
        </p:sp>
        <p:sp>
          <p:nvSpPr>
            <p:cNvPr id="32784" name="Text Box 15"/>
            <p:cNvSpPr txBox="1"/>
            <p:nvPr/>
          </p:nvSpPr>
          <p:spPr>
            <a:xfrm>
              <a:off x="2492" y="2234"/>
              <a:ext cx="120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latin typeface="Arial" panose="020B0604020202020204" pitchFamily="34" charset="0"/>
                </a:rPr>
                <a:t>6×5</a:t>
              </a: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</a:p>
          </p:txBody>
        </p:sp>
        <p:sp>
          <p:nvSpPr>
            <p:cNvPr id="32785" name="Text Box 16"/>
            <p:cNvSpPr txBox="1"/>
            <p:nvPr/>
          </p:nvSpPr>
          <p:spPr>
            <a:xfrm>
              <a:off x="3853" y="1888"/>
              <a:ext cx="143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latin typeface="Arial" panose="020B0604020202020204" pitchFamily="34" charset="0"/>
                </a:rPr>
                <a:t>6×5+</a:t>
              </a:r>
              <a:r>
                <a:rPr lang="en-US" altLang="zh-CN" sz="3200" b="1" dirty="0">
                  <a:solidFill>
                    <a:schemeClr val="accent2"/>
                  </a:solidFill>
                  <a:latin typeface="Arial" panose="020B0604020202020204" pitchFamily="34" charset="0"/>
                </a:rPr>
                <a:t>6</a:t>
              </a: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</a:p>
          </p:txBody>
        </p:sp>
        <p:sp>
          <p:nvSpPr>
            <p:cNvPr id="32786" name="Text Box 17"/>
            <p:cNvSpPr txBox="1"/>
            <p:nvPr/>
          </p:nvSpPr>
          <p:spPr>
            <a:xfrm>
              <a:off x="4120" y="2205"/>
              <a:ext cx="1119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latin typeface="Arial" panose="020B0604020202020204" pitchFamily="34" charset="0"/>
                </a:rPr>
                <a:t>6×6</a:t>
              </a:r>
              <a:r>
                <a:rPr lang="zh-CN" altLang="en-US" sz="3200" b="1" dirty="0">
                  <a:latin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32778" name="Group 21"/>
          <p:cNvGrpSpPr/>
          <p:nvPr/>
        </p:nvGrpSpPr>
        <p:grpSpPr>
          <a:xfrm>
            <a:off x="684213" y="908050"/>
            <a:ext cx="5183187" cy="1200150"/>
            <a:chOff x="431" y="572"/>
            <a:chExt cx="3265" cy="756"/>
          </a:xfrm>
        </p:grpSpPr>
        <p:pic>
          <p:nvPicPr>
            <p:cNvPr id="32779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" y="572"/>
              <a:ext cx="3265" cy="7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780" name="AutoShape 20"/>
            <p:cNvSpPr/>
            <p:nvPr/>
          </p:nvSpPr>
          <p:spPr>
            <a:xfrm>
              <a:off x="1292" y="626"/>
              <a:ext cx="2404" cy="384"/>
            </a:xfrm>
            <a:prstGeom prst="wedgeRoundRectCallout">
              <a:avLst>
                <a:gd name="adj1" fmla="val -54574"/>
                <a:gd name="adj2" fmla="val 32032"/>
                <a:gd name="adj3" fmla="val 16667"/>
              </a:avLst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zh-CN" altLang="en-US" sz="3200" b="1" dirty="0">
                  <a:solidFill>
                    <a:srgbClr val="0066FF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看谁算得又对又快</a:t>
              </a:r>
            </a:p>
          </p:txBody>
        </p:sp>
      </p:grp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  <p:bldP spid="15370" grpId="0"/>
      <p:bldP spid="153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600" y="2276475"/>
            <a:ext cx="4356100" cy="433705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+mj-ea"/>
                <a:cs typeface="+mj-cs"/>
              </a:rPr>
              <a:t>三、巩固练习</a:t>
            </a:r>
          </a:p>
        </p:txBody>
      </p:sp>
      <p:sp>
        <p:nvSpPr>
          <p:cNvPr id="33796" name="TextBox 13"/>
          <p:cNvSpPr txBox="1"/>
          <p:nvPr/>
        </p:nvSpPr>
        <p:spPr>
          <a:xfrm>
            <a:off x="392113" y="1619250"/>
            <a:ext cx="323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（三）填表说口诀</a:t>
            </a:r>
          </a:p>
        </p:txBody>
      </p:sp>
      <p:sp>
        <p:nvSpPr>
          <p:cNvPr id="9221" name="TextBox 6"/>
          <p:cNvSpPr txBox="1"/>
          <p:nvPr/>
        </p:nvSpPr>
        <p:spPr>
          <a:xfrm>
            <a:off x="3070225" y="4103688"/>
            <a:ext cx="57150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3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TextBox 6"/>
          <p:cNvSpPr txBox="1"/>
          <p:nvPr/>
        </p:nvSpPr>
        <p:spPr>
          <a:xfrm>
            <a:off x="3070225" y="4738688"/>
            <a:ext cx="57150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4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" name="TextBox 6"/>
          <p:cNvSpPr txBox="1"/>
          <p:nvPr/>
        </p:nvSpPr>
        <p:spPr>
          <a:xfrm>
            <a:off x="3070225" y="5351463"/>
            <a:ext cx="57150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5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3070225" y="5943600"/>
            <a:ext cx="571500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6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576638" y="4103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6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576638" y="4738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8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6475" y="5351463"/>
            <a:ext cx="803275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10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457575" y="5943600"/>
            <a:ext cx="981075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12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576638" y="35448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4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4191000" y="4103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9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191000" y="4738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12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4160838" y="5351463"/>
            <a:ext cx="803275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15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4071938" y="5943600"/>
            <a:ext cx="981075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18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4191000" y="35448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6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4191000" y="2921000"/>
            <a:ext cx="742950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3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6" name="TextBox 6"/>
          <p:cNvSpPr txBox="1"/>
          <p:nvPr/>
        </p:nvSpPr>
        <p:spPr>
          <a:xfrm>
            <a:off x="4792663" y="4103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12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7" name="TextBox 6"/>
          <p:cNvSpPr txBox="1"/>
          <p:nvPr/>
        </p:nvSpPr>
        <p:spPr>
          <a:xfrm>
            <a:off x="4792663" y="4738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16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4762500" y="5351463"/>
            <a:ext cx="803275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20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4673600" y="5943600"/>
            <a:ext cx="981075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24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0" name="TextBox 6"/>
          <p:cNvSpPr txBox="1"/>
          <p:nvPr/>
        </p:nvSpPr>
        <p:spPr>
          <a:xfrm>
            <a:off x="4792663" y="35448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8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1" name="TextBox 6"/>
          <p:cNvSpPr txBox="1"/>
          <p:nvPr/>
        </p:nvSpPr>
        <p:spPr>
          <a:xfrm>
            <a:off x="4792663" y="2921000"/>
            <a:ext cx="742950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4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5405438" y="4103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15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5405438" y="4738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20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5375275" y="5351463"/>
            <a:ext cx="803275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25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5286375" y="5943600"/>
            <a:ext cx="981075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30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5405438" y="35448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10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5405438" y="2921000"/>
            <a:ext cx="742950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5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5997575" y="4103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18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9" name="TextBox 6"/>
          <p:cNvSpPr txBox="1"/>
          <p:nvPr/>
        </p:nvSpPr>
        <p:spPr>
          <a:xfrm>
            <a:off x="5997575" y="47386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24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5967413" y="5351463"/>
            <a:ext cx="803275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30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5878513" y="5943600"/>
            <a:ext cx="981075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36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216" name="TextBox 6"/>
          <p:cNvSpPr txBox="1"/>
          <p:nvPr/>
        </p:nvSpPr>
        <p:spPr>
          <a:xfrm>
            <a:off x="5997575" y="3544888"/>
            <a:ext cx="742950" cy="604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12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217" name="TextBox 6"/>
          <p:cNvSpPr txBox="1"/>
          <p:nvPr/>
        </p:nvSpPr>
        <p:spPr>
          <a:xfrm>
            <a:off x="5997575" y="2921000"/>
            <a:ext cx="742950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33CC"/>
                </a:solidFill>
                <a:latin typeface="Arial" panose="020B0604020202020204" pitchFamily="34" charset="0"/>
                <a:ea typeface="楷体_GB2312" pitchFamily="49" charset="-122"/>
              </a:rPr>
              <a:t>6</a:t>
            </a:r>
            <a:endParaRPr lang="zh-CN" altLang="en-US" sz="2800" dirty="0">
              <a:solidFill>
                <a:srgbClr val="FF33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9216" grpId="0"/>
      <p:bldP spid="921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全屏显示(4:3)</PresentationFormat>
  <Paragraphs>247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黑体</vt:lpstr>
      <vt:lpstr>华文彩云</vt:lpstr>
      <vt:lpstr>华文楷体</vt:lpstr>
      <vt:lpstr>华文新魏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Times New Roman</vt:lpstr>
      <vt:lpstr>WWW.2PPT.COM</vt:lpstr>
      <vt:lpstr>6的乘法口诀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三、巩固练习</vt:lpstr>
      <vt:lpstr>PowerPoint 演示文稿</vt:lpstr>
      <vt:lpstr>PowerPoint 演示文稿</vt:lpstr>
      <vt:lpstr>PowerPoint 演示文稿</vt:lpstr>
      <vt:lpstr>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2009-09-29T05:23:38Z</dcterms:created>
  <dcterms:modified xsi:type="dcterms:W3CDTF">2023-01-16T22:43:13Z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DD4DE7873E7A438EAE98BBF9D3D1BA7D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