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7" r:id="rId22"/>
    <p:sldId id="266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9"/>
    <p:restoredTop sz="90929"/>
  </p:normalViewPr>
  <p:slideViewPr>
    <p:cSldViewPr showGuides="1">
      <p:cViewPr varScale="1">
        <p:scale>
          <a:sx n="107" d="100"/>
          <a:sy n="107" d="100"/>
        </p:scale>
        <p:origin x="-186" y="-96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7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CA0FB4-DA7F-4761-BEA1-39DD674D2C3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D20F2-F4F8-4295-88F5-B41D3842DBD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DF129E-4225-483F-8CF3-CB6BAED82371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C5DC7C-4D93-4072-B98E-F37B7F3A85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12D643-75DB-46A2-917E-2525914F15A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FE730E-39F8-4196-9711-84A394733A6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71CB6A-FCB4-4320-BF8F-FBCC9802BCA7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222262-79BF-47BC-843C-A421F4041CD7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6474B6-5409-4298-B42A-5F8555C2D53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56AA88-F48C-4C6B-8A4A-9414D74FCB1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2DAE17-003E-4CCE-8BD4-C8CCCB6F463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0A40EC-09E3-4546-8422-BBA2714F0CF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4"/>
          <p:cNvSpPr/>
          <p:nvPr/>
        </p:nvSpPr>
        <p:spPr>
          <a:xfrm>
            <a:off x="1822450" y="620713"/>
            <a:ext cx="5281613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西师大版二年级数学下册</a:t>
            </a:r>
          </a:p>
        </p:txBody>
      </p:sp>
      <p:sp>
        <p:nvSpPr>
          <p:cNvPr id="5125" name="WordArt 5"/>
          <p:cNvSpPr>
            <a:spLocks noChangeArrowheads="1" noChangeShapeType="1"/>
          </p:cNvSpPr>
          <p:nvPr/>
        </p:nvSpPr>
        <p:spPr bwMode="auto">
          <a:xfrm>
            <a:off x="1187624" y="1844824"/>
            <a:ext cx="6551612" cy="21609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CascadeUp">
              <a:avLst>
                <a:gd name="adj" fmla="val 10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拼组图形</a:t>
            </a:r>
          </a:p>
        </p:txBody>
      </p:sp>
      <p:sp>
        <p:nvSpPr>
          <p:cNvPr id="8" name="矩形 7"/>
          <p:cNvSpPr/>
          <p:nvPr/>
        </p:nvSpPr>
        <p:spPr>
          <a:xfrm>
            <a:off x="3182036" y="602138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/>
          <p:nvPr/>
        </p:nvGrpSpPr>
        <p:grpSpPr>
          <a:xfrm>
            <a:off x="1476375" y="1196975"/>
            <a:ext cx="6480175" cy="3744913"/>
            <a:chOff x="0" y="0"/>
            <a:chExt cx="3264" cy="1824"/>
          </a:xfrm>
        </p:grpSpPr>
        <p:sp>
          <p:nvSpPr>
            <p:cNvPr id="25604" name="Rectangle 3"/>
            <p:cNvSpPr/>
            <p:nvPr/>
          </p:nvSpPr>
          <p:spPr>
            <a:xfrm>
              <a:off x="0" y="1296"/>
              <a:ext cx="2352" cy="528"/>
            </a:xfrm>
            <a:prstGeom prst="rect">
              <a:avLst/>
            </a:prstGeom>
            <a:solidFill>
              <a:srgbClr val="13F13D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05" name="Rectangle 4"/>
            <p:cNvSpPr/>
            <p:nvPr/>
          </p:nvSpPr>
          <p:spPr>
            <a:xfrm>
              <a:off x="432" y="960"/>
              <a:ext cx="1488" cy="336"/>
            </a:xfrm>
            <a:prstGeom prst="rect">
              <a:avLst/>
            </a:prstGeom>
            <a:solidFill>
              <a:srgbClr val="5FFB6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06" name="Rectangle 5"/>
            <p:cNvSpPr/>
            <p:nvPr/>
          </p:nvSpPr>
          <p:spPr>
            <a:xfrm>
              <a:off x="768" y="576"/>
              <a:ext cx="864" cy="384"/>
            </a:xfrm>
            <a:prstGeom prst="rect">
              <a:avLst/>
            </a:prstGeom>
            <a:solidFill>
              <a:srgbClr val="A9FD8B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07" name="Rectangle 6"/>
            <p:cNvSpPr/>
            <p:nvPr/>
          </p:nvSpPr>
          <p:spPr>
            <a:xfrm>
              <a:off x="1056" y="336"/>
              <a:ext cx="240" cy="240"/>
            </a:xfrm>
            <a:prstGeom prst="rect">
              <a:avLst/>
            </a:prstGeom>
            <a:solidFill>
              <a:srgbClr val="A3F1FB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08" name="AutoShape 7"/>
            <p:cNvSpPr/>
            <p:nvPr/>
          </p:nvSpPr>
          <p:spPr>
            <a:xfrm>
              <a:off x="1152" y="0"/>
              <a:ext cx="192" cy="192"/>
            </a:xfrm>
            <a:prstGeom prst="rtTriangle">
              <a:avLst/>
            </a:prstGeom>
            <a:solidFill>
              <a:srgbClr val="FB592D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09" name="Line 8"/>
            <p:cNvSpPr/>
            <p:nvPr/>
          </p:nvSpPr>
          <p:spPr>
            <a:xfrm>
              <a:off x="1152" y="192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0" name="AutoShape 9"/>
            <p:cNvSpPr/>
            <p:nvPr/>
          </p:nvSpPr>
          <p:spPr>
            <a:xfrm flipV="1">
              <a:off x="2352" y="1296"/>
              <a:ext cx="912" cy="528"/>
            </a:xfrm>
            <a:prstGeom prst="rtTriangl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11" name="Oval 10"/>
            <p:cNvSpPr/>
            <p:nvPr/>
          </p:nvSpPr>
          <p:spPr>
            <a:xfrm>
              <a:off x="624" y="960"/>
              <a:ext cx="336" cy="336"/>
            </a:xfrm>
            <a:prstGeom prst="ellipse">
              <a:avLst/>
            </a:prstGeom>
            <a:solidFill>
              <a:srgbClr val="FBFB37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12" name="Oval 11"/>
            <p:cNvSpPr/>
            <p:nvPr/>
          </p:nvSpPr>
          <p:spPr>
            <a:xfrm>
              <a:off x="1008" y="960"/>
              <a:ext cx="336" cy="336"/>
            </a:xfrm>
            <a:prstGeom prst="ellipse">
              <a:avLst/>
            </a:prstGeom>
            <a:solidFill>
              <a:srgbClr val="FBFB37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13" name="Oval 12"/>
            <p:cNvSpPr/>
            <p:nvPr/>
          </p:nvSpPr>
          <p:spPr>
            <a:xfrm>
              <a:off x="1392" y="960"/>
              <a:ext cx="336" cy="336"/>
            </a:xfrm>
            <a:prstGeom prst="ellipse">
              <a:avLst/>
            </a:prstGeom>
            <a:solidFill>
              <a:srgbClr val="FBFB37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5603" name="WordArt 13"/>
          <p:cNvSpPr/>
          <p:nvPr/>
        </p:nvSpPr>
        <p:spPr>
          <a:xfrm>
            <a:off x="2916238" y="5302250"/>
            <a:ext cx="20161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轮船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/>
        </p:nvGrpSpPr>
        <p:grpSpPr>
          <a:xfrm>
            <a:off x="1476375" y="1989138"/>
            <a:ext cx="5759450" cy="3024187"/>
            <a:chOff x="0" y="0"/>
            <a:chExt cx="2976" cy="1632"/>
          </a:xfrm>
        </p:grpSpPr>
        <p:sp>
          <p:nvSpPr>
            <p:cNvPr id="26628" name="Rectangle 3"/>
            <p:cNvSpPr/>
            <p:nvPr/>
          </p:nvSpPr>
          <p:spPr>
            <a:xfrm>
              <a:off x="1344" y="240"/>
              <a:ext cx="1632" cy="960"/>
            </a:xfrm>
            <a:prstGeom prst="rect">
              <a:avLst/>
            </a:prstGeom>
            <a:solidFill>
              <a:srgbClr val="FBFB37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29" name="Rectangle 4"/>
            <p:cNvSpPr/>
            <p:nvPr/>
          </p:nvSpPr>
          <p:spPr>
            <a:xfrm>
              <a:off x="0" y="672"/>
              <a:ext cx="1344" cy="528"/>
            </a:xfrm>
            <a:prstGeom prst="rect">
              <a:avLst/>
            </a:prstGeom>
            <a:solidFill>
              <a:srgbClr val="FDFDA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30" name="Rectangle 5"/>
            <p:cNvSpPr/>
            <p:nvPr/>
          </p:nvSpPr>
          <p:spPr>
            <a:xfrm>
              <a:off x="672" y="0"/>
              <a:ext cx="672" cy="672"/>
            </a:xfrm>
            <a:prstGeom prst="rect">
              <a:avLst/>
            </a:prstGeom>
            <a:solidFill>
              <a:srgbClr val="5FFB6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31" name="AutoShape 6"/>
            <p:cNvSpPr/>
            <p:nvPr/>
          </p:nvSpPr>
          <p:spPr>
            <a:xfrm flipH="1">
              <a:off x="0" y="0"/>
              <a:ext cx="672" cy="672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32" name="Oval 7"/>
            <p:cNvSpPr/>
            <p:nvPr/>
          </p:nvSpPr>
          <p:spPr>
            <a:xfrm>
              <a:off x="432" y="912"/>
              <a:ext cx="720" cy="720"/>
            </a:xfrm>
            <a:prstGeom prst="ellipse">
              <a:avLst/>
            </a:prstGeom>
            <a:solidFill>
              <a:srgbClr val="FB592D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33" name="Oval 8"/>
            <p:cNvSpPr/>
            <p:nvPr/>
          </p:nvSpPr>
          <p:spPr>
            <a:xfrm>
              <a:off x="1824" y="912"/>
              <a:ext cx="720" cy="720"/>
            </a:xfrm>
            <a:prstGeom prst="ellipse">
              <a:avLst/>
            </a:prstGeom>
            <a:solidFill>
              <a:srgbClr val="FB592D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6627" name="WordArt 9"/>
          <p:cNvSpPr/>
          <p:nvPr/>
        </p:nvSpPr>
        <p:spPr>
          <a:xfrm>
            <a:off x="2916238" y="5302250"/>
            <a:ext cx="20161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汽车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/>
          <p:nvPr/>
        </p:nvGrpSpPr>
        <p:grpSpPr>
          <a:xfrm>
            <a:off x="1403350" y="333375"/>
            <a:ext cx="6264275" cy="4752975"/>
            <a:chOff x="0" y="0"/>
            <a:chExt cx="1488" cy="2064"/>
          </a:xfrm>
        </p:grpSpPr>
        <p:sp>
          <p:nvSpPr>
            <p:cNvPr id="27652" name="AutoShape 3"/>
            <p:cNvSpPr/>
            <p:nvPr/>
          </p:nvSpPr>
          <p:spPr>
            <a:xfrm>
              <a:off x="0" y="0"/>
              <a:ext cx="1488" cy="816"/>
            </a:xfrm>
            <a:prstGeom prst="triangle">
              <a:avLst>
                <a:gd name="adj" fmla="val 50000"/>
              </a:avLst>
            </a:prstGeom>
            <a:solidFill>
              <a:srgbClr val="9966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53" name="Rectangle 4"/>
            <p:cNvSpPr/>
            <p:nvPr/>
          </p:nvSpPr>
          <p:spPr>
            <a:xfrm>
              <a:off x="288" y="816"/>
              <a:ext cx="960" cy="1248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54" name="Rectangle 5"/>
            <p:cNvSpPr/>
            <p:nvPr/>
          </p:nvSpPr>
          <p:spPr>
            <a:xfrm>
              <a:off x="528" y="1344"/>
              <a:ext cx="384" cy="720"/>
            </a:xfrm>
            <a:prstGeom prst="rect">
              <a:avLst/>
            </a:prstGeom>
            <a:solidFill>
              <a:srgbClr val="F14D9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7651" name="WordArt 6"/>
          <p:cNvSpPr/>
          <p:nvPr/>
        </p:nvSpPr>
        <p:spPr>
          <a:xfrm>
            <a:off x="3419475" y="5518150"/>
            <a:ext cx="20161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房子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/>
          <p:nvPr/>
        </p:nvGrpSpPr>
        <p:grpSpPr>
          <a:xfrm>
            <a:off x="838200" y="533400"/>
            <a:ext cx="7078663" cy="3810000"/>
            <a:chOff x="0" y="0"/>
            <a:chExt cx="4459" cy="2400"/>
          </a:xfrm>
        </p:grpSpPr>
        <p:sp>
          <p:nvSpPr>
            <p:cNvPr id="28676" name="AutoShape 3"/>
            <p:cNvSpPr/>
            <p:nvPr/>
          </p:nvSpPr>
          <p:spPr>
            <a:xfrm rot="-7848342">
              <a:off x="1872" y="1128"/>
              <a:ext cx="1248" cy="1296"/>
            </a:xfrm>
            <a:prstGeom prst="rtTriangle">
              <a:avLst/>
            </a:prstGeom>
            <a:solidFill>
              <a:schemeClr val="accent2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77" name="AutoShape 4"/>
            <p:cNvSpPr/>
            <p:nvPr/>
          </p:nvSpPr>
          <p:spPr>
            <a:xfrm rot="5691760">
              <a:off x="1272" y="864"/>
              <a:ext cx="1296" cy="1296"/>
            </a:xfrm>
            <a:prstGeom prst="rtTriangle">
              <a:avLst/>
            </a:prstGeom>
            <a:solidFill>
              <a:srgbClr val="996633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78" name="AutoShape 5"/>
            <p:cNvSpPr/>
            <p:nvPr/>
          </p:nvSpPr>
          <p:spPr>
            <a:xfrm rot="2369328">
              <a:off x="936" y="0"/>
              <a:ext cx="672" cy="672"/>
            </a:xfrm>
            <a:prstGeom prst="rtTriangle">
              <a:avLst/>
            </a:prstGeom>
            <a:solidFill>
              <a:srgbClr val="CC00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79" name="AutoShape 6"/>
            <p:cNvSpPr/>
            <p:nvPr/>
          </p:nvSpPr>
          <p:spPr>
            <a:xfrm rot="-499017">
              <a:off x="408" y="432"/>
              <a:ext cx="960" cy="960"/>
            </a:xfrm>
            <a:prstGeom prst="diamond">
              <a:avLst/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80" name="AutoShape 7"/>
            <p:cNvSpPr/>
            <p:nvPr/>
          </p:nvSpPr>
          <p:spPr>
            <a:xfrm rot="-8426570">
              <a:off x="0" y="120"/>
              <a:ext cx="672" cy="720"/>
            </a:xfrm>
            <a:prstGeom prst="rtTriangle">
              <a:avLst/>
            </a:prstGeom>
            <a:solidFill>
              <a:srgbClr val="660066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81" name="AutoShape 8"/>
            <p:cNvSpPr/>
            <p:nvPr/>
          </p:nvSpPr>
          <p:spPr>
            <a:xfrm rot="-4920727">
              <a:off x="1608" y="909"/>
              <a:ext cx="960" cy="867"/>
            </a:xfrm>
            <a:prstGeom prst="rtTriangle">
              <a:avLst/>
            </a:prstGeom>
            <a:solidFill>
              <a:schemeClr val="bg2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82" name="AutoShape 9"/>
            <p:cNvSpPr/>
            <p:nvPr/>
          </p:nvSpPr>
          <p:spPr>
            <a:xfrm rot="-93549">
              <a:off x="3336" y="1200"/>
              <a:ext cx="1123" cy="623"/>
            </a:xfrm>
            <a:prstGeom prst="parallelogram">
              <a:avLst>
                <a:gd name="adj" fmla="val 104606"/>
              </a:avLst>
            </a:prstGeom>
            <a:solidFill>
              <a:srgbClr val="33CC33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8675" name="WordArt 10"/>
          <p:cNvSpPr/>
          <p:nvPr/>
        </p:nvSpPr>
        <p:spPr>
          <a:xfrm>
            <a:off x="3886200" y="5029200"/>
            <a:ext cx="3190875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0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可爱的小猫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/>
          <p:nvPr/>
        </p:nvGrpSpPr>
        <p:grpSpPr>
          <a:xfrm>
            <a:off x="1600200" y="1143000"/>
            <a:ext cx="4267200" cy="4729163"/>
            <a:chOff x="0" y="0"/>
            <a:chExt cx="3024" cy="3267"/>
          </a:xfrm>
        </p:grpSpPr>
        <p:sp>
          <p:nvSpPr>
            <p:cNvPr id="29700" name="AutoShape 3"/>
            <p:cNvSpPr/>
            <p:nvPr/>
          </p:nvSpPr>
          <p:spPr>
            <a:xfrm rot="-5265895">
              <a:off x="312" y="888"/>
              <a:ext cx="1248" cy="1296"/>
            </a:xfrm>
            <a:prstGeom prst="rtTriangle">
              <a:avLst/>
            </a:prstGeom>
            <a:solidFill>
              <a:schemeClr val="accent2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1" name="AutoShape 4"/>
            <p:cNvSpPr/>
            <p:nvPr/>
          </p:nvSpPr>
          <p:spPr>
            <a:xfrm rot="5691760">
              <a:off x="1584" y="1008"/>
              <a:ext cx="1296" cy="1296"/>
            </a:xfrm>
            <a:prstGeom prst="rtTriangle">
              <a:avLst/>
            </a:prstGeom>
            <a:solidFill>
              <a:srgbClr val="996633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2" name="AutoShape 5"/>
            <p:cNvSpPr/>
            <p:nvPr/>
          </p:nvSpPr>
          <p:spPr>
            <a:xfrm rot="-2712512">
              <a:off x="2352" y="2496"/>
              <a:ext cx="672" cy="672"/>
            </a:xfrm>
            <a:prstGeom prst="rtTriangle">
              <a:avLst/>
            </a:prstGeom>
            <a:solidFill>
              <a:srgbClr val="CC00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3" name="AutoShape 6"/>
            <p:cNvSpPr/>
            <p:nvPr/>
          </p:nvSpPr>
          <p:spPr>
            <a:xfrm>
              <a:off x="1152" y="0"/>
              <a:ext cx="960" cy="960"/>
            </a:xfrm>
            <a:prstGeom prst="diamond">
              <a:avLst/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4" name="AutoShape 7"/>
            <p:cNvSpPr/>
            <p:nvPr/>
          </p:nvSpPr>
          <p:spPr>
            <a:xfrm rot="5331595">
              <a:off x="24" y="2568"/>
              <a:ext cx="672" cy="720"/>
            </a:xfrm>
            <a:prstGeom prst="rtTriangle">
              <a:avLst/>
            </a:prstGeom>
            <a:solidFill>
              <a:srgbClr val="660066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5" name="AutoShape 8"/>
            <p:cNvSpPr/>
            <p:nvPr/>
          </p:nvSpPr>
          <p:spPr>
            <a:xfrm rot="8187055">
              <a:off x="1056" y="2400"/>
              <a:ext cx="960" cy="867"/>
            </a:xfrm>
            <a:prstGeom prst="rtTriangle">
              <a:avLst/>
            </a:prstGeom>
            <a:solidFill>
              <a:schemeClr val="bg2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6" name="AutoShape 9"/>
            <p:cNvSpPr/>
            <p:nvPr/>
          </p:nvSpPr>
          <p:spPr>
            <a:xfrm rot="-93549">
              <a:off x="432" y="2208"/>
              <a:ext cx="1123" cy="623"/>
            </a:xfrm>
            <a:prstGeom prst="parallelogram">
              <a:avLst>
                <a:gd name="adj" fmla="val 104606"/>
              </a:avLst>
            </a:prstGeom>
            <a:solidFill>
              <a:srgbClr val="33CC33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9699" name="WordArt 10"/>
          <p:cNvSpPr/>
          <p:nvPr/>
        </p:nvSpPr>
        <p:spPr>
          <a:xfrm rot="5400000">
            <a:off x="6248400" y="1676400"/>
            <a:ext cx="2895600" cy="914400"/>
          </a:xfrm>
          <a:prstGeom prst="rect">
            <a:avLst/>
          </a:prstGeom>
        </p:spPr>
        <p:txBody>
          <a:bodyPr vert="eaVert" wrap="none" fromWordArt="1">
            <a:prstTxWarp prst="textFadeLeft">
              <a:avLst>
                <a:gd name="adj" fmla="val 33333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i="1" spc="720" normalizeH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奔跑的人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/>
          <p:nvPr/>
        </p:nvGrpSpPr>
        <p:grpSpPr>
          <a:xfrm>
            <a:off x="1619250" y="1196975"/>
            <a:ext cx="3248025" cy="4652963"/>
            <a:chOff x="0" y="0"/>
            <a:chExt cx="2592" cy="4275"/>
          </a:xfrm>
        </p:grpSpPr>
        <p:sp>
          <p:nvSpPr>
            <p:cNvPr id="30724" name="AutoShape 3"/>
            <p:cNvSpPr/>
            <p:nvPr/>
          </p:nvSpPr>
          <p:spPr>
            <a:xfrm rot="-5265895">
              <a:off x="24" y="-24"/>
              <a:ext cx="1248" cy="1296"/>
            </a:xfrm>
            <a:prstGeom prst="rtTriangle">
              <a:avLst/>
            </a:prstGeom>
            <a:solidFill>
              <a:schemeClr val="accent2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25" name="AutoShape 4"/>
            <p:cNvSpPr/>
            <p:nvPr/>
          </p:nvSpPr>
          <p:spPr>
            <a:xfrm rot="-32395">
              <a:off x="1296" y="0"/>
              <a:ext cx="1296" cy="1296"/>
            </a:xfrm>
            <a:prstGeom prst="rtTriangle">
              <a:avLst/>
            </a:prstGeom>
            <a:solidFill>
              <a:srgbClr val="996633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26" name="AutoShape 5"/>
            <p:cNvSpPr/>
            <p:nvPr/>
          </p:nvSpPr>
          <p:spPr>
            <a:xfrm rot="2866922">
              <a:off x="912" y="2400"/>
              <a:ext cx="672" cy="672"/>
            </a:xfrm>
            <a:prstGeom prst="rtTriangle">
              <a:avLst/>
            </a:prstGeom>
            <a:solidFill>
              <a:srgbClr val="CC00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27" name="AutoShape 6"/>
            <p:cNvSpPr/>
            <p:nvPr/>
          </p:nvSpPr>
          <p:spPr>
            <a:xfrm>
              <a:off x="816" y="1296"/>
              <a:ext cx="960" cy="960"/>
            </a:xfrm>
            <a:prstGeom prst="diamond">
              <a:avLst/>
            </a:prstGeom>
            <a:solidFill>
              <a:srgbClr val="FFCC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28" name="AutoShape 7"/>
            <p:cNvSpPr/>
            <p:nvPr/>
          </p:nvSpPr>
          <p:spPr>
            <a:xfrm rot="-8056198">
              <a:off x="936" y="2376"/>
              <a:ext cx="672" cy="720"/>
            </a:xfrm>
            <a:prstGeom prst="rtTriangle">
              <a:avLst/>
            </a:prstGeom>
            <a:solidFill>
              <a:srgbClr val="660066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29" name="AutoShape 8"/>
            <p:cNvSpPr/>
            <p:nvPr/>
          </p:nvSpPr>
          <p:spPr>
            <a:xfrm rot="8187055">
              <a:off x="1008" y="3408"/>
              <a:ext cx="960" cy="867"/>
            </a:xfrm>
            <a:prstGeom prst="rtTriangle">
              <a:avLst/>
            </a:prstGeom>
            <a:solidFill>
              <a:schemeClr val="bg2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30" name="AutoShape 9"/>
            <p:cNvSpPr/>
            <p:nvPr/>
          </p:nvSpPr>
          <p:spPr>
            <a:xfrm rot="-93549">
              <a:off x="384" y="3216"/>
              <a:ext cx="1123" cy="623"/>
            </a:xfrm>
            <a:prstGeom prst="parallelogram">
              <a:avLst>
                <a:gd name="adj" fmla="val 104606"/>
              </a:avLst>
            </a:prstGeom>
            <a:solidFill>
              <a:srgbClr val="33CC33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0723" name="WordArt 10"/>
          <p:cNvSpPr/>
          <p:nvPr/>
        </p:nvSpPr>
        <p:spPr>
          <a:xfrm>
            <a:off x="6013450" y="5013325"/>
            <a:ext cx="20161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台灯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/>
          <p:nvPr/>
        </p:nvGraphicFramePr>
        <p:xfrm>
          <a:off x="179388" y="117475"/>
          <a:ext cx="29527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2019300" imgH="428625" progId="Paint.Picture">
                  <p:embed/>
                </p:oleObj>
              </mc:Choice>
              <mc:Fallback>
                <p:oleObj r:id="rId3" imgW="2019300" imgH="42862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17475"/>
                        <a:ext cx="29527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/>
          <p:nvPr/>
        </p:nvGraphicFramePr>
        <p:xfrm>
          <a:off x="179388" y="1196975"/>
          <a:ext cx="53292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5" imgW="3486150" imgH="285750" progId="Paint.Picture">
                  <p:embed/>
                </p:oleObj>
              </mc:Choice>
              <mc:Fallback>
                <p:oleObj r:id="rId5" imgW="3486150" imgH="2857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8" y="1196975"/>
                        <a:ext cx="5329237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4" name="Group 4"/>
          <p:cNvGrpSpPr/>
          <p:nvPr/>
        </p:nvGrpSpPr>
        <p:grpSpPr>
          <a:xfrm rot="-5520000" flipV="1">
            <a:off x="4040188" y="1223963"/>
            <a:ext cx="1900237" cy="3284537"/>
            <a:chOff x="0" y="0"/>
            <a:chExt cx="1152" cy="2016"/>
          </a:xfrm>
        </p:grpSpPr>
        <p:sp>
          <p:nvSpPr>
            <p:cNvPr id="31754" name="AutoShape 5"/>
            <p:cNvSpPr/>
            <p:nvPr/>
          </p:nvSpPr>
          <p:spPr>
            <a:xfrm flipH="1">
              <a:off x="0" y="0"/>
              <a:ext cx="1152" cy="201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1755" name="Oval 6"/>
            <p:cNvSpPr/>
            <p:nvPr/>
          </p:nvSpPr>
          <p:spPr>
            <a:xfrm>
              <a:off x="624" y="1536"/>
              <a:ext cx="336" cy="33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487" name="Group 7"/>
          <p:cNvGrpSpPr/>
          <p:nvPr/>
        </p:nvGrpSpPr>
        <p:grpSpPr>
          <a:xfrm rot="5280000" flipV="1">
            <a:off x="798513" y="1295400"/>
            <a:ext cx="1901825" cy="3284538"/>
            <a:chOff x="0" y="0"/>
            <a:chExt cx="1152" cy="2016"/>
          </a:xfrm>
        </p:grpSpPr>
        <p:sp>
          <p:nvSpPr>
            <p:cNvPr id="31752" name="AutoShape 8"/>
            <p:cNvSpPr/>
            <p:nvPr/>
          </p:nvSpPr>
          <p:spPr>
            <a:xfrm flipH="1">
              <a:off x="0" y="0"/>
              <a:ext cx="1152" cy="201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1753" name="Oval 9"/>
            <p:cNvSpPr/>
            <p:nvPr/>
          </p:nvSpPr>
          <p:spPr>
            <a:xfrm>
              <a:off x="624" y="1536"/>
              <a:ext cx="336" cy="33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0490" name="Picture 10" descr="三角板"/>
          <p:cNvPicPr>
            <a:picLocks noChangeAspect="1"/>
          </p:cNvPicPr>
          <p:nvPr/>
        </p:nvPicPr>
        <p:blipFill>
          <a:blip r:embed="rId7"/>
          <a:srcRect l="61346" r="-8376"/>
          <a:stretch>
            <a:fillRect/>
          </a:stretch>
        </p:blipFill>
        <p:spPr>
          <a:xfrm rot="-5640000">
            <a:off x="2420938" y="3276600"/>
            <a:ext cx="2362200" cy="2811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1" descr="三角板"/>
          <p:cNvPicPr>
            <a:picLocks noChangeAspect="1"/>
          </p:cNvPicPr>
          <p:nvPr/>
        </p:nvPicPr>
        <p:blipFill>
          <a:blip r:embed="rId7"/>
          <a:srcRect l="61346" r="-8376"/>
          <a:stretch>
            <a:fillRect/>
          </a:stretch>
        </p:blipFill>
        <p:spPr>
          <a:xfrm rot="5220000">
            <a:off x="5156200" y="3348038"/>
            <a:ext cx="2362200" cy="2811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/>
          <p:nvPr/>
        </p:nvGraphicFramePr>
        <p:xfrm>
          <a:off x="828675" y="1125538"/>
          <a:ext cx="69850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3600450" imgH="704850" progId="Paint.Picture">
                  <p:embed/>
                </p:oleObj>
              </mc:Choice>
              <mc:Fallback>
                <p:oleObj r:id="rId3" imgW="3600450" imgH="70485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8675" y="1125538"/>
                        <a:ext cx="6985000" cy="1582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/>
          <p:nvPr/>
        </p:nvSpPr>
        <p:spPr>
          <a:xfrm>
            <a:off x="1116013" y="3717925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Rectangle 4"/>
          <p:cNvSpPr/>
          <p:nvPr/>
        </p:nvSpPr>
        <p:spPr>
          <a:xfrm>
            <a:off x="2052638" y="3717925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9" name="Rectangle 5"/>
          <p:cNvSpPr/>
          <p:nvPr/>
        </p:nvSpPr>
        <p:spPr>
          <a:xfrm>
            <a:off x="1116013" y="4654550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0" name="Rectangle 6"/>
          <p:cNvSpPr/>
          <p:nvPr/>
        </p:nvSpPr>
        <p:spPr>
          <a:xfrm>
            <a:off x="2052638" y="4637088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1" name="Rectangle 7"/>
          <p:cNvSpPr/>
          <p:nvPr/>
        </p:nvSpPr>
        <p:spPr>
          <a:xfrm>
            <a:off x="4262438" y="4106863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2" name="Rectangle 8"/>
          <p:cNvSpPr/>
          <p:nvPr/>
        </p:nvSpPr>
        <p:spPr>
          <a:xfrm>
            <a:off x="5199063" y="4106863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3" name="Rectangle 9"/>
          <p:cNvSpPr/>
          <p:nvPr/>
        </p:nvSpPr>
        <p:spPr>
          <a:xfrm>
            <a:off x="6083300" y="4089400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4" name="Rectangle 10"/>
          <p:cNvSpPr/>
          <p:nvPr/>
        </p:nvSpPr>
        <p:spPr>
          <a:xfrm>
            <a:off x="7019925" y="4089400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/>
          <p:nvPr/>
        </p:nvGraphicFramePr>
        <p:xfrm>
          <a:off x="179388" y="117475"/>
          <a:ext cx="29527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3" imgW="2019300" imgH="428625" progId="Paint.Picture">
                  <p:embed/>
                </p:oleObj>
              </mc:Choice>
              <mc:Fallback>
                <p:oleObj r:id="rId3" imgW="2019300" imgH="42862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17475"/>
                        <a:ext cx="29527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/>
          <p:nvPr/>
        </p:nvGraphicFramePr>
        <p:xfrm>
          <a:off x="323850" y="1125538"/>
          <a:ext cx="6626225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5" imgW="3581400" imgH="876300" progId="Paint.Picture">
                  <p:embed/>
                </p:oleObj>
              </mc:Choice>
              <mc:Fallback>
                <p:oleObj r:id="rId5" imgW="3581400" imgH="87630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125538"/>
                        <a:ext cx="6626225" cy="1366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/>
          <p:nvPr/>
        </p:nvSpPr>
        <p:spPr>
          <a:xfrm>
            <a:off x="1187450" y="2781300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3" name="Rectangle 5"/>
          <p:cNvSpPr/>
          <p:nvPr/>
        </p:nvSpPr>
        <p:spPr>
          <a:xfrm>
            <a:off x="2124075" y="2781300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4" name="Rectangle 6"/>
          <p:cNvSpPr/>
          <p:nvPr/>
        </p:nvSpPr>
        <p:spPr>
          <a:xfrm>
            <a:off x="3008313" y="2763838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5" name="Rectangle 7"/>
          <p:cNvSpPr/>
          <p:nvPr/>
        </p:nvSpPr>
        <p:spPr>
          <a:xfrm>
            <a:off x="3944938" y="2763838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6" name="Rectangle 8"/>
          <p:cNvSpPr/>
          <p:nvPr/>
        </p:nvSpPr>
        <p:spPr>
          <a:xfrm>
            <a:off x="1239838" y="3733800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7" name="Rectangle 9"/>
          <p:cNvSpPr/>
          <p:nvPr/>
        </p:nvSpPr>
        <p:spPr>
          <a:xfrm>
            <a:off x="2176463" y="3733800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8" name="Rectangle 10"/>
          <p:cNvSpPr/>
          <p:nvPr/>
        </p:nvSpPr>
        <p:spPr>
          <a:xfrm>
            <a:off x="3060700" y="3717925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9" name="Rectangle 11"/>
          <p:cNvSpPr/>
          <p:nvPr/>
        </p:nvSpPr>
        <p:spPr>
          <a:xfrm>
            <a:off x="3997325" y="3717925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0" name="Rectangle 12"/>
          <p:cNvSpPr/>
          <p:nvPr/>
        </p:nvSpPr>
        <p:spPr>
          <a:xfrm>
            <a:off x="1238250" y="4635500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1" name="Rectangle 13"/>
          <p:cNvSpPr/>
          <p:nvPr/>
        </p:nvSpPr>
        <p:spPr>
          <a:xfrm>
            <a:off x="2174875" y="4635500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2" name="Rectangle 14"/>
          <p:cNvSpPr/>
          <p:nvPr/>
        </p:nvSpPr>
        <p:spPr>
          <a:xfrm>
            <a:off x="3057525" y="4618038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3" name="Rectangle 15"/>
          <p:cNvSpPr/>
          <p:nvPr/>
        </p:nvSpPr>
        <p:spPr>
          <a:xfrm>
            <a:off x="3994150" y="4618038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4" name="Rectangle 16"/>
          <p:cNvSpPr/>
          <p:nvPr/>
        </p:nvSpPr>
        <p:spPr>
          <a:xfrm>
            <a:off x="1255713" y="5537200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5" name="Rectangle 17"/>
          <p:cNvSpPr/>
          <p:nvPr/>
        </p:nvSpPr>
        <p:spPr>
          <a:xfrm>
            <a:off x="2192338" y="5537200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6" name="Rectangle 18"/>
          <p:cNvSpPr/>
          <p:nvPr/>
        </p:nvSpPr>
        <p:spPr>
          <a:xfrm>
            <a:off x="3076575" y="5519738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7" name="Rectangle 19"/>
          <p:cNvSpPr/>
          <p:nvPr/>
        </p:nvSpPr>
        <p:spPr>
          <a:xfrm>
            <a:off x="4013200" y="5519738"/>
            <a:ext cx="914400" cy="914400"/>
          </a:xfrm>
          <a:prstGeom prst="rect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/>
          <p:nvPr/>
        </p:nvGraphicFramePr>
        <p:xfrm>
          <a:off x="252413" y="1412875"/>
          <a:ext cx="8208962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r:id="rId3" imgW="3228975" imgH="1276350" progId="Paint.Picture">
                  <p:embed/>
                </p:oleObj>
              </mc:Choice>
              <mc:Fallback>
                <p:oleObj r:id="rId3" imgW="3228975" imgH="1276350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413" y="1412875"/>
                        <a:ext cx="8208962" cy="4249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/>
          <p:nvPr/>
        </p:nvGraphicFramePr>
        <p:xfrm>
          <a:off x="179388" y="117475"/>
          <a:ext cx="29527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r:id="rId5" imgW="2019300" imgH="428625" progId="Paint.Picture">
                  <p:embed/>
                </p:oleObj>
              </mc:Choice>
              <mc:Fallback>
                <p:oleObj r:id="rId5" imgW="2019300" imgH="428625" progId="Paint.Picture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8" y="117475"/>
                        <a:ext cx="29527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/>
          <p:nvPr/>
        </p:nvSpPr>
        <p:spPr>
          <a:xfrm>
            <a:off x="1116013" y="836613"/>
            <a:ext cx="1871662" cy="13684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1" name="Line 3"/>
          <p:cNvSpPr/>
          <p:nvPr/>
        </p:nvSpPr>
        <p:spPr>
          <a:xfrm flipH="1">
            <a:off x="5219700" y="5229225"/>
            <a:ext cx="1728788" cy="714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Line 4"/>
          <p:cNvSpPr/>
          <p:nvPr/>
        </p:nvSpPr>
        <p:spPr>
          <a:xfrm flipH="1">
            <a:off x="5219700" y="3933825"/>
            <a:ext cx="865188" cy="13668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Line 5"/>
          <p:cNvSpPr/>
          <p:nvPr/>
        </p:nvSpPr>
        <p:spPr>
          <a:xfrm>
            <a:off x="6084888" y="3933825"/>
            <a:ext cx="863600" cy="129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4" name="Oval 6"/>
          <p:cNvSpPr/>
          <p:nvPr/>
        </p:nvSpPr>
        <p:spPr>
          <a:xfrm>
            <a:off x="1979613" y="3860800"/>
            <a:ext cx="1655762" cy="15843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5" name="Rectangle 7"/>
          <p:cNvSpPr/>
          <p:nvPr/>
        </p:nvSpPr>
        <p:spPr>
          <a:xfrm>
            <a:off x="4067175" y="765175"/>
            <a:ext cx="1439863" cy="14398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7416" name="Picture 8" descr="平行四边形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</a:blip>
          <a:stretch>
            <a:fillRect/>
          </a:stretch>
        </p:blipFill>
        <p:spPr>
          <a:xfrm>
            <a:off x="4500563" y="620713"/>
            <a:ext cx="6551612" cy="165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Text Box 9"/>
          <p:cNvSpPr txBox="1"/>
          <p:nvPr/>
        </p:nvSpPr>
        <p:spPr>
          <a:xfrm>
            <a:off x="1187450" y="2708275"/>
            <a:ext cx="18002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6154" name="Text Box 10"/>
          <p:cNvSpPr txBox="1"/>
          <p:nvPr/>
        </p:nvSpPr>
        <p:spPr>
          <a:xfrm>
            <a:off x="1116013" y="2492375"/>
            <a:ext cx="17287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长方形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3924300" y="2565400"/>
            <a:ext cx="17287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正方形</a:t>
            </a:r>
          </a:p>
        </p:txBody>
      </p:sp>
      <p:sp>
        <p:nvSpPr>
          <p:cNvPr id="6156" name="Text Box 12"/>
          <p:cNvSpPr txBox="1"/>
          <p:nvPr/>
        </p:nvSpPr>
        <p:spPr>
          <a:xfrm>
            <a:off x="6011863" y="2492375"/>
            <a:ext cx="28813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平行四边形</a:t>
            </a:r>
          </a:p>
        </p:txBody>
      </p:sp>
      <p:sp>
        <p:nvSpPr>
          <p:cNvPr id="6157" name="Text Box 13"/>
          <p:cNvSpPr txBox="1"/>
          <p:nvPr/>
        </p:nvSpPr>
        <p:spPr>
          <a:xfrm>
            <a:off x="2411413" y="5661025"/>
            <a:ext cx="7921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圆</a:t>
            </a:r>
          </a:p>
        </p:txBody>
      </p:sp>
      <p:sp>
        <p:nvSpPr>
          <p:cNvPr id="6158" name="Text Box 14"/>
          <p:cNvSpPr txBox="1"/>
          <p:nvPr/>
        </p:nvSpPr>
        <p:spPr>
          <a:xfrm>
            <a:off x="5292725" y="5589588"/>
            <a:ext cx="18002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三角形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  <p:bldP spid="6157" grpId="0"/>
      <p:bldP spid="61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/>
          <p:nvPr/>
        </p:nvGraphicFramePr>
        <p:xfrm>
          <a:off x="179388" y="1196975"/>
          <a:ext cx="8640762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3" imgW="3552825" imgH="2190750" progId="Paint.Picture">
                  <p:embed/>
                </p:oleObj>
              </mc:Choice>
              <mc:Fallback>
                <p:oleObj r:id="rId3" imgW="3552825" imgH="219075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196975"/>
                        <a:ext cx="8640762" cy="5256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/>
          <p:nvPr/>
        </p:nvGraphicFramePr>
        <p:xfrm>
          <a:off x="179388" y="117475"/>
          <a:ext cx="29527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r:id="rId5" imgW="2019300" imgH="428625" progId="Paint.Picture">
                  <p:embed/>
                </p:oleObj>
              </mc:Choice>
              <mc:Fallback>
                <p:oleObj r:id="rId5" imgW="2019300" imgH="428625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8" y="117475"/>
                        <a:ext cx="29527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/>
          <p:nvPr/>
        </p:nvSpPr>
        <p:spPr>
          <a:xfrm>
            <a:off x="179388" y="620713"/>
            <a:ext cx="8640762" cy="557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【</a:t>
            </a: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教学目标</a:t>
            </a:r>
            <a:r>
              <a:rPr lang="zh-CN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】</a:t>
            </a:r>
          </a:p>
          <a:p>
            <a:r>
              <a:rPr lang="zh-CN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1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能用三角形、长方形等一些基本的图形拼出组合图形，并能通过想象给拼出的图形取名。</a:t>
            </a:r>
            <a:endParaRPr lang="zh-CN" altLang="en-US" sz="44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2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让学生经历拼图的活动过程，加深学生对简单几何图形的理解，培养学生的操作能力和创新思维。</a:t>
            </a:r>
            <a:endParaRPr lang="zh-CN" altLang="en-US" sz="44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3</a:t>
            </a:r>
            <a:r>
              <a:rPr lang="zh-CN" altLang="en-US" sz="40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让学生感受到数学学习的乐趣，培养学生学好数学的信心。</a:t>
            </a:r>
            <a:r>
              <a:rPr lang="en-US" altLang="zh-CN" sz="40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/>
          <p:nvPr/>
        </p:nvGraphicFramePr>
        <p:xfrm>
          <a:off x="179388" y="117475"/>
          <a:ext cx="20177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3" imgW="1581150" imgH="571500" progId="Paint.Picture">
                  <p:embed/>
                </p:oleObj>
              </mc:Choice>
              <mc:Fallback>
                <p:oleObj r:id="rId3" imgW="1581150" imgH="571500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17475"/>
                        <a:ext cx="2017712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/>
          <p:nvPr/>
        </p:nvGraphicFramePr>
        <p:xfrm>
          <a:off x="2916238" y="549275"/>
          <a:ext cx="20177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r:id="rId5" imgW="704850" imgH="390525" progId="Paint.Picture">
                  <p:embed/>
                </p:oleObj>
              </mc:Choice>
              <mc:Fallback>
                <p:oleObj r:id="rId5" imgW="704850" imgH="39052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6238" y="549275"/>
                        <a:ext cx="2017712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/>
          <p:nvPr/>
        </p:nvGraphicFramePr>
        <p:xfrm>
          <a:off x="539750" y="1485900"/>
          <a:ext cx="763270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r:id="rId7" imgW="1819275" imgH="1581150" progId="Paint.Picture">
                  <p:embed/>
                </p:oleObj>
              </mc:Choice>
              <mc:Fallback>
                <p:oleObj r:id="rId7" imgW="1819275" imgH="1581150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750" y="1485900"/>
                        <a:ext cx="7632700" cy="4895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/>
          <p:nvPr/>
        </p:nvGraphicFramePr>
        <p:xfrm>
          <a:off x="179388" y="117475"/>
          <a:ext cx="20177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r:id="rId3" imgW="1581150" imgH="571500" progId="Paint.Picture">
                  <p:embed/>
                </p:oleObj>
              </mc:Choice>
              <mc:Fallback>
                <p:oleObj r:id="rId3" imgW="1581150" imgH="571500" progId="Paint.Picture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17475"/>
                        <a:ext cx="2017712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/>
          <p:nvPr/>
        </p:nvGraphicFramePr>
        <p:xfrm>
          <a:off x="2916238" y="549275"/>
          <a:ext cx="20177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r:id="rId5" imgW="704850" imgH="390525" progId="Paint.Picture">
                  <p:embed/>
                </p:oleObj>
              </mc:Choice>
              <mc:Fallback>
                <p:oleObj r:id="rId5" imgW="704850" imgH="390525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6238" y="549275"/>
                        <a:ext cx="2017712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/>
          <p:nvPr/>
        </p:nvGraphicFramePr>
        <p:xfrm>
          <a:off x="1331913" y="1485900"/>
          <a:ext cx="6481762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r:id="rId7" imgW="1924050" imgH="1609725" progId="Paint.Picture">
                  <p:embed/>
                </p:oleObj>
              </mc:Choice>
              <mc:Fallback>
                <p:oleObj r:id="rId7" imgW="1924050" imgH="1609725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1913" y="1485900"/>
                        <a:ext cx="6481762" cy="5327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/>
          <p:nvPr/>
        </p:nvGraphicFramePr>
        <p:xfrm>
          <a:off x="179388" y="117475"/>
          <a:ext cx="20177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r:id="rId3" imgW="1581150" imgH="571500" progId="Paint.Picture">
                  <p:embed/>
                </p:oleObj>
              </mc:Choice>
              <mc:Fallback>
                <p:oleObj r:id="rId3" imgW="1581150" imgH="571500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17475"/>
                        <a:ext cx="2017712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/>
          <p:nvPr/>
        </p:nvGraphicFramePr>
        <p:xfrm>
          <a:off x="2916238" y="549275"/>
          <a:ext cx="20177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r:id="rId5" imgW="704850" imgH="390525" progId="Paint.Picture">
                  <p:embed/>
                </p:oleObj>
              </mc:Choice>
              <mc:Fallback>
                <p:oleObj r:id="rId5" imgW="704850" imgH="390525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6238" y="549275"/>
                        <a:ext cx="2017712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/>
          <p:nvPr/>
        </p:nvGraphicFramePr>
        <p:xfrm>
          <a:off x="1403350" y="1485900"/>
          <a:ext cx="5329238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r:id="rId7" imgW="1828800" imgH="1581150" progId="Paint.Picture">
                  <p:embed/>
                </p:oleObj>
              </mc:Choice>
              <mc:Fallback>
                <p:oleObj r:id="rId7" imgW="1828800" imgH="1581150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3350" y="1485900"/>
                        <a:ext cx="5329238" cy="5256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/>
          <p:nvPr/>
        </p:nvGraphicFramePr>
        <p:xfrm>
          <a:off x="179388" y="117475"/>
          <a:ext cx="20177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r:id="rId3" imgW="1581150" imgH="571500" progId="Paint.Picture">
                  <p:embed/>
                </p:oleObj>
              </mc:Choice>
              <mc:Fallback>
                <p:oleObj r:id="rId3" imgW="1581150" imgH="571500" progId="Paint.Picture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17475"/>
                        <a:ext cx="2017712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/>
          <p:nvPr/>
        </p:nvGraphicFramePr>
        <p:xfrm>
          <a:off x="2917825" y="549275"/>
          <a:ext cx="22320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r:id="rId5" imgW="704850" imgH="390525" progId="Paint.Picture">
                  <p:embed/>
                </p:oleObj>
              </mc:Choice>
              <mc:Fallback>
                <p:oleObj r:id="rId5" imgW="704850" imgH="390525" progId="Paint.Picture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7825" y="549275"/>
                        <a:ext cx="2232025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/>
          <p:nvPr/>
        </p:nvGraphicFramePr>
        <p:xfrm>
          <a:off x="1476375" y="1557338"/>
          <a:ext cx="5976938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r:id="rId7" imgW="2028825" imgH="1781175" progId="Paint.Picture">
                  <p:embed/>
                </p:oleObj>
              </mc:Choice>
              <mc:Fallback>
                <p:oleObj r:id="rId7" imgW="2028825" imgH="1781175" progId="Paint.Picture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6375" y="1557338"/>
                        <a:ext cx="5976938" cy="5111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/>
          <p:nvPr/>
        </p:nvSpPr>
        <p:spPr>
          <a:xfrm rot="10750527" flipV="1">
            <a:off x="3636963" y="117475"/>
            <a:ext cx="5176837" cy="2735263"/>
          </a:xfrm>
          <a:prstGeom prst="wedgeRoundRectCallout">
            <a:avLst>
              <a:gd name="adj1" fmla="val 66421"/>
              <a:gd name="adj2" fmla="val 98653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zh-CN" sz="4400" b="1" dirty="0">
              <a:latin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" y="3286125"/>
            <a:ext cx="1981200" cy="2714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2" name="Group 4"/>
          <p:cNvGrpSpPr/>
          <p:nvPr/>
        </p:nvGrpSpPr>
        <p:grpSpPr>
          <a:xfrm>
            <a:off x="6805613" y="3717925"/>
            <a:ext cx="1512887" cy="2447925"/>
            <a:chOff x="0" y="0"/>
            <a:chExt cx="817" cy="1860"/>
          </a:xfrm>
        </p:grpSpPr>
        <p:sp>
          <p:nvSpPr>
            <p:cNvPr id="18442" name="Line 5"/>
            <p:cNvSpPr/>
            <p:nvPr/>
          </p:nvSpPr>
          <p:spPr>
            <a:xfrm flipV="1">
              <a:off x="46" y="0"/>
              <a:ext cx="771" cy="40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3" name="Line 6"/>
            <p:cNvSpPr/>
            <p:nvPr/>
          </p:nvSpPr>
          <p:spPr>
            <a:xfrm flipV="1">
              <a:off x="0" y="1452"/>
              <a:ext cx="771" cy="40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Line 7"/>
            <p:cNvSpPr/>
            <p:nvPr/>
          </p:nvSpPr>
          <p:spPr>
            <a:xfrm flipH="1">
              <a:off x="0" y="408"/>
              <a:ext cx="46" cy="145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Line 8"/>
            <p:cNvSpPr/>
            <p:nvPr/>
          </p:nvSpPr>
          <p:spPr>
            <a:xfrm flipH="1">
              <a:off x="771" y="0"/>
              <a:ext cx="46" cy="145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37" name="Text Box 9"/>
          <p:cNvSpPr txBox="1"/>
          <p:nvPr/>
        </p:nvSpPr>
        <p:spPr>
          <a:xfrm>
            <a:off x="3779838" y="260350"/>
            <a:ext cx="5080000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用长方形、正方形、三角形等几何图形可以拼成一些有趣的图形，想试一试吗？</a:t>
            </a:r>
            <a:endParaRPr lang="zh-CN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38" name="Rectangle 10"/>
          <p:cNvSpPr/>
          <p:nvPr/>
        </p:nvSpPr>
        <p:spPr>
          <a:xfrm>
            <a:off x="468313" y="476250"/>
            <a:ext cx="1871662" cy="1368425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9" name="Rectangle 11"/>
          <p:cNvSpPr/>
          <p:nvPr/>
        </p:nvSpPr>
        <p:spPr>
          <a:xfrm>
            <a:off x="2197100" y="2349500"/>
            <a:ext cx="914400" cy="914400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0" name="AutoShape 12"/>
          <p:cNvSpPr/>
          <p:nvPr/>
        </p:nvSpPr>
        <p:spPr>
          <a:xfrm>
            <a:off x="3636963" y="551815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1" name="Oval 13"/>
          <p:cNvSpPr/>
          <p:nvPr/>
        </p:nvSpPr>
        <p:spPr>
          <a:xfrm>
            <a:off x="4645025" y="4076700"/>
            <a:ext cx="914400" cy="914400"/>
          </a:xfrm>
          <a:prstGeom prst="ellipse">
            <a:avLst/>
          </a:prstGeom>
          <a:solidFill>
            <a:srgbClr val="FF99CC"/>
          </a:solidFill>
          <a:ln w="9525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7180" grpId="0" animBg="1"/>
      <p:bldP spid="71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/>
          <p:nvPr/>
        </p:nvGraphicFramePr>
        <p:xfrm>
          <a:off x="1403350" y="1557338"/>
          <a:ext cx="2447925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581025" imgH="695325" progId="Paint.Picture">
                  <p:embed/>
                </p:oleObj>
              </mc:Choice>
              <mc:Fallback>
                <p:oleObj r:id="rId3" imgW="581025" imgH="69532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1557338"/>
                        <a:ext cx="2447925" cy="3455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AutoShape 3"/>
          <p:cNvSpPr/>
          <p:nvPr/>
        </p:nvSpPr>
        <p:spPr>
          <a:xfrm>
            <a:off x="5868988" y="1989138"/>
            <a:ext cx="1727200" cy="576262"/>
          </a:xfrm>
          <a:prstGeom prst="triangle">
            <a:avLst>
              <a:gd name="adj" fmla="val 50000"/>
            </a:avLst>
          </a:prstGeom>
          <a:solidFill>
            <a:srgbClr val="FF9900">
              <a:alpha val="0"/>
            </a:srgb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6" name="AutoShape 4"/>
          <p:cNvSpPr/>
          <p:nvPr/>
        </p:nvSpPr>
        <p:spPr>
          <a:xfrm>
            <a:off x="5886450" y="2589213"/>
            <a:ext cx="1727200" cy="576262"/>
          </a:xfrm>
          <a:prstGeom prst="triangle">
            <a:avLst>
              <a:gd name="adj" fmla="val 50000"/>
            </a:avLst>
          </a:prstGeom>
          <a:solidFill>
            <a:srgbClr val="FF9900">
              <a:alpha val="0"/>
            </a:srgb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7" name="Rectangle 5"/>
          <p:cNvSpPr/>
          <p:nvPr/>
        </p:nvSpPr>
        <p:spPr>
          <a:xfrm>
            <a:off x="6516688" y="3141663"/>
            <a:ext cx="503237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2" name="WordArt 6"/>
          <p:cNvSpPr/>
          <p:nvPr/>
        </p:nvSpPr>
        <p:spPr>
          <a:xfrm>
            <a:off x="3997325" y="5013325"/>
            <a:ext cx="16557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/>
          <p:nvPr/>
        </p:nvGraphicFramePr>
        <p:xfrm>
          <a:off x="612775" y="1628775"/>
          <a:ext cx="3024188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676275" imgH="676275" progId="Paint.Picture">
                  <p:embed/>
                </p:oleObj>
              </mc:Choice>
              <mc:Fallback>
                <p:oleObj r:id="rId3" imgW="676275" imgH="6762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775" y="1628775"/>
                        <a:ext cx="3024188" cy="295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AutoShape 3"/>
          <p:cNvSpPr/>
          <p:nvPr/>
        </p:nvSpPr>
        <p:spPr>
          <a:xfrm rot="-5220000">
            <a:off x="4645025" y="2346325"/>
            <a:ext cx="2071688" cy="1066800"/>
          </a:xfrm>
          <a:prstGeom prst="triangle">
            <a:avLst>
              <a:gd name="adj" fmla="val 50000"/>
            </a:avLst>
          </a:prstGeom>
          <a:solidFill>
            <a:srgbClr val="FF9900">
              <a:alpha val="0"/>
            </a:srgb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0" name="AutoShape 4"/>
          <p:cNvSpPr/>
          <p:nvPr/>
        </p:nvSpPr>
        <p:spPr>
          <a:xfrm rot="5460000">
            <a:off x="6821488" y="1898650"/>
            <a:ext cx="909637" cy="2095500"/>
          </a:xfrm>
          <a:prstGeom prst="triangle">
            <a:avLst>
              <a:gd name="adj" fmla="val 50000"/>
            </a:avLst>
          </a:prstGeom>
          <a:solidFill>
            <a:srgbClr val="FF9900">
              <a:alpha val="0"/>
            </a:srgb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5" name="WordArt 5"/>
          <p:cNvSpPr/>
          <p:nvPr/>
        </p:nvSpPr>
        <p:spPr>
          <a:xfrm>
            <a:off x="3203575" y="5229225"/>
            <a:ext cx="17287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/>
          <p:nvPr/>
        </p:nvGraphicFramePr>
        <p:xfrm>
          <a:off x="468313" y="765175"/>
          <a:ext cx="3024187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723900" imgH="771525" progId="Paint.Picture">
                  <p:embed/>
                </p:oleObj>
              </mc:Choice>
              <mc:Fallback>
                <p:oleObj r:id="rId3" imgW="723900" imgH="771525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765175"/>
                        <a:ext cx="3024187" cy="3673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AutoShape 3"/>
          <p:cNvSpPr/>
          <p:nvPr/>
        </p:nvSpPr>
        <p:spPr>
          <a:xfrm rot="-5220000">
            <a:off x="5470525" y="1644650"/>
            <a:ext cx="1554163" cy="1033463"/>
          </a:xfrm>
          <a:prstGeom prst="triangle">
            <a:avLst>
              <a:gd name="adj" fmla="val 50000"/>
            </a:avLst>
          </a:prstGeom>
          <a:solidFill>
            <a:srgbClr val="FF9900">
              <a:alpha val="0"/>
            </a:srgb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4" name="AutoShape 4"/>
          <p:cNvSpPr/>
          <p:nvPr/>
        </p:nvSpPr>
        <p:spPr>
          <a:xfrm rot="-10740000">
            <a:off x="4860925" y="2997200"/>
            <a:ext cx="3757613" cy="857250"/>
          </a:xfrm>
          <a:prstGeom prst="triangle">
            <a:avLst>
              <a:gd name="adj" fmla="val 50000"/>
            </a:avLst>
          </a:prstGeom>
          <a:solidFill>
            <a:srgbClr val="FF9900">
              <a:alpha val="0"/>
            </a:srgbClr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9" name="WordArt 5"/>
          <p:cNvSpPr/>
          <p:nvPr/>
        </p:nvSpPr>
        <p:spPr>
          <a:xfrm>
            <a:off x="3419475" y="5157788"/>
            <a:ext cx="187325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帆船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/>
          <p:nvPr/>
        </p:nvGraphicFramePr>
        <p:xfrm>
          <a:off x="252413" y="261938"/>
          <a:ext cx="5903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2905125" imgH="457200" progId="Paint.Picture">
                  <p:embed/>
                </p:oleObj>
              </mc:Choice>
              <mc:Fallback>
                <p:oleObj r:id="rId3" imgW="2905125" imgH="4572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413" y="261938"/>
                        <a:ext cx="5903912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75" y="3286125"/>
            <a:ext cx="1981200" cy="271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AutoShape 4"/>
          <p:cNvSpPr/>
          <p:nvPr/>
        </p:nvSpPr>
        <p:spPr>
          <a:xfrm rot="10750527" flipV="1">
            <a:off x="3652838" y="1557338"/>
            <a:ext cx="5178425" cy="2087562"/>
          </a:xfrm>
          <a:prstGeom prst="wedgeRoundRectCallout">
            <a:avLst>
              <a:gd name="adj1" fmla="val 77495"/>
              <a:gd name="adj2" fmla="val 72435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zh-CN" sz="4400" b="1" dirty="0">
              <a:latin typeface="Times New Roman" panose="02020603050405020304" pitchFamily="18" charset="0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3852863" y="1628775"/>
            <a:ext cx="4751387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想象一下，你喜欢的动物是什么形状的？你能把你喜欢的动物用几何图形拼出来吗？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/>
          <p:nvPr/>
        </p:nvGraphicFramePr>
        <p:xfrm>
          <a:off x="252413" y="261938"/>
          <a:ext cx="5903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3" imgW="2905125" imgH="457200" progId="Paint.Picture">
                  <p:embed/>
                </p:oleObj>
              </mc:Choice>
              <mc:Fallback>
                <p:oleObj r:id="rId3" imgW="2905125" imgH="45720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413" y="261938"/>
                        <a:ext cx="5903912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/>
          <p:nvPr/>
        </p:nvGraphicFramePr>
        <p:xfrm>
          <a:off x="1547813" y="1412875"/>
          <a:ext cx="5329237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5" imgW="1581150" imgH="1981200" progId="Paint.Picture">
                  <p:embed/>
                </p:oleObj>
              </mc:Choice>
              <mc:Fallback>
                <p:oleObj r:id="rId5" imgW="1581150" imgH="1981200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813" y="1412875"/>
                        <a:ext cx="5329237" cy="5040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/>
          <p:nvPr/>
        </p:nvGraphicFramePr>
        <p:xfrm>
          <a:off x="252413" y="261938"/>
          <a:ext cx="5903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2905125" imgH="457200" progId="Paint.Picture">
                  <p:embed/>
                </p:oleObj>
              </mc:Choice>
              <mc:Fallback>
                <p:oleObj r:id="rId3" imgW="2905125" imgH="457200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413" y="261938"/>
                        <a:ext cx="5903912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/>
          <p:nvPr/>
        </p:nvGraphicFramePr>
        <p:xfrm>
          <a:off x="1836738" y="1125538"/>
          <a:ext cx="561657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5" imgW="1905000" imgH="2066925" progId="Paint.Picture">
                  <p:embed/>
                </p:oleObj>
              </mc:Choice>
              <mc:Fallback>
                <p:oleObj r:id="rId5" imgW="1905000" imgH="2066925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6738" y="1125538"/>
                        <a:ext cx="5616575" cy="561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全屏显示(4:3)</PresentationFormat>
  <Paragraphs>23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黑体</vt:lpstr>
      <vt:lpstr>华文彩云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5</cp:revision>
  <dcterms:created xsi:type="dcterms:W3CDTF">2011-12-04T02:47:43Z</dcterms:created>
  <dcterms:modified xsi:type="dcterms:W3CDTF">2023-01-16T22:43:46Z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8629F9C367F04643A0B6290203F29405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