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13601-AB85-473D-BF6C-4CEA63A1C36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EC80B-783E-4444-92DE-A29B09997D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EC80B-783E-4444-92DE-A29B09997D8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62E8C-1D27-43DD-8CC1-67EE96E248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72134-7FF1-4F9C-83DF-1A23013664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11DC6-36AA-49CC-B6B0-4D0C4BA136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FD622-8F8B-45C1-8C91-E3F102B930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38F74-48C3-4FD8-BE2B-88E4BAD593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EE0F8-3159-453A-A84D-2CC15BDD8E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3EE90-2CF8-4A19-9C8D-110E1A5EB2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043AC-BE51-4387-9560-5B2A4D0B34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E1FAE-D517-403A-B455-E472FB263C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8F077-A26D-4F5B-9233-6C8063D9C5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975FF-B09A-43B3-A7B2-95A9B7FE3B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099F04B-01C7-458F-AB00-03B8C8E2FF8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886" y="1828800"/>
            <a:ext cx="9144000" cy="812800"/>
          </a:xfrm>
          <a:noFill/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Unit 4  A good read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276600"/>
            <a:ext cx="6450013" cy="685800"/>
          </a:xfrm>
          <a:noFill/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Grammar 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0240" y="5257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图片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2122">
            <a:off x="5219700" y="712788"/>
            <a:ext cx="295275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内容占位符 2"/>
          <p:cNvSpPr>
            <a:spLocks noGrp="1"/>
          </p:cNvSpPr>
          <p:nvPr>
            <p:ph idx="4294967295"/>
          </p:nvPr>
        </p:nvSpPr>
        <p:spPr>
          <a:xfrm>
            <a:off x="569913" y="3429000"/>
            <a:ext cx="8018462" cy="27257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Foodie guider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is a useful book. It’s all about what to eat. There is also a map at the end of the book</a:t>
            </a:r>
            <a:r>
              <a:rPr 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It tells you where to find nice food . It also shows you which bus to take. 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2" name="折角形 3"/>
          <p:cNvSpPr>
            <a:spLocks noChangeArrowheads="1"/>
          </p:cNvSpPr>
          <p:nvPr/>
        </p:nvSpPr>
        <p:spPr bwMode="auto">
          <a:xfrm>
            <a:off x="450850" y="3357563"/>
            <a:ext cx="8137525" cy="2303462"/>
          </a:xfrm>
          <a:prstGeom prst="foldedCorner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C268B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83973" name="图片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16125" y="673100"/>
            <a:ext cx="403225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97299">
            <a:off x="2432050" y="788988"/>
            <a:ext cx="21383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5" name="弧形 7"/>
          <p:cNvSpPr/>
          <p:nvPr/>
        </p:nvSpPr>
        <p:spPr bwMode="auto">
          <a:xfrm>
            <a:off x="0" y="476250"/>
            <a:ext cx="2124075" cy="4608513"/>
          </a:xfrm>
          <a:custGeom>
            <a:avLst/>
            <a:gdLst>
              <a:gd name="T0" fmla="*/ 328273 w 2124075"/>
              <a:gd name="T1" fmla="*/ 638400 h 4608513"/>
              <a:gd name="T2" fmla="*/ 328272 w 2124075"/>
              <a:gd name="T3" fmla="*/ 638399 h 4608513"/>
              <a:gd name="T4" fmla="*/ 1062038 w 2124075"/>
              <a:gd name="T5" fmla="*/ 0 h 4608513"/>
              <a:gd name="T6" fmla="*/ 2124076 w 2124075"/>
              <a:gd name="T7" fmla="*/ 2304257 h 4608513"/>
              <a:gd name="T8" fmla="*/ 2106394 w 2124075"/>
              <a:gd name="T9" fmla="*/ 2722974 h 4608513"/>
              <a:gd name="T10" fmla="*/ 1062038 w 2124075"/>
              <a:gd name="T11" fmla="*/ 2304257 h 4608513"/>
              <a:gd name="T12" fmla="*/ 328273 w 2124075"/>
              <a:gd name="T13" fmla="*/ 638400 h 4608513"/>
              <a:gd name="T14" fmla="*/ 328272 w 2124075"/>
              <a:gd name="T15" fmla="*/ 638399 h 4608513"/>
              <a:gd name="T16" fmla="*/ 1062038 w 2124075"/>
              <a:gd name="T17" fmla="*/ 0 h 4608513"/>
              <a:gd name="T18" fmla="*/ 2124076 w 2124075"/>
              <a:gd name="T19" fmla="*/ 2304257 h 4608513"/>
              <a:gd name="T20" fmla="*/ 2106394 w 2124075"/>
              <a:gd name="T21" fmla="*/ 2722974 h 4608513"/>
              <a:gd name="T22" fmla="*/ 328273 w 2124075"/>
              <a:gd name="T23" fmla="*/ 0 h 4608513"/>
              <a:gd name="T24" fmla="*/ 2124075 w 2124075"/>
              <a:gd name="T25" fmla="*/ 2722972 h 4608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24075" h="4608513" stroke="0">
                <a:moveTo>
                  <a:pt x="328273" y="638400"/>
                </a:moveTo>
                <a:lnTo>
                  <a:pt x="328272" y="638399"/>
                </a:lnTo>
                <a:cubicBezTo>
                  <a:pt x="525883" y="228657"/>
                  <a:pt x="788698" y="-1"/>
                  <a:pt x="1062038" y="0"/>
                </a:cubicBezTo>
                <a:cubicBezTo>
                  <a:pt x="1648585" y="0"/>
                  <a:pt x="2124076" y="1031650"/>
                  <a:pt x="2124076" y="2304257"/>
                </a:cubicBezTo>
                <a:cubicBezTo>
                  <a:pt x="2124076" y="2444707"/>
                  <a:pt x="2118157" y="2584863"/>
                  <a:pt x="2106394" y="2722974"/>
                </a:cubicBezTo>
                <a:lnTo>
                  <a:pt x="1062038" y="2304257"/>
                </a:lnTo>
                <a:close/>
              </a:path>
              <a:path w="2124075" h="4608513" fill="none">
                <a:moveTo>
                  <a:pt x="328273" y="638400"/>
                </a:moveTo>
                <a:lnTo>
                  <a:pt x="328272" y="638399"/>
                </a:lnTo>
                <a:cubicBezTo>
                  <a:pt x="525883" y="228657"/>
                  <a:pt x="788698" y="-1"/>
                  <a:pt x="1062038" y="0"/>
                </a:cubicBezTo>
                <a:cubicBezTo>
                  <a:pt x="1648585" y="0"/>
                  <a:pt x="2124076" y="1031650"/>
                  <a:pt x="2124076" y="2304257"/>
                </a:cubicBezTo>
                <a:cubicBezTo>
                  <a:pt x="2124076" y="2444707"/>
                  <a:pt x="2118157" y="2584863"/>
                  <a:pt x="2106394" y="2722974"/>
                </a:cubicBezTo>
              </a:path>
            </a:pathLst>
          </a:custGeom>
          <a:noFill/>
          <a:ln w="57150" cap="flat" cmpd="sng">
            <a:solidFill>
              <a:srgbClr val="FDED6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3976" name="弧形 8"/>
          <p:cNvSpPr/>
          <p:nvPr/>
        </p:nvSpPr>
        <p:spPr bwMode="auto">
          <a:xfrm>
            <a:off x="2206625" y="287338"/>
            <a:ext cx="2819400" cy="4752975"/>
          </a:xfrm>
          <a:custGeom>
            <a:avLst/>
            <a:gdLst>
              <a:gd name="T0" fmla="*/ 611391 w 2819400"/>
              <a:gd name="T1" fmla="*/ 417784 h 4752975"/>
              <a:gd name="T2" fmla="*/ 611390 w 2819400"/>
              <a:gd name="T3" fmla="*/ 417783 h 4752975"/>
              <a:gd name="T4" fmla="*/ 1409700 w 2819400"/>
              <a:gd name="T5" fmla="*/ 0 h 4752975"/>
              <a:gd name="T6" fmla="*/ 2819400 w 2819400"/>
              <a:gd name="T7" fmla="*/ 2376488 h 4752975"/>
              <a:gd name="T8" fmla="*/ 2794101 w 2819400"/>
              <a:gd name="T9" fmla="*/ 2824691 h 4752975"/>
              <a:gd name="T10" fmla="*/ 1409700 w 2819400"/>
              <a:gd name="T11" fmla="*/ 2376488 h 4752975"/>
              <a:gd name="T12" fmla="*/ 611391 w 2819400"/>
              <a:gd name="T13" fmla="*/ 417784 h 4752975"/>
              <a:gd name="T14" fmla="*/ 611390 w 2819400"/>
              <a:gd name="T15" fmla="*/ 417783 h 4752975"/>
              <a:gd name="T16" fmla="*/ 1409700 w 2819400"/>
              <a:gd name="T17" fmla="*/ 0 h 4752975"/>
              <a:gd name="T18" fmla="*/ 2819400 w 2819400"/>
              <a:gd name="T19" fmla="*/ 2376488 h 4752975"/>
              <a:gd name="T20" fmla="*/ 2794101 w 2819400"/>
              <a:gd name="T21" fmla="*/ 2824691 h 4752975"/>
              <a:gd name="T22" fmla="*/ 611391 w 2819400"/>
              <a:gd name="T23" fmla="*/ 0 h 4752975"/>
              <a:gd name="T24" fmla="*/ 2819400 w 2819400"/>
              <a:gd name="T25" fmla="*/ 2824688 h 475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819400" h="4752975" stroke="0">
                <a:moveTo>
                  <a:pt x="611391" y="417784"/>
                </a:moveTo>
                <a:lnTo>
                  <a:pt x="611390" y="417783"/>
                </a:lnTo>
                <a:cubicBezTo>
                  <a:pt x="846319" y="145666"/>
                  <a:pt x="1124661" y="-1"/>
                  <a:pt x="1409700" y="0"/>
                </a:cubicBezTo>
                <a:cubicBezTo>
                  <a:pt x="2188255" y="0"/>
                  <a:pt x="2819400" y="1063989"/>
                  <a:pt x="2819400" y="2376488"/>
                </a:cubicBezTo>
                <a:cubicBezTo>
                  <a:pt x="2819400" y="2526902"/>
                  <a:pt x="2810929" y="2676976"/>
                  <a:pt x="2794101" y="2824691"/>
                </a:cubicBezTo>
                <a:lnTo>
                  <a:pt x="1409700" y="2376488"/>
                </a:lnTo>
                <a:close/>
              </a:path>
              <a:path w="2819400" h="4752975" fill="none">
                <a:moveTo>
                  <a:pt x="611391" y="417784"/>
                </a:moveTo>
                <a:lnTo>
                  <a:pt x="611390" y="417783"/>
                </a:lnTo>
                <a:cubicBezTo>
                  <a:pt x="846319" y="145666"/>
                  <a:pt x="1124661" y="-1"/>
                  <a:pt x="1409700" y="0"/>
                </a:cubicBezTo>
                <a:cubicBezTo>
                  <a:pt x="2188255" y="0"/>
                  <a:pt x="2819400" y="1063989"/>
                  <a:pt x="2819400" y="2376488"/>
                </a:cubicBezTo>
                <a:cubicBezTo>
                  <a:pt x="2819400" y="2526902"/>
                  <a:pt x="2810929" y="2676976"/>
                  <a:pt x="2794101" y="2824691"/>
                </a:cubicBezTo>
              </a:path>
            </a:pathLst>
          </a:custGeom>
          <a:noFill/>
          <a:ln w="57150" cap="flat" cmpd="sng">
            <a:solidFill>
              <a:srgbClr val="FDED6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3977" name="椭圆 9"/>
          <p:cNvSpPr>
            <a:spLocks noChangeArrowheads="1"/>
          </p:cNvSpPr>
          <p:nvPr/>
        </p:nvSpPr>
        <p:spPr bwMode="auto">
          <a:xfrm rot="1689394">
            <a:off x="2012950" y="355600"/>
            <a:ext cx="684213" cy="11811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3978" name="弧形 11"/>
          <p:cNvSpPr/>
          <p:nvPr/>
        </p:nvSpPr>
        <p:spPr bwMode="auto">
          <a:xfrm>
            <a:off x="4519613" y="287338"/>
            <a:ext cx="4068762" cy="5373687"/>
          </a:xfrm>
          <a:custGeom>
            <a:avLst/>
            <a:gdLst>
              <a:gd name="T0" fmla="*/ 475959 w 4068762"/>
              <a:gd name="T1" fmla="*/ 959767 h 5373687"/>
              <a:gd name="T2" fmla="*/ 475959 w 4068762"/>
              <a:gd name="T3" fmla="*/ 959767 h 5373687"/>
              <a:gd name="T4" fmla="*/ 2034381 w 4068762"/>
              <a:gd name="T5" fmla="*/ 0 h 5373687"/>
              <a:gd name="T6" fmla="*/ 4068762 w 4068762"/>
              <a:gd name="T7" fmla="*/ 2686844 h 5373687"/>
              <a:gd name="T8" fmla="*/ 4066528 w 4068762"/>
              <a:gd name="T9" fmla="*/ 2812714 h 5373687"/>
              <a:gd name="T10" fmla="*/ 2034381 w 4068762"/>
              <a:gd name="T11" fmla="*/ 2686844 h 5373687"/>
              <a:gd name="T12" fmla="*/ 475959 w 4068762"/>
              <a:gd name="T13" fmla="*/ 959767 h 5373687"/>
              <a:gd name="T14" fmla="*/ 475959 w 4068762"/>
              <a:gd name="T15" fmla="*/ 959767 h 5373687"/>
              <a:gd name="T16" fmla="*/ 2034381 w 4068762"/>
              <a:gd name="T17" fmla="*/ 0 h 5373687"/>
              <a:gd name="T18" fmla="*/ 4068762 w 4068762"/>
              <a:gd name="T19" fmla="*/ 2686844 h 5373687"/>
              <a:gd name="T20" fmla="*/ 4066528 w 4068762"/>
              <a:gd name="T21" fmla="*/ 2812714 h 5373687"/>
              <a:gd name="T22" fmla="*/ 475959 w 4068762"/>
              <a:gd name="T23" fmla="*/ 0 h 5373687"/>
              <a:gd name="T24" fmla="*/ 4068762 w 4068762"/>
              <a:gd name="T25" fmla="*/ 2812709 h 5373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4068762" h="5373687" stroke="0">
                <a:moveTo>
                  <a:pt x="475959" y="959767"/>
                </a:moveTo>
                <a:lnTo>
                  <a:pt x="475959" y="959767"/>
                </a:lnTo>
                <a:cubicBezTo>
                  <a:pt x="862498" y="351369"/>
                  <a:pt x="1433034" y="-1"/>
                  <a:pt x="2034381" y="0"/>
                </a:cubicBezTo>
                <a:cubicBezTo>
                  <a:pt x="3157938" y="0"/>
                  <a:pt x="4068762" y="1202941"/>
                  <a:pt x="4068762" y="2686844"/>
                </a:cubicBezTo>
                <a:cubicBezTo>
                  <a:pt x="4068762" y="2728817"/>
                  <a:pt x="4068017" y="2770786"/>
                  <a:pt x="4066528" y="2812714"/>
                </a:cubicBezTo>
                <a:lnTo>
                  <a:pt x="2034381" y="2686844"/>
                </a:lnTo>
                <a:close/>
              </a:path>
              <a:path w="4068762" h="5373687" fill="none">
                <a:moveTo>
                  <a:pt x="475959" y="959767"/>
                </a:moveTo>
                <a:lnTo>
                  <a:pt x="475959" y="959767"/>
                </a:lnTo>
                <a:cubicBezTo>
                  <a:pt x="862498" y="351369"/>
                  <a:pt x="1433034" y="-1"/>
                  <a:pt x="2034381" y="0"/>
                </a:cubicBezTo>
                <a:cubicBezTo>
                  <a:pt x="3157938" y="0"/>
                  <a:pt x="4068762" y="1202941"/>
                  <a:pt x="4068762" y="2686844"/>
                </a:cubicBezTo>
                <a:cubicBezTo>
                  <a:pt x="4068762" y="2728817"/>
                  <a:pt x="4068017" y="2770786"/>
                  <a:pt x="4066528" y="2812714"/>
                </a:cubicBezTo>
              </a:path>
            </a:pathLst>
          </a:custGeom>
          <a:noFill/>
          <a:ln w="57150" cap="flat" cmpd="sng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3979" name="椭圆 12"/>
          <p:cNvSpPr>
            <a:spLocks noChangeArrowheads="1"/>
          </p:cNvSpPr>
          <p:nvPr/>
        </p:nvSpPr>
        <p:spPr bwMode="auto">
          <a:xfrm>
            <a:off x="7956550" y="638175"/>
            <a:ext cx="360363" cy="414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3980" name="直接连接符 14"/>
          <p:cNvCxnSpPr>
            <a:cxnSpLocks noChangeShapeType="1"/>
          </p:cNvCxnSpPr>
          <p:nvPr/>
        </p:nvCxnSpPr>
        <p:spPr bwMode="auto">
          <a:xfrm>
            <a:off x="2859088" y="4941888"/>
            <a:ext cx="5368925" cy="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981" name="TextBox 25"/>
          <p:cNvSpPr txBox="1">
            <a:spLocks noChangeArrowheads="1"/>
          </p:cNvSpPr>
          <p:nvPr/>
        </p:nvSpPr>
        <p:spPr bwMode="auto">
          <a:xfrm>
            <a:off x="1079500" y="5775325"/>
            <a:ext cx="69675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400" b="1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en-US" sz="4400" b="1">
                <a:latin typeface="宋体" panose="02010600030101010101" pitchFamily="2" charset="-122"/>
              </a:rPr>
              <a:t>+  </a:t>
            </a:r>
            <a:endParaRPr lang="en-US" altLang="zh-CN" sz="4400" b="1">
              <a:solidFill>
                <a:srgbClr val="00B050"/>
              </a:solidFill>
              <a:latin typeface="宋体" panose="02010600030101010101" pitchFamily="2" charset="-122"/>
            </a:endParaRPr>
          </a:p>
        </p:txBody>
      </p:sp>
      <p:sp>
        <p:nvSpPr>
          <p:cNvPr id="83982" name="矩形 1"/>
          <p:cNvSpPr>
            <a:spLocks noChangeArrowheads="1"/>
          </p:cNvSpPr>
          <p:nvPr/>
        </p:nvSpPr>
        <p:spPr bwMode="auto">
          <a:xfrm>
            <a:off x="1774825" y="5799138"/>
            <a:ext cx="1600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</a:rPr>
              <a:t>宾语</a:t>
            </a:r>
            <a:r>
              <a:rPr lang="en-US" sz="4400" b="1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83983" name="矩形 4"/>
          <p:cNvSpPr>
            <a:spLocks noChangeArrowheads="1"/>
          </p:cNvSpPr>
          <p:nvPr/>
        </p:nvSpPr>
        <p:spPr bwMode="auto">
          <a:xfrm>
            <a:off x="3376613" y="5775325"/>
            <a:ext cx="4333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00B050"/>
                </a:solidFill>
                <a:latin typeface="宋体" panose="02010600030101010101" pitchFamily="2" charset="-122"/>
              </a:rPr>
              <a:t>疑问词</a:t>
            </a:r>
            <a:r>
              <a:rPr lang="en-US" sz="4400" b="1">
                <a:solidFill>
                  <a:srgbClr val="002060"/>
                </a:solidFill>
                <a:latin typeface="宋体" panose="02010600030101010101" pitchFamily="2" charset="-122"/>
              </a:rPr>
              <a:t>+</a:t>
            </a:r>
            <a:r>
              <a:rPr lang="en-US" sz="4400" b="1">
                <a:solidFill>
                  <a:srgbClr val="00B050"/>
                </a:solidFill>
                <a:latin typeface="宋体" panose="02010600030101010101" pitchFamily="2" charset="-122"/>
              </a:rPr>
              <a:t> to do</a:t>
            </a:r>
            <a:endParaRPr lang="en-US" altLang="zh-CN" sz="4400" b="1">
              <a:solidFill>
                <a:srgbClr val="00B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  <p:bldP spid="83972" grpId="0"/>
      <p:bldP spid="83976" grpId="0" animBg="1"/>
      <p:bldP spid="83978" grpId="0" animBg="1"/>
      <p:bldP spid="83981" grpId="0" autoUpdateAnimBg="0"/>
      <p:bldP spid="83982" grpId="0" autoUpdateAnimBg="0"/>
      <p:bldP spid="839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798513"/>
            <a:ext cx="8164512" cy="1524000"/>
          </a:xfrm>
          <a:noFill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    V </a:t>
            </a:r>
            <a:r>
              <a:rPr lang="en-US" sz="5400" b="1" dirty="0">
                <a:solidFill>
                  <a:srgbClr val="000000"/>
                </a:solidFill>
                <a:latin typeface="Calibri" panose="020F0502020204030204" pitchFamily="34" charset="0"/>
              </a:rPr>
              <a:t>+ </a:t>
            </a:r>
            <a:r>
              <a:rPr lang="zh-CN" altLang="en-US" sz="5400" b="1" dirty="0">
                <a:solidFill>
                  <a:srgbClr val="FF0000"/>
                </a:solidFill>
                <a:latin typeface="Calibri" panose="020F0502020204030204" pitchFamily="34" charset="0"/>
              </a:rPr>
              <a:t>宾语</a:t>
            </a:r>
            <a:r>
              <a:rPr lang="en-US" sz="5400" b="1" dirty="0">
                <a:solidFill>
                  <a:srgbClr val="000000"/>
                </a:solidFill>
                <a:latin typeface="Calibri" panose="020F0502020204030204" pitchFamily="34" charset="0"/>
              </a:rPr>
              <a:t>+ </a:t>
            </a:r>
            <a:r>
              <a:rPr lang="zh-CN" altLang="en-US" sz="5400" b="1" dirty="0">
                <a:solidFill>
                  <a:srgbClr val="00B050"/>
                </a:solidFill>
                <a:latin typeface="Calibri" panose="020F0502020204030204" pitchFamily="34" charset="0"/>
              </a:rPr>
              <a:t>疑问词</a:t>
            </a:r>
            <a:r>
              <a:rPr lang="en-US" sz="5400" b="1" dirty="0">
                <a:solidFill>
                  <a:srgbClr val="002060"/>
                </a:solidFill>
                <a:latin typeface="Calibri" panose="020F0502020204030204" pitchFamily="34" charset="0"/>
              </a:rPr>
              <a:t>+</a:t>
            </a:r>
            <a:r>
              <a:rPr lang="en-US" sz="5400" b="1" dirty="0">
                <a:solidFill>
                  <a:srgbClr val="00B050"/>
                </a:solidFill>
                <a:latin typeface="Calibri" panose="020F0502020204030204" pitchFamily="34" charset="0"/>
              </a:rPr>
              <a:t> to do</a:t>
            </a:r>
            <a:endParaRPr lang="zh-CN" altLang="en-US" sz="54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7086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advise,      ask,      decide,      discuss    find out,    forget,    know,      learn    remember,    say,     show,      teach    think,       understand,         wonder</a:t>
            </a:r>
          </a:p>
        </p:txBody>
      </p:sp>
      <p:sp>
        <p:nvSpPr>
          <p:cNvPr id="84996" name="椭圆 1"/>
          <p:cNvSpPr>
            <a:spLocks noChangeArrowheads="1"/>
          </p:cNvSpPr>
          <p:nvPr/>
        </p:nvSpPr>
        <p:spPr bwMode="auto">
          <a:xfrm>
            <a:off x="990600" y="2743200"/>
            <a:ext cx="1349375" cy="830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7030A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4997" name="椭圆 4"/>
          <p:cNvSpPr>
            <a:spLocks noChangeArrowheads="1"/>
          </p:cNvSpPr>
          <p:nvPr/>
        </p:nvSpPr>
        <p:spPr bwMode="auto">
          <a:xfrm>
            <a:off x="2843213" y="2743200"/>
            <a:ext cx="1349375" cy="830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7030A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4998" name="椭圆 5"/>
          <p:cNvSpPr>
            <a:spLocks noChangeArrowheads="1"/>
          </p:cNvSpPr>
          <p:nvPr/>
        </p:nvSpPr>
        <p:spPr bwMode="auto">
          <a:xfrm>
            <a:off x="4787900" y="4211638"/>
            <a:ext cx="1349375" cy="830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7030A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4999" name="椭圆 6"/>
          <p:cNvSpPr>
            <a:spLocks noChangeArrowheads="1"/>
          </p:cNvSpPr>
          <p:nvPr/>
        </p:nvSpPr>
        <p:spPr bwMode="auto">
          <a:xfrm>
            <a:off x="6516688" y="4225925"/>
            <a:ext cx="1349375" cy="828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7030A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5000" name="单圆角矩形 3"/>
          <p:cNvSpPr/>
          <p:nvPr/>
        </p:nvSpPr>
        <p:spPr bwMode="auto">
          <a:xfrm>
            <a:off x="927100" y="900113"/>
            <a:ext cx="725488" cy="728662"/>
          </a:xfrm>
          <a:custGeom>
            <a:avLst/>
            <a:gdLst>
              <a:gd name="T0" fmla="*/ 0 w 725488"/>
              <a:gd name="T1" fmla="*/ 0 h 728662"/>
              <a:gd name="T2" fmla="*/ 604571 w 725488"/>
              <a:gd name="T3" fmla="*/ 0 h 728662"/>
              <a:gd name="T4" fmla="*/ 604570 w 725488"/>
              <a:gd name="T5" fmla="*/ 0 h 728662"/>
              <a:gd name="T6" fmla="*/ 725488 w 725488"/>
              <a:gd name="T7" fmla="*/ 120917 h 728662"/>
              <a:gd name="T8" fmla="*/ 725488 w 725488"/>
              <a:gd name="T9" fmla="*/ 728662 h 728662"/>
              <a:gd name="T10" fmla="*/ 0 w 725488"/>
              <a:gd name="T11" fmla="*/ 728662 h 728662"/>
              <a:gd name="T12" fmla="*/ 0 w 725488"/>
              <a:gd name="T13" fmla="*/ 0 h 728662"/>
              <a:gd name="T14" fmla="*/ 690073 w 725488"/>
              <a:gd name="T15" fmla="*/ 728662 h 728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725488" h="728662">
                <a:moveTo>
                  <a:pt x="0" y="0"/>
                </a:moveTo>
                <a:lnTo>
                  <a:pt x="604571" y="0"/>
                </a:lnTo>
                <a:lnTo>
                  <a:pt x="604570" y="0"/>
                </a:lnTo>
                <a:cubicBezTo>
                  <a:pt x="671351" y="0"/>
                  <a:pt x="725488" y="54136"/>
                  <a:pt x="725488" y="120917"/>
                </a:cubicBezTo>
                <a:lnTo>
                  <a:pt x="725488" y="728662"/>
                </a:lnTo>
                <a:lnTo>
                  <a:pt x="0" y="728662"/>
                </a:lnTo>
                <a:close/>
              </a:path>
            </a:pathLst>
          </a:custGeom>
          <a:noFill/>
          <a:ln w="57150" cap="flat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85001" name="直接箭头连接符 8"/>
          <p:cNvCxnSpPr>
            <a:cxnSpLocks noChangeShapeType="1"/>
          </p:cNvCxnSpPr>
          <p:nvPr/>
        </p:nvCxnSpPr>
        <p:spPr bwMode="auto">
          <a:xfrm>
            <a:off x="1665288" y="1628775"/>
            <a:ext cx="530225" cy="936625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图片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22122">
            <a:off x="5219700" y="712788"/>
            <a:ext cx="295275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内容占位符 2"/>
          <p:cNvSpPr>
            <a:spLocks noGrp="1"/>
          </p:cNvSpPr>
          <p:nvPr>
            <p:ph idx="4294967295"/>
          </p:nvPr>
        </p:nvSpPr>
        <p:spPr>
          <a:xfrm>
            <a:off x="569913" y="3429000"/>
            <a:ext cx="8018462" cy="205184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Foodie guider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useful book. It’s all about what to eat. There is also a map at the end of the book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tells you where to find nice food . It also shows you which bus to take. 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020" name="折角形 3"/>
          <p:cNvSpPr>
            <a:spLocks noChangeArrowheads="1"/>
          </p:cNvSpPr>
          <p:nvPr/>
        </p:nvSpPr>
        <p:spPr bwMode="auto">
          <a:xfrm>
            <a:off x="450850" y="3357563"/>
            <a:ext cx="8137525" cy="2303462"/>
          </a:xfrm>
          <a:prstGeom prst="foldedCorner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C268B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86021" name="图片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16125" y="673100"/>
            <a:ext cx="403225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2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97299">
            <a:off x="2432050" y="788988"/>
            <a:ext cx="21383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3" name="弧形 7"/>
          <p:cNvSpPr/>
          <p:nvPr/>
        </p:nvSpPr>
        <p:spPr bwMode="auto">
          <a:xfrm>
            <a:off x="0" y="476250"/>
            <a:ext cx="2124075" cy="4608513"/>
          </a:xfrm>
          <a:custGeom>
            <a:avLst/>
            <a:gdLst>
              <a:gd name="T0" fmla="*/ 328273 w 2124075"/>
              <a:gd name="T1" fmla="*/ 638400 h 4608513"/>
              <a:gd name="T2" fmla="*/ 328272 w 2124075"/>
              <a:gd name="T3" fmla="*/ 638399 h 4608513"/>
              <a:gd name="T4" fmla="*/ 1062038 w 2124075"/>
              <a:gd name="T5" fmla="*/ 0 h 4608513"/>
              <a:gd name="T6" fmla="*/ 2124076 w 2124075"/>
              <a:gd name="T7" fmla="*/ 2304257 h 4608513"/>
              <a:gd name="T8" fmla="*/ 2106394 w 2124075"/>
              <a:gd name="T9" fmla="*/ 2722974 h 4608513"/>
              <a:gd name="T10" fmla="*/ 1062038 w 2124075"/>
              <a:gd name="T11" fmla="*/ 2304257 h 4608513"/>
              <a:gd name="T12" fmla="*/ 328273 w 2124075"/>
              <a:gd name="T13" fmla="*/ 638400 h 4608513"/>
              <a:gd name="T14" fmla="*/ 328272 w 2124075"/>
              <a:gd name="T15" fmla="*/ 638399 h 4608513"/>
              <a:gd name="T16" fmla="*/ 1062038 w 2124075"/>
              <a:gd name="T17" fmla="*/ 0 h 4608513"/>
              <a:gd name="T18" fmla="*/ 2124076 w 2124075"/>
              <a:gd name="T19" fmla="*/ 2304257 h 4608513"/>
              <a:gd name="T20" fmla="*/ 2106394 w 2124075"/>
              <a:gd name="T21" fmla="*/ 2722974 h 4608513"/>
              <a:gd name="T22" fmla="*/ 328273 w 2124075"/>
              <a:gd name="T23" fmla="*/ 0 h 4608513"/>
              <a:gd name="T24" fmla="*/ 2124075 w 2124075"/>
              <a:gd name="T25" fmla="*/ 2722972 h 4608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24075" h="4608513" stroke="0">
                <a:moveTo>
                  <a:pt x="328273" y="638400"/>
                </a:moveTo>
                <a:lnTo>
                  <a:pt x="328272" y="638399"/>
                </a:lnTo>
                <a:cubicBezTo>
                  <a:pt x="525883" y="228657"/>
                  <a:pt x="788698" y="-1"/>
                  <a:pt x="1062038" y="0"/>
                </a:cubicBezTo>
                <a:cubicBezTo>
                  <a:pt x="1648585" y="0"/>
                  <a:pt x="2124076" y="1031650"/>
                  <a:pt x="2124076" y="2304257"/>
                </a:cubicBezTo>
                <a:cubicBezTo>
                  <a:pt x="2124076" y="2444707"/>
                  <a:pt x="2118157" y="2584863"/>
                  <a:pt x="2106394" y="2722974"/>
                </a:cubicBezTo>
                <a:lnTo>
                  <a:pt x="1062038" y="2304257"/>
                </a:lnTo>
                <a:close/>
              </a:path>
              <a:path w="2124075" h="4608513" fill="none">
                <a:moveTo>
                  <a:pt x="328273" y="638400"/>
                </a:moveTo>
                <a:lnTo>
                  <a:pt x="328272" y="638399"/>
                </a:lnTo>
                <a:cubicBezTo>
                  <a:pt x="525883" y="228657"/>
                  <a:pt x="788698" y="-1"/>
                  <a:pt x="1062038" y="0"/>
                </a:cubicBezTo>
                <a:cubicBezTo>
                  <a:pt x="1648585" y="0"/>
                  <a:pt x="2124076" y="1031650"/>
                  <a:pt x="2124076" y="2304257"/>
                </a:cubicBezTo>
                <a:cubicBezTo>
                  <a:pt x="2124076" y="2444707"/>
                  <a:pt x="2118157" y="2584863"/>
                  <a:pt x="2106394" y="2722974"/>
                </a:cubicBezTo>
              </a:path>
            </a:pathLst>
          </a:custGeom>
          <a:noFill/>
          <a:ln w="57150" cap="flat" cmpd="sng">
            <a:solidFill>
              <a:srgbClr val="FDED6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4" name="弧形 8"/>
          <p:cNvSpPr/>
          <p:nvPr/>
        </p:nvSpPr>
        <p:spPr bwMode="auto">
          <a:xfrm>
            <a:off x="2206625" y="287338"/>
            <a:ext cx="2819400" cy="4752975"/>
          </a:xfrm>
          <a:custGeom>
            <a:avLst/>
            <a:gdLst>
              <a:gd name="T0" fmla="*/ 611391 w 2819400"/>
              <a:gd name="T1" fmla="*/ 417784 h 4752975"/>
              <a:gd name="T2" fmla="*/ 611390 w 2819400"/>
              <a:gd name="T3" fmla="*/ 417783 h 4752975"/>
              <a:gd name="T4" fmla="*/ 1409700 w 2819400"/>
              <a:gd name="T5" fmla="*/ 0 h 4752975"/>
              <a:gd name="T6" fmla="*/ 2819400 w 2819400"/>
              <a:gd name="T7" fmla="*/ 2376488 h 4752975"/>
              <a:gd name="T8" fmla="*/ 2794101 w 2819400"/>
              <a:gd name="T9" fmla="*/ 2824691 h 4752975"/>
              <a:gd name="T10" fmla="*/ 1409700 w 2819400"/>
              <a:gd name="T11" fmla="*/ 2376488 h 4752975"/>
              <a:gd name="T12" fmla="*/ 611391 w 2819400"/>
              <a:gd name="T13" fmla="*/ 417784 h 4752975"/>
              <a:gd name="T14" fmla="*/ 611390 w 2819400"/>
              <a:gd name="T15" fmla="*/ 417783 h 4752975"/>
              <a:gd name="T16" fmla="*/ 1409700 w 2819400"/>
              <a:gd name="T17" fmla="*/ 0 h 4752975"/>
              <a:gd name="T18" fmla="*/ 2819400 w 2819400"/>
              <a:gd name="T19" fmla="*/ 2376488 h 4752975"/>
              <a:gd name="T20" fmla="*/ 2794101 w 2819400"/>
              <a:gd name="T21" fmla="*/ 2824691 h 4752975"/>
              <a:gd name="T22" fmla="*/ 611391 w 2819400"/>
              <a:gd name="T23" fmla="*/ 0 h 4752975"/>
              <a:gd name="T24" fmla="*/ 2819400 w 2819400"/>
              <a:gd name="T25" fmla="*/ 2824688 h 475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819400" h="4752975" stroke="0">
                <a:moveTo>
                  <a:pt x="611391" y="417784"/>
                </a:moveTo>
                <a:lnTo>
                  <a:pt x="611390" y="417783"/>
                </a:lnTo>
                <a:cubicBezTo>
                  <a:pt x="846319" y="145666"/>
                  <a:pt x="1124661" y="-1"/>
                  <a:pt x="1409700" y="0"/>
                </a:cubicBezTo>
                <a:cubicBezTo>
                  <a:pt x="2188255" y="0"/>
                  <a:pt x="2819400" y="1063989"/>
                  <a:pt x="2819400" y="2376488"/>
                </a:cubicBezTo>
                <a:cubicBezTo>
                  <a:pt x="2819400" y="2526902"/>
                  <a:pt x="2810929" y="2676976"/>
                  <a:pt x="2794101" y="2824691"/>
                </a:cubicBezTo>
                <a:lnTo>
                  <a:pt x="1409700" y="2376488"/>
                </a:lnTo>
                <a:close/>
              </a:path>
              <a:path w="2819400" h="4752975" fill="none">
                <a:moveTo>
                  <a:pt x="611391" y="417784"/>
                </a:moveTo>
                <a:lnTo>
                  <a:pt x="611390" y="417783"/>
                </a:lnTo>
                <a:cubicBezTo>
                  <a:pt x="846319" y="145666"/>
                  <a:pt x="1124661" y="-1"/>
                  <a:pt x="1409700" y="0"/>
                </a:cubicBezTo>
                <a:cubicBezTo>
                  <a:pt x="2188255" y="0"/>
                  <a:pt x="2819400" y="1063989"/>
                  <a:pt x="2819400" y="2376488"/>
                </a:cubicBezTo>
                <a:cubicBezTo>
                  <a:pt x="2819400" y="2526902"/>
                  <a:pt x="2810929" y="2676976"/>
                  <a:pt x="2794101" y="2824691"/>
                </a:cubicBezTo>
              </a:path>
            </a:pathLst>
          </a:custGeom>
          <a:noFill/>
          <a:ln w="57150" cap="flat" cmpd="sng">
            <a:solidFill>
              <a:srgbClr val="FDED6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5" name="弧形 11"/>
          <p:cNvSpPr/>
          <p:nvPr/>
        </p:nvSpPr>
        <p:spPr bwMode="auto">
          <a:xfrm>
            <a:off x="4519613" y="287338"/>
            <a:ext cx="4068762" cy="5373687"/>
          </a:xfrm>
          <a:custGeom>
            <a:avLst/>
            <a:gdLst>
              <a:gd name="T0" fmla="*/ 475959 w 4068762"/>
              <a:gd name="T1" fmla="*/ 959767 h 5373687"/>
              <a:gd name="T2" fmla="*/ 475959 w 4068762"/>
              <a:gd name="T3" fmla="*/ 959767 h 5373687"/>
              <a:gd name="T4" fmla="*/ 2034381 w 4068762"/>
              <a:gd name="T5" fmla="*/ 0 h 5373687"/>
              <a:gd name="T6" fmla="*/ 4068762 w 4068762"/>
              <a:gd name="T7" fmla="*/ 2686844 h 5373687"/>
              <a:gd name="T8" fmla="*/ 4066528 w 4068762"/>
              <a:gd name="T9" fmla="*/ 2812714 h 5373687"/>
              <a:gd name="T10" fmla="*/ 2034381 w 4068762"/>
              <a:gd name="T11" fmla="*/ 2686844 h 5373687"/>
              <a:gd name="T12" fmla="*/ 475959 w 4068762"/>
              <a:gd name="T13" fmla="*/ 959767 h 5373687"/>
              <a:gd name="T14" fmla="*/ 475959 w 4068762"/>
              <a:gd name="T15" fmla="*/ 959767 h 5373687"/>
              <a:gd name="T16" fmla="*/ 2034381 w 4068762"/>
              <a:gd name="T17" fmla="*/ 0 h 5373687"/>
              <a:gd name="T18" fmla="*/ 4068762 w 4068762"/>
              <a:gd name="T19" fmla="*/ 2686844 h 5373687"/>
              <a:gd name="T20" fmla="*/ 4066528 w 4068762"/>
              <a:gd name="T21" fmla="*/ 2812714 h 5373687"/>
              <a:gd name="T22" fmla="*/ 475959 w 4068762"/>
              <a:gd name="T23" fmla="*/ 0 h 5373687"/>
              <a:gd name="T24" fmla="*/ 4068762 w 4068762"/>
              <a:gd name="T25" fmla="*/ 2812709 h 5373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4068762" h="5373687" stroke="0">
                <a:moveTo>
                  <a:pt x="475959" y="959767"/>
                </a:moveTo>
                <a:lnTo>
                  <a:pt x="475959" y="959767"/>
                </a:lnTo>
                <a:cubicBezTo>
                  <a:pt x="862498" y="351369"/>
                  <a:pt x="1433034" y="-1"/>
                  <a:pt x="2034381" y="0"/>
                </a:cubicBezTo>
                <a:cubicBezTo>
                  <a:pt x="3157938" y="0"/>
                  <a:pt x="4068762" y="1202941"/>
                  <a:pt x="4068762" y="2686844"/>
                </a:cubicBezTo>
                <a:cubicBezTo>
                  <a:pt x="4068762" y="2728817"/>
                  <a:pt x="4068017" y="2770786"/>
                  <a:pt x="4066528" y="2812714"/>
                </a:cubicBezTo>
                <a:lnTo>
                  <a:pt x="2034381" y="2686844"/>
                </a:lnTo>
                <a:close/>
              </a:path>
              <a:path w="4068762" h="5373687" fill="none">
                <a:moveTo>
                  <a:pt x="475959" y="959767"/>
                </a:moveTo>
                <a:lnTo>
                  <a:pt x="475959" y="959767"/>
                </a:lnTo>
                <a:cubicBezTo>
                  <a:pt x="862498" y="351369"/>
                  <a:pt x="1433034" y="-1"/>
                  <a:pt x="2034381" y="0"/>
                </a:cubicBezTo>
                <a:cubicBezTo>
                  <a:pt x="3157938" y="0"/>
                  <a:pt x="4068762" y="1202941"/>
                  <a:pt x="4068762" y="2686844"/>
                </a:cubicBezTo>
                <a:cubicBezTo>
                  <a:pt x="4068762" y="2728817"/>
                  <a:pt x="4068017" y="2770786"/>
                  <a:pt x="4066528" y="2812714"/>
                </a:cubicBezTo>
              </a:path>
            </a:pathLst>
          </a:custGeom>
          <a:noFill/>
          <a:ln w="57150" cap="flat" cmpd="sng">
            <a:solidFill>
              <a:srgbClr val="0066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6026" name="椭圆 12"/>
          <p:cNvSpPr>
            <a:spLocks noChangeArrowheads="1"/>
          </p:cNvSpPr>
          <p:nvPr/>
        </p:nvSpPr>
        <p:spPr bwMode="auto">
          <a:xfrm>
            <a:off x="7956550" y="638175"/>
            <a:ext cx="360363" cy="414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6027" name="直接连接符 10"/>
          <p:cNvCxnSpPr>
            <a:cxnSpLocks noChangeShapeType="1"/>
          </p:cNvCxnSpPr>
          <p:nvPr/>
        </p:nvCxnSpPr>
        <p:spPr bwMode="auto">
          <a:xfrm>
            <a:off x="1839913" y="3149600"/>
            <a:ext cx="47879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8" name="TextBox 17"/>
          <p:cNvSpPr txBox="1">
            <a:spLocks noChangeArrowheads="1"/>
          </p:cNvSpPr>
          <p:nvPr/>
        </p:nvSpPr>
        <p:spPr bwMode="auto">
          <a:xfrm>
            <a:off x="1370013" y="3863975"/>
            <a:ext cx="57277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 b="1">
                <a:solidFill>
                  <a:srgbClr val="7030A0"/>
                </a:solidFill>
                <a:latin typeface="Comic Sans MS" panose="030F0702030302020204" pitchFamily="66" charset="0"/>
              </a:rPr>
              <a:t>V+</a:t>
            </a:r>
            <a:r>
              <a:rPr lang="zh-CN" altLang="en-US" sz="4800" b="1">
                <a:solidFill>
                  <a:srgbClr val="7030A0"/>
                </a:solidFill>
                <a:latin typeface="Comic Sans MS" panose="030F0702030302020204" pitchFamily="66" charset="0"/>
              </a:rPr>
              <a:t>疑问词</a:t>
            </a:r>
            <a:r>
              <a:rPr lang="en-US" sz="4800" b="1">
                <a:latin typeface="Comic Sans MS" panose="030F0702030302020204" pitchFamily="66" charset="0"/>
              </a:rPr>
              <a:t>+</a:t>
            </a:r>
            <a:r>
              <a:rPr lang="en-US" sz="4800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en-US" sz="4800" b="1">
                <a:latin typeface="Comic Sans MS" panose="030F0702030302020204" pitchFamily="66" charset="0"/>
              </a:rPr>
              <a:t>+ </a:t>
            </a:r>
            <a:r>
              <a:rPr lang="en-US" sz="4800" b="1">
                <a:solidFill>
                  <a:srgbClr val="00CC00"/>
                </a:solidFill>
                <a:latin typeface="Comic Sans MS" panose="030F0702030302020204" pitchFamily="66" charset="0"/>
              </a:rPr>
              <a:t>to do</a:t>
            </a:r>
            <a:endParaRPr lang="en-US" altLang="zh-CN" sz="4800" b="1">
              <a:solidFill>
                <a:srgbClr val="00CC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6029" name="图片 2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62863" y="5516563"/>
            <a:ext cx="1308100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30" name="左大括号 1"/>
          <p:cNvSpPr/>
          <p:nvPr/>
        </p:nvSpPr>
        <p:spPr bwMode="auto">
          <a:xfrm>
            <a:off x="1987550" y="4781550"/>
            <a:ext cx="503238" cy="1758950"/>
          </a:xfrm>
          <a:prstGeom prst="leftBrace">
            <a:avLst>
              <a:gd name="adj1" fmla="val 8334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C268B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Comic Sans MS" panose="030F0702030302020204" pitchFamily="66" charset="0"/>
            </a:endParaRPr>
          </a:p>
        </p:txBody>
      </p:sp>
      <p:sp>
        <p:nvSpPr>
          <p:cNvPr id="86031" name="TextBox 9"/>
          <p:cNvSpPr txBox="1">
            <a:spLocks noChangeArrowheads="1"/>
          </p:cNvSpPr>
          <p:nvPr/>
        </p:nvSpPr>
        <p:spPr bwMode="auto">
          <a:xfrm>
            <a:off x="2479675" y="4695825"/>
            <a:ext cx="2273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endParaRPr lang="en-US" altLang="zh-CN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6032" name="TextBox 15"/>
          <p:cNvSpPr txBox="1">
            <a:spLocks noChangeArrowheads="1"/>
          </p:cNvSpPr>
          <p:nvPr/>
        </p:nvSpPr>
        <p:spPr bwMode="auto">
          <a:xfrm>
            <a:off x="2551113" y="5219700"/>
            <a:ext cx="2273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which</a:t>
            </a:r>
            <a:endParaRPr lang="en-US" altLang="zh-CN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6033" name="TextBox 16"/>
          <p:cNvSpPr txBox="1">
            <a:spLocks noChangeArrowheads="1"/>
          </p:cNvSpPr>
          <p:nvPr/>
        </p:nvSpPr>
        <p:spPr bwMode="auto">
          <a:xfrm>
            <a:off x="2551113" y="5689600"/>
            <a:ext cx="2273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whose</a:t>
            </a:r>
            <a:endParaRPr lang="en-US" altLang="zh-CN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6034" name="TextBox 18"/>
          <p:cNvSpPr txBox="1">
            <a:spLocks noChangeArrowheads="1"/>
          </p:cNvSpPr>
          <p:nvPr/>
        </p:nvSpPr>
        <p:spPr bwMode="auto">
          <a:xfrm>
            <a:off x="2551113" y="6124575"/>
            <a:ext cx="3937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how many/how much</a:t>
            </a:r>
            <a:endParaRPr lang="en-US" altLang="zh-CN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8555E-6 L -1.38889E-6 -0.3373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8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Motion origin="layout" path="M -8.33333E-7 2.60116E-6 L -0.00208 -0.33549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  <p:bldP spid="86020" grpId="0"/>
      <p:bldP spid="86023" grpId="0" animBg="1"/>
      <p:bldP spid="86024" grpId="0" animBg="1"/>
      <p:bldP spid="86025" grpId="0" animBg="1"/>
      <p:bldP spid="86028" grpId="0"/>
      <p:bldP spid="86030" grpId="0"/>
      <p:bldP spid="86031" grpId="0" autoUpdateAnimBg="0"/>
      <p:bldP spid="86032" grpId="0" autoUpdateAnimBg="0"/>
      <p:bldP spid="86033" grpId="0" autoUpdateAnimBg="0"/>
      <p:bldP spid="86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内容占位符 2"/>
          <p:cNvSpPr>
            <a:spLocks noGrp="1"/>
          </p:cNvSpPr>
          <p:nvPr>
            <p:ph idx="4294967295"/>
          </p:nvPr>
        </p:nvSpPr>
        <p:spPr>
          <a:xfrm>
            <a:off x="512763" y="1412875"/>
            <a:ext cx="8631237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Eg:</a:t>
            </a:r>
          </a:p>
          <a:p>
            <a:pPr marL="0" indent="0">
              <a:buFontTx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我们还没决定住哪个房间。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We haven’t decided which room to live in.</a:t>
            </a:r>
          </a:p>
          <a:p>
            <a:pPr marL="0" indent="0">
              <a:buFontTx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他们在讨论暑假去几个地方游玩。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are discussing how many places to visit in the summer holiday.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704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63638" y="260350"/>
            <a:ext cx="6035675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313" y="4941888"/>
            <a:ext cx="1684337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41576" y="2522311"/>
            <a:ext cx="4645026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线形标注 2 4"/>
          <p:cNvSpPr/>
          <p:nvPr/>
        </p:nvSpPr>
        <p:spPr bwMode="auto">
          <a:xfrm>
            <a:off x="2195513" y="892175"/>
            <a:ext cx="6556375" cy="3346450"/>
          </a:xfrm>
          <a:prstGeom prst="borderCallout2">
            <a:avLst>
              <a:gd name="adj1" fmla="val 21065"/>
              <a:gd name="adj2" fmla="val 83"/>
              <a:gd name="adj3" fmla="val 21324"/>
              <a:gd name="adj4" fmla="val -5838"/>
              <a:gd name="adj5" fmla="val 52431"/>
              <a:gd name="adj6" fmla="val -914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PS: 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I’m not sure how much money to take. The book doesn’t mention(</a:t>
            </a:r>
            <a:r>
              <a:rPr lang="zh-CN" altLang="en-US" sz="3200" b="1">
                <a:latin typeface="Comic Sans MS" panose="030F0702030302020204" pitchFamily="66" charset="0"/>
              </a:rPr>
              <a:t>提及</a:t>
            </a:r>
            <a:r>
              <a:rPr lang="en-US" sz="3200" b="1">
                <a:latin typeface="Comic Sans MS" panose="030F0702030302020204" pitchFamily="66" charset="0"/>
              </a:rPr>
              <a:t>) it. I think the more, the better.</a:t>
            </a:r>
            <a:endParaRPr lang="en-US" altLang="zh-CN" sz="3200" b="1">
              <a:latin typeface="Comic Sans MS" panose="030F0702030302020204" pitchFamily="66" charset="0"/>
            </a:endParaRPr>
          </a:p>
        </p:txBody>
      </p:sp>
      <p:pic>
        <p:nvPicPr>
          <p:cNvPr id="88068" name="Picture 4" descr="u=920455926,753268020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4375" y="3325813"/>
            <a:ext cx="86677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8069" name="直接连接符 7"/>
          <p:cNvCxnSpPr>
            <a:cxnSpLocks noChangeShapeType="1"/>
          </p:cNvCxnSpPr>
          <p:nvPr/>
        </p:nvCxnSpPr>
        <p:spPr bwMode="auto">
          <a:xfrm>
            <a:off x="4016375" y="2349500"/>
            <a:ext cx="4684713" cy="0"/>
          </a:xfrm>
          <a:prstGeom prst="line">
            <a:avLst/>
          </a:prstGeom>
          <a:noFill/>
          <a:ln w="57150">
            <a:solidFill>
              <a:srgbClr val="FDED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70" name="直接连接符 9"/>
          <p:cNvCxnSpPr>
            <a:cxnSpLocks noChangeShapeType="1"/>
          </p:cNvCxnSpPr>
          <p:nvPr/>
        </p:nvCxnSpPr>
        <p:spPr bwMode="auto">
          <a:xfrm>
            <a:off x="2195513" y="2852738"/>
            <a:ext cx="2016125" cy="0"/>
          </a:xfrm>
          <a:prstGeom prst="line">
            <a:avLst/>
          </a:prstGeom>
          <a:noFill/>
          <a:ln w="57150">
            <a:solidFill>
              <a:srgbClr val="FDED6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071" name="TextBox 11"/>
          <p:cNvSpPr txBox="1">
            <a:spLocks noChangeArrowheads="1"/>
          </p:cNvSpPr>
          <p:nvPr/>
        </p:nvSpPr>
        <p:spPr bwMode="auto">
          <a:xfrm>
            <a:off x="2203450" y="4941888"/>
            <a:ext cx="7181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800" b="1">
                <a:solidFill>
                  <a:srgbClr val="FF0000"/>
                </a:solidFill>
                <a:latin typeface="宋体" panose="02010600030101010101" pitchFamily="2" charset="-122"/>
              </a:rPr>
              <a:t>adj</a:t>
            </a:r>
            <a:r>
              <a:rPr lang="en-US" sz="4800" b="1">
                <a:latin typeface="宋体" panose="02010600030101010101" pitchFamily="2" charset="-122"/>
              </a:rPr>
              <a:t>+ </a:t>
            </a:r>
            <a:r>
              <a:rPr lang="zh-CN" altLang="en-US" sz="4800" b="1">
                <a:solidFill>
                  <a:srgbClr val="0000FF"/>
                </a:solidFill>
                <a:latin typeface="宋体" panose="02010600030101010101" pitchFamily="2" charset="-122"/>
              </a:rPr>
              <a:t>疑问词</a:t>
            </a:r>
            <a:r>
              <a:rPr lang="en-US" sz="4800" b="1">
                <a:latin typeface="宋体" panose="02010600030101010101" pitchFamily="2" charset="-122"/>
              </a:rPr>
              <a:t>+ </a:t>
            </a:r>
            <a:r>
              <a:rPr lang="en-US" sz="4800" b="1">
                <a:solidFill>
                  <a:srgbClr val="9C268B"/>
                </a:solidFill>
                <a:latin typeface="宋体" panose="02010600030101010101" pitchFamily="2" charset="-122"/>
              </a:rPr>
              <a:t>to do</a:t>
            </a:r>
            <a:endParaRPr lang="en-US" altLang="zh-CN" sz="4800" b="1">
              <a:solidFill>
                <a:srgbClr val="9C268B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3"/>
          <p:cNvSpPr>
            <a:spLocks noChangeArrowheads="1"/>
          </p:cNvSpPr>
          <p:nvPr/>
        </p:nvSpPr>
        <p:spPr bwMode="auto">
          <a:xfrm>
            <a:off x="547461" y="7620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在“疑问词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动词不定式”结构前，有时也可以是如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sure, clear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等的形容词。</a:t>
            </a:r>
          </a:p>
        </p:txBody>
      </p:sp>
      <p:sp>
        <p:nvSpPr>
          <p:cNvPr id="89091" name="TextBox 4"/>
          <p:cNvSpPr txBox="1">
            <a:spLocks noChangeArrowheads="1"/>
          </p:cNvSpPr>
          <p:nvPr/>
        </p:nvSpPr>
        <p:spPr bwMode="auto">
          <a:xfrm>
            <a:off x="536575" y="2120900"/>
            <a:ext cx="8280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我不确定怎样照顾电子狗。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你清楚下一步该做什么吗？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9092" name="矩形 5"/>
          <p:cNvSpPr>
            <a:spLocks noChangeArrowheads="1"/>
          </p:cNvSpPr>
          <p:nvPr/>
        </p:nvSpPr>
        <p:spPr bwMode="auto">
          <a:xfrm>
            <a:off x="755650" y="3213100"/>
            <a:ext cx="7918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not sure how to look after an e-dog.</a:t>
            </a:r>
          </a:p>
        </p:txBody>
      </p:sp>
      <p:sp>
        <p:nvSpPr>
          <p:cNvPr id="89093" name="矩形 6"/>
          <p:cNvSpPr>
            <a:spLocks noChangeArrowheads="1"/>
          </p:cNvSpPr>
          <p:nvPr/>
        </p:nvSpPr>
        <p:spPr bwMode="auto">
          <a:xfrm>
            <a:off x="755650" y="4365625"/>
            <a:ext cx="626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clear what to do next?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 idx="4294967295"/>
          </p:nvPr>
        </p:nvSpPr>
        <p:spPr>
          <a:xfrm>
            <a:off x="471714" y="419781"/>
            <a:ext cx="8229600" cy="1143000"/>
          </a:xfrm>
          <a:noFill/>
        </p:spPr>
        <p:txBody>
          <a:bodyPr anchor="b"/>
          <a:lstStyle/>
          <a:p>
            <a:r>
              <a:rPr lang="en-US" b="1" dirty="0">
                <a:solidFill>
                  <a:srgbClr val="0000FF"/>
                </a:solidFill>
              </a:rPr>
              <a:t>Let’s work out the rules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90115" name="内容占位符 2"/>
          <p:cNvSpPr>
            <a:spLocks noGrp="1"/>
          </p:cNvSpPr>
          <p:nvPr>
            <p:ph idx="4294967295"/>
          </p:nvPr>
        </p:nvSpPr>
        <p:spPr>
          <a:xfrm>
            <a:off x="685800" y="1828801"/>
            <a:ext cx="8229600" cy="2590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CN" altLang="en-US" b="1" dirty="0">
                <a:solidFill>
                  <a:srgbClr val="FF0000"/>
                </a:solidFill>
              </a:rPr>
              <a:t>动词</a:t>
            </a: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zh-CN" altLang="en-US" b="1" dirty="0">
                <a:solidFill>
                  <a:srgbClr val="FF0000"/>
                </a:solidFill>
              </a:rPr>
              <a:t>疑问词</a:t>
            </a:r>
            <a:r>
              <a:rPr lang="en-US" b="1" dirty="0">
                <a:solidFill>
                  <a:srgbClr val="FF0000"/>
                </a:solidFill>
              </a:rPr>
              <a:t>+to do</a:t>
            </a:r>
          </a:p>
          <a:p>
            <a:pPr marL="514350" indent="-514350">
              <a:buFontTx/>
              <a:buAutoNum type="arabicPeriod"/>
            </a:pPr>
            <a:r>
              <a:rPr lang="zh-CN" altLang="en-US" b="1" dirty="0">
                <a:solidFill>
                  <a:srgbClr val="9C268B"/>
                </a:solidFill>
              </a:rPr>
              <a:t>动词</a:t>
            </a:r>
            <a:r>
              <a:rPr lang="en-US" b="1" dirty="0">
                <a:solidFill>
                  <a:srgbClr val="9C268B"/>
                </a:solidFill>
              </a:rPr>
              <a:t>+</a:t>
            </a:r>
            <a:r>
              <a:rPr lang="zh-CN" altLang="en-US" b="1" dirty="0">
                <a:solidFill>
                  <a:srgbClr val="9C268B"/>
                </a:solidFill>
              </a:rPr>
              <a:t>宾语</a:t>
            </a:r>
            <a:r>
              <a:rPr lang="en-US" b="1" dirty="0">
                <a:solidFill>
                  <a:srgbClr val="9C268B"/>
                </a:solidFill>
              </a:rPr>
              <a:t>+</a:t>
            </a:r>
            <a:r>
              <a:rPr lang="zh-CN" altLang="en-US" b="1" dirty="0">
                <a:solidFill>
                  <a:srgbClr val="9C268B"/>
                </a:solidFill>
              </a:rPr>
              <a:t>疑问词</a:t>
            </a:r>
            <a:r>
              <a:rPr lang="en-US" b="1" dirty="0">
                <a:solidFill>
                  <a:srgbClr val="9C268B"/>
                </a:solidFill>
              </a:rPr>
              <a:t>+to do</a:t>
            </a:r>
          </a:p>
          <a:p>
            <a:pPr marL="514350" indent="-514350">
              <a:buFontTx/>
              <a:buAutoNum type="arabicPeriod"/>
            </a:pPr>
            <a:r>
              <a:rPr lang="zh-CN" altLang="en-US" b="1" dirty="0">
                <a:solidFill>
                  <a:srgbClr val="FF0000"/>
                </a:solidFill>
              </a:rPr>
              <a:t>动词</a:t>
            </a: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zh-CN" altLang="en-US" b="1" dirty="0">
                <a:solidFill>
                  <a:srgbClr val="FF0000"/>
                </a:solidFill>
              </a:rPr>
              <a:t>疑问词</a:t>
            </a: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zh-CN" altLang="en-US" b="1" dirty="0">
                <a:solidFill>
                  <a:srgbClr val="FF0000"/>
                </a:solidFill>
              </a:rPr>
              <a:t>名词</a:t>
            </a:r>
            <a:r>
              <a:rPr lang="en-US" b="1" dirty="0">
                <a:solidFill>
                  <a:srgbClr val="FF0000"/>
                </a:solidFill>
              </a:rPr>
              <a:t>+ to do</a:t>
            </a:r>
          </a:p>
          <a:p>
            <a:pPr marL="514350" indent="-514350">
              <a:buFontTx/>
              <a:buAutoNum type="arabicPeriod"/>
            </a:pPr>
            <a:r>
              <a:rPr lang="zh-CN" altLang="en-US" b="1" dirty="0">
                <a:solidFill>
                  <a:srgbClr val="9C268B"/>
                </a:solidFill>
              </a:rPr>
              <a:t>形容词</a:t>
            </a:r>
            <a:r>
              <a:rPr lang="en-US" b="1" dirty="0">
                <a:solidFill>
                  <a:srgbClr val="9C268B"/>
                </a:solidFill>
              </a:rPr>
              <a:t>+ </a:t>
            </a:r>
            <a:r>
              <a:rPr lang="zh-CN" altLang="en-US" b="1" dirty="0">
                <a:solidFill>
                  <a:srgbClr val="9C268B"/>
                </a:solidFill>
              </a:rPr>
              <a:t>疑问词</a:t>
            </a:r>
            <a:r>
              <a:rPr lang="en-US" b="1" dirty="0">
                <a:solidFill>
                  <a:srgbClr val="9C268B"/>
                </a:solidFill>
              </a:rPr>
              <a:t>+ to do </a:t>
            </a:r>
            <a:endParaRPr lang="zh-CN" altLang="en-US" b="1" dirty="0">
              <a:solidFill>
                <a:srgbClr val="9C268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内容占位符 2"/>
          <p:cNvSpPr>
            <a:spLocks noGrp="1"/>
          </p:cNvSpPr>
          <p:nvPr>
            <p:ph idx="4294967295"/>
          </p:nvPr>
        </p:nvSpPr>
        <p:spPr>
          <a:xfrm>
            <a:off x="188913" y="2133600"/>
            <a:ext cx="8785225" cy="4464050"/>
          </a:xfrm>
          <a:extLst>
            <a:ext uri="{91240B29-F687-4F45-9708-019B960494DF}">
              <a14:hiddenLine xmlns:a14="http://schemas.microsoft.com/office/drawing/2010/main" w="76200">
                <a:solidFill>
                  <a:srgbClr val="0070C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Wu has recommended so many interesting books. Have you decided________________ first, Daniel?</a:t>
            </a:r>
          </a:p>
          <a:p>
            <a:pPr marL="0" indent="0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Yes. I want to read Black Beauty first. But I don’t know _______________the book first.</a:t>
            </a:r>
          </a:p>
          <a:p>
            <a:pPr marL="0" indent="0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try our school library or Sunshine Library. Oh, did you know Peter is reading Around the World in Eighty Days? He wants to find out _________</a:t>
            </a:r>
          </a:p>
          <a:p>
            <a:pPr marL="0" indent="0"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around the world in such a short time.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0" name="TextBox 3"/>
          <p:cNvSpPr txBox="1">
            <a:spLocks noChangeArrowheads="1"/>
          </p:cNvSpPr>
          <p:nvPr/>
        </p:nvSpPr>
        <p:spPr bwMode="auto">
          <a:xfrm>
            <a:off x="19050" y="0"/>
            <a:ext cx="912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BE3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          </a:t>
            </a:r>
            <a:endParaRPr lang="en-US" altLang="zh-CN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1" name="TextBox 4"/>
          <p:cNvSpPr txBox="1">
            <a:spLocks noChangeArrowheads="1"/>
          </p:cNvSpPr>
          <p:nvPr/>
        </p:nvSpPr>
        <p:spPr bwMode="auto">
          <a:xfrm>
            <a:off x="19050" y="646113"/>
            <a:ext cx="9124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1142" name="TextBox 12"/>
          <p:cNvSpPr txBox="1">
            <a:spLocks noChangeArrowheads="1"/>
          </p:cNvSpPr>
          <p:nvPr/>
        </p:nvSpPr>
        <p:spPr bwMode="auto">
          <a:xfrm>
            <a:off x="4284663" y="2503488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to read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3" name="TextBox 13"/>
          <p:cNvSpPr txBox="1">
            <a:spLocks noChangeArrowheads="1"/>
          </p:cNvSpPr>
          <p:nvPr/>
        </p:nvSpPr>
        <p:spPr bwMode="auto">
          <a:xfrm>
            <a:off x="2339975" y="3500438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find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4" name="TextBox 14"/>
          <p:cNvSpPr txBox="1">
            <a:spLocks noChangeArrowheads="1"/>
          </p:cNvSpPr>
          <p:nvPr/>
        </p:nvSpPr>
        <p:spPr bwMode="auto">
          <a:xfrm>
            <a:off x="376238" y="5370513"/>
            <a:ext cx="2592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5" name="TextBox 15"/>
          <p:cNvSpPr txBox="1">
            <a:spLocks noChangeArrowheads="1"/>
          </p:cNvSpPr>
          <p:nvPr/>
        </p:nvSpPr>
        <p:spPr bwMode="auto">
          <a:xfrm>
            <a:off x="7048500" y="4868863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6" name="矩形 16"/>
          <p:cNvSpPr>
            <a:spLocks noChangeArrowheads="1"/>
          </p:cNvSpPr>
          <p:nvPr/>
        </p:nvSpPr>
        <p:spPr bwMode="auto">
          <a:xfrm>
            <a:off x="196850" y="23813"/>
            <a:ext cx="1008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how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1147" name="矩形 17"/>
          <p:cNvSpPr>
            <a:spLocks noChangeArrowheads="1"/>
          </p:cNvSpPr>
          <p:nvPr/>
        </p:nvSpPr>
        <p:spPr bwMode="auto">
          <a:xfrm>
            <a:off x="1476375" y="23813"/>
            <a:ext cx="1239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what</a:t>
            </a:r>
            <a:endParaRPr lang="en-US" altLang="zh-CN" sz="2400" dirty="0">
              <a:latin typeface="Comic Sans MS" panose="030F0702030302020204" pitchFamily="66" charset="0"/>
            </a:endParaRPr>
          </a:p>
        </p:txBody>
      </p:sp>
      <p:sp>
        <p:nvSpPr>
          <p:cNvPr id="91148" name="矩形 18"/>
          <p:cNvSpPr>
            <a:spLocks noChangeArrowheads="1"/>
          </p:cNvSpPr>
          <p:nvPr/>
        </p:nvSpPr>
        <p:spPr bwMode="auto">
          <a:xfrm>
            <a:off x="3017838" y="0"/>
            <a:ext cx="1266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when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1149" name="矩形 19"/>
          <p:cNvSpPr>
            <a:spLocks noChangeArrowheads="1"/>
          </p:cNvSpPr>
          <p:nvPr/>
        </p:nvSpPr>
        <p:spPr bwMode="auto">
          <a:xfrm>
            <a:off x="4559300" y="23813"/>
            <a:ext cx="1504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where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1150" name="矩形 20"/>
          <p:cNvSpPr>
            <a:spLocks noChangeArrowheads="1"/>
          </p:cNvSpPr>
          <p:nvPr/>
        </p:nvSpPr>
        <p:spPr bwMode="auto">
          <a:xfrm>
            <a:off x="6176963" y="0"/>
            <a:ext cx="1398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which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1151" name="矩形 21"/>
          <p:cNvSpPr>
            <a:spLocks noChangeArrowheads="1"/>
          </p:cNvSpPr>
          <p:nvPr/>
        </p:nvSpPr>
        <p:spPr bwMode="auto">
          <a:xfrm>
            <a:off x="7839075" y="-19050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who</a:t>
            </a:r>
            <a:endParaRPr lang="en-US" altLang="zh-CN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1152" name="矩形 22"/>
          <p:cNvSpPr>
            <a:spLocks noChangeArrowheads="1"/>
          </p:cNvSpPr>
          <p:nvPr/>
        </p:nvSpPr>
        <p:spPr bwMode="auto">
          <a:xfrm>
            <a:off x="296863" y="646113"/>
            <a:ext cx="201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ask for </a:t>
            </a:r>
            <a:endParaRPr lang="en-US" altLang="zh-CN" sz="2400" dirty="0">
              <a:latin typeface="Comic Sans MS" panose="030F0702030302020204" pitchFamily="66" charset="0"/>
            </a:endParaRPr>
          </a:p>
        </p:txBody>
      </p:sp>
      <p:sp>
        <p:nvSpPr>
          <p:cNvPr id="91153" name="矩形 23"/>
          <p:cNvSpPr>
            <a:spLocks noChangeArrowheads="1"/>
          </p:cNvSpPr>
          <p:nvPr/>
        </p:nvSpPr>
        <p:spPr bwMode="auto">
          <a:xfrm>
            <a:off x="3438525" y="646113"/>
            <a:ext cx="1462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find </a:t>
            </a:r>
            <a:endParaRPr lang="en-US" altLang="zh-CN" sz="2400" dirty="0">
              <a:latin typeface="Comic Sans MS" panose="030F0702030302020204" pitchFamily="66" charset="0"/>
            </a:endParaRPr>
          </a:p>
        </p:txBody>
      </p:sp>
      <p:sp>
        <p:nvSpPr>
          <p:cNvPr id="91154" name="矩形 24"/>
          <p:cNvSpPr>
            <a:spLocks noChangeArrowheads="1"/>
          </p:cNvSpPr>
          <p:nvPr/>
        </p:nvSpPr>
        <p:spPr bwMode="auto">
          <a:xfrm>
            <a:off x="6176963" y="598488"/>
            <a:ext cx="2192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hand in  </a:t>
            </a:r>
          </a:p>
        </p:txBody>
      </p:sp>
      <p:sp>
        <p:nvSpPr>
          <p:cNvPr id="91155" name="矩形 25"/>
          <p:cNvSpPr>
            <a:spLocks noChangeArrowheads="1"/>
          </p:cNvSpPr>
          <p:nvPr/>
        </p:nvSpPr>
        <p:spPr bwMode="auto">
          <a:xfrm>
            <a:off x="371475" y="1236663"/>
            <a:ext cx="1192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read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1156" name="矩形 26"/>
          <p:cNvSpPr>
            <a:spLocks noChangeArrowheads="1"/>
          </p:cNvSpPr>
          <p:nvPr/>
        </p:nvSpPr>
        <p:spPr bwMode="auto">
          <a:xfrm>
            <a:off x="3459163" y="1236663"/>
            <a:ext cx="3155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travel </a:t>
            </a:r>
            <a:endParaRPr lang="en-US" altLang="zh-CN" sz="2400" dirty="0">
              <a:latin typeface="Comic Sans MS" panose="030F0702030302020204" pitchFamily="66" charset="0"/>
            </a:endParaRPr>
          </a:p>
        </p:txBody>
      </p:sp>
      <p:sp>
        <p:nvSpPr>
          <p:cNvPr id="91157" name="矩形 27"/>
          <p:cNvSpPr>
            <a:spLocks noChangeArrowheads="1"/>
          </p:cNvSpPr>
          <p:nvPr/>
        </p:nvSpPr>
        <p:spPr bwMode="auto">
          <a:xfrm>
            <a:off x="6064250" y="1216025"/>
            <a:ext cx="4138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write about</a:t>
            </a:r>
            <a:endParaRPr lang="en-US" altLang="zh-CN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  <p:bldP spid="91143" grpId="0" autoUpdateAnimBg="0"/>
      <p:bldP spid="91144" grpId="0" autoUpdateAnimBg="0"/>
      <p:bldP spid="91145" grpId="0" autoUpdateAnimBg="0"/>
      <p:bldP spid="91146" grpId="0" autoUpdateAnimBg="0"/>
      <p:bldP spid="91149" grpId="0" autoUpdateAnimBg="0"/>
      <p:bldP spid="91150" grpId="0" autoUpdateAnimBg="0"/>
      <p:bldP spid="91153" grpId="0" autoUpdateAnimBg="0"/>
      <p:bldP spid="91155" grpId="0" autoUpdateAnimBg="0"/>
      <p:bldP spid="911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内容占位符 2"/>
          <p:cNvSpPr>
            <a:spLocks noGrp="1"/>
          </p:cNvSpPr>
          <p:nvPr>
            <p:ph idx="4294967295"/>
          </p:nvPr>
        </p:nvSpPr>
        <p:spPr>
          <a:xfrm>
            <a:off x="188913" y="1989138"/>
            <a:ext cx="8785225" cy="4652962"/>
          </a:xfrm>
          <a:extLst>
            <a:ext uri="{91240B29-F687-4F45-9708-019B960494DF}">
              <a14:hiddenLine xmlns:a14="http://schemas.microsoft.com/office/drawing/2010/main" w="76200">
                <a:solidFill>
                  <a:srgbClr val="0070C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Daniel: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Wow, that’s amazing! By the way, can you tell me _______________our book report?</a:t>
            </a:r>
          </a:p>
          <a:p>
            <a:pPr marL="0" indent="0"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Before next Friday. I’m still not sure __________</a:t>
            </a:r>
          </a:p>
          <a:p>
            <a:pPr marL="0" indent="0">
              <a:buFontTx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in the report.</a:t>
            </a:r>
          </a:p>
          <a:p>
            <a:pPr marL="0" indent="0"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Daniel: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You can write anything about your book—what the book is about, what you think of it and so on. You should read some reviews about the book before writing.</a:t>
            </a:r>
          </a:p>
          <a:p>
            <a:pPr marL="0" indent="0"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Amy: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Thank you. Anyway, I know __________________</a:t>
            </a:r>
          </a:p>
          <a:p>
            <a:pPr marL="0" indent="0">
              <a:buFontTx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Help with writing. Mr Wu is always there to help.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19050" y="0"/>
            <a:ext cx="9124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BE3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         </a:t>
            </a:r>
            <a:endParaRPr lang="en-US" altLang="zh-CN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2166" name="矩形 5"/>
          <p:cNvSpPr>
            <a:spLocks noChangeArrowheads="1"/>
          </p:cNvSpPr>
          <p:nvPr/>
        </p:nvSpPr>
        <p:spPr bwMode="auto">
          <a:xfrm>
            <a:off x="7235825" y="63500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who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2167" name="矩形 7"/>
          <p:cNvSpPr>
            <a:spLocks noChangeArrowheads="1"/>
          </p:cNvSpPr>
          <p:nvPr/>
        </p:nvSpPr>
        <p:spPr bwMode="auto">
          <a:xfrm>
            <a:off x="1468438" y="44450"/>
            <a:ext cx="1239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what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2168" name="矩形 8"/>
          <p:cNvSpPr>
            <a:spLocks noChangeArrowheads="1"/>
          </p:cNvSpPr>
          <p:nvPr/>
        </p:nvSpPr>
        <p:spPr bwMode="auto">
          <a:xfrm>
            <a:off x="2843213" y="31750"/>
            <a:ext cx="1266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when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2169" name="矩形 11"/>
          <p:cNvSpPr>
            <a:spLocks noChangeArrowheads="1"/>
          </p:cNvSpPr>
          <p:nvPr/>
        </p:nvSpPr>
        <p:spPr bwMode="auto">
          <a:xfrm>
            <a:off x="409575" y="685800"/>
            <a:ext cx="2012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ask for 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2170" name="矩形 13"/>
          <p:cNvSpPr>
            <a:spLocks noChangeArrowheads="1"/>
          </p:cNvSpPr>
          <p:nvPr/>
        </p:nvSpPr>
        <p:spPr bwMode="auto">
          <a:xfrm>
            <a:off x="5861050" y="642938"/>
            <a:ext cx="2393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 hand in  </a:t>
            </a:r>
            <a:endParaRPr lang="en-US" altLang="zh-CN" sz="2400">
              <a:latin typeface="Comic Sans MS" panose="030F0702030302020204" pitchFamily="66" charset="0"/>
            </a:endParaRPr>
          </a:p>
        </p:txBody>
      </p:sp>
      <p:sp>
        <p:nvSpPr>
          <p:cNvPr id="92171" name="矩形 16"/>
          <p:cNvSpPr>
            <a:spLocks noChangeArrowheads="1"/>
          </p:cNvSpPr>
          <p:nvPr/>
        </p:nvSpPr>
        <p:spPr bwMode="auto">
          <a:xfrm>
            <a:off x="5519738" y="1211263"/>
            <a:ext cx="3432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2060"/>
                </a:solidFill>
                <a:latin typeface="Comic Sans MS" panose="030F0702030302020204" pitchFamily="66" charset="0"/>
              </a:rPr>
              <a:t>write about</a:t>
            </a:r>
            <a:endParaRPr lang="en-US" altLang="zh-CN" sz="3600" b="1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2172" name="TextBox 17"/>
          <p:cNvSpPr txBox="1">
            <a:spLocks noChangeArrowheads="1"/>
          </p:cNvSpPr>
          <p:nvPr/>
        </p:nvSpPr>
        <p:spPr bwMode="auto">
          <a:xfrm>
            <a:off x="831850" y="2349500"/>
            <a:ext cx="31829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hand in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73" name="TextBox 19"/>
          <p:cNvSpPr txBox="1">
            <a:spLocks noChangeArrowheads="1"/>
          </p:cNvSpPr>
          <p:nvPr/>
        </p:nvSpPr>
        <p:spPr bwMode="auto">
          <a:xfrm>
            <a:off x="6924675" y="2871788"/>
            <a:ext cx="318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to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74" name="TextBox 20"/>
          <p:cNvSpPr txBox="1">
            <a:spLocks noChangeArrowheads="1"/>
          </p:cNvSpPr>
          <p:nvPr/>
        </p:nvSpPr>
        <p:spPr bwMode="auto">
          <a:xfrm>
            <a:off x="295275" y="3409950"/>
            <a:ext cx="318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about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75" name="TextBox 21"/>
          <p:cNvSpPr txBox="1">
            <a:spLocks noChangeArrowheads="1"/>
          </p:cNvSpPr>
          <p:nvPr/>
        </p:nvSpPr>
        <p:spPr bwMode="auto">
          <a:xfrm>
            <a:off x="5768975" y="5256213"/>
            <a:ext cx="318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to ask for</a:t>
            </a:r>
            <a:endParaRPr lang="en-US" altLang="zh-CN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utoUpdateAnimBg="0"/>
      <p:bldP spid="92167" grpId="0" autoUpdateAnimBg="0"/>
      <p:bldP spid="92168" grpId="0" autoUpdateAnimBg="0"/>
      <p:bldP spid="92169" grpId="0" autoUpdateAnimBg="0"/>
      <p:bldP spid="92170" grpId="0" autoUpdateAnimBg="0"/>
      <p:bldP spid="92171" grpId="0" autoUpdateAnimBg="0"/>
      <p:bldP spid="92172" grpId="0" autoUpdateAnimBg="0"/>
      <p:bldP spid="92173" grpId="0" autoUpdateAnimBg="0"/>
      <p:bldP spid="92174" grpId="0" autoUpdateAnimBg="0"/>
      <p:bldP spid="9217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90600"/>
            <a:ext cx="7696200" cy="3657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他想知道明天在哪会见他的朋友。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昨天她问我们何时上交工作。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我们正在商量去参观哪个地方。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我不确定明天怎么去上学。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她不能决定买哪条裙子。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FFDE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Comic Sans MS" panose="030F0702030302020204" pitchFamily="66" charset="0"/>
              </a:rPr>
              <a:t> Summary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He wonders where to meet his friends</a:t>
            </a:r>
            <a:r>
              <a:rPr lang="en-US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 tomorrow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She asked us when to hand in the work yesterday.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We are discussing which place to visit.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066800" y="37338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I</a:t>
            </a:r>
            <a:r>
              <a:rPr lang="en-US" altLang="zh-CN" sz="2400" dirty="0">
                <a:solidFill>
                  <a:schemeClr val="tx2"/>
                </a:solidFill>
              </a:rPr>
              <a:t>’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m not sure how to go to school tomorrow.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914400" y="47244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She can</a:t>
            </a:r>
            <a:r>
              <a:rPr lang="en-US" altLang="zh-CN" sz="2400" dirty="0">
                <a:solidFill>
                  <a:schemeClr val="tx2"/>
                </a:solidFill>
              </a:rPr>
              <a:t>’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t decide which skirt to buy.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  <p:bldP spid="93189" grpId="0" autoUpdateAnimBg="0"/>
      <p:bldP spid="93190" grpId="0" autoUpdateAnimBg="0"/>
      <p:bldP spid="93191" grpId="0" autoUpdateAnimBg="0"/>
      <p:bldP spid="931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11238" y="2627313"/>
            <a:ext cx="773747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ea typeface="楷体_GB2312" pitchFamily="49" charset="-122"/>
              </a:rPr>
              <a:t>To learn to use question words + </a:t>
            </a:r>
            <a:r>
              <a:rPr lang="en-US" sz="3600" b="1" i="1" dirty="0">
                <a:latin typeface="Times New Roman" panose="02020603050405020304" pitchFamily="18" charset="0"/>
                <a:ea typeface="楷体_GB2312" pitchFamily="49" charset="-122"/>
              </a:rPr>
              <a:t>to</a:t>
            </a:r>
            <a:r>
              <a:rPr lang="en-US" sz="3600" b="1" dirty="0">
                <a:latin typeface="Times New Roman" panose="02020603050405020304" pitchFamily="18" charset="0"/>
                <a:ea typeface="楷体_GB2312" pitchFamily="49" charset="-122"/>
              </a:rPr>
              <a:t>-infinitives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Arial" panose="020B0604020202020204" pitchFamily="34" charset="0"/>
              <a:buNone/>
            </a:pPr>
            <a:r>
              <a:rPr lang="en-GB" altLang="en-US" sz="3600" b="1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sz="3600" b="1" dirty="0">
                <a:latin typeface="Times New Roman" panose="02020603050405020304" pitchFamily="18" charset="0"/>
              </a:rPr>
              <a:t>learn to use </a:t>
            </a:r>
            <a:r>
              <a:rPr lang="en-US" sz="3600" b="1" i="1" dirty="0">
                <a:latin typeface="Times New Roman" panose="02020603050405020304" pitchFamily="18" charset="0"/>
              </a:rPr>
              <a:t>must</a:t>
            </a:r>
            <a:r>
              <a:rPr lang="en-US" sz="3600" b="1" dirty="0">
                <a:latin typeface="Times New Roman" panose="02020603050405020304" pitchFamily="18" charset="0"/>
              </a:rPr>
              <a:t> and </a:t>
            </a:r>
            <a:r>
              <a:rPr lang="en-US" sz="3600" b="1" i="1" dirty="0">
                <a:latin typeface="Times New Roman" panose="02020603050405020304" pitchFamily="18" charset="0"/>
              </a:rPr>
              <a:t>have to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31" name="WordArt 3"/>
          <p:cNvSpPr>
            <a:spLocks noChangeArrowheads="1" noChangeShapeType="1"/>
          </p:cNvSpPr>
          <p:nvPr/>
        </p:nvSpPr>
        <p:spPr bwMode="auto">
          <a:xfrm>
            <a:off x="3352800" y="1014413"/>
            <a:ext cx="2971800" cy="966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Arial Black" panose="020B0A04020102020204"/>
              </a:rPr>
              <a:t>Objectives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457200" y="2763838"/>
            <a:ext cx="360363" cy="360362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9933"/>
                </a:solidFill>
                <a:rou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>
              <a:latin typeface="Comic Sans MS" panose="030F0702030302020204" pitchFamily="66" charset="0"/>
            </a:endParaRP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457200" y="3983038"/>
            <a:ext cx="360363" cy="360362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9933"/>
                </a:solidFill>
                <a:rou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t0175b93187a545a4c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81000"/>
            <a:ext cx="213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895600" y="18288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Gulliver was tied to the ground. So he 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</a:rPr>
              <a:t>must</a:t>
            </a:r>
            <a:r>
              <a:rPr lang="en-US" altLang="zh-CN" sz="2400">
                <a:latin typeface="Comic Sans MS" panose="030F0702030302020204" pitchFamily="66" charset="0"/>
              </a:rPr>
              <a:t> run away.</a:t>
            </a:r>
          </a:p>
        </p:txBody>
      </p:sp>
      <p:pic>
        <p:nvPicPr>
          <p:cNvPr id="95236" name="Picture 4" descr="T01868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2438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048000" y="4114800"/>
            <a:ext cx="5029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Study is very important.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So we 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</a:rPr>
              <a:t>must</a:t>
            </a:r>
            <a:r>
              <a:rPr lang="en-US" altLang="zh-CN" sz="2400">
                <a:latin typeface="Comic Sans MS" panose="030F0702030302020204" pitchFamily="66" charset="0"/>
              </a:rPr>
              <a:t> study hard.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895600" y="381000"/>
            <a:ext cx="556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FFDE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We use </a:t>
            </a: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must</a:t>
            </a:r>
            <a:r>
              <a:rPr lang="en-US" altLang="zh-CN" sz="2400" b="1">
                <a:latin typeface="Comic Sans MS" panose="030F0702030302020204" pitchFamily="66" charset="0"/>
              </a:rPr>
              <a:t> when the speaker feels that something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7" grpId="0" autoUpdateAnimBg="0"/>
      <p:bldP spid="952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t0175b93187a545a4c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81000"/>
            <a:ext cx="213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895600" y="16002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Gulliver was tied to the ground. He 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</a:rPr>
              <a:t>has to </a:t>
            </a:r>
            <a:r>
              <a:rPr lang="en-US" altLang="zh-CN" sz="2400">
                <a:latin typeface="Comic Sans MS" panose="030F0702030302020204" pitchFamily="66" charset="0"/>
              </a:rPr>
              <a:t> lie on the ground.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048000" y="4114800"/>
            <a:ext cx="502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Grandma is ill. She 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</a:rPr>
              <a:t>has to</a:t>
            </a:r>
            <a:r>
              <a:rPr lang="en-US" altLang="zh-CN" sz="2400">
                <a:latin typeface="Comic Sans MS" panose="030F0702030302020204" pitchFamily="66" charset="0"/>
              </a:rPr>
              <a:t>  see the doctor.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895600" y="381000"/>
            <a:ext cx="556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FFDE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Comic Sans MS" panose="030F0702030302020204" pitchFamily="66" charset="0"/>
              </a:rPr>
              <a:t>We use </a:t>
            </a: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have to</a:t>
            </a:r>
            <a:r>
              <a:rPr lang="en-US" altLang="zh-CN" sz="2400" b="1">
                <a:latin typeface="Comic Sans MS" panose="030F0702030302020204" pitchFamily="66" charset="0"/>
              </a:rPr>
              <a:t> when the situation makes something necessary.</a:t>
            </a:r>
          </a:p>
        </p:txBody>
      </p:sp>
      <p:pic>
        <p:nvPicPr>
          <p:cNvPr id="96262" name="Picture 6" descr="T010A6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276600"/>
            <a:ext cx="2514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60" grpId="0" autoUpdateAnimBg="0"/>
      <p:bldP spid="962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81000" y="404813"/>
            <a:ext cx="8305800" cy="546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lnSpc>
                <a:spcPct val="105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must</a:t>
            </a:r>
            <a:r>
              <a:rPr lang="zh-CN" altLang="en-US" sz="3600" b="1" dirty="0">
                <a:latin typeface="Times New Roman" panose="02020603050405020304" pitchFamily="18" charset="0"/>
              </a:rPr>
              <a:t>与</a:t>
            </a:r>
            <a:r>
              <a:rPr lang="en-US" sz="3600" b="1" dirty="0">
                <a:latin typeface="Times New Roman" panose="02020603050405020304" pitchFamily="18" charset="0"/>
              </a:rPr>
              <a:t>have to</a:t>
            </a:r>
            <a:r>
              <a:rPr lang="zh-CN" altLang="en-US" sz="3600" b="1" dirty="0">
                <a:latin typeface="Times New Roman" panose="02020603050405020304" pitchFamily="18" charset="0"/>
              </a:rPr>
              <a:t>是两个常用的情态动词，两词后面都接动词原形。在使用时，应注意两词间的差别。</a:t>
            </a:r>
          </a:p>
          <a:p>
            <a:pPr algn="l">
              <a:lnSpc>
                <a:spcPct val="105000"/>
              </a:lnSpc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must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表示主语“有义务”的“必须”做某事，强调说话人的主观看法，主要用于肯定句和疑问句；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must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还可以表示肯定推测，意思是“一定”。</a:t>
            </a:r>
          </a:p>
          <a:p>
            <a:pPr algn="l">
              <a:lnSpc>
                <a:spcPct val="105000"/>
              </a:lnSpc>
              <a:spcBef>
                <a:spcPct val="25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 to 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强调的是客观需要，意思是“不得不”。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 to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有人称和数的变化。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I </a:t>
            </a: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must</a:t>
            </a:r>
            <a:r>
              <a:rPr lang="en-US" sz="3600" b="1">
                <a:latin typeface="Times New Roman" panose="02020603050405020304" pitchFamily="18" charset="0"/>
              </a:rPr>
              <a:t> work hard at my lessons.     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我必须努力学习功课。</a:t>
            </a:r>
            <a:r>
              <a:rPr 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主观意愿）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I </a:t>
            </a: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have to</a:t>
            </a:r>
            <a:r>
              <a:rPr lang="en-US" sz="3600" b="1">
                <a:latin typeface="Times New Roman" panose="02020603050405020304" pitchFamily="18" charset="0"/>
              </a:rPr>
              <a:t> look after mother at home. 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For she is ill.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我得在家照看妈妈，因为她病了。</a:t>
            </a:r>
            <a:r>
              <a:rPr 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客观需要）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It is getting dark. He </a:t>
            </a: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has to</a:t>
            </a:r>
            <a:r>
              <a:rPr lang="en-US" sz="3600" b="1">
                <a:latin typeface="Times New Roman" panose="02020603050405020304" pitchFamily="18" charset="0"/>
              </a:rPr>
              <a:t> go home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天快黑了。他现在得回家了。</a:t>
            </a:r>
            <a:r>
              <a:rPr 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客观需要）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0772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must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的否定形式是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must not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，其缩写为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mustn’t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，表示禁止，意思是“不能，不许”。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have to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的否定形式是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 not have to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，其缩写为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don’t have to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You </a:t>
            </a: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mustn’t</a:t>
            </a:r>
            <a:r>
              <a:rPr lang="en-US" sz="3600" b="1">
                <a:latin typeface="Times New Roman" panose="02020603050405020304" pitchFamily="18" charset="0"/>
              </a:rPr>
              <a:t> make any noise in class.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上课时你们不许吵闹。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You </a:t>
            </a: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don’t have to</a:t>
            </a:r>
            <a:r>
              <a:rPr lang="en-US" sz="3600" b="1">
                <a:latin typeface="Times New Roman" panose="02020603050405020304" pitchFamily="18" charset="0"/>
              </a:rPr>
              <a:t> water the flowers. 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For it is going to rain.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你们不必浇花了，因为要下雨了。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458200" cy="4800600"/>
          </a:xfrm>
          <a:noFill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b="1" dirty="0">
                <a:latin typeface="Monotype Corsiva" panose="03010101010201010101" pitchFamily="66" charset="0"/>
              </a:rPr>
              <a:t>Complete the following sentences with ‘must, mustn’t, </a:t>
            </a:r>
          </a:p>
          <a:p>
            <a:pPr marL="609600" indent="-609600">
              <a:buFontTx/>
              <a:buNone/>
            </a:pPr>
            <a:r>
              <a:rPr lang="en-US" altLang="zh-CN" b="1" dirty="0">
                <a:latin typeface="Monotype Corsiva" panose="03010101010201010101" pitchFamily="66" charset="0"/>
              </a:rPr>
              <a:t>have to, don’t have to’.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keep quiet in the library.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keep the books clean and tidy.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draw or write in the books.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eat or drink in the library.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return the books on time, if you want to keep them longer, 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renew them.</a:t>
            </a:r>
          </a:p>
          <a:p>
            <a:pPr marL="609600" indent="-609600">
              <a:buFontTx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</a:rPr>
              <a:t>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bring your student card every time you go to the library, but remember to bring your library car.</a:t>
            </a:r>
          </a:p>
          <a:p>
            <a:pPr marL="609600" indent="-609600">
              <a:buFontTx/>
              <a:buAutoNum type="arabicPeriod"/>
            </a:pPr>
            <a:endParaRPr lang="en-US" altLang="zh-CN" sz="2400" u="sng" dirty="0">
              <a:latin typeface="Times New Roman" panose="02020603050405020304" pitchFamily="18" charset="0"/>
            </a:endParaRPr>
          </a:p>
        </p:txBody>
      </p:sp>
      <p:sp>
        <p:nvSpPr>
          <p:cNvPr id="100355" name="WordArt 3"/>
          <p:cNvSpPr>
            <a:spLocks noChangeArrowheads="1" noChangeShapeType="1"/>
          </p:cNvSpPr>
          <p:nvPr/>
        </p:nvSpPr>
        <p:spPr bwMode="auto">
          <a:xfrm>
            <a:off x="2971800" y="152400"/>
            <a:ext cx="34290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Library rules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828800" y="2209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must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828800" y="2667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must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752600" y="3048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mustn</a:t>
            </a:r>
            <a:r>
              <a:rPr lang="en-US" altLang="zh-CN" sz="2400" b="1">
                <a:solidFill>
                  <a:schemeClr val="tx2"/>
                </a:solidFill>
              </a:rPr>
              <a:t>’</a:t>
            </a: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752600" y="3505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mustn</a:t>
            </a:r>
            <a:r>
              <a:rPr lang="en-US" altLang="zh-CN" sz="2400" b="1">
                <a:solidFill>
                  <a:schemeClr val="tx2"/>
                </a:solidFill>
              </a:rPr>
              <a:t>’</a:t>
            </a: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1752600" y="3962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have to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3810000" y="4343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have to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447800" y="47244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don</a:t>
            </a:r>
            <a:r>
              <a:rPr lang="en-US" altLang="zh-CN" sz="2400" b="1">
                <a:solidFill>
                  <a:schemeClr val="tx2"/>
                </a:solidFill>
              </a:rPr>
              <a:t>’</a:t>
            </a: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t have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  <p:bldP spid="100357" grpId="0" autoUpdateAnimBg="0"/>
      <p:bldP spid="100358" grpId="0" autoUpdateAnimBg="0"/>
      <p:bldP spid="100359" grpId="0" autoUpdateAnimBg="0"/>
      <p:bldP spid="100360" grpId="0" autoUpdateAnimBg="0"/>
      <p:bldP spid="100361" grpId="0" autoUpdateAnimBg="0"/>
      <p:bldP spid="10036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/>
          <p:cNvSpPr>
            <a:spLocks noChangeArrowheads="1" noChangeShapeType="1"/>
          </p:cNvSpPr>
          <p:nvPr/>
        </p:nvSpPr>
        <p:spPr bwMode="auto">
          <a:xfrm>
            <a:off x="2514600" y="152400"/>
            <a:ext cx="45354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Summary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04800" y="1120775"/>
            <a:ext cx="85344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不定式可以和疑问代词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who, what, which</a:t>
            </a:r>
            <a:r>
              <a:rPr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及疑问副词</a:t>
            </a:r>
            <a:r>
              <a:rPr 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when, how, where</a:t>
            </a:r>
            <a:r>
              <a:rPr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等连用，构成不定式短语，在句子中作主语、宾语、表语等。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must</a:t>
            </a:r>
            <a:r>
              <a:rPr lang="zh-CN" altLang="en-US" sz="3600" b="1" dirty="0">
                <a:latin typeface="Times New Roman" panose="02020603050405020304" pitchFamily="18" charset="0"/>
              </a:rPr>
              <a:t>表示主观的义务和必要，意思是“必须，得，要”，否定形式是</a:t>
            </a:r>
            <a:r>
              <a:rPr lang="en-US" sz="3600" b="1" dirty="0">
                <a:latin typeface="Times New Roman" panose="02020603050405020304" pitchFamily="18" charset="0"/>
              </a:rPr>
              <a:t>must not,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表示禁止，不能，不许。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have to</a:t>
            </a:r>
            <a:r>
              <a:rPr lang="zh-CN" altLang="en-US" sz="3600" b="1" dirty="0">
                <a:latin typeface="Times New Roman" panose="02020603050405020304" pitchFamily="18" charset="0"/>
              </a:rPr>
              <a:t>表示一种客观的需要，意思是“不得不”，否定形式是</a:t>
            </a:r>
            <a:r>
              <a:rPr lang="en-US" sz="3600" b="1" dirty="0">
                <a:latin typeface="Times New Roman" panose="02020603050405020304" pitchFamily="18" charset="0"/>
              </a:rPr>
              <a:t>do not have to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533400" y="1143000"/>
            <a:ext cx="80772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1. I’m going on a field trip but I haven’t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decided ______. (2007</a:t>
            </a:r>
            <a:r>
              <a:rPr lang="zh-CN" altLang="en-US" sz="3600" b="1" dirty="0">
                <a:latin typeface="Times New Roman" panose="02020603050405020304" pitchFamily="18" charset="0"/>
              </a:rPr>
              <a:t>河南</a:t>
            </a:r>
            <a:r>
              <a:rPr lang="en-US" sz="3600" b="1" dirty="0">
                <a:latin typeface="Times New Roman" panose="02020603050405020304" pitchFamily="18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A. what to do           B. to do what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C. where to go         D. to go where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2. Excuse me. Would you please tell me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______ buy a digital camera?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(2007</a:t>
            </a:r>
            <a:r>
              <a:rPr lang="zh-CN" altLang="en-US" sz="3600" b="1" dirty="0">
                <a:latin typeface="Times New Roman" panose="02020603050405020304" pitchFamily="18" charset="0"/>
              </a:rPr>
              <a:t>安徽</a:t>
            </a:r>
            <a:r>
              <a:rPr lang="en-US" sz="3600" b="1" dirty="0">
                <a:latin typeface="Times New Roman" panose="02020603050405020304" pitchFamily="18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A. what to              B. where to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C. what I can         D. where can I </a:t>
            </a:r>
          </a:p>
        </p:txBody>
      </p:sp>
      <p:pic>
        <p:nvPicPr>
          <p:cNvPr id="102403" name="Picture 9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28925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4" name="Picture 9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250" y="50292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533400" y="50165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838200" indent="-838200" algn="l">
              <a:buFont typeface="Arial" panose="020B0604020202020204" pitchFamily="34" charset="0"/>
              <a:buNone/>
            </a:pPr>
            <a:r>
              <a:rPr lang="en-US" sz="2100" b="1" dirty="0">
                <a:solidFill>
                  <a:srgbClr val="008000"/>
                </a:solidFill>
                <a:latin typeface="Arial Narrow" panose="020B0606020202030204" pitchFamily="34" charset="0"/>
              </a:rPr>
              <a:t>I. </a:t>
            </a:r>
            <a:r>
              <a:rPr lang="zh-CN" altLang="en-US" sz="2100" b="1" dirty="0">
                <a:solidFill>
                  <a:srgbClr val="008000"/>
                </a:solidFill>
                <a:latin typeface="Arial Narrow" panose="020B0606020202030204" pitchFamily="34" charset="0"/>
              </a:rPr>
              <a:t>单项选择。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457200" y="1066800"/>
            <a:ext cx="83058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3. — This physics problem is too difficult.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Can you show me ______, Wang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Lin?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— Sure. (2008</a:t>
            </a:r>
            <a:r>
              <a:rPr lang="zh-CN" altLang="en-US" sz="3600" b="1" dirty="0">
                <a:latin typeface="Times New Roman" panose="02020603050405020304" pitchFamily="18" charset="0"/>
              </a:rPr>
              <a:t>陕西</a:t>
            </a:r>
            <a:r>
              <a:rPr lang="en-US" sz="3600" b="1" dirty="0">
                <a:latin typeface="Times New Roman" panose="02020603050405020304" pitchFamily="18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A. what to work it out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B. what to work out it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C. how to work it out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　</a:t>
            </a:r>
            <a:r>
              <a:rPr lang="en-US" sz="3600" b="1" dirty="0">
                <a:latin typeface="Times New Roman" panose="02020603050405020304" pitchFamily="18" charset="0"/>
              </a:rPr>
              <a:t>D. how to work out it </a:t>
            </a:r>
          </a:p>
        </p:txBody>
      </p:sp>
      <p:pic>
        <p:nvPicPr>
          <p:cNvPr id="103427" name="Picture 8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4196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001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4. — We need a new leader for our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Helping Hands Club, but I don’t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know ______.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— Why not Mary? She is always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willing to help others.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(2011</a:t>
            </a:r>
            <a:r>
              <a:rPr lang="zh-CN" altLang="en-US" sz="3600" b="1" dirty="0">
                <a:latin typeface="Times New Roman" panose="02020603050405020304" pitchFamily="18" charset="0"/>
              </a:rPr>
              <a:t>江苏南通</a:t>
            </a:r>
            <a:r>
              <a:rPr lang="en-US" sz="3600" b="1" dirty="0">
                <a:latin typeface="Times New Roman" panose="02020603050405020304" pitchFamily="18" charset="0"/>
              </a:rPr>
              <a:t>)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A. what to choose    B. how to choose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C. when to choose   D. who to choose</a:t>
            </a:r>
          </a:p>
        </p:txBody>
      </p:sp>
      <p:pic>
        <p:nvPicPr>
          <p:cNvPr id="104451" name="Picture 8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886325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1676400"/>
            <a:ext cx="2971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hand</a:t>
            </a:r>
          </a:p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hand in</a:t>
            </a:r>
          </a:p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and so on</a:t>
            </a:r>
          </a:p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review</a:t>
            </a:r>
          </a:p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return</a:t>
            </a:r>
          </a:p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on time</a:t>
            </a:r>
          </a:p>
          <a:p>
            <a:pPr algn="r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renew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3276600" y="1676400"/>
            <a:ext cx="55626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vi.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交；递，给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上交，递交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等等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评论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vt.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归还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准时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vt.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续借；更新；重新开始</a:t>
            </a:r>
          </a:p>
        </p:txBody>
      </p:sp>
      <p:grpSp>
        <p:nvGrpSpPr>
          <p:cNvPr id="74756" name="Group 4"/>
          <p:cNvGrpSpPr/>
          <p:nvPr/>
        </p:nvGrpSpPr>
        <p:grpSpPr bwMode="auto">
          <a:xfrm>
            <a:off x="1600200" y="381000"/>
            <a:ext cx="6019800" cy="1041400"/>
            <a:chOff x="0" y="0"/>
            <a:chExt cx="3792" cy="656"/>
          </a:xfrm>
        </p:grpSpPr>
        <p:pic>
          <p:nvPicPr>
            <p:cNvPr id="74757" name="Picture 5" descr="back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3792" cy="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192" y="108"/>
              <a:ext cx="33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Times New Roman" panose="02020603050405020304" pitchFamily="18" charset="0"/>
                </a:rPr>
                <a:t>Words and phrases review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81000" y="533400"/>
            <a:ext cx="82296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5. The math problem is so hard. I really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don’t know ______. (2012</a:t>
            </a:r>
            <a:r>
              <a:rPr lang="zh-CN" altLang="en-US" sz="3600" b="1">
                <a:latin typeface="Times New Roman" panose="02020603050405020304" pitchFamily="18" charset="0"/>
              </a:rPr>
              <a:t>甘肃鸡西</a:t>
            </a:r>
            <a:r>
              <a:rPr lang="en-US" sz="3600" b="1">
                <a:latin typeface="Times New Roman" panose="02020603050405020304" pitchFamily="18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A. how to do it        B. how to do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C. what to do it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6. — Excuse me. Could you tell me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______ get to the nearest post office?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— Sorry, I am new here.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(2013</a:t>
            </a:r>
            <a:r>
              <a:rPr lang="zh-CN" altLang="en-US" sz="3600" b="1">
                <a:latin typeface="Times New Roman" panose="02020603050405020304" pitchFamily="18" charset="0"/>
              </a:rPr>
              <a:t>山东威海</a:t>
            </a:r>
            <a:r>
              <a:rPr lang="en-US" sz="3600" b="1">
                <a:latin typeface="Times New Roman" panose="02020603050405020304" pitchFamily="18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A. how can I           B. how I could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C. how to                D. what I can </a:t>
            </a:r>
          </a:p>
        </p:txBody>
      </p:sp>
      <p:pic>
        <p:nvPicPr>
          <p:cNvPr id="105475" name="Picture 8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16764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6" name="Picture 8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495925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457200" y="342900"/>
            <a:ext cx="81534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7. — Excuse me. Could you please tell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me ______ my car?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— Sure. Park it right here. I’ll help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you. (2013</a:t>
            </a:r>
            <a:r>
              <a:rPr lang="zh-CN" altLang="en-US" sz="3600" b="1">
                <a:latin typeface="Times New Roman" panose="02020603050405020304" pitchFamily="18" charset="0"/>
              </a:rPr>
              <a:t>山东青岛</a:t>
            </a:r>
            <a:r>
              <a:rPr lang="en-US" sz="3600" b="1">
                <a:latin typeface="Times New Roman" panose="02020603050405020304" pitchFamily="18" charset="0"/>
              </a:rPr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A. how to stop	     B. where to park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C. where to stop     D. when to park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8. — ______ I swim here?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— I’m sorry. Children ______ swim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alone here. (2012</a:t>
            </a:r>
            <a:r>
              <a:rPr lang="zh-CN" altLang="en-US" sz="3600" b="1">
                <a:latin typeface="Times New Roman" panose="02020603050405020304" pitchFamily="18" charset="0"/>
              </a:rPr>
              <a:t>广东</a:t>
            </a:r>
            <a:r>
              <a:rPr lang="en-US" sz="3600" b="1">
                <a:latin typeface="Times New Roman" panose="02020603050405020304" pitchFamily="18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A. Must; can’t           B. May; must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C. Can; mustn’t        D. Can’t; can </a:t>
            </a:r>
          </a:p>
        </p:txBody>
      </p:sp>
      <p:pic>
        <p:nvPicPr>
          <p:cNvPr id="106499" name="Picture 9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908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0" name="Picture 9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650" y="58674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304800" y="304800"/>
            <a:ext cx="83820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9. — Dad, must we wait until the light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becomes green?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— Yes, I'm afraid we ______. That's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the traffic rule. (2013</a:t>
            </a:r>
            <a:r>
              <a:rPr lang="zh-CN" altLang="en-US" sz="3600" b="1">
                <a:latin typeface="Times New Roman" panose="02020603050405020304" pitchFamily="18" charset="0"/>
              </a:rPr>
              <a:t>河南</a:t>
            </a:r>
            <a:r>
              <a:rPr lang="en-US" sz="3600" b="1">
                <a:latin typeface="Times New Roman" panose="02020603050405020304" pitchFamily="18" charset="0"/>
              </a:rPr>
              <a:t>)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A. can                      B. may       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C. have to                D. need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10. Students in our school ______ know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shouting is not allowed in the library.  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(2013</a:t>
            </a:r>
            <a:r>
              <a:rPr lang="zh-CN" altLang="en-US" sz="3600" b="1">
                <a:latin typeface="Times New Roman" panose="02020603050405020304" pitchFamily="18" charset="0"/>
              </a:rPr>
              <a:t>山东莱芜</a:t>
            </a:r>
            <a:r>
              <a:rPr lang="en-US" sz="3600" b="1">
                <a:latin typeface="Times New Roman" panose="02020603050405020304" pitchFamily="18" charset="0"/>
              </a:rPr>
              <a:t>)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A. can	              B. may           </a:t>
            </a:r>
          </a:p>
          <a:p>
            <a:pPr indent="130175"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C. must                   D. need</a:t>
            </a:r>
          </a:p>
        </p:txBody>
      </p:sp>
      <p:pic>
        <p:nvPicPr>
          <p:cNvPr id="107523" name="Picture 8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1242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4" name="Picture 8" descr="f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876925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FF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>
              <a:latin typeface="Comic Sans MS" panose="030F0702030302020204" pitchFamily="66" charset="0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52400" y="892175"/>
            <a:ext cx="86106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</a:rPr>
              <a:t>When I go into the clothes shop, I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always can’t decide ______ one to buy.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2. My grandfather doesn’t know ______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to use a computer.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3. --- Will you please show me _____ to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drive a car?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--- Yes, of course. Now let me tell you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_____ to do first.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4. I will tell Lucy ______ and _______ </a:t>
            </a:r>
          </a:p>
          <a:p>
            <a:pPr marL="342900" indent="-342900"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to meet.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4572000" y="141605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which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6858000" y="198120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248400" y="309245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219200" y="472440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657600" y="530225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when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6096000" y="5302250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where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152400" y="225425"/>
            <a:ext cx="9002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II.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选用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how, which, what, when, where</a:t>
            </a: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填空。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49" grpId="0" autoUpdateAnimBg="0"/>
      <p:bldP spid="108550" grpId="0" autoUpdateAnimBg="0"/>
      <p:bldP spid="108551" grpId="0" autoUpdateAnimBg="0"/>
      <p:bldP spid="108552" grpId="0" autoUpdateAnimBg="0"/>
      <p:bldP spid="10855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9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lum contrast="36000"/>
          </a:blip>
          <a:srcRect/>
          <a:stretch>
            <a:fillRect/>
          </a:stretch>
        </p:blipFill>
        <p:spPr>
          <a:xfrm>
            <a:off x="2724150" y="1376363"/>
            <a:ext cx="3695700" cy="4749800"/>
          </a:xfrm>
          <a:noFill/>
        </p:spPr>
      </p:pic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33400" y="53340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</a:t>
            </a:r>
            <a:r>
              <a:rPr lang="en-US" sz="3600" b="1">
                <a:latin typeface="Times New Roman" panose="02020603050405020304" pitchFamily="18" charset="0"/>
              </a:rPr>
              <a:t>Andy doesn't know _____________.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181600" y="5334000"/>
            <a:ext cx="272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what to wear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566738" y="530225"/>
            <a:ext cx="3929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III.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看图完成句子。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8"/>
          <p:cNvPicPr>
            <a:picLocks noChangeAspect="1" noChangeArrowheads="1"/>
          </p:cNvPicPr>
          <p:nvPr/>
        </p:nvPicPr>
        <p:blipFill>
          <a:blip r:embed="rId2">
            <a:lum contrast="36000"/>
          </a:blip>
          <a:srcRect/>
          <a:stretch>
            <a:fillRect/>
          </a:stretch>
        </p:blipFill>
        <p:spPr bwMode="auto">
          <a:xfrm>
            <a:off x="838200" y="1143000"/>
            <a:ext cx="7543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628650" y="4756150"/>
            <a:ext cx="790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Millie can’t decide _________________.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527550" y="4724400"/>
            <a:ext cx="3778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which book to buy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6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752600" y="990600"/>
            <a:ext cx="54102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11150" y="5257800"/>
            <a:ext cx="845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They don’t know _________ to the station.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810000" y="5226050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how to go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990600" y="4752975"/>
            <a:ext cx="7467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I don’t know how _______________ from a library.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4648200" y="4724400"/>
            <a:ext cx="349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to borrow books </a:t>
            </a:r>
          </a:p>
        </p:txBody>
      </p:sp>
      <p:pic>
        <p:nvPicPr>
          <p:cNvPr id="112644" name="Picture 4" descr="libr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09650"/>
            <a:ext cx="43434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438150" y="866213"/>
            <a:ext cx="6191250" cy="66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IV. </a:t>
            </a:r>
            <a:r>
              <a:rPr lang="zh-CN" altLang="en-US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翻译下列句子。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81000" y="1679575"/>
            <a:ext cx="84582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1. Have you decided _____________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____________ (</a:t>
            </a:r>
            <a:r>
              <a:rPr lang="zh-CN" altLang="en-US" sz="3600" b="1">
                <a:latin typeface="Times New Roman" panose="02020603050405020304" pitchFamily="18" charset="0"/>
              </a:rPr>
              <a:t>怎样度假</a:t>
            </a:r>
            <a:r>
              <a:rPr lang="en-US" sz="3600" b="1">
                <a:latin typeface="Times New Roman" panose="02020603050405020304" pitchFamily="18" charset="0"/>
              </a:rPr>
              <a:t>)?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2. I don’t know ______________________ 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(</a:t>
            </a:r>
            <a:r>
              <a:rPr lang="zh-CN" altLang="en-US" sz="3600" b="1">
                <a:latin typeface="Times New Roman" panose="02020603050405020304" pitchFamily="18" charset="0"/>
              </a:rPr>
              <a:t>在会上说什么</a:t>
            </a:r>
            <a:r>
              <a:rPr lang="en-US" sz="3600" b="1">
                <a:latin typeface="Times New Roman" panose="02020603050405020304" pitchFamily="18" charset="0"/>
              </a:rPr>
              <a:t>).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3. Can you tell me ___________________ 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(</a:t>
            </a:r>
            <a:r>
              <a:rPr lang="zh-CN" altLang="en-US" sz="3600" b="1">
                <a:latin typeface="Times New Roman" panose="02020603050405020304" pitchFamily="18" charset="0"/>
              </a:rPr>
              <a:t>在哪里能买到这本书</a:t>
            </a:r>
            <a:r>
              <a:rPr lang="en-US" sz="3600" b="1">
                <a:latin typeface="Times New Roman" panose="02020603050405020304" pitchFamily="18" charset="0"/>
              </a:rPr>
              <a:t>)? 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844550" y="2209800"/>
            <a:ext cx="26606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your holiday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4572000" y="1638300"/>
            <a:ext cx="3048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how to spend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3486150" y="2895600"/>
            <a:ext cx="5276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what to say at the meeting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4038600" y="4152900"/>
            <a:ext cx="4629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where to buy this book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utoUpdateAnimBg="0"/>
      <p:bldP spid="113669" grpId="0" autoUpdateAnimBg="0"/>
      <p:bldP spid="113670" grpId="0" autoUpdateAnimBg="0"/>
      <p:bldP spid="113671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381000" y="1263650"/>
            <a:ext cx="84582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4. Drivers ___________________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必须系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安全带</a:t>
            </a:r>
            <a:r>
              <a:rPr lang="en-US" sz="3600" b="1" dirty="0">
                <a:latin typeface="Times New Roman" panose="02020603050405020304" pitchFamily="18" charset="0"/>
              </a:rPr>
              <a:t>) while their cars are running on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the road.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5. — 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必须</a:t>
            </a:r>
            <a:r>
              <a:rPr lang="en-US" sz="3600" b="1" dirty="0">
                <a:latin typeface="Times New Roman" panose="02020603050405020304" pitchFamily="18" charset="0"/>
              </a:rPr>
              <a:t>) I finish my homework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now?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— No, ________________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你没必要</a:t>
            </a:r>
            <a:r>
              <a:rPr lang="en-US" sz="3600" b="1" dirty="0">
                <a:latin typeface="Times New Roman" panose="02020603050405020304" pitchFamily="18" charset="0"/>
              </a:rPr>
              <a:t>).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     Your work is over today. </a:t>
            </a:r>
            <a:r>
              <a:rPr lang="en-US" sz="3600" b="1" dirty="0" smtClean="0">
                <a:latin typeface="Times New Roman" panose="02020603050405020304" pitchFamily="18" charset="0"/>
              </a:rPr>
              <a:t>  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1466850" y="2895600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Must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393950" y="3930650"/>
            <a:ext cx="354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you don't have to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647950" y="1219200"/>
            <a:ext cx="413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must wear seat belts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2" grpId="0" autoUpdateAnimBg="0"/>
      <p:bldP spid="11469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t0175b93187a545a4c5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62000" y="533400"/>
            <a:ext cx="2468563" cy="3657600"/>
          </a:xfrm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429000" y="1524000"/>
            <a:ext cx="5257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Gulliver didn’t </a:t>
            </a: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know what to say.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Gulliver didn’t</a:t>
            </a: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know how to get away.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038600" y="2971800"/>
            <a:ext cx="457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Use a question word with a to-infinitive after a verb.</a:t>
            </a: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715000" y="838200"/>
            <a:ext cx="1676400" cy="2057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Comic Sans MS" panose="030F0702030302020204" pitchFamily="66" charset="0"/>
              </a:rPr>
              <a:t>  Using question words + to-infinitives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696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>
                <a:latin typeface="Times New Roman" panose="02020603050405020304" pitchFamily="18" charset="0"/>
              </a:rPr>
              <a:t>Millie has decided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  </a:t>
            </a:r>
            <a:r>
              <a:rPr lang="en-US" altLang="zh-CN" sz="2400">
                <a:latin typeface="Times New Roman" panose="02020603050405020304" pitchFamily="18" charset="0"/>
              </a:rPr>
              <a:t>.(</a:t>
            </a:r>
            <a:r>
              <a:rPr lang="zh-CN" altLang="en-US" sz="2400">
                <a:latin typeface="Times New Roman" panose="02020603050405020304" pitchFamily="18" charset="0"/>
              </a:rPr>
              <a:t>读什么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>
                <a:latin typeface="Times New Roman" panose="02020603050405020304" pitchFamily="18" charset="0"/>
              </a:rPr>
              <a:t>Daniel didn’t say 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   </a:t>
            </a:r>
            <a:r>
              <a:rPr lang="en-US" altLang="zh-CN" sz="2400">
                <a:latin typeface="Times New Roman" panose="02020603050405020304" pitchFamily="18" charset="0"/>
              </a:rPr>
              <a:t>.(</a:t>
            </a:r>
            <a:r>
              <a:rPr lang="zh-CN" altLang="en-US" sz="2400">
                <a:latin typeface="Times New Roman" panose="02020603050405020304" pitchFamily="18" charset="0"/>
              </a:rPr>
              <a:t>与谁聊天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>
                <a:latin typeface="Times New Roman" panose="02020603050405020304" pitchFamily="18" charset="0"/>
              </a:rPr>
              <a:t>Simon forgot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          .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</a:rPr>
              <a:t>何时与朋友见面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>
                <a:latin typeface="Times New Roman" panose="02020603050405020304" pitchFamily="18" charset="0"/>
              </a:rPr>
              <a:t>Sandy is wondering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</a:t>
            </a:r>
            <a:r>
              <a:rPr lang="en-US" altLang="zh-CN" sz="2400">
                <a:latin typeface="Times New Roman" panose="02020603050405020304" pitchFamily="18" charset="0"/>
              </a:rPr>
              <a:t>.(</a:t>
            </a:r>
            <a:r>
              <a:rPr lang="zh-CN" altLang="en-US" sz="2400">
                <a:latin typeface="Times New Roman" panose="02020603050405020304" pitchFamily="18" charset="0"/>
              </a:rPr>
              <a:t>去哪里寻求帮助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>
                <a:latin typeface="Times New Roman" panose="02020603050405020304" pitchFamily="18" charset="0"/>
              </a:rPr>
              <a:t>Amy doesn’t know </a:t>
            </a:r>
            <a:r>
              <a:rPr lang="en-US" altLang="zh-CN" sz="2400" u="sng">
                <a:latin typeface="Times New Roman" panose="02020603050405020304" pitchFamily="18" charset="0"/>
              </a:rPr>
              <a:t>                                </a:t>
            </a:r>
            <a:r>
              <a:rPr lang="en-US" altLang="zh-CN" sz="2400">
                <a:latin typeface="Times New Roman" panose="02020603050405020304" pitchFamily="18" charset="0"/>
              </a:rPr>
              <a:t>.(</a:t>
            </a:r>
            <a:r>
              <a:rPr lang="zh-CN" altLang="en-US" sz="2400">
                <a:latin typeface="Times New Roman" panose="02020603050405020304" pitchFamily="18" charset="0"/>
              </a:rPr>
              <a:t>如何写报告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76600" y="990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tx2"/>
                </a:solidFill>
                <a:latin typeface="Comic Sans MS" panose="030F0702030302020204" pitchFamily="66" charset="0"/>
              </a:rPr>
              <a:t>what to read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276600" y="1524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who to talk to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514600" y="2133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when to meet friends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429000" y="2590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where to ask for help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352800" y="31242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2"/>
                </a:solidFill>
                <a:latin typeface="Comic Sans MS" panose="030F0702030302020204" pitchFamily="66" charset="0"/>
              </a:rPr>
              <a:t>how to write the report</a:t>
            </a:r>
          </a:p>
        </p:txBody>
      </p:sp>
      <p:grpSp>
        <p:nvGrpSpPr>
          <p:cNvPr id="78857" name="Group 9"/>
          <p:cNvGrpSpPr/>
          <p:nvPr/>
        </p:nvGrpSpPr>
        <p:grpSpPr bwMode="auto">
          <a:xfrm>
            <a:off x="2743200" y="3886200"/>
            <a:ext cx="4648200" cy="1447800"/>
            <a:chOff x="0" y="0"/>
            <a:chExt cx="2928" cy="912"/>
          </a:xfrm>
        </p:grpSpPr>
        <p:sp>
          <p:nvSpPr>
            <p:cNvPr id="78858" name="AutoShape 10"/>
            <p:cNvSpPr>
              <a:spLocks noChangeArrowheads="1"/>
            </p:cNvSpPr>
            <p:nvPr/>
          </p:nvSpPr>
          <p:spPr bwMode="auto">
            <a:xfrm>
              <a:off x="0" y="0"/>
              <a:ext cx="2832" cy="912"/>
            </a:xfrm>
            <a:prstGeom prst="cloudCallout">
              <a:avLst>
                <a:gd name="adj1" fmla="val -14088"/>
                <a:gd name="adj2" fmla="val -1029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Comic Sans MS" panose="030F0702030302020204" pitchFamily="66" charset="0"/>
              </a:endParaRPr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432" y="96"/>
              <a:ext cx="24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Comic Sans MS" panose="030F0702030302020204" pitchFamily="66" charset="0"/>
                </a:rPr>
                <a:t>All question words can be used with a to-infinitive, except </a:t>
              </a:r>
              <a:r>
                <a:rPr lang="en-US" altLang="zh-CN" sz="2400" b="1">
                  <a:solidFill>
                    <a:schemeClr val="tx2"/>
                  </a:solidFill>
                  <a:latin typeface="Comic Sans MS" panose="030F0702030302020204" pitchFamily="66" charset="0"/>
                </a:rPr>
                <a:t>why</a:t>
              </a:r>
              <a:r>
                <a:rPr lang="en-US" altLang="zh-CN" sz="2400">
                  <a:latin typeface="Comic Sans MS" panose="030F0702030302020204" pitchFamily="66" charset="0"/>
                </a:rPr>
                <a:t>.</a:t>
              </a:r>
            </a:p>
          </p:txBody>
        </p:sp>
      </p:grp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1676400" y="52578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She will explain why to recommend this book.</a:t>
            </a: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 flipV="1">
            <a:off x="8153400" y="5257800"/>
            <a:ext cx="48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×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600200" y="58674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latin typeface="Comic Sans MS" panose="030F0702030302020204" pitchFamily="66" charset="0"/>
              </a:rPr>
              <a:t>She will explain why she recommends this book.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8153400" y="57912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autoUpdateAnimBg="0"/>
      <p:bldP spid="78854" grpId="0"/>
      <p:bldP spid="78855" grpId="0"/>
      <p:bldP spid="78856" grpId="0"/>
      <p:bldP spid="78860" grpId="0"/>
      <p:bldP spid="78861" grpId="0" autoUpdateAnimBg="0"/>
      <p:bldP spid="78862" grpId="0"/>
      <p:bldP spid="788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"/>
            <a:ext cx="8305800" cy="6324600"/>
          </a:xfrm>
          <a:noFill/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sz="3400" b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e.g.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Millie has decided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to read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Daniel did not say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 to talk to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</a:rPr>
              <a:t>about this book.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Simon forgot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when to meet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</a:rPr>
              <a:t>his friends.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Kitty cannot decide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which to choose</a:t>
            </a:r>
            <a:r>
              <a:rPr lang="en-US" sz="3400" b="1" dirty="0">
                <a:latin typeface="Times New Roman" panose="02020603050405020304" pitchFamily="18" charset="0"/>
              </a:rPr>
              <a:t> first.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Sandy is wondering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 to ask</a:t>
            </a:r>
            <a:r>
              <a:rPr lang="en-US" sz="3400" b="1" dirty="0">
                <a:latin typeface="Times New Roman" panose="02020603050405020304" pitchFamily="18" charset="0"/>
              </a:rPr>
              <a:t> for help.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400" b="1" dirty="0">
                <a:latin typeface="Times New Roman" panose="02020603050405020304" pitchFamily="18" charset="0"/>
              </a:rPr>
              <a:t>Amy does not know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to write</a:t>
            </a:r>
            <a:r>
              <a:rPr lang="en-US" sz="3400" b="1" dirty="0">
                <a:latin typeface="Times New Roman" panose="02020603050405020304" pitchFamily="18" charset="0"/>
              </a:rPr>
              <a:t> the report.</a:t>
            </a:r>
          </a:p>
        </p:txBody>
      </p:sp>
      <p:sp>
        <p:nvSpPr>
          <p:cNvPr id="79875" name="TextBox 1"/>
          <p:cNvSpPr txBox="1">
            <a:spLocks noChangeArrowheads="1"/>
          </p:cNvSpPr>
          <p:nvPr/>
        </p:nvSpPr>
        <p:spPr bwMode="auto">
          <a:xfrm>
            <a:off x="323850" y="404813"/>
            <a:ext cx="8424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pay attention to who takes action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549" y="494394"/>
            <a:ext cx="1066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Box 4"/>
          <p:cNvSpPr txBox="1">
            <a:spLocks noChangeArrowheads="1"/>
          </p:cNvSpPr>
          <p:nvPr/>
        </p:nvSpPr>
        <p:spPr bwMode="auto">
          <a:xfrm>
            <a:off x="1524000" y="653371"/>
            <a:ext cx="7162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疑问词</a:t>
            </a: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+to do 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构成简单句，这个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简单句的主语</a:t>
            </a:r>
            <a:r>
              <a:rPr 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(subject)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与</a:t>
            </a: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主句的主语</a:t>
            </a:r>
            <a:r>
              <a:rPr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一致</a:t>
            </a:r>
          </a:p>
        </p:txBody>
      </p:sp>
      <p:sp>
        <p:nvSpPr>
          <p:cNvPr id="80901" name="TextBox 5"/>
          <p:cNvSpPr txBox="1">
            <a:spLocks noChangeArrowheads="1"/>
          </p:cNvSpPr>
          <p:nvPr/>
        </p:nvSpPr>
        <p:spPr bwMode="auto">
          <a:xfrm>
            <a:off x="884238" y="2012950"/>
            <a:ext cx="86709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wonder when the meeting will end.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doesn’t know what he can do next.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showed us how the police caught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thief.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Nobody can tell where the plane has gone.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interested in how he can look after a pet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0902" name="矩形 6"/>
          <p:cNvSpPr>
            <a:spLocks noChangeArrowheads="1"/>
          </p:cNvSpPr>
          <p:nvPr/>
        </p:nvSpPr>
        <p:spPr bwMode="auto">
          <a:xfrm>
            <a:off x="355600" y="2039938"/>
            <a:ext cx="5619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3" name="矩形 7"/>
          <p:cNvSpPr>
            <a:spLocks noChangeArrowheads="1"/>
          </p:cNvSpPr>
          <p:nvPr/>
        </p:nvSpPr>
        <p:spPr bwMode="auto">
          <a:xfrm>
            <a:off x="349250" y="2600325"/>
            <a:ext cx="561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4" name="矩形 8"/>
          <p:cNvSpPr>
            <a:spLocks noChangeArrowheads="1"/>
          </p:cNvSpPr>
          <p:nvPr/>
        </p:nvSpPr>
        <p:spPr bwMode="auto">
          <a:xfrm>
            <a:off x="323850" y="3141663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5" name="矩形 9"/>
          <p:cNvSpPr>
            <a:spLocks noChangeArrowheads="1"/>
          </p:cNvSpPr>
          <p:nvPr/>
        </p:nvSpPr>
        <p:spPr bwMode="auto">
          <a:xfrm>
            <a:off x="349250" y="4097338"/>
            <a:ext cx="5619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6" name="矩形 10"/>
          <p:cNvSpPr>
            <a:spLocks noChangeArrowheads="1"/>
          </p:cNvSpPr>
          <p:nvPr/>
        </p:nvSpPr>
        <p:spPr bwMode="auto">
          <a:xfrm>
            <a:off x="349250" y="4581525"/>
            <a:ext cx="561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7" name="矩形 11"/>
          <p:cNvSpPr>
            <a:spLocks noChangeArrowheads="1"/>
          </p:cNvSpPr>
          <p:nvPr/>
        </p:nvSpPr>
        <p:spPr bwMode="auto">
          <a:xfrm>
            <a:off x="323850" y="1916113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0908" name="矩形 12"/>
          <p:cNvSpPr>
            <a:spLocks noChangeArrowheads="1"/>
          </p:cNvSpPr>
          <p:nvPr/>
        </p:nvSpPr>
        <p:spPr bwMode="auto">
          <a:xfrm>
            <a:off x="323850" y="3011488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0909" name="矩形 13"/>
          <p:cNvSpPr>
            <a:spLocks noChangeArrowheads="1"/>
          </p:cNvSpPr>
          <p:nvPr/>
        </p:nvSpPr>
        <p:spPr bwMode="auto">
          <a:xfrm>
            <a:off x="417513" y="2509838"/>
            <a:ext cx="438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80910" name="矩形 14"/>
          <p:cNvSpPr>
            <a:spLocks noChangeArrowheads="1"/>
          </p:cNvSpPr>
          <p:nvPr/>
        </p:nvSpPr>
        <p:spPr bwMode="auto">
          <a:xfrm>
            <a:off x="385763" y="3979863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80911" name="矩形 15"/>
          <p:cNvSpPr>
            <a:spLocks noChangeArrowheads="1"/>
          </p:cNvSpPr>
          <p:nvPr/>
        </p:nvSpPr>
        <p:spPr bwMode="auto">
          <a:xfrm>
            <a:off x="417513" y="4456113"/>
            <a:ext cx="438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80912" name="图片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5076825"/>
            <a:ext cx="1905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7468 C -0.01233 -0.10358 -0.0066 -0.07953 -0.0066 -0.14751 " pathEditMode="relative" rAng="0" ptsTypes="fA">
                                      <p:cBhvr>
                                        <p:cTn id="6" dur="2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3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7861 C -0.00191 -0.09318 -0.00139 -0.11029 -0.00486 -0.12416 C -0.00694 -0.14081 -0.00868 -0.15561 -0.00868 -0.17272 " pathEditMode="relative" rAng="0" ptsTypes="ffA">
                                      <p:cBhvr>
                                        <p:cTn id="8" dur="20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utoUpdateAnimBg="0"/>
      <p:bldP spid="80902" grpId="0"/>
      <p:bldP spid="80903" grpId="0"/>
      <p:bldP spid="80904" grpId="0"/>
      <p:bldP spid="80905" grpId="0"/>
      <p:bldP spid="80906" grpId="0"/>
      <p:bldP spid="80907" grpId="0" autoUpdateAnimBg="0"/>
      <p:bldP spid="80908" grpId="0" autoUpdateAnimBg="0"/>
      <p:bldP spid="80909" grpId="0" autoUpdateAnimBg="0"/>
      <p:bldP spid="80910" grpId="0" autoUpdateAnimBg="0"/>
      <p:bldP spid="809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内容占位符 2"/>
          <p:cNvSpPr>
            <a:spLocks noGrp="1"/>
          </p:cNvSpPr>
          <p:nvPr>
            <p:ph idx="4294967295"/>
          </p:nvPr>
        </p:nvSpPr>
        <p:spPr>
          <a:xfrm>
            <a:off x="250825" y="404813"/>
            <a:ext cx="8713788" cy="619283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He didn’t know where he could find other people.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find other people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He didn’t know how he could break the ropes.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break the ropes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He wondered who he could ask for help.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to ask for help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At last, he found out what he could do with the tiny men.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what to do with the tiny men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And he decided when he should leave Lilliput.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leave Lilliput</a:t>
            </a:r>
            <a:endParaRPr lang="zh-CN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4" name="椭圆 3"/>
          <p:cNvSpPr>
            <a:spLocks noChangeArrowheads="1"/>
          </p:cNvSpPr>
          <p:nvPr/>
        </p:nvSpPr>
        <p:spPr bwMode="auto">
          <a:xfrm>
            <a:off x="2987675" y="260350"/>
            <a:ext cx="5832475" cy="7921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1925" name="椭圆 4"/>
          <p:cNvSpPr>
            <a:spLocks noChangeArrowheads="1"/>
          </p:cNvSpPr>
          <p:nvPr/>
        </p:nvSpPr>
        <p:spPr bwMode="auto">
          <a:xfrm>
            <a:off x="2987675" y="1412875"/>
            <a:ext cx="5256213" cy="7207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1926" name="椭圆 5"/>
          <p:cNvSpPr>
            <a:spLocks noChangeArrowheads="1"/>
          </p:cNvSpPr>
          <p:nvPr/>
        </p:nvSpPr>
        <p:spPr bwMode="auto">
          <a:xfrm>
            <a:off x="2700338" y="2492375"/>
            <a:ext cx="4679950" cy="6492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1927" name="椭圆 6"/>
          <p:cNvSpPr>
            <a:spLocks noChangeArrowheads="1"/>
          </p:cNvSpPr>
          <p:nvPr/>
        </p:nvSpPr>
        <p:spPr bwMode="auto">
          <a:xfrm>
            <a:off x="3924300" y="3573463"/>
            <a:ext cx="4608513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1928" name="椭圆 7"/>
          <p:cNvSpPr>
            <a:spLocks noChangeArrowheads="1"/>
          </p:cNvSpPr>
          <p:nvPr/>
        </p:nvSpPr>
        <p:spPr bwMode="auto">
          <a:xfrm>
            <a:off x="222250" y="4187825"/>
            <a:ext cx="1655763" cy="431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1929" name="椭圆 8"/>
          <p:cNvSpPr>
            <a:spLocks noChangeArrowheads="1"/>
          </p:cNvSpPr>
          <p:nvPr/>
        </p:nvSpPr>
        <p:spPr bwMode="auto">
          <a:xfrm>
            <a:off x="3132138" y="5013325"/>
            <a:ext cx="5256212" cy="719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  <p:bldP spid="81928" grpId="0"/>
      <p:bldP spid="819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36112">
            <a:off x="773113" y="1920875"/>
            <a:ext cx="77771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云形标注 4"/>
          <p:cNvSpPr>
            <a:spLocks noChangeArrowheads="1"/>
          </p:cNvSpPr>
          <p:nvPr/>
        </p:nvSpPr>
        <p:spPr bwMode="auto">
          <a:xfrm>
            <a:off x="323850" y="549275"/>
            <a:ext cx="6419850" cy="2519363"/>
          </a:xfrm>
          <a:prstGeom prst="cloudCallout">
            <a:avLst>
              <a:gd name="adj1" fmla="val 38398"/>
              <a:gd name="adj2" fmla="val 5846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CB049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82948" name="TextBox 5"/>
          <p:cNvSpPr txBox="1">
            <a:spLocks noChangeArrowheads="1"/>
          </p:cNvSpPr>
          <p:nvPr/>
        </p:nvSpPr>
        <p:spPr bwMode="auto">
          <a:xfrm>
            <a:off x="1165225" y="1023938"/>
            <a:ext cx="5921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only care about what to eat. I want to introduce </a:t>
            </a:r>
            <a:r>
              <a:rPr lang="en-US" sz="32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foodie guider .</a:t>
            </a:r>
            <a:endParaRPr lang="en-US" altLang="zh-CN" sz="2400" i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82949" name="图片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1563" y="3213100"/>
            <a:ext cx="30480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1935</Words>
  <Application>Microsoft Office PowerPoint</Application>
  <PresentationFormat>全屏显示(4:3)</PresentationFormat>
  <Paragraphs>309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50" baseType="lpstr"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Comic Sans MS</vt:lpstr>
      <vt:lpstr>Monotype Corsiva</vt:lpstr>
      <vt:lpstr>Times New Roman</vt:lpstr>
      <vt:lpstr>WWW.2PPT.COM
</vt:lpstr>
      <vt:lpstr>Unit 4  A good read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Let’s work out the rules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57CAC3B51FCB4A5E9920A634A58D40FE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