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746" r:id="rId2"/>
    <p:sldId id="264" r:id="rId3"/>
    <p:sldId id="263" r:id="rId4"/>
    <p:sldId id="737" r:id="rId5"/>
    <p:sldId id="738" r:id="rId6"/>
    <p:sldId id="261" r:id="rId7"/>
    <p:sldId id="712" r:id="rId8"/>
    <p:sldId id="739" r:id="rId9"/>
    <p:sldId id="743" r:id="rId10"/>
    <p:sldId id="741" r:id="rId11"/>
    <p:sldId id="742" r:id="rId12"/>
    <p:sldId id="561" r:id="rId13"/>
    <p:sldId id="365" r:id="rId14"/>
    <p:sldId id="633" r:id="rId15"/>
    <p:sldId id="676" r:id="rId16"/>
    <p:sldId id="744" r:id="rId17"/>
    <p:sldId id="273" r:id="rId18"/>
    <p:sldId id="427" r:id="rId19"/>
    <p:sldId id="745" r:id="rId20"/>
    <p:sldId id="439" r:id="rId21"/>
    <p:sldId id="721" r:id="rId22"/>
    <p:sldId id="658" r:id="rId23"/>
    <p:sldId id="695" r:id="rId24"/>
    <p:sldId id="290" r:id="rId25"/>
  </p:sldIdLst>
  <p:sldSz cx="9144000" cy="5143500" type="screen16x9"/>
  <p:notesSz cx="6858000" cy="9144000"/>
  <p:custDataLst>
    <p:tags r:id="rId28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861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965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4521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931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41805" algn="l" defTabSz="69659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089785" algn="l" defTabSz="69659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438400" algn="l" defTabSz="69659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787015" algn="l" defTabSz="69659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9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C0F3"/>
    <a:srgbClr val="FDE4D6"/>
    <a:srgbClr val="F5B88B"/>
    <a:srgbClr val="EEEAC9"/>
    <a:srgbClr val="F1EADC"/>
    <a:srgbClr val="EB2771"/>
    <a:srgbClr val="BBE0E3"/>
    <a:srgbClr val="1AB8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 varScale="1">
        <p:scale>
          <a:sx n="107" d="100"/>
          <a:sy n="107" d="100"/>
        </p:scale>
        <p:origin x="-84" y="-690"/>
      </p:cViewPr>
      <p:guideLst>
        <p:guide orient="horz" pos="1620"/>
        <p:guide pos="293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 smtClean="0"/>
            </a:lvl1pPr>
          </a:lstStyle>
          <a:p>
            <a:fld id="{0F9B84EA-7D68-4D60-9CB1-D50884785D1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286AC4AE-E12F-4EA3-BAD6-51F7D8F4228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 smtClean="0"/>
            </a:lvl1pPr>
          </a:lstStyle>
          <a:p>
            <a:fld id="{D2A48B96-639E-45A3-A0BA-2464DFDB1FA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100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C26F7702-0748-4396-B6FC-2305E4D5879C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8615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96595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4521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9319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4180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8978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3840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8701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8194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26626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38914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10242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12290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14338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16386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18434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20482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22530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24578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50174" y="1916832"/>
            <a:ext cx="735006" cy="241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www.1ppt.com/moban/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素材：</a:t>
            </a:r>
            <a:r>
              <a:rPr lang="en-US" altLang="zh-CN" sz="100" dirty="0">
                <a:solidFill>
                  <a:schemeClr val="bg1"/>
                </a:solidFill>
              </a:rPr>
              <a:t>www.1ppt.com/sucai/</a:t>
            </a: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背景：</a:t>
            </a:r>
            <a:r>
              <a:rPr lang="en-US" altLang="zh-CN" sz="100" dirty="0">
                <a:solidFill>
                  <a:schemeClr val="bg1"/>
                </a:solidFill>
              </a:rPr>
              <a:t>www.1ppt.com/beijing/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图表：</a:t>
            </a:r>
            <a:r>
              <a:rPr lang="en-US" altLang="zh-CN" sz="100" dirty="0">
                <a:solidFill>
                  <a:schemeClr val="bg1"/>
                </a:solidFill>
              </a:rPr>
              <a:t>www.1ppt.com/tubiao/      </a:t>
            </a: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www.1ppt.com/xiazai/  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www.1ppt.com/powerpoint/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资料下载：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www.1ppt.com/ziliao/                   </a:t>
            </a:r>
            <a:r>
              <a:rPr lang="zh-CN" altLang="en-US" sz="100" dirty="0">
                <a:solidFill>
                  <a:schemeClr val="bg1"/>
                </a:solidFill>
              </a:rPr>
              <a:t>个人简历：</a:t>
            </a:r>
            <a:r>
              <a:rPr lang="en-US" altLang="zh-CN" sz="100" dirty="0">
                <a:solidFill>
                  <a:schemeClr val="bg1"/>
                </a:solidFill>
              </a:rPr>
              <a:t>www.1ppt.com/jianli/       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试卷下载：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www.1ppt.com/shiti/                     </a:t>
            </a:r>
            <a:r>
              <a:rPr lang="zh-CN" altLang="en-US" sz="100" dirty="0">
                <a:solidFill>
                  <a:schemeClr val="bg1"/>
                </a:solidFill>
              </a:rPr>
              <a:t>教案下载：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www.1ppt.com/jiaoan/         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手抄报：</a:t>
            </a:r>
            <a:r>
              <a:rPr lang="en-US" altLang="zh-CN" sz="100" dirty="0">
                <a:solidFill>
                  <a:schemeClr val="bg1"/>
                </a:solidFill>
              </a:rPr>
              <a:t>www.1ppt.com/shouchaobao/          PPT</a:t>
            </a:r>
            <a:r>
              <a:rPr lang="zh-CN" altLang="en-US" sz="100" dirty="0">
                <a:solidFill>
                  <a:schemeClr val="bg1"/>
                </a:solidFill>
              </a:rPr>
              <a:t>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语文课件：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www.1ppt.com/kejian/yuwen/    </a:t>
            </a:r>
            <a:r>
              <a:rPr lang="zh-CN" altLang="en-US" sz="100" dirty="0">
                <a:solidFill>
                  <a:schemeClr val="bg1"/>
                </a:solidFill>
              </a:rPr>
              <a:t>数学课件：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www.1ppt.com/kejian/shuxue/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英语课件：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www.1ppt.com/kejian/yingyu/    </a:t>
            </a:r>
            <a:r>
              <a:rPr lang="zh-CN" altLang="en-US" sz="100" dirty="0">
                <a:solidFill>
                  <a:schemeClr val="bg1"/>
                </a:solidFill>
              </a:rPr>
              <a:t>美术课件：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www.1ppt.com/kejian/meishu/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科学课件：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www.1ppt.com/kejian/kexue/     </a:t>
            </a:r>
            <a:r>
              <a:rPr lang="zh-CN" altLang="en-US" sz="100" dirty="0">
                <a:solidFill>
                  <a:schemeClr val="bg1"/>
                </a:solidFill>
              </a:rPr>
              <a:t>物理课件：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www.1ppt.com/kejian/wuli/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化学课件：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www.1ppt.com/kejian/huaxue/  </a:t>
            </a:r>
            <a:r>
              <a:rPr lang="zh-CN" altLang="en-US" sz="100" dirty="0">
                <a:solidFill>
                  <a:schemeClr val="bg1"/>
                </a:solidFill>
              </a:rPr>
              <a:t>生物课件：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www.1ppt.com/kejian/shengwu/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地理课件：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www.1ppt.com/kejian/dili/          </a:t>
            </a:r>
            <a:r>
              <a:rPr lang="zh-CN" altLang="en-US" sz="100" dirty="0">
                <a:solidFill>
                  <a:schemeClr val="bg1"/>
                </a:solidFill>
              </a:rPr>
              <a:t>历史课件：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www.1ppt.com/kejian/lishi/ </a:t>
            </a:r>
          </a:p>
        </p:txBody>
      </p:sp>
      <p:sp>
        <p:nvSpPr>
          <p:cNvPr id="3" name="矩形 2"/>
          <p:cNvSpPr/>
          <p:nvPr userDrawn="1"/>
        </p:nvSpPr>
        <p:spPr>
          <a:xfrm>
            <a:off x="502574" y="2069232"/>
            <a:ext cx="735006" cy="241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www.1ppt.com/moban/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素材：</a:t>
            </a:r>
            <a:r>
              <a:rPr lang="en-US" altLang="zh-CN" sz="100" dirty="0">
                <a:solidFill>
                  <a:schemeClr val="bg1"/>
                </a:solidFill>
              </a:rPr>
              <a:t>www.1ppt.com/sucai/</a:t>
            </a: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背景：</a:t>
            </a:r>
            <a:r>
              <a:rPr lang="en-US" altLang="zh-CN" sz="100" dirty="0">
                <a:solidFill>
                  <a:schemeClr val="bg1"/>
                </a:solidFill>
              </a:rPr>
              <a:t>www.1ppt.com/beijing/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图表：</a:t>
            </a:r>
            <a:r>
              <a:rPr lang="en-US" altLang="zh-CN" sz="100" dirty="0">
                <a:solidFill>
                  <a:schemeClr val="bg1"/>
                </a:solidFill>
              </a:rPr>
              <a:t>www.1ppt.com/tubiao/      </a:t>
            </a: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www.1ppt.com/xiazai/  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www.1ppt.com/powerpoint/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资料下载：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www.1ppt.com/ziliao/                   </a:t>
            </a:r>
            <a:r>
              <a:rPr lang="zh-CN" altLang="en-US" sz="100" dirty="0">
                <a:solidFill>
                  <a:schemeClr val="bg1"/>
                </a:solidFill>
              </a:rPr>
              <a:t>个人简历：</a:t>
            </a:r>
            <a:r>
              <a:rPr lang="en-US" altLang="zh-CN" sz="100" dirty="0">
                <a:solidFill>
                  <a:schemeClr val="bg1"/>
                </a:solidFill>
              </a:rPr>
              <a:t>www.1ppt.com/jianli/       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试卷下载：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www.1ppt.com/shiti/                     </a:t>
            </a:r>
            <a:r>
              <a:rPr lang="zh-CN" altLang="en-US" sz="100" dirty="0">
                <a:solidFill>
                  <a:schemeClr val="bg1"/>
                </a:solidFill>
              </a:rPr>
              <a:t>教案下载：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www.1ppt.com/jiaoan/         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手抄报：</a:t>
            </a:r>
            <a:r>
              <a:rPr lang="en-US" altLang="zh-CN" sz="100" dirty="0">
                <a:solidFill>
                  <a:schemeClr val="bg1"/>
                </a:solidFill>
              </a:rPr>
              <a:t>www.1ppt.com/shouchaobao/          PPT</a:t>
            </a:r>
            <a:r>
              <a:rPr lang="zh-CN" altLang="en-US" sz="100" dirty="0">
                <a:solidFill>
                  <a:schemeClr val="bg1"/>
                </a:solidFill>
              </a:rPr>
              <a:t>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语文课件：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www.1ppt.com/kejian/yuwen/    </a:t>
            </a:r>
            <a:r>
              <a:rPr lang="zh-CN" altLang="en-US" sz="100" dirty="0">
                <a:solidFill>
                  <a:schemeClr val="bg1"/>
                </a:solidFill>
              </a:rPr>
              <a:t>数学课件：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www.1ppt.com/kejian/shuxue/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英语课件：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www.1ppt.com/kejian/yingyu/    </a:t>
            </a:r>
            <a:r>
              <a:rPr lang="zh-CN" altLang="en-US" sz="100" dirty="0">
                <a:solidFill>
                  <a:schemeClr val="bg1"/>
                </a:solidFill>
              </a:rPr>
              <a:t>美术课件：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www.1ppt.com/kejian/meishu/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科学课件：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www.1ppt.com/kejian/kexue/     </a:t>
            </a:r>
            <a:r>
              <a:rPr lang="zh-CN" altLang="en-US" sz="100" dirty="0">
                <a:solidFill>
                  <a:schemeClr val="bg1"/>
                </a:solidFill>
              </a:rPr>
              <a:t>物理课件：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www.1ppt.com/kejian/wuli/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化学课件：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www.1ppt.com/kejian/huaxue/  </a:t>
            </a:r>
            <a:r>
              <a:rPr lang="zh-CN" altLang="en-US" sz="100" dirty="0">
                <a:solidFill>
                  <a:schemeClr val="bg1"/>
                </a:solidFill>
              </a:rPr>
              <a:t>生物课件：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www.1ppt.com/kejian/shengwu/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地理课件：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www.1ppt.com/kejian/dili/          </a:t>
            </a:r>
            <a:r>
              <a:rPr lang="zh-CN" altLang="en-US" sz="100" dirty="0">
                <a:solidFill>
                  <a:schemeClr val="bg1"/>
                </a:solidFill>
              </a:rPr>
              <a:t>历史课件：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www.1ppt.com/kejian/lishi/ </a:t>
            </a: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689" y="4685110"/>
            <a:ext cx="2133437" cy="358378"/>
          </a:xfrm>
        </p:spPr>
        <p:txBody>
          <a:bodyPr lIns="69668" tIns="34834" rIns="69668" bIns="34834"/>
          <a:lstStyle>
            <a:lvl1pPr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485" y="4685110"/>
            <a:ext cx="2895030" cy="358378"/>
          </a:xfrm>
        </p:spPr>
        <p:txBody>
          <a:bodyPr lIns="69668" tIns="34834" rIns="69668" bIns="34834"/>
          <a:lstStyle>
            <a:lvl1pPr algn="ctr"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2875" y="4685110"/>
            <a:ext cx="2133437" cy="358378"/>
          </a:xfrm>
        </p:spPr>
        <p:txBody>
          <a:bodyPr vert="horz" wrap="square" lIns="69668" tIns="34834" rIns="69668" bIns="34834" numCol="1" anchor="t" anchorCtr="0" compatLnSpc="1"/>
          <a:lstStyle>
            <a:lvl1pPr algn="r">
              <a:defRPr sz="800"/>
            </a:lvl1pPr>
          </a:lstStyle>
          <a:p>
            <a:fld id="{DAA4FD35-88A6-49B6-B0AB-3E51BDCB9FB9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7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348615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696595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04521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39319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60985" indent="-260985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lvl="1" indent="-217805" algn="l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70585" lvl="2" indent="-173990" algn="l" rtl="0" eaLnBrk="0" fontAlgn="base" hangingPunct="0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lvl="3" indent="-173990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67815" lvl="4" indent="-173990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6430" lvl="5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64410" lvl="6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13025" lvl="7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61640" lvl="8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9659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8615" lvl="1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96595" lvl="2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45210" lvl="3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93190" lvl="4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41805" lvl="5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91055" lvl="6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39035" lvl="7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87650" lvl="8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275660"/>
            <a:ext cx="9144000" cy="993678"/>
          </a:xfrm>
          <a:prstGeom prst="rect">
            <a:avLst/>
          </a:prstGeom>
        </p:spPr>
        <p:txBody>
          <a:bodyPr wrap="square" lIns="69668" tIns="34834" rIns="69668" bIns="34834">
            <a:spAutoFit/>
          </a:bodyPr>
          <a:lstStyle/>
          <a:p>
            <a:pPr algn="ctr"/>
            <a:r>
              <a:rPr lang="zh-CN" altLang="en-US" sz="6000" b="1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画一画</a:t>
            </a:r>
            <a:endParaRPr lang="zh-CN" altLang="en-US" sz="6000" b="1" dirty="0"/>
          </a:p>
        </p:txBody>
      </p:sp>
      <p:sp>
        <p:nvSpPr>
          <p:cNvPr id="3" name="矩形 2"/>
          <p:cNvSpPr/>
          <p:nvPr/>
        </p:nvSpPr>
        <p:spPr>
          <a:xfrm>
            <a:off x="0" y="3651825"/>
            <a:ext cx="9144000" cy="407035"/>
          </a:xfrm>
          <a:prstGeom prst="rect">
            <a:avLst/>
          </a:prstGeom>
        </p:spPr>
        <p:txBody>
          <a:bodyPr wrap="square" lIns="69668" tIns="34834" rIns="69668" bIns="34834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42462" y="616744"/>
            <a:ext cx="2816918" cy="4106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直接连接符 18"/>
          <p:cNvCxnSpPr/>
          <p:nvPr/>
        </p:nvCxnSpPr>
        <p:spPr>
          <a:xfrm flipV="1">
            <a:off x="6108612" y="1275160"/>
            <a:ext cx="1563463" cy="31146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558990" y="1538287"/>
            <a:ext cx="5095596" cy="870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发现：正比例关系的图像是一条</a:t>
            </a:r>
          </a:p>
          <a:p>
            <a:r>
              <a:rPr lang="zh-CN" altLang="en-US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经过原点的直线。</a:t>
            </a:r>
          </a:p>
        </p:txBody>
      </p:sp>
      <p:grpSp>
        <p:nvGrpSpPr>
          <p:cNvPr id="21508" name="组合 22"/>
          <p:cNvGrpSpPr/>
          <p:nvPr/>
        </p:nvGrpSpPr>
        <p:grpSpPr bwMode="auto">
          <a:xfrm>
            <a:off x="383238" y="692944"/>
            <a:ext cx="5201779" cy="507659"/>
            <a:chOff x="784" y="1455"/>
            <a:chExt cx="10656" cy="1067"/>
          </a:xfrm>
        </p:grpSpPr>
        <p:sp>
          <p:nvSpPr>
            <p:cNvPr id="21509" name="文本框 1"/>
            <p:cNvSpPr txBox="1">
              <a:spLocks noChangeArrowheads="1"/>
            </p:cNvSpPr>
            <p:nvPr/>
          </p:nvSpPr>
          <p:spPr bwMode="auto">
            <a:xfrm>
              <a:off x="1606" y="1455"/>
              <a:ext cx="9834" cy="1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zh-CN" sz="2700" b="1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连接图上各点，你发现了什么？</a:t>
              </a:r>
            </a:p>
          </p:txBody>
        </p:sp>
        <p:sp>
          <p:nvSpPr>
            <p:cNvPr id="22" name="椭圆 1"/>
            <p:cNvSpPr/>
            <p:nvPr/>
          </p:nvSpPr>
          <p:spPr>
            <a:xfrm>
              <a:off x="784" y="1625"/>
              <a:ext cx="680" cy="67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A2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33000"/>
                </a:lnSpc>
              </a:pPr>
              <a:endParaRPr lang="zh-CN" altLang="en-US" noProof="1"/>
            </a:p>
          </p:txBody>
        </p:sp>
      </p:grpSp>
      <p:grpSp>
        <p:nvGrpSpPr>
          <p:cNvPr id="34" name="组合 33"/>
          <p:cNvGrpSpPr/>
          <p:nvPr/>
        </p:nvGrpSpPr>
        <p:grpSpPr bwMode="auto">
          <a:xfrm>
            <a:off x="383238" y="2608660"/>
            <a:ext cx="5271348" cy="815578"/>
            <a:chOff x="784" y="5445"/>
            <a:chExt cx="10798" cy="1712"/>
          </a:xfrm>
        </p:grpSpPr>
        <p:grpSp>
          <p:nvGrpSpPr>
            <p:cNvPr id="21512" name="组合 29"/>
            <p:cNvGrpSpPr/>
            <p:nvPr/>
          </p:nvGrpSpPr>
          <p:grpSpPr bwMode="auto">
            <a:xfrm>
              <a:off x="2582" y="5445"/>
              <a:ext cx="9000" cy="1677"/>
              <a:chOff x="1595" y="6194"/>
              <a:chExt cx="9000" cy="1677"/>
            </a:xfrm>
          </p:grpSpPr>
          <p:sp>
            <p:nvSpPr>
              <p:cNvPr id="21513" name="文本框 30"/>
              <p:cNvSpPr txBox="1">
                <a:spLocks noChangeArrowheads="1"/>
              </p:cNvSpPr>
              <p:nvPr/>
            </p:nvSpPr>
            <p:spPr bwMode="auto">
              <a:xfrm>
                <a:off x="1871" y="6549"/>
                <a:ext cx="8448" cy="10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zh-CN" sz="2600" b="1">
                    <a:latin typeface="楷体" panose="02010609060101010101" pitchFamily="49" charset="-122"/>
                    <a:ea typeface="楷体" panose="02010609060101010101" pitchFamily="49" charset="-122"/>
                    <a:sym typeface="宋体" panose="02010600030101010101" pitchFamily="2" charset="-122"/>
                  </a:rPr>
                  <a:t>为什么会在同一条线上呢？</a:t>
                </a:r>
              </a:p>
            </p:txBody>
          </p:sp>
          <p:sp>
            <p:nvSpPr>
              <p:cNvPr id="32" name="圆角矩形标注 31"/>
              <p:cNvSpPr/>
              <p:nvPr/>
            </p:nvSpPr>
            <p:spPr>
              <a:xfrm>
                <a:off x="1595" y="6194"/>
                <a:ext cx="9000" cy="1677"/>
              </a:xfrm>
              <a:prstGeom prst="wedgeRoundRectCallout">
                <a:avLst>
                  <a:gd name="adj1" fmla="val -54922"/>
                  <a:gd name="adj2" fmla="val -13349"/>
                  <a:gd name="adj3" fmla="val 16667"/>
                </a:avLst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</p:grpSp>
        <p:pic>
          <p:nvPicPr>
            <p:cNvPr id="21515" name="图片 32" descr="4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84" y="5445"/>
              <a:ext cx="1090" cy="1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文本框 34"/>
          <p:cNvSpPr txBox="1">
            <a:spLocks noChangeArrowheads="1"/>
          </p:cNvSpPr>
          <p:nvPr/>
        </p:nvSpPr>
        <p:spPr bwMode="auto">
          <a:xfrm>
            <a:off x="480878" y="3677841"/>
            <a:ext cx="5251820" cy="870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  </a:t>
            </a:r>
            <a:r>
              <a:rPr lang="zh-CN" altLang="en-US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因为纵轴上的数是横线上的</a:t>
            </a:r>
            <a:r>
              <a:rPr lang="en-US" altLang="zh-CN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2</a:t>
            </a:r>
            <a:r>
              <a:rPr lang="zh-CN" altLang="en-US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倍，每次增加的都一样。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782342" y="2053829"/>
            <a:ext cx="7579317" cy="127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  </a:t>
            </a:r>
            <a:r>
              <a:rPr lang="zh-CN" altLang="en-US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因为这个点表示</a:t>
            </a:r>
            <a:r>
              <a:rPr lang="en-US" altLang="zh-CN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100</a:t>
            </a:r>
            <a:r>
              <a:rPr lang="zh-CN" altLang="en-US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人看电影的票费是</a:t>
            </a:r>
            <a:r>
              <a:rPr lang="en-US" altLang="zh-CN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200</a:t>
            </a:r>
            <a:r>
              <a:rPr lang="zh-CN" altLang="en-US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，纵轴上的数也是横轴上的</a:t>
            </a:r>
            <a:r>
              <a:rPr lang="en-US" altLang="zh-CN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2</a:t>
            </a:r>
            <a:r>
              <a:rPr lang="zh-CN" altLang="en-US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倍，所以这个点也在这条直线上，小明说得对。</a:t>
            </a:r>
          </a:p>
        </p:txBody>
      </p:sp>
      <p:grpSp>
        <p:nvGrpSpPr>
          <p:cNvPr id="23554" name="组合 4"/>
          <p:cNvGrpSpPr/>
          <p:nvPr/>
        </p:nvGrpSpPr>
        <p:grpSpPr bwMode="auto">
          <a:xfrm>
            <a:off x="538242" y="617935"/>
            <a:ext cx="8067517" cy="1338730"/>
            <a:chOff x="865" y="1932"/>
            <a:chExt cx="16525" cy="2812"/>
          </a:xfrm>
        </p:grpSpPr>
        <p:sp>
          <p:nvSpPr>
            <p:cNvPr id="23555" name="文本框 20"/>
            <p:cNvSpPr txBox="1">
              <a:spLocks noChangeArrowheads="1"/>
            </p:cNvSpPr>
            <p:nvPr/>
          </p:nvSpPr>
          <p:spPr bwMode="auto">
            <a:xfrm>
              <a:off x="1658" y="1932"/>
              <a:ext cx="15732" cy="2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zh-CN" sz="2700" b="1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点</a:t>
              </a:r>
              <a:r>
                <a:rPr lang="zh-CN" altLang="zh-CN" sz="2700" b="1" i="1">
                  <a:latin typeface="Times New Roman" panose="02020603050405020304" pitchFamily="18" charset="0"/>
                  <a:ea typeface="楷体" panose="02010609060101010101" pitchFamily="49" charset="-122"/>
                  <a:sym typeface="宋体" panose="02010600030101010101" pitchFamily="2" charset="-122"/>
                </a:rPr>
                <a:t>A</a:t>
              </a:r>
              <a:r>
                <a:rPr lang="zh-CN" altLang="zh-CN" sz="2700" b="1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是直线上一点，这一点表示什么含义？小明说点（100，200）也在这条直线上，你认为他说得对吗？</a:t>
              </a:r>
            </a:p>
          </p:txBody>
        </p:sp>
        <p:sp>
          <p:nvSpPr>
            <p:cNvPr id="22" name="椭圆 1"/>
            <p:cNvSpPr/>
            <p:nvPr/>
          </p:nvSpPr>
          <p:spPr>
            <a:xfrm>
              <a:off x="865" y="2137"/>
              <a:ext cx="680" cy="678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A2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33000"/>
                </a:lnSpc>
              </a:pPr>
              <a:endParaRPr lang="zh-CN" altLang="en-US" noProof="1"/>
            </a:p>
          </p:txBody>
        </p:sp>
      </p:grpSp>
      <p:grpSp>
        <p:nvGrpSpPr>
          <p:cNvPr id="17" name="组合 16"/>
          <p:cNvGrpSpPr/>
          <p:nvPr/>
        </p:nvGrpSpPr>
        <p:grpSpPr bwMode="auto">
          <a:xfrm>
            <a:off x="782342" y="3419475"/>
            <a:ext cx="7069147" cy="1293019"/>
            <a:chOff x="1102" y="7181"/>
            <a:chExt cx="14480" cy="2714"/>
          </a:xfrm>
        </p:grpSpPr>
        <p:grpSp>
          <p:nvGrpSpPr>
            <p:cNvPr id="23558" name="组合 6"/>
            <p:cNvGrpSpPr/>
            <p:nvPr/>
          </p:nvGrpSpPr>
          <p:grpSpPr bwMode="auto">
            <a:xfrm>
              <a:off x="4322" y="7396"/>
              <a:ext cx="11260" cy="2284"/>
              <a:chOff x="222" y="1485"/>
              <a:chExt cx="11258" cy="2285"/>
            </a:xfrm>
          </p:grpSpPr>
          <p:sp>
            <p:nvSpPr>
              <p:cNvPr id="23559" name="文本框 1"/>
              <p:cNvSpPr txBox="1">
                <a:spLocks noChangeArrowheads="1"/>
              </p:cNvSpPr>
              <p:nvPr/>
            </p:nvSpPr>
            <p:spPr bwMode="auto">
              <a:xfrm>
                <a:off x="816" y="1778"/>
                <a:ext cx="10321" cy="18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zh-CN" sz="26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当一个数固定倍数随另一个数增长时，所绘出的图形是一条直线。</a:t>
                </a:r>
              </a:p>
            </p:txBody>
          </p:sp>
          <p:sp>
            <p:nvSpPr>
              <p:cNvPr id="8" name="圆角矩形标注 7"/>
              <p:cNvSpPr/>
              <p:nvPr/>
            </p:nvSpPr>
            <p:spPr>
              <a:xfrm>
                <a:off x="222" y="1485"/>
                <a:ext cx="11258" cy="2285"/>
              </a:xfrm>
              <a:prstGeom prst="wedgeRoundRectCallout">
                <a:avLst>
                  <a:gd name="adj1" fmla="val -55487"/>
                  <a:gd name="adj2" fmla="val -2346"/>
                  <a:gd name="adj3" fmla="val 16667"/>
                </a:avLst>
              </a:prstGeom>
              <a:noFill/>
              <a:ln w="317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</p:grpSp>
        <p:pic>
          <p:nvPicPr>
            <p:cNvPr id="23561" name="图片 13" descr="63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02" y="7181"/>
              <a:ext cx="2393" cy="2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图片 1" descr="标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2611" y="464344"/>
            <a:ext cx="2076074" cy="56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文本框 2"/>
          <p:cNvSpPr txBox="1">
            <a:spLocks noChangeArrowheads="1"/>
          </p:cNvSpPr>
          <p:nvPr/>
        </p:nvSpPr>
        <p:spPr bwMode="auto">
          <a:xfrm>
            <a:off x="784783" y="515541"/>
            <a:ext cx="1585432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知识提炼</a:t>
            </a:r>
          </a:p>
        </p:txBody>
      </p:sp>
      <p:sp>
        <p:nvSpPr>
          <p:cNvPr id="16388" name="矩形 48"/>
          <p:cNvSpPr>
            <a:spLocks noChangeArrowheads="1"/>
          </p:cNvSpPr>
          <p:nvPr/>
        </p:nvSpPr>
        <p:spPr bwMode="auto">
          <a:xfrm>
            <a:off x="1004474" y="1269207"/>
            <a:ext cx="7490220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）成正比例的两个对应的量表示的各点在同</a:t>
            </a:r>
          </a:p>
          <a:p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  一条直线上。</a:t>
            </a:r>
          </a:p>
        </p:txBody>
      </p:sp>
      <p:sp>
        <p:nvSpPr>
          <p:cNvPr id="2" name="矩形 48"/>
          <p:cNvSpPr>
            <a:spLocks noChangeArrowheads="1"/>
          </p:cNvSpPr>
          <p:nvPr/>
        </p:nvSpPr>
        <p:spPr bwMode="auto">
          <a:xfrm>
            <a:off x="1004474" y="2286000"/>
            <a:ext cx="7490220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）从图象中可以直观看到两个量的变化情况。</a:t>
            </a:r>
          </a:p>
        </p:txBody>
      </p:sp>
      <p:sp>
        <p:nvSpPr>
          <p:cNvPr id="3" name="矩形 48"/>
          <p:cNvSpPr>
            <a:spLocks noChangeArrowheads="1"/>
          </p:cNvSpPr>
          <p:nvPr/>
        </p:nvSpPr>
        <p:spPr bwMode="auto">
          <a:xfrm>
            <a:off x="1004474" y="2946797"/>
            <a:ext cx="7490220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）从图象中可以直接找出与一个量的值相对</a:t>
            </a:r>
          </a:p>
          <a:p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  应的另一个量的值。</a:t>
            </a:r>
          </a:p>
        </p:txBody>
      </p:sp>
      <p:sp>
        <p:nvSpPr>
          <p:cNvPr id="4" name="矩形 48"/>
          <p:cNvSpPr>
            <a:spLocks noChangeArrowheads="1"/>
          </p:cNvSpPr>
          <p:nvPr/>
        </p:nvSpPr>
        <p:spPr bwMode="auto">
          <a:xfrm>
            <a:off x="1004474" y="3964782"/>
            <a:ext cx="7490220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）根据正比例关系，可快速判断一个点是不</a:t>
            </a:r>
          </a:p>
          <a:p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  是在正比例图象上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2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图片 4" descr="标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7567" y="265510"/>
            <a:ext cx="2213990" cy="56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文本框 5"/>
          <p:cNvSpPr txBox="1">
            <a:spLocks noChangeArrowheads="1"/>
          </p:cNvSpPr>
          <p:nvPr/>
        </p:nvSpPr>
        <p:spPr bwMode="auto">
          <a:xfrm>
            <a:off x="701789" y="252413"/>
            <a:ext cx="1585432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小试牛刀</a:t>
            </a:r>
          </a:p>
        </p:txBody>
      </p:sp>
      <p:sp>
        <p:nvSpPr>
          <p:cNvPr id="27651" name="文本框 5"/>
          <p:cNvSpPr txBox="1">
            <a:spLocks noChangeArrowheads="1"/>
          </p:cNvSpPr>
          <p:nvPr/>
        </p:nvSpPr>
        <p:spPr bwMode="auto">
          <a:xfrm>
            <a:off x="390561" y="1150144"/>
            <a:ext cx="5360444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一种文具盒的数量和总价如下表。</a:t>
            </a:r>
          </a:p>
        </p:txBody>
      </p:sp>
      <p:sp>
        <p:nvSpPr>
          <p:cNvPr id="27652" name="文本框 5"/>
          <p:cNvSpPr txBox="1">
            <a:spLocks noChangeArrowheads="1"/>
          </p:cNvSpPr>
          <p:nvPr/>
        </p:nvSpPr>
        <p:spPr bwMode="auto">
          <a:xfrm>
            <a:off x="2866959" y="265510"/>
            <a:ext cx="1298614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填空题</a:t>
            </a:r>
          </a:p>
        </p:txBody>
      </p:sp>
      <p:sp>
        <p:nvSpPr>
          <p:cNvPr id="27653" name="文本框 5"/>
          <p:cNvSpPr txBox="1">
            <a:spLocks noChangeArrowheads="1"/>
          </p:cNvSpPr>
          <p:nvPr/>
        </p:nvSpPr>
        <p:spPr bwMode="auto">
          <a:xfrm>
            <a:off x="701789" y="3105150"/>
            <a:ext cx="7717233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这种文具盒的数量和总价成正比例吗？为什么？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464602" y="3827860"/>
            <a:ext cx="6214796" cy="870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  成正比例，因为总价和文具盒的数量的比值即文具盒的单价一定。</a:t>
            </a:r>
          </a:p>
        </p:txBody>
      </p:sp>
      <p:pic>
        <p:nvPicPr>
          <p:cNvPr id="27655" name="图片 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1144" y="1770460"/>
            <a:ext cx="5721713" cy="1145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图片 3" descr="图片6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30994" y="119063"/>
            <a:ext cx="2109027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文本框 4"/>
          <p:cNvSpPr txBox="1">
            <a:spLocks noChangeArrowheads="1"/>
          </p:cNvSpPr>
          <p:nvPr/>
        </p:nvSpPr>
        <p:spPr bwMode="auto">
          <a:xfrm>
            <a:off x="423515" y="2570560"/>
            <a:ext cx="7928380" cy="172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solidFill>
                  <a:srgbClr val="E3007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错因分析：</a:t>
            </a:r>
            <a:r>
              <a:rPr lang="zh-CN" altLang="en-US" sz="2700" b="1" i="1">
                <a:latin typeface="Times New Roman" panose="02020603050405020304" pitchFamily="18" charset="0"/>
                <a:ea typeface="楷体" panose="02010609060101010101" pitchFamily="49" charset="-122"/>
              </a:rPr>
              <a:t>C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700" b="1">
                <a:latin typeface="Times New Roman" panose="02020603050405020304" pitchFamily="18" charset="0"/>
                <a:ea typeface="楷体" panose="02010609060101010101" pitchFamily="49" charset="-122"/>
              </a:rPr>
              <a:t>π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d（一定），虽然</a:t>
            </a:r>
            <a:r>
              <a:rPr lang="zh-CN" altLang="en-US" sz="2700" b="1" i="1">
                <a:latin typeface="Times New Roman" panose="02020603050405020304" pitchFamily="18" charset="0"/>
                <a:ea typeface="楷体" panose="02010609060101010101" pitchFamily="49" charset="-122"/>
              </a:rPr>
              <a:t>C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zh-CN" altLang="en-US" sz="2700" b="1" i="1">
                <a:latin typeface="Times New Roman" panose="02020603050405020304" pitchFamily="18" charset="0"/>
                <a:ea typeface="楷体" panose="02010609060101010101" pitchFamily="49" charset="-122"/>
              </a:rPr>
              <a:t>π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的比值一定，</a:t>
            </a:r>
          </a:p>
          <a:p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          但</a:t>
            </a:r>
            <a:r>
              <a:rPr lang="zh-CN" altLang="en-US" sz="2700" b="1" i="1">
                <a:latin typeface="Times New Roman" panose="02020603050405020304" pitchFamily="18" charset="0"/>
                <a:ea typeface="楷体" panose="02010609060101010101" pitchFamily="49" charset="-122"/>
              </a:rPr>
              <a:t>π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是一个固定的值，不是变量，因此</a:t>
            </a:r>
          </a:p>
          <a:p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          </a:t>
            </a:r>
            <a:r>
              <a:rPr lang="zh-CN" altLang="en-US" sz="2700" b="1" i="1">
                <a:latin typeface="Times New Roman" panose="02020603050405020304" pitchFamily="18" charset="0"/>
                <a:ea typeface="楷体" panose="02010609060101010101" pitchFamily="49" charset="-122"/>
              </a:rPr>
              <a:t>C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zh-CN" altLang="en-US" sz="2700" b="1" i="1">
                <a:latin typeface="Times New Roman" panose="02020603050405020304" pitchFamily="18" charset="0"/>
                <a:ea typeface="楷体" panose="02010609060101010101" pitchFamily="49" charset="-122"/>
              </a:rPr>
              <a:t>π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不成正比例，就不能用正比例图</a:t>
            </a:r>
          </a:p>
          <a:p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          象表示两者的关系。</a:t>
            </a:r>
          </a:p>
        </p:txBody>
      </p:sp>
      <p:sp>
        <p:nvSpPr>
          <p:cNvPr id="28675" name="文本框 1"/>
          <p:cNvSpPr txBox="1">
            <a:spLocks noChangeArrowheads="1"/>
          </p:cNvSpPr>
          <p:nvPr/>
        </p:nvSpPr>
        <p:spPr bwMode="auto">
          <a:xfrm>
            <a:off x="423515" y="1029891"/>
            <a:ext cx="8022358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solidFill>
                  <a:srgbClr val="E3007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例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zh-CN" sz="2700" b="1">
                <a:ea typeface="楷体" panose="02010609060101010101" pitchFamily="49" charset="-122"/>
              </a:rPr>
              <a:t>判断：圆的直径一定时，圆的周长与</a:t>
            </a:r>
            <a:r>
              <a:rPr lang="en-US" altLang="zh-CN" sz="2700" b="1">
                <a:latin typeface="Times New Roman" panose="02020603050405020304" pitchFamily="18" charset="0"/>
                <a:ea typeface="楷体" panose="02010609060101010101" pitchFamily="49" charset="-122"/>
              </a:rPr>
              <a:t>π</a:t>
            </a:r>
            <a:r>
              <a:rPr lang="zh-CN" altLang="zh-CN" sz="2700" b="1">
                <a:ea typeface="楷体" panose="02010609060101010101" pitchFamily="49" charset="-122"/>
              </a:rPr>
              <a:t>的关系</a:t>
            </a:r>
          </a:p>
          <a:p>
            <a:r>
              <a:rPr lang="zh-CN" altLang="zh-CN" sz="2700" b="1">
                <a:ea typeface="楷体" panose="02010609060101010101" pitchFamily="49" charset="-122"/>
              </a:rPr>
              <a:t>                可以用正比例图象表示。 （       ）</a:t>
            </a: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</a:p>
        </p:txBody>
      </p:sp>
      <p:sp>
        <p:nvSpPr>
          <p:cNvPr id="32779" name="文本框 14"/>
          <p:cNvSpPr txBox="1">
            <a:spLocks noChangeArrowheads="1"/>
          </p:cNvSpPr>
          <p:nvPr/>
        </p:nvSpPr>
        <p:spPr bwMode="auto">
          <a:xfrm>
            <a:off x="423515" y="1928813"/>
            <a:ext cx="3519927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solidFill>
                  <a:srgbClr val="E3007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错误解答：</a:t>
            </a:r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√</a:t>
            </a:r>
          </a:p>
        </p:txBody>
      </p:sp>
      <p:sp>
        <p:nvSpPr>
          <p:cNvPr id="5" name="文本框 14"/>
          <p:cNvSpPr txBox="1">
            <a:spLocks noChangeArrowheads="1"/>
          </p:cNvSpPr>
          <p:nvPr/>
        </p:nvSpPr>
        <p:spPr bwMode="auto">
          <a:xfrm>
            <a:off x="423514" y="4344591"/>
            <a:ext cx="2420255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solidFill>
                  <a:srgbClr val="E3007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正确解答：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  <p:bldP spid="32779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图片 5" descr="图片7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17487" y="130969"/>
            <a:ext cx="2109027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文本框 1"/>
          <p:cNvSpPr txBox="1">
            <a:spLocks noChangeArrowheads="1"/>
          </p:cNvSpPr>
          <p:nvPr/>
        </p:nvSpPr>
        <p:spPr bwMode="auto">
          <a:xfrm>
            <a:off x="681040" y="1082279"/>
            <a:ext cx="5596001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、</a:t>
            </a:r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乘船的人数与所付船费如下表。</a:t>
            </a:r>
          </a:p>
        </p:txBody>
      </p:sp>
      <p:sp>
        <p:nvSpPr>
          <p:cNvPr id="29699" name="文本框 7"/>
          <p:cNvSpPr txBox="1">
            <a:spLocks noChangeArrowheads="1"/>
          </p:cNvSpPr>
          <p:nvPr/>
        </p:nvSpPr>
        <p:spPr bwMode="auto">
          <a:xfrm>
            <a:off x="6034162" y="1054894"/>
            <a:ext cx="2908456" cy="51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（选自教材</a:t>
            </a:r>
            <a:r>
              <a:rPr lang="en-US" altLang="zh-CN" sz="24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P45 T1</a:t>
            </a:r>
            <a:r>
              <a:rPr lang="zh-CN" altLang="en-US" sz="24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29700" name="文本框 1"/>
          <p:cNvSpPr txBox="1">
            <a:spLocks noChangeArrowheads="1"/>
          </p:cNvSpPr>
          <p:nvPr/>
        </p:nvSpPr>
        <p:spPr bwMode="auto">
          <a:xfrm>
            <a:off x="681040" y="3007519"/>
            <a:ext cx="4664758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）把上面的表格填完整。</a:t>
            </a:r>
          </a:p>
        </p:txBody>
      </p:sp>
      <p:graphicFrame>
        <p:nvGraphicFramePr>
          <p:cNvPr id="119814" name="表格 119813"/>
          <p:cNvGraphicFramePr/>
          <p:nvPr/>
        </p:nvGraphicFramePr>
        <p:xfrm>
          <a:off x="964197" y="1671638"/>
          <a:ext cx="7215605" cy="1045369"/>
        </p:xfrm>
        <a:graphic>
          <a:graphicData uri="http://schemas.openxmlformats.org/drawingml/2006/table">
            <a:tbl>
              <a:tblPr/>
              <a:tblGrid>
                <a:gridCol w="1282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8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95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90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90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90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9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90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902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902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34538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人数</a:t>
                      </a:r>
                    </a:p>
                  </a:txBody>
                  <a:tcPr marL="70296" marR="70296" marT="34306" marB="34306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</a:t>
                      </a:r>
                      <a:endParaRPr lang="en-US" altLang="zh-CN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296" marR="70296" marT="34306" marB="34306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</a:t>
                      </a:r>
                      <a:endParaRPr lang="en-US" altLang="zh-CN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296" marR="70296" marT="34306" marB="34306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</a:t>
                      </a:r>
                      <a:endParaRPr lang="en-US" altLang="zh-CN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296" marR="70296" marT="34306" marB="34306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</a:t>
                      </a:r>
                      <a:endParaRPr lang="en-US" altLang="zh-CN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296" marR="70296" marT="34306" marB="34306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4</a:t>
                      </a:r>
                      <a:endParaRPr lang="en-US" altLang="zh-CN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296" marR="70296" marT="34306" marB="34306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5</a:t>
                      </a:r>
                      <a:endParaRPr lang="en-US" altLang="zh-CN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296" marR="70296" marT="34306" marB="34306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6</a:t>
                      </a:r>
                      <a:endParaRPr lang="en-US" altLang="zh-CN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296" marR="70296" marT="34306" marB="34306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7</a:t>
                      </a:r>
                      <a:endParaRPr lang="en-US" altLang="zh-CN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296" marR="70296" marT="34306" marB="34306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…</a:t>
                      </a:r>
                      <a:endParaRPr lang="en-US" altLang="zh-CN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296" marR="70296" marT="34306" marB="34306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0831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船费</a:t>
                      </a:r>
                      <a:r>
                        <a:rPr lang="en-US" altLang="zh-CN" sz="2400" b="1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/</a:t>
                      </a:r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元</a:t>
                      </a:r>
                    </a:p>
                  </a:txBody>
                  <a:tcPr marL="70296" marR="70296" marT="34306" marB="34306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</a:t>
                      </a:r>
                      <a:endParaRPr lang="en-US" altLang="zh-CN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296" marR="70296" marT="34306" marB="34306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5</a:t>
                      </a:r>
                      <a:endParaRPr lang="en-US" altLang="zh-CN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296" marR="70296" marT="34306" marB="34306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10</a:t>
                      </a:r>
                      <a:endParaRPr lang="en-US" altLang="zh-CN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296" marR="70296" marT="34306" marB="34306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15</a:t>
                      </a:r>
                      <a:endParaRPr lang="en-US" altLang="zh-CN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296" marR="70296" marT="34306" marB="34306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296" marR="70296" marT="34306" marB="34306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296" marR="70296" marT="34306" marB="34306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296" marR="70296" marT="34306" marB="34306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296" marR="70296" marT="34306" marB="34306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…</a:t>
                      </a:r>
                      <a:endParaRPr lang="en-US" altLang="zh-CN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296" marR="70296" marT="34306" marB="34306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736" name="文本框 1"/>
          <p:cNvSpPr txBox="1">
            <a:spLocks noChangeArrowheads="1"/>
          </p:cNvSpPr>
          <p:nvPr/>
        </p:nvSpPr>
        <p:spPr bwMode="auto">
          <a:xfrm>
            <a:off x="681040" y="3645694"/>
            <a:ext cx="6386887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）所付船费与乘船人数成正比例吗？</a:t>
            </a:r>
          </a:p>
        </p:txBody>
      </p:sp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4911300" y="2185988"/>
            <a:ext cx="639543" cy="53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3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20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5554504" y="2185988"/>
            <a:ext cx="639543" cy="53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3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25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6197708" y="2185988"/>
            <a:ext cx="639543" cy="53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3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30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6864102" y="2185988"/>
            <a:ext cx="639543" cy="53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3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35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681041" y="4275535"/>
            <a:ext cx="7496322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答：</a:t>
            </a:r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成正比例，因为所付船费和人数的比一定。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" grpId="0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文本框 1"/>
          <p:cNvSpPr txBox="1">
            <a:spLocks noChangeArrowheads="1"/>
          </p:cNvSpPr>
          <p:nvPr/>
        </p:nvSpPr>
        <p:spPr bwMode="auto">
          <a:xfrm>
            <a:off x="681041" y="756047"/>
            <a:ext cx="7496322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）先根据上表描点，再顺次连接各点，你发</a:t>
            </a:r>
          </a:p>
          <a:p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  现了什么？</a:t>
            </a:r>
          </a:p>
        </p:txBody>
      </p:sp>
      <p:sp>
        <p:nvSpPr>
          <p:cNvPr id="30722" name="文本框 1"/>
          <p:cNvSpPr txBox="1">
            <a:spLocks noChangeArrowheads="1"/>
          </p:cNvSpPr>
          <p:nvPr/>
        </p:nvSpPr>
        <p:spPr bwMode="auto">
          <a:xfrm>
            <a:off x="681040" y="2650331"/>
            <a:ext cx="7629358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）点（8,40）在这条直线上吗？这一点表示</a:t>
            </a:r>
          </a:p>
          <a:p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  什么含义？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1410900" y="1829991"/>
            <a:ext cx="6322200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答：发现：</a:t>
            </a:r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所有的点都在一条直线上。</a:t>
            </a:r>
            <a:endParaRPr lang="zh-CN" altLang="en-US" sz="27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340111" y="3692128"/>
            <a:ext cx="6464999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答：点（8,40）在这条直线上，它表示</a:t>
            </a:r>
          </a:p>
          <a:p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有8个人乘船时所付船费为40元。</a:t>
            </a:r>
            <a:endParaRPr lang="zh-CN" altLang="en-US" sz="27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文本框 1"/>
          <p:cNvSpPr txBox="1">
            <a:spLocks noChangeArrowheads="1"/>
          </p:cNvSpPr>
          <p:nvPr/>
        </p:nvSpPr>
        <p:spPr bwMode="auto">
          <a:xfrm>
            <a:off x="748168" y="467917"/>
            <a:ext cx="7647665" cy="1563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、在弹性范围内，弹簧伸长的长度与所挂物体</a:t>
            </a:r>
          </a:p>
          <a:p>
            <a:pPr>
              <a:lnSpc>
                <a:spcPct val="120000"/>
              </a:lnSpc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的质量情况如下表。判断弹簧伸长的长度与</a:t>
            </a:r>
          </a:p>
          <a:p>
            <a:pPr>
              <a:lnSpc>
                <a:spcPct val="120000"/>
              </a:lnSpc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所挂物体的质量是否成正比例，并说明理由。</a:t>
            </a:r>
          </a:p>
        </p:txBody>
      </p:sp>
      <p:sp>
        <p:nvSpPr>
          <p:cNvPr id="31746" name="文本框 7"/>
          <p:cNvSpPr txBox="1">
            <a:spLocks noChangeArrowheads="1"/>
          </p:cNvSpPr>
          <p:nvPr/>
        </p:nvSpPr>
        <p:spPr bwMode="auto">
          <a:xfrm>
            <a:off x="6185504" y="4268391"/>
            <a:ext cx="2908456" cy="51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（选自教材</a:t>
            </a:r>
            <a:r>
              <a:rPr lang="en-US" altLang="zh-CN" sz="24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P45 T2</a:t>
            </a:r>
            <a:r>
              <a:rPr lang="zh-CN" altLang="en-US" sz="24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graphicFrame>
        <p:nvGraphicFramePr>
          <p:cNvPr id="120866" name="表格 120865"/>
          <p:cNvGraphicFramePr/>
          <p:nvPr/>
        </p:nvGraphicFramePr>
        <p:xfrm>
          <a:off x="468673" y="2141935"/>
          <a:ext cx="8209093" cy="1038226"/>
        </p:xfrm>
        <a:graphic>
          <a:graphicData uri="http://schemas.openxmlformats.org/drawingml/2006/table">
            <a:tbl>
              <a:tblPr/>
              <a:tblGrid>
                <a:gridCol w="2983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2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5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05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14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34540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物体质量</a:t>
                      </a:r>
                      <a:r>
                        <a:rPr lang="en-US" altLang="zh-CN" sz="2400" b="1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/kg</a:t>
                      </a:r>
                      <a:endPara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70305" marR="70305" marT="34306" marB="34306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</a:t>
                      </a:r>
                      <a:endParaRPr lang="en-US" altLang="zh-CN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306" marB="34306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</a:t>
                      </a:r>
                      <a:endParaRPr lang="en-US" altLang="zh-CN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306" marB="34306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</a:t>
                      </a:r>
                      <a:endParaRPr lang="en-US" altLang="zh-CN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306" marB="34306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4</a:t>
                      </a:r>
                      <a:endParaRPr lang="en-US" altLang="zh-CN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306" marB="34306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5</a:t>
                      </a:r>
                      <a:endParaRPr lang="en-US" altLang="zh-CN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306" marB="34306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6</a:t>
                      </a:r>
                      <a:endParaRPr lang="en-US" altLang="zh-CN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306" marB="34306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686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弹簧伸长的长度</a:t>
                      </a:r>
                      <a:r>
                        <a:rPr lang="en-US" altLang="zh-CN" sz="2400" b="1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/cm</a:t>
                      </a:r>
                      <a:endPara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70305" marR="70305" marT="34306" marB="34306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0.4</a:t>
                      </a:r>
                      <a:endParaRPr lang="en-US" altLang="zh-CN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306" marB="34306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0.8</a:t>
                      </a:r>
                      <a:endParaRPr lang="en-US" altLang="zh-CN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306" marB="34306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1.2</a:t>
                      </a:r>
                      <a:endParaRPr lang="en-US" altLang="zh-CN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306" marB="34306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1.6</a:t>
                      </a:r>
                      <a:endParaRPr lang="en-US" altLang="zh-CN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306" marB="34306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</a:t>
                      </a:r>
                      <a:endParaRPr lang="en-US" altLang="zh-CN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306" marB="34306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2.4</a:t>
                      </a:r>
                      <a:endParaRPr lang="en-US" altLang="zh-CN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5" marR="70305" marT="34306" marB="34306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361269" y="3367088"/>
            <a:ext cx="8423904" cy="131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答：成正比例。因为弹簧伸长的长度随所挂的物体质</a:t>
            </a:r>
          </a:p>
          <a:p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量的变化而变化，且弹簧伸长的长度与物体质量</a:t>
            </a:r>
          </a:p>
          <a:p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的比为定值，所以它们成正比例。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文本框 1"/>
          <p:cNvSpPr txBox="1">
            <a:spLocks noChangeArrowheads="1"/>
          </p:cNvSpPr>
          <p:nvPr/>
        </p:nvSpPr>
        <p:spPr bwMode="auto">
          <a:xfrm>
            <a:off x="632220" y="323850"/>
            <a:ext cx="3107398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、回答下列问题。</a:t>
            </a:r>
          </a:p>
        </p:txBody>
      </p:sp>
      <p:sp>
        <p:nvSpPr>
          <p:cNvPr id="32770" name="文本框 7"/>
          <p:cNvSpPr txBox="1">
            <a:spLocks noChangeArrowheads="1"/>
          </p:cNvSpPr>
          <p:nvPr/>
        </p:nvSpPr>
        <p:spPr bwMode="auto">
          <a:xfrm>
            <a:off x="3739618" y="309563"/>
            <a:ext cx="2908456" cy="51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（选自教材</a:t>
            </a:r>
            <a:r>
              <a:rPr lang="en-US" altLang="zh-CN" sz="24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P45T3</a:t>
            </a:r>
            <a:r>
              <a:rPr lang="zh-CN" altLang="en-US" sz="24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03730" y="928688"/>
            <a:ext cx="2405609" cy="396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文本框 1"/>
          <p:cNvSpPr txBox="1">
            <a:spLocks noChangeArrowheads="1"/>
          </p:cNvSpPr>
          <p:nvPr/>
        </p:nvSpPr>
        <p:spPr bwMode="auto">
          <a:xfrm>
            <a:off x="632220" y="1091803"/>
            <a:ext cx="5055319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）圆的周长与直径成正比例</a:t>
            </a:r>
          </a:p>
          <a:p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     吗？为什么？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632220" y="2468166"/>
            <a:ext cx="5145636" cy="172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答：</a:t>
            </a:r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成正比例。因为圆的周长随</a:t>
            </a:r>
          </a:p>
          <a:p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直径的变化而变化，且周长</a:t>
            </a:r>
          </a:p>
          <a:p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与对应直径的比值不变，所</a:t>
            </a:r>
          </a:p>
          <a:p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以圆的周长与直径成正比例。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58896" y="907257"/>
            <a:ext cx="2405610" cy="396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文本框 1"/>
          <p:cNvSpPr txBox="1">
            <a:spLocks noChangeArrowheads="1"/>
          </p:cNvSpPr>
          <p:nvPr/>
        </p:nvSpPr>
        <p:spPr bwMode="auto">
          <a:xfrm>
            <a:off x="306346" y="658416"/>
            <a:ext cx="5642380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）根据右图，先估计圆的周</a:t>
            </a:r>
          </a:p>
          <a:p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     长，再实际计算。（</a:t>
            </a:r>
            <a:r>
              <a:rPr lang="zh-CN" altLang="en-US" sz="2700" b="1">
                <a:latin typeface="Times New Roman" panose="02020603050405020304" pitchFamily="18" charset="0"/>
                <a:ea typeface="楷体" panose="02010609060101010101" pitchFamily="49" charset="-122"/>
              </a:rPr>
              <a:t>π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取3.14）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4847834" y="1774032"/>
            <a:ext cx="574857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>
                <a:solidFill>
                  <a:srgbClr val="FF0000"/>
                </a:solidFill>
                <a:ea typeface="迷你简胖头鱼" pitchFamily="65" charset="-122"/>
              </a:rPr>
              <a:t>16</a:t>
            </a:r>
            <a:endParaRPr lang="zh-CN" altLang="en-US" sz="27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796" name="文本框 1"/>
          <p:cNvSpPr txBox="1">
            <a:spLocks noChangeArrowheads="1"/>
          </p:cNvSpPr>
          <p:nvPr/>
        </p:nvSpPr>
        <p:spPr bwMode="auto">
          <a:xfrm>
            <a:off x="461350" y="1882378"/>
            <a:ext cx="5642381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①直径为5cm的圆的周长约</a:t>
            </a:r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______</a:t>
            </a: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cm，</a:t>
            </a:r>
          </a:p>
          <a:p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  计算结果为</a:t>
            </a:r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______</a:t>
            </a: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cm。</a:t>
            </a:r>
          </a:p>
        </p:txBody>
      </p:sp>
      <p:sp>
        <p:nvSpPr>
          <p:cNvPr id="33797" name="文本框 2"/>
          <p:cNvSpPr txBox="1">
            <a:spLocks noChangeArrowheads="1"/>
          </p:cNvSpPr>
          <p:nvPr/>
        </p:nvSpPr>
        <p:spPr bwMode="auto">
          <a:xfrm>
            <a:off x="461350" y="3311128"/>
            <a:ext cx="5642381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②直径为15cm的圆的周长约</a:t>
            </a:r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_____</a:t>
            </a: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cm，</a:t>
            </a:r>
          </a:p>
          <a:p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  计算结果为</a:t>
            </a:r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_____</a:t>
            </a: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cm。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685105" y="2246710"/>
            <a:ext cx="851910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>
                <a:solidFill>
                  <a:srgbClr val="FF0000"/>
                </a:solidFill>
                <a:ea typeface="迷你简胖头鱼" pitchFamily="65" charset="-122"/>
                <a:sym typeface="宋体" panose="02010600030101010101" pitchFamily="2" charset="-122"/>
              </a:rPr>
              <a:t>15.7</a:t>
            </a:r>
            <a:endParaRPr lang="zh-CN" altLang="en-US" sz="27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4965002" y="3311129"/>
            <a:ext cx="541903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>
                <a:solidFill>
                  <a:srgbClr val="FF0000"/>
                </a:solidFill>
                <a:ea typeface="迷你简胖头鱼" pitchFamily="65" charset="-122"/>
                <a:sym typeface="宋体" panose="02010600030101010101" pitchFamily="2" charset="-122"/>
              </a:rPr>
              <a:t>47</a:t>
            </a:r>
            <a:endParaRPr lang="zh-CN" altLang="en-US" sz="27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2685105" y="3726657"/>
            <a:ext cx="851910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>
                <a:solidFill>
                  <a:srgbClr val="FF0000"/>
                </a:solidFill>
                <a:ea typeface="迷你简胖头鱼" pitchFamily="65" charset="-122"/>
                <a:sym typeface="宋体" panose="02010600030101010101" pitchFamily="2" charset="-122"/>
              </a:rPr>
              <a:t>47.1</a:t>
            </a:r>
            <a:endParaRPr lang="zh-CN" altLang="en-US" sz="27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6" descr="图片3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17487" y="97632"/>
            <a:ext cx="2109027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文本框 1"/>
          <p:cNvSpPr txBox="1">
            <a:spLocks noChangeArrowheads="1"/>
          </p:cNvSpPr>
          <p:nvPr/>
        </p:nvSpPr>
        <p:spPr bwMode="auto">
          <a:xfrm>
            <a:off x="766475" y="1628775"/>
            <a:ext cx="8032123" cy="25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1.认识正比例图象，了解正比例图象的特点。 </a:t>
            </a:r>
          </a:p>
          <a:p>
            <a:pPr>
              <a:lnSpc>
                <a:spcPct val="120000"/>
              </a:lnSpc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                          </a:t>
            </a:r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（重点）</a:t>
            </a:r>
          </a:p>
          <a:p>
            <a:pPr>
              <a:lnSpc>
                <a:spcPct val="120000"/>
              </a:lnSpc>
            </a:pPr>
            <a:endParaRPr lang="zh-CN" altLang="en-US" sz="27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2.能借助图象根据一个量的值找出另一个量的值。 </a:t>
            </a:r>
          </a:p>
          <a:p>
            <a:pPr>
              <a:lnSpc>
                <a:spcPct val="120000"/>
              </a:lnSpc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                           </a:t>
            </a:r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（难点）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1"/>
          <p:cNvSpPr txBox="1">
            <a:spLocks noChangeArrowheads="1"/>
          </p:cNvSpPr>
          <p:nvPr/>
        </p:nvSpPr>
        <p:spPr bwMode="auto">
          <a:xfrm>
            <a:off x="567534" y="510778"/>
            <a:ext cx="8007712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小亮周末骑车去公园游玩，下面的图象表示他</a:t>
            </a:r>
          </a:p>
          <a:p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   骑车的路程和时间的关系。</a:t>
            </a:r>
          </a:p>
        </p:txBody>
      </p:sp>
      <p:pic>
        <p:nvPicPr>
          <p:cNvPr id="34818" name="图片 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82258" y="1493044"/>
            <a:ext cx="4602513" cy="235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文本框 1"/>
          <p:cNvSpPr txBox="1">
            <a:spLocks noChangeArrowheads="1"/>
          </p:cNvSpPr>
          <p:nvPr/>
        </p:nvSpPr>
        <p:spPr bwMode="auto">
          <a:xfrm>
            <a:off x="756711" y="669132"/>
            <a:ext cx="8007713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）小亮骑车行驶的路程和时间成正比例吗？为</a:t>
            </a:r>
          </a:p>
          <a:p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     什么？</a:t>
            </a: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920259" y="1701403"/>
            <a:ext cx="7503645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</a:t>
            </a:r>
            <a:r>
              <a:rPr lang="zh-CN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成正比例，因为小亮骑车行驶的路程和时</a:t>
            </a:r>
          </a:p>
          <a:p>
            <a:r>
              <a:rPr lang="zh-CN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间的比值即速度一定。</a:t>
            </a:r>
          </a:p>
        </p:txBody>
      </p:sp>
      <p:sp>
        <p:nvSpPr>
          <p:cNvPr id="35843" name="文本框 1"/>
          <p:cNvSpPr txBox="1">
            <a:spLocks noChangeArrowheads="1"/>
          </p:cNvSpPr>
          <p:nvPr/>
        </p:nvSpPr>
        <p:spPr bwMode="auto">
          <a:xfrm>
            <a:off x="755492" y="2862262"/>
            <a:ext cx="8008933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）利用图象估计，小亮20分大约行了多少千米？</a:t>
            </a:r>
          </a:p>
          <a:p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     行20 km大约用了多少分？</a:t>
            </a: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1707482" y="3826666"/>
            <a:ext cx="5793722" cy="937968"/>
            <a:chOff x="3497" y="8035"/>
            <a:chExt cx="11868" cy="1970"/>
          </a:xfrm>
        </p:grpSpPr>
        <p:sp>
          <p:nvSpPr>
            <p:cNvPr id="35845" name="TextBox 8"/>
            <p:cNvSpPr txBox="1">
              <a:spLocks noChangeArrowheads="1"/>
            </p:cNvSpPr>
            <p:nvPr/>
          </p:nvSpPr>
          <p:spPr bwMode="auto">
            <a:xfrm>
              <a:off x="3497" y="8535"/>
              <a:ext cx="11868" cy="1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7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答：</a:t>
              </a:r>
              <a:r>
                <a:rPr lang="zh-CN" altLang="zh-CN" sz="27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小亮20分大约行了    千米</a:t>
              </a:r>
              <a:r>
                <a:rPr lang="zh-CN" altLang="en-US" sz="27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  <a:endPara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35846" name="组合 1"/>
            <p:cNvGrpSpPr/>
            <p:nvPr/>
          </p:nvGrpSpPr>
          <p:grpSpPr bwMode="auto">
            <a:xfrm>
              <a:off x="11035" y="8035"/>
              <a:ext cx="1165" cy="1970"/>
              <a:chOff x="15343" y="6936"/>
              <a:chExt cx="874" cy="1970"/>
            </a:xfrm>
          </p:grpSpPr>
          <p:sp>
            <p:nvSpPr>
              <p:cNvPr id="35847" name="文本框 2"/>
              <p:cNvSpPr txBox="1">
                <a:spLocks noChangeArrowheads="1"/>
              </p:cNvSpPr>
              <p:nvPr/>
            </p:nvSpPr>
            <p:spPr bwMode="auto">
              <a:xfrm>
                <a:off x="15489" y="7839"/>
                <a:ext cx="728" cy="1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7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3</a:t>
                </a:r>
              </a:p>
            </p:txBody>
          </p:sp>
          <p:sp>
            <p:nvSpPr>
              <p:cNvPr id="35848" name="文本框 12"/>
              <p:cNvSpPr txBox="1">
                <a:spLocks noChangeArrowheads="1"/>
              </p:cNvSpPr>
              <p:nvPr/>
            </p:nvSpPr>
            <p:spPr bwMode="auto">
              <a:xfrm>
                <a:off x="15343" y="6936"/>
                <a:ext cx="873" cy="1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7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16</a:t>
                </a:r>
              </a:p>
            </p:txBody>
          </p:sp>
          <p:cxnSp>
            <p:nvCxnSpPr>
              <p:cNvPr id="14" name="直接连接符 13"/>
              <p:cNvCxnSpPr/>
              <p:nvPr/>
            </p:nvCxnSpPr>
            <p:spPr>
              <a:xfrm>
                <a:off x="15343" y="7811"/>
                <a:ext cx="784" cy="8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文本框 1"/>
          <p:cNvSpPr txBox="1">
            <a:spLocks noChangeArrowheads="1"/>
          </p:cNvSpPr>
          <p:nvPr/>
        </p:nvSpPr>
        <p:spPr bwMode="auto">
          <a:xfrm>
            <a:off x="850690" y="513160"/>
            <a:ext cx="5301860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2700" b="1">
                <a:ea typeface="楷体" panose="02010609060101010101" pitchFamily="49" charset="-122"/>
              </a:rPr>
              <a:t>参观人数与所付费用如下表。</a:t>
            </a:r>
          </a:p>
        </p:txBody>
      </p:sp>
      <p:sp>
        <p:nvSpPr>
          <p:cNvPr id="36866" name="文本框 1"/>
          <p:cNvSpPr txBox="1">
            <a:spLocks noChangeArrowheads="1"/>
          </p:cNvSpPr>
          <p:nvPr/>
        </p:nvSpPr>
        <p:spPr bwMode="auto">
          <a:xfrm>
            <a:off x="1316922" y="1270397"/>
            <a:ext cx="3538235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(1)</a:t>
            </a:r>
            <a:r>
              <a:rPr lang="zh-CN" altLang="zh-CN" sz="2700" b="1">
                <a:ea typeface="楷体" panose="02010609060101010101" pitchFamily="49" charset="-122"/>
              </a:rPr>
              <a:t>把下表填写完整：</a:t>
            </a:r>
          </a:p>
        </p:txBody>
      </p:sp>
      <p:pic>
        <p:nvPicPr>
          <p:cNvPr id="36867" name="图片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3994" y="1975248"/>
            <a:ext cx="7360846" cy="1539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5569151" y="2920604"/>
            <a:ext cx="764034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>
                <a:solidFill>
                  <a:srgbClr val="FF0000"/>
                </a:solidFill>
                <a:ea typeface="迷你简胖头鱼" pitchFamily="65" charset="-122"/>
                <a:sym typeface="宋体" panose="02010600030101010101" pitchFamily="2" charset="-122"/>
              </a:rPr>
              <a:t>400</a:t>
            </a:r>
            <a:endParaRPr lang="en-US" altLang="zh-CN" sz="27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6333185" y="2920604"/>
            <a:ext cx="762813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>
                <a:solidFill>
                  <a:srgbClr val="FF0000"/>
                </a:solidFill>
                <a:ea typeface="迷你简胖头鱼" pitchFamily="65" charset="-122"/>
                <a:sym typeface="宋体" panose="02010600030101010101" pitchFamily="2" charset="-122"/>
              </a:rPr>
              <a:t>500</a:t>
            </a:r>
            <a:endParaRPr lang="en-US" altLang="zh-CN" sz="27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870" name="文本框 4"/>
          <p:cNvSpPr txBox="1">
            <a:spLocks noChangeArrowheads="1"/>
          </p:cNvSpPr>
          <p:nvPr/>
        </p:nvSpPr>
        <p:spPr bwMode="auto">
          <a:xfrm>
            <a:off x="850690" y="3738563"/>
            <a:ext cx="7225371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(2)</a:t>
            </a:r>
            <a:r>
              <a:rPr lang="zh-CN" altLang="zh-CN" sz="2700" b="1">
                <a:ea typeface="楷体" panose="02010609060101010101" pitchFamily="49" charset="-122"/>
              </a:rPr>
              <a:t>参观人数与所付费用成正比例吗？为什么？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607810" y="4381500"/>
            <a:ext cx="8162716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成正比例，因为所付费用与参观人数的比值一定。</a:t>
            </a:r>
            <a:endParaRPr lang="en-US" altLang="zh-CN" sz="27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图片 4" descr="图片8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93239" y="125017"/>
            <a:ext cx="2109027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48"/>
          <p:cNvSpPr>
            <a:spLocks noChangeArrowheads="1"/>
          </p:cNvSpPr>
          <p:nvPr/>
        </p:nvSpPr>
        <p:spPr bwMode="auto">
          <a:xfrm>
            <a:off x="893408" y="1364457"/>
            <a:ext cx="7488999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）成正比例的两个对应的量表示的各点在同</a:t>
            </a:r>
          </a:p>
          <a:p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  一条直线上。</a:t>
            </a:r>
          </a:p>
        </p:txBody>
      </p:sp>
      <p:sp>
        <p:nvSpPr>
          <p:cNvPr id="3" name="矩形 48"/>
          <p:cNvSpPr>
            <a:spLocks noChangeArrowheads="1"/>
          </p:cNvSpPr>
          <p:nvPr/>
        </p:nvSpPr>
        <p:spPr bwMode="auto">
          <a:xfrm>
            <a:off x="893408" y="2401491"/>
            <a:ext cx="748899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）从图象中可以直观看到两个量的变化情况。</a:t>
            </a:r>
          </a:p>
        </p:txBody>
      </p:sp>
      <p:sp>
        <p:nvSpPr>
          <p:cNvPr id="4" name="矩形 48"/>
          <p:cNvSpPr>
            <a:spLocks noChangeArrowheads="1"/>
          </p:cNvSpPr>
          <p:nvPr/>
        </p:nvSpPr>
        <p:spPr bwMode="auto">
          <a:xfrm>
            <a:off x="893408" y="3022997"/>
            <a:ext cx="7488999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）从图象中可以直接找出与一个量的值相对</a:t>
            </a:r>
          </a:p>
          <a:p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  应的另一个量的值。</a:t>
            </a:r>
          </a:p>
        </p:txBody>
      </p:sp>
      <p:sp>
        <p:nvSpPr>
          <p:cNvPr id="5" name="矩形 48"/>
          <p:cNvSpPr>
            <a:spLocks noChangeArrowheads="1"/>
          </p:cNvSpPr>
          <p:nvPr/>
        </p:nvSpPr>
        <p:spPr bwMode="auto">
          <a:xfrm>
            <a:off x="893408" y="4060032"/>
            <a:ext cx="7488999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）根据正比例关系，可快速判断一个点是不</a:t>
            </a:r>
          </a:p>
          <a:p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  是在正比例图象上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55587" y="789522"/>
            <a:ext cx="5047019" cy="466725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52251" tIns="26126" rIns="52251" bIns="26126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700" b="1" noProof="1">
                <a:latin typeface="楷体" panose="02010609060101010101" pitchFamily="49" charset="-122"/>
                <a:ea typeface="楷体" panose="02010609060101010101" pitchFamily="49" charset="-122"/>
              </a:rPr>
              <a:t>这节课你们都学会了哪些知识？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图片 5" descr="图片9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27251" y="122635"/>
            <a:ext cx="2109027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938" name="组合 6"/>
          <p:cNvGrpSpPr/>
          <p:nvPr/>
        </p:nvGrpSpPr>
        <p:grpSpPr bwMode="auto">
          <a:xfrm>
            <a:off x="1039868" y="1352550"/>
            <a:ext cx="7086234" cy="2970610"/>
            <a:chOff x="2107" y="3122"/>
            <a:chExt cx="14514" cy="6236"/>
          </a:xfrm>
        </p:grpSpPr>
        <p:sp>
          <p:nvSpPr>
            <p:cNvPr id="3" name="矩形 2"/>
            <p:cNvSpPr/>
            <p:nvPr/>
          </p:nvSpPr>
          <p:spPr>
            <a:xfrm>
              <a:off x="2107" y="3122"/>
              <a:ext cx="14514" cy="6236"/>
            </a:xfrm>
            <a:prstGeom prst="rect">
              <a:avLst/>
            </a:prstGeom>
            <a:solidFill>
              <a:srgbClr val="FFB343"/>
            </a:solidFill>
            <a:ln>
              <a:solidFill>
                <a:srgbClr val="F8DC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5" name="矩形 4"/>
            <p:cNvSpPr/>
            <p:nvPr/>
          </p:nvSpPr>
          <p:spPr>
            <a:xfrm>
              <a:off x="2479" y="3417"/>
              <a:ext cx="13724" cy="5694"/>
            </a:xfrm>
            <a:prstGeom prst="rect">
              <a:avLst/>
            </a:prstGeom>
            <a:solidFill>
              <a:srgbClr val="00493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</p:grp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670867" y="2075260"/>
            <a:ext cx="5154179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作业</a:t>
            </a:r>
            <a:r>
              <a:rPr lang="en-US" altLang="zh-CN" sz="27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zh-CN" sz="27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完成教材相关练习</a:t>
            </a:r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题</a:t>
            </a:r>
            <a:r>
              <a: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670868" y="2999185"/>
            <a:ext cx="6598033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作业</a:t>
            </a:r>
            <a:r>
              <a:rPr lang="en-US" altLang="zh-CN" sz="27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zh-CN" sz="27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完成对应的练习题</a:t>
            </a:r>
            <a:r>
              <a: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4"/>
          <p:cNvSpPr txBox="1">
            <a:spLocks noChangeArrowheads="1"/>
          </p:cNvSpPr>
          <p:nvPr/>
        </p:nvSpPr>
        <p:spPr bwMode="auto">
          <a:xfrm>
            <a:off x="648087" y="1027510"/>
            <a:ext cx="4720901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判断下面的量是否成正比例。</a:t>
            </a:r>
          </a:p>
        </p:txBody>
      </p:sp>
      <p:pic>
        <p:nvPicPr>
          <p:cNvPr id="7170" name="图片 3" descr="图片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23589" y="119063"/>
            <a:ext cx="2109027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14"/>
          <p:cNvSpPr txBox="1">
            <a:spLocks noChangeArrowheads="1"/>
          </p:cNvSpPr>
          <p:nvPr/>
        </p:nvSpPr>
        <p:spPr bwMode="auto">
          <a:xfrm>
            <a:off x="703009" y="1752600"/>
            <a:ext cx="6499173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）长方形的宽一定，它的面积和长。</a:t>
            </a:r>
          </a:p>
        </p:txBody>
      </p:sp>
      <p:sp>
        <p:nvSpPr>
          <p:cNvPr id="7172" name="Text Box 14"/>
          <p:cNvSpPr txBox="1">
            <a:spLocks noChangeArrowheads="1"/>
          </p:cNvSpPr>
          <p:nvPr/>
        </p:nvSpPr>
        <p:spPr bwMode="auto">
          <a:xfrm>
            <a:off x="648087" y="3187303"/>
            <a:ext cx="7542702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）每天播种的面积一定，播种的总面积和播</a:t>
            </a:r>
          </a:p>
          <a:p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  种天数。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521557" y="2420541"/>
            <a:ext cx="2492265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答：是正比例。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2521557" y="4238625"/>
            <a:ext cx="2492265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答：是正比例。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图片 20" descr="46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091116" y="1996679"/>
            <a:ext cx="1474366" cy="143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Text Box 14"/>
          <p:cNvSpPr txBox="1">
            <a:spLocks noChangeArrowheads="1"/>
          </p:cNvSpPr>
          <p:nvPr/>
        </p:nvSpPr>
        <p:spPr bwMode="auto">
          <a:xfrm>
            <a:off x="814076" y="1535906"/>
            <a:ext cx="5879157" cy="2558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我们已经知道了正比例的意义，会判断两个相关联的变量是否成正比例，那么我们能否用图形的形式表示两个成正比例的量的变化关系呢？今天这节课，我们一起来画一画。</a:t>
            </a:r>
            <a:endParaRPr lang="en-US" altLang="zh-CN" sz="27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图片 3" descr="图片5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16266" y="119063"/>
            <a:ext cx="2109027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图片 2" descr="标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4141" y="808435"/>
            <a:ext cx="165744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文本框 5"/>
          <p:cNvSpPr txBox="1">
            <a:spLocks noChangeArrowheads="1"/>
          </p:cNvSpPr>
          <p:nvPr/>
        </p:nvSpPr>
        <p:spPr bwMode="auto">
          <a:xfrm>
            <a:off x="504068" y="797719"/>
            <a:ext cx="1362080" cy="45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5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知识点</a:t>
            </a:r>
            <a:endParaRPr lang="en-US" altLang="zh-CN" sz="25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268" name="文本框 7"/>
          <p:cNvSpPr txBox="1">
            <a:spLocks noChangeArrowheads="1"/>
          </p:cNvSpPr>
          <p:nvPr/>
        </p:nvSpPr>
        <p:spPr bwMode="auto">
          <a:xfrm>
            <a:off x="2094382" y="808435"/>
            <a:ext cx="2805934" cy="45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认识正比例图像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04068" y="1847851"/>
            <a:ext cx="7958892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全班同学去看电影，看电影的人数与所付票费如下表。</a:t>
            </a:r>
          </a:p>
        </p:txBody>
      </p:sp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5222" y="2780110"/>
            <a:ext cx="7091116" cy="1254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组合 2"/>
          <p:cNvGrpSpPr/>
          <p:nvPr/>
        </p:nvGrpSpPr>
        <p:grpSpPr bwMode="auto">
          <a:xfrm>
            <a:off x="482099" y="2145507"/>
            <a:ext cx="5426351" cy="892471"/>
            <a:chOff x="1033" y="3001"/>
            <a:chExt cx="11116" cy="1875"/>
          </a:xfrm>
        </p:grpSpPr>
        <p:sp>
          <p:nvSpPr>
            <p:cNvPr id="13314" name="矩形 48"/>
            <p:cNvSpPr>
              <a:spLocks noChangeArrowheads="1"/>
            </p:cNvSpPr>
            <p:nvPr/>
          </p:nvSpPr>
          <p:spPr bwMode="auto">
            <a:xfrm>
              <a:off x="1710" y="3001"/>
              <a:ext cx="10439" cy="1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zh-CN" sz="2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把上表填写完整，并判断看电影的人数与所付票费是否成正比例。</a:t>
              </a:r>
            </a:p>
          </p:txBody>
        </p:sp>
        <p:sp>
          <p:nvSpPr>
            <p:cNvPr id="5" name="椭圆 1"/>
            <p:cNvSpPr/>
            <p:nvPr/>
          </p:nvSpPr>
          <p:spPr>
            <a:xfrm>
              <a:off x="1033" y="3136"/>
              <a:ext cx="680" cy="678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A2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33000"/>
                </a:lnSpc>
              </a:pPr>
              <a:endParaRPr lang="zh-CN" altLang="en-US" noProof="1"/>
            </a:p>
          </p:txBody>
        </p:sp>
      </p:grpSp>
      <p:pic>
        <p:nvPicPr>
          <p:cNvPr id="13316" name="图片 9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97546" y="519113"/>
            <a:ext cx="2816918" cy="4106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图片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0967" y="895350"/>
            <a:ext cx="7091116" cy="1254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4366956" y="1614488"/>
            <a:ext cx="579739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8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4910079" y="1602582"/>
            <a:ext cx="579738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10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5489818" y="1614488"/>
            <a:ext cx="579739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12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5978018" y="1602582"/>
            <a:ext cx="579739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14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6533347" y="1602582"/>
            <a:ext cx="579738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16</a:t>
            </a:r>
          </a:p>
        </p:txBody>
      </p:sp>
      <p:grpSp>
        <p:nvGrpSpPr>
          <p:cNvPr id="24" name="组合 23"/>
          <p:cNvGrpSpPr/>
          <p:nvPr/>
        </p:nvGrpSpPr>
        <p:grpSpPr bwMode="auto">
          <a:xfrm>
            <a:off x="1052073" y="2636044"/>
            <a:ext cx="7077691" cy="1565672"/>
            <a:chOff x="2156" y="5535"/>
            <a:chExt cx="14496" cy="3288"/>
          </a:xfrm>
        </p:grpSpPr>
        <p:grpSp>
          <p:nvGrpSpPr>
            <p:cNvPr id="15368" name="组合 16"/>
            <p:cNvGrpSpPr/>
            <p:nvPr/>
          </p:nvGrpSpPr>
          <p:grpSpPr bwMode="auto">
            <a:xfrm>
              <a:off x="2156" y="5535"/>
              <a:ext cx="11226" cy="3288"/>
              <a:chOff x="4036" y="6081"/>
              <a:chExt cx="11226" cy="3288"/>
            </a:xfrm>
          </p:grpSpPr>
          <p:sp>
            <p:nvSpPr>
              <p:cNvPr id="15369" name="文本框 1"/>
              <p:cNvSpPr txBox="1">
                <a:spLocks noChangeArrowheads="1"/>
              </p:cNvSpPr>
              <p:nvPr/>
            </p:nvSpPr>
            <p:spPr bwMode="auto">
              <a:xfrm>
                <a:off x="4365" y="6265"/>
                <a:ext cx="10778" cy="2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zh-CN" sz="2700" b="1" dirty="0">
                    <a:latin typeface="楷体" panose="02010609060101010101" pitchFamily="49" charset="-122"/>
                    <a:ea typeface="楷体" panose="02010609060101010101" pitchFamily="49" charset="-122"/>
                    <a:sym typeface="宋体" panose="02010600030101010101" pitchFamily="2" charset="-122"/>
                  </a:rPr>
                  <a:t>票费随着人数的增加而增减，且票费与人数的比值不变，所以看电影的人数与所付费成正比例。</a:t>
                </a:r>
              </a:p>
            </p:txBody>
          </p:sp>
          <p:sp>
            <p:nvSpPr>
              <p:cNvPr id="16" name="圆角矩形标注 15"/>
              <p:cNvSpPr/>
              <p:nvPr/>
            </p:nvSpPr>
            <p:spPr>
              <a:xfrm>
                <a:off x="4036" y="6081"/>
                <a:ext cx="11226" cy="3288"/>
              </a:xfrm>
              <a:prstGeom prst="wedgeRoundRectCallout">
                <a:avLst>
                  <a:gd name="adj1" fmla="val 55487"/>
                  <a:gd name="adj2" fmla="val -3862"/>
                  <a:gd name="adj3" fmla="val 16667"/>
                </a:avLst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</p:grpSp>
        <p:pic>
          <p:nvPicPr>
            <p:cNvPr id="15371" name="图片 17" descr="35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570" y="6057"/>
              <a:ext cx="2082" cy="2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图片 9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97546" y="519113"/>
            <a:ext cx="2816918" cy="4106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 bwMode="auto">
          <a:xfrm>
            <a:off x="2056546" y="1238250"/>
            <a:ext cx="3788438" cy="1153716"/>
            <a:chOff x="221" y="1486"/>
            <a:chExt cx="7758" cy="2421"/>
          </a:xfrm>
        </p:grpSpPr>
        <p:sp>
          <p:nvSpPr>
            <p:cNvPr id="17411" name="文本框 1"/>
            <p:cNvSpPr txBox="1">
              <a:spLocks noChangeArrowheads="1"/>
            </p:cNvSpPr>
            <p:nvPr/>
          </p:nvSpPr>
          <p:spPr bwMode="auto">
            <a:xfrm>
              <a:off x="816" y="1778"/>
              <a:ext cx="6797" cy="1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zh-CN" sz="2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这个图表的横轴表示什么？纵轴呢？</a:t>
              </a:r>
            </a:p>
          </p:txBody>
        </p:sp>
        <p:sp>
          <p:nvSpPr>
            <p:cNvPr id="7" name="圆角矩形标注 6"/>
            <p:cNvSpPr/>
            <p:nvPr/>
          </p:nvSpPr>
          <p:spPr>
            <a:xfrm>
              <a:off x="221" y="1486"/>
              <a:ext cx="7758" cy="2421"/>
            </a:xfrm>
            <a:prstGeom prst="wedgeRoundRectCallout">
              <a:avLst>
                <a:gd name="adj1" fmla="val -59285"/>
                <a:gd name="adj2" fmla="val -8551"/>
                <a:gd name="adj3" fmla="val 16667"/>
              </a:avLst>
            </a:prstGeom>
            <a:noFill/>
            <a:ln w="317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</p:grpSp>
      <p:pic>
        <p:nvPicPr>
          <p:cNvPr id="17413" name="图片 4" descr="49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102" y="1110854"/>
            <a:ext cx="815295" cy="1408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739624" y="3124200"/>
            <a:ext cx="5105360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横轴表示人数，纵轴表示票费。</a:t>
            </a:r>
          </a:p>
        </p:txBody>
      </p:sp>
      <p:sp>
        <p:nvSpPr>
          <p:cNvPr id="9" name="矩形 8"/>
          <p:cNvSpPr/>
          <p:nvPr/>
        </p:nvSpPr>
        <p:spPr>
          <a:xfrm>
            <a:off x="5844984" y="357188"/>
            <a:ext cx="1329126" cy="4869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/>
            <a:endParaRPr lang="zh-CN" altLang="en-US" noProof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275003" y="4319588"/>
            <a:ext cx="539462" cy="485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/>
            <a:endParaRPr lang="zh-CN" altLang="en-US" noProof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875100" y="1526381"/>
            <a:ext cx="7092336" cy="1670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en-US" altLang="zh-CN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</a:t>
            </a:r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）横轴上找到表示人数2的点，在纵轴上找</a:t>
            </a:r>
          </a:p>
          <a:p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   到表示票费4的点，过两点分别作横、纵</a:t>
            </a:r>
          </a:p>
          <a:p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   轴的垂线，两条垂线的交点就是所要找的</a:t>
            </a:r>
          </a:p>
          <a:p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   点，即点（2，4）表示2人的票费是4元。</a:t>
            </a:r>
          </a:p>
        </p:txBody>
      </p:sp>
      <p:grpSp>
        <p:nvGrpSpPr>
          <p:cNvPr id="19458" name="组合 4"/>
          <p:cNvGrpSpPr/>
          <p:nvPr/>
        </p:nvGrpSpPr>
        <p:grpSpPr bwMode="auto">
          <a:xfrm>
            <a:off x="447925" y="510778"/>
            <a:ext cx="7946687" cy="923204"/>
            <a:chOff x="916" y="1140"/>
            <a:chExt cx="16278" cy="1939"/>
          </a:xfrm>
        </p:grpSpPr>
        <p:sp>
          <p:nvSpPr>
            <p:cNvPr id="19459" name="文本框 1"/>
            <p:cNvSpPr txBox="1">
              <a:spLocks noChangeArrowheads="1"/>
            </p:cNvSpPr>
            <p:nvPr/>
          </p:nvSpPr>
          <p:spPr bwMode="auto">
            <a:xfrm>
              <a:off x="916" y="1140"/>
              <a:ext cx="16278" cy="1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7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   </a:t>
              </a:r>
              <a:r>
                <a:rPr lang="zh-CN" altLang="zh-CN" sz="27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根据上表，可以描出右图中的点，说说（2，4）</a:t>
              </a:r>
            </a:p>
            <a:p>
              <a:r>
                <a:rPr lang="zh-CN" altLang="zh-CN" sz="27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   是如何得到的，（8，16）呢？</a:t>
              </a:r>
            </a:p>
          </p:txBody>
        </p:sp>
        <p:sp>
          <p:nvSpPr>
            <p:cNvPr id="3" name="椭圆 1"/>
            <p:cNvSpPr/>
            <p:nvPr/>
          </p:nvSpPr>
          <p:spPr>
            <a:xfrm>
              <a:off x="1146" y="1275"/>
              <a:ext cx="680" cy="68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A2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33000"/>
                </a:lnSpc>
              </a:pPr>
              <a:endParaRPr lang="zh-CN" altLang="en-US" noProof="1"/>
            </a:p>
          </p:txBody>
        </p:sp>
      </p:grp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892187" y="3271838"/>
            <a:ext cx="7502425" cy="1670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en-US" altLang="zh-CN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2</a:t>
            </a:r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）在横轴上找到表示人数8的点，在纵轴上</a:t>
            </a:r>
          </a:p>
          <a:p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   找到表示票费16的点，过两点分别作横、</a:t>
            </a:r>
          </a:p>
          <a:p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   纵轴的垂线，两条垂线的交点就是所要找</a:t>
            </a:r>
          </a:p>
          <a:p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   的点，即点（8，16）表示8人的票费是16元。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804f8f90-6b9a-4f37-b4da-a82f96252237}"/>
</p:tagLst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1452</Words>
  <Application>Microsoft Office PowerPoint</Application>
  <PresentationFormat>全屏显示(16:9)</PresentationFormat>
  <Paragraphs>163</Paragraphs>
  <Slides>24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楷体</vt:lpstr>
      <vt:lpstr>迷你简胖头鱼</vt:lpstr>
      <vt:lpstr>宋体</vt:lpstr>
      <vt:lpstr>微软雅黑</vt:lpstr>
      <vt:lpstr>Arial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2018-10-27T09:08:00Z</dcterms:created>
  <dcterms:modified xsi:type="dcterms:W3CDTF">2023-01-16T22:44:18Z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09432361CD964BC1B156920C85C94FB1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