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18F01-C9A4-4055-9065-7503A6279B6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943927-8B6D-4010-8CED-9FCA4E1456E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43927-8B6D-4010-8CED-9FCA4E1456E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2602141"/>
            <a:ext cx="6333104" cy="580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A</a:t>
            </a:r>
            <a:endParaRPr lang="zh-CN" altLang="en-US" dirty="0" smtClean="0"/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3" y="1288435"/>
            <a:ext cx="7545579" cy="99441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 dirty="0" smtClean="0"/>
              <a:t>A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9985BE2C-BE7A-4040-8576-7B8F5CFA911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C108107C-3093-45D0-9893-0F7317DA1CF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000265"/>
            <a:ext cx="5181600" cy="1257300"/>
          </a:xfrm>
        </p:spPr>
        <p:txBody>
          <a:bodyPr/>
          <a:lstStyle>
            <a:lvl1pPr>
              <a:defRPr sz="4400">
                <a:latin typeface="+mj-lt"/>
              </a:defRPr>
            </a:lvl1pPr>
          </a:lstStyle>
          <a:p>
            <a:pPr lvl="0"/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sz="2800" dirty="0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t>1/17/2023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矩形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 panose="05000000000000000000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 panose="05020102010507070707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 panose="05000000000000000000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 panose="05000000000000000000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 panose="05000000000000000000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1331640" y="339502"/>
            <a:ext cx="6333104" cy="580184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Unit 2  Introduction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707654"/>
            <a:ext cx="9133151" cy="994410"/>
          </a:xfrm>
        </p:spPr>
        <p:txBody>
          <a:bodyPr>
            <a:noAutofit/>
          </a:bodyPr>
          <a:lstStyle/>
          <a:p>
            <a:pPr algn="ctr"/>
            <a:r>
              <a:rPr lang="en-US" altLang="zh-CN" sz="5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What’s </a:t>
            </a:r>
            <a:r>
              <a:rPr lang="en-US" altLang="zh-CN" sz="54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your name</a:t>
            </a:r>
            <a:r>
              <a:rPr lang="en-US" altLang="zh-CN" sz="5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endParaRPr lang="zh-CN" altLang="en-US" sz="5400" b="1" dirty="0">
              <a:solidFill>
                <a:srgbClr val="FF0000"/>
              </a:solidFill>
              <a:latin typeface="Aharoni" pitchFamily="2" charset="-79"/>
              <a:ea typeface="微软雅黑" panose="020B0503020204020204" pitchFamily="34" charset="-122"/>
              <a:cs typeface="Aharoni" pitchFamily="2" charset="-79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415592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34175" y="260011"/>
            <a:ext cx="6063164" cy="538384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典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例</a:t>
            </a:r>
            <a:r>
              <a:rPr lang="en-US" altLang="zh-CN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: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346538"/>
            <a:ext cx="8188657" cy="1677507"/>
          </a:xfrm>
        </p:spPr>
        <p:txBody>
          <a:bodyPr>
            <a:normAutofit fontScale="77500" lnSpcReduction="20000"/>
          </a:bodyPr>
          <a:lstStyle/>
          <a:p>
            <a:pPr lvl="0" indent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你想知道新同学的</a:t>
            </a:r>
            <a:r>
              <a:rPr lang="zh-CN" altLang="en-US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姓名，用</a:t>
            </a:r>
            <a:r>
              <a:rPr lang="zh-CN" altLang="en-US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英语应该如何</a:t>
            </a:r>
            <a:r>
              <a:rPr lang="zh-CN" altLang="en-US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问：</a:t>
            </a:r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________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A. What’s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your </a:t>
            </a:r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name? 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B. My </a:t>
            </a:r>
            <a:r>
              <a:rPr lang="en-US" altLang="zh-CN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name </a:t>
            </a:r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is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</a:t>
            </a:r>
            <a:r>
              <a:rPr lang="en-US" altLang="zh-CN" b="1" dirty="0" err="1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Guo</a:t>
            </a:r>
            <a:r>
              <a:rPr lang="en-US" altLang="zh-CN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 Yang</a:t>
            </a:r>
            <a:r>
              <a:rPr lang="en-US" altLang="zh-CN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.</a:t>
            </a:r>
            <a:endParaRPr lang="en-US" altLang="zh-CN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69541" y="111570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 smtClean="0"/>
              <a:t>A</a:t>
            </a:r>
            <a:endParaRPr lang="zh-CN" altLang="en-US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70401" y="341897"/>
            <a:ext cx="6063164" cy="569091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知识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点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2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187624" y="1347614"/>
            <a:ext cx="7056784" cy="2772739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My name’s John.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我的名字叫约翰。</a:t>
            </a:r>
          </a:p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my/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maɪ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pron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.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（代词）我的。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对应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词：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your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你的；你们的。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短语：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my crayon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蜡笔。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lvl="0" indent="0"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我的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my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，你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your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，我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，你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是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you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lvl="0" indent="0">
              <a:lnSpc>
                <a:spcPct val="150000"/>
              </a:lnSpc>
            </a:pPr>
            <a:endParaRPr lang="zh-CN" altLang="en-US" sz="2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110565" y="1347614"/>
            <a:ext cx="2887069" cy="357085"/>
          </a:xfrm>
        </p:spPr>
        <p:txBody>
          <a:bodyPr>
            <a:no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my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I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的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区别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1511" name="组合 1"/>
          <p:cNvGrpSpPr/>
          <p:nvPr/>
        </p:nvGrpSpPr>
        <p:grpSpPr>
          <a:xfrm>
            <a:off x="627798" y="135731"/>
            <a:ext cx="2756847" cy="1114425"/>
            <a:chOff x="838200" y="2909253"/>
            <a:chExt cx="2130443" cy="1485900"/>
          </a:xfrm>
        </p:grpSpPr>
        <p:pic>
          <p:nvPicPr>
            <p:cNvPr id="21512" name="图片 3" descr="泡泡1.png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838200" y="2909253"/>
              <a:ext cx="1917700" cy="148590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513" name="文本框 2"/>
            <p:cNvSpPr txBox="1"/>
            <p:nvPr/>
          </p:nvSpPr>
          <p:spPr>
            <a:xfrm>
              <a:off x="999470" y="3298148"/>
              <a:ext cx="1969173" cy="6976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lvl="0" indent="0"/>
              <a:r>
                <a:rPr lang="zh-CN" altLang="en-US" sz="2800" b="1" dirty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charset="0"/>
                </a:rPr>
                <a:t>易错</a:t>
              </a:r>
              <a:r>
                <a:rPr lang="zh-CN" altLang="en-US" sz="2800" b="1" dirty="0" smtClean="0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charset="0"/>
                </a:rPr>
                <a:t>点提示</a:t>
              </a:r>
              <a:endParaRPr lang="en-US" altLang="zh-CN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charset="0"/>
              </a:endParaRPr>
            </a:p>
          </p:txBody>
        </p:sp>
      </p:grp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475656" y="1851670"/>
          <a:ext cx="6373506" cy="2420504"/>
        </p:xfrm>
        <a:graphic>
          <a:graphicData uri="http://schemas.openxmlformats.org/drawingml/2006/table">
            <a:tbl>
              <a:tblPr/>
              <a:tblGrid>
                <a:gridCol w="945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6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39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5230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my</a:t>
                      </a:r>
                      <a:endParaRPr lang="zh-CN" sz="25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</a:t>
                      </a: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后接名词</a:t>
                      </a: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My name is</a:t>
                      </a:r>
                      <a:r>
                        <a:rPr 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...</a:t>
                      </a:r>
                    </a:p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（我的名字是</a:t>
                      </a:r>
                      <a:r>
                        <a:rPr 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25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202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</a:t>
                      </a:r>
                      <a:endParaRPr lang="zh-CN" sz="25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</a:t>
                      </a: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zh-CN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单独使用</a:t>
                      </a: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en-US" sz="25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 am</a:t>
                      </a:r>
                      <a:r>
                        <a:rPr 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...</a:t>
                      </a:r>
                      <a:r>
                        <a:rPr lang="zh-CN" alt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（我是</a:t>
                      </a:r>
                      <a:r>
                        <a:rPr 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……</a:t>
                      </a:r>
                      <a:r>
                        <a:rPr lang="zh-CN" altLang="en-US" sz="25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）</a:t>
                      </a:r>
                      <a:endParaRPr lang="zh-CN" sz="2500" b="1" kern="1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59828" marR="598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06879" y="239538"/>
            <a:ext cx="6063164" cy="517912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知识点 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3: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899592" y="1347614"/>
            <a:ext cx="7192370" cy="3386888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My name’s... 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我的名字叫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……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defTabSz="457200" eaLnBrk="0" hangingPunct="0">
              <a:lnSpc>
                <a:spcPct val="150000"/>
              </a:lnSpc>
              <a:spcBef>
                <a:spcPct val="0"/>
              </a:spcBef>
              <a:defRPr/>
            </a:pPr>
            <a:r>
              <a:rPr lang="zh-CN" altLang="en-US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用法：用于向对方介绍自己的姓名，也可以说：</a:t>
            </a:r>
            <a:r>
              <a:rPr lang="en-US" altLang="zh-CN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I’m...</a:t>
            </a:r>
            <a:r>
              <a:rPr lang="zh-CN" altLang="en-US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（我是</a:t>
            </a:r>
            <a:r>
              <a:rPr lang="en-US" altLang="zh-CN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……</a:t>
            </a:r>
            <a:r>
              <a:rPr lang="zh-CN" altLang="en-US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）来介绍自己的姓名。</a:t>
            </a:r>
            <a:r>
              <a:rPr lang="en-US" altLang="zh-CN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name’s </a:t>
            </a:r>
            <a:r>
              <a:rPr lang="zh-CN" altLang="en-US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是 </a:t>
            </a:r>
            <a:r>
              <a:rPr lang="en-US" altLang="zh-CN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name is</a:t>
            </a:r>
            <a:r>
              <a:rPr lang="zh-CN" altLang="en-US" b="1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的缩写。</a:t>
            </a:r>
            <a:endParaRPr kumimoji="0" lang="zh-CN" altLang="en-US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例句：</a:t>
            </a:r>
            <a:r>
              <a:rPr lang="en-US" altLang="zh-CN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My name’s Tom. </a:t>
            </a: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90043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我的名字叫汤姆。</a:t>
            </a:r>
            <a:endParaRPr kumimoji="0" lang="zh-CN" alt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       ＝</a:t>
            </a:r>
            <a:r>
              <a:rPr lang="en-US" altLang="zh-CN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I’m Tom.</a:t>
            </a:r>
            <a:endParaRPr kumimoji="0" lang="en-US" altLang="zh-CN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90043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我叫汤姆。</a:t>
            </a:r>
            <a:endParaRPr kumimoji="0" lang="zh-CN" altLang="en-US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1275606"/>
            <a:ext cx="572785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Homework: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朗读并背诵课文。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</a:rPr>
              <a:t>2.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借助点读笔预习第三课。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Thank you.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23528" y="1347614"/>
            <a:ext cx="872091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/>
              <a:t>一、借助点读笔朗读并翻译下列</a:t>
            </a:r>
            <a:r>
              <a:rPr lang="zh-CN" altLang="en-US" sz="2400" b="1" dirty="0" smtClean="0"/>
              <a:t>单词。</a:t>
            </a:r>
            <a:endParaRPr lang="zh-CN" altLang="en-US" sz="2400" b="1" dirty="0"/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_______ what’s _________ you </a:t>
            </a:r>
            <a:r>
              <a:rPr lang="en-US" altLang="zh-CN" sz="2400" b="1" dirty="0" smtClean="0"/>
              <a:t>________ your _________</a:t>
            </a:r>
            <a:endParaRPr lang="zh-CN" altLang="en-US" sz="2400" b="1" dirty="0"/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_________ name __________</a:t>
            </a:r>
            <a:endParaRPr lang="zh-CN" altLang="en-US" sz="2400" b="1" dirty="0"/>
          </a:p>
          <a:p>
            <a:r>
              <a:rPr lang="zh-CN" altLang="en-US" sz="2400" b="1" dirty="0"/>
              <a:t>二、借助点读笔朗读并翻译下列</a:t>
            </a:r>
            <a:r>
              <a:rPr lang="zh-CN" altLang="en-US" sz="2400" b="1" dirty="0" smtClean="0"/>
              <a:t>句子。</a:t>
            </a:r>
            <a:endParaRPr lang="en-US" altLang="zh-CN" sz="2400" b="1" dirty="0" smtClean="0"/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1.Good afternoon,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Wood. ________________</a:t>
            </a: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2.What’s your name? ______________________</a:t>
            </a:r>
            <a:endParaRPr lang="zh-CN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3.My name’s Jenny. ________________________</a:t>
            </a: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4.My name’s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Guo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Yang. _____________________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43396" y="230996"/>
            <a:ext cx="2671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前置性作业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QQ截图20160610204437"/>
          <p:cNvPicPr>
            <a:picLocks noChangeAspect="1"/>
          </p:cNvPicPr>
          <p:nvPr/>
        </p:nvPicPr>
        <p:blipFill>
          <a:blip r:embed="rId2" cstate="email"/>
          <a:srcRect l="-910" b="-5023"/>
          <a:stretch>
            <a:fillRect/>
          </a:stretch>
        </p:blipFill>
        <p:spPr>
          <a:xfrm>
            <a:off x="2335836" y="1567436"/>
            <a:ext cx="3895249" cy="2810351"/>
          </a:xfrm>
          <a:prstGeom prst="rect">
            <a:avLst/>
          </a:prstGeom>
        </p:spPr>
      </p:pic>
      <p:sp>
        <p:nvSpPr>
          <p:cNvPr id="5" name="椭圆形标注 4"/>
          <p:cNvSpPr/>
          <p:nvPr/>
        </p:nvSpPr>
        <p:spPr>
          <a:xfrm rot="21420000">
            <a:off x="4488159" y="1223336"/>
            <a:ext cx="2959894" cy="681514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形标注 5"/>
          <p:cNvSpPr/>
          <p:nvPr/>
        </p:nvSpPr>
        <p:spPr>
          <a:xfrm rot="10800000">
            <a:off x="1258082" y="4011550"/>
            <a:ext cx="2827496" cy="561023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4703274" y="1453135"/>
            <a:ext cx="3635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What’s   </a:t>
            </a:r>
            <a:r>
              <a:rPr lang="en-US" altLang="zh-CN" dirty="0"/>
              <a:t>your  </a:t>
            </a:r>
            <a:r>
              <a:rPr lang="en-US" altLang="zh-CN" dirty="0" smtClean="0"/>
              <a:t>________?</a:t>
            </a:r>
            <a:endParaRPr lang="en-US" altLang="zh-CN" dirty="0"/>
          </a:p>
        </p:txBody>
      </p:sp>
      <p:sp>
        <p:nvSpPr>
          <p:cNvPr id="7" name="文本框 6"/>
          <p:cNvSpPr txBox="1"/>
          <p:nvPr/>
        </p:nvSpPr>
        <p:spPr>
          <a:xfrm>
            <a:off x="6138726" y="1453135"/>
            <a:ext cx="12716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name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373292" y="4181337"/>
            <a:ext cx="358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My  </a:t>
            </a:r>
            <a:r>
              <a:rPr lang="en-US" altLang="zh-CN" dirty="0" smtClean="0"/>
              <a:t>name’s _________.</a:t>
            </a:r>
            <a:endParaRPr lang="en-US" altLang="zh-CN" dirty="0"/>
          </a:p>
        </p:txBody>
      </p:sp>
      <p:sp>
        <p:nvSpPr>
          <p:cNvPr id="10" name="文本框 9"/>
          <p:cNvSpPr txBox="1"/>
          <p:nvPr/>
        </p:nvSpPr>
        <p:spPr>
          <a:xfrm>
            <a:off x="2595144" y="4184657"/>
            <a:ext cx="1785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Jenny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59308" y="143074"/>
            <a:ext cx="52816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r>
              <a:rPr lang="en-US" altLang="zh-CN" sz="4000" b="1" dirty="0" smtClean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 write</a:t>
            </a:r>
            <a:endParaRPr lang="en-US" altLang="zh-CN" sz="4000" b="1" dirty="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QQ截图2016061020443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692314" y="1526455"/>
            <a:ext cx="3591878" cy="2628900"/>
          </a:xfrm>
          <a:prstGeom prst="rect">
            <a:avLst/>
          </a:prstGeom>
        </p:spPr>
      </p:pic>
      <p:sp>
        <p:nvSpPr>
          <p:cNvPr id="6" name="椭圆形标注 5"/>
          <p:cNvSpPr/>
          <p:nvPr/>
        </p:nvSpPr>
        <p:spPr>
          <a:xfrm rot="21420000">
            <a:off x="4986727" y="1253939"/>
            <a:ext cx="2940848" cy="731066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ym typeface="+mn-ea"/>
              </a:rPr>
              <a:t>What's   your  ________</a:t>
            </a:r>
            <a:endParaRPr lang="zh-CN" altLang="en-US" dirty="0"/>
          </a:p>
        </p:txBody>
      </p:sp>
      <p:sp>
        <p:nvSpPr>
          <p:cNvPr id="7" name="椭圆形标注 6"/>
          <p:cNvSpPr/>
          <p:nvPr/>
        </p:nvSpPr>
        <p:spPr>
          <a:xfrm rot="10800000">
            <a:off x="1576937" y="3941043"/>
            <a:ext cx="2729230" cy="60511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5094279" y="1473557"/>
            <a:ext cx="3621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What’s  </a:t>
            </a:r>
            <a:r>
              <a:rPr lang="en-US" altLang="zh-CN" dirty="0"/>
              <a:t>your </a:t>
            </a:r>
            <a:r>
              <a:rPr lang="en-US" altLang="zh-CN" dirty="0" smtClean="0"/>
              <a:t>______?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6732240" y="1434806"/>
            <a:ext cx="814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name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653139" y="4083918"/>
            <a:ext cx="3570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My </a:t>
            </a:r>
            <a:r>
              <a:rPr lang="en-US" altLang="zh-CN" dirty="0" smtClean="0"/>
              <a:t>name’s ___________.</a:t>
            </a:r>
            <a:endParaRPr lang="en-US" altLang="zh-CN" dirty="0"/>
          </a:p>
        </p:txBody>
      </p:sp>
      <p:sp>
        <p:nvSpPr>
          <p:cNvPr id="10" name="文本框 9"/>
          <p:cNvSpPr txBox="1"/>
          <p:nvPr/>
        </p:nvSpPr>
        <p:spPr>
          <a:xfrm>
            <a:off x="2836074" y="4082708"/>
            <a:ext cx="1909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err="1">
                <a:solidFill>
                  <a:srgbClr val="FF0000"/>
                </a:solidFill>
              </a:rPr>
              <a:t>Guo</a:t>
            </a:r>
            <a:r>
              <a:rPr lang="en-US" altLang="zh-CN" b="1" dirty="0">
                <a:solidFill>
                  <a:srgbClr val="FF0000"/>
                </a:solidFill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</a:rPr>
              <a:t>Yang</a:t>
            </a:r>
            <a:endParaRPr lang="en-US" altLang="zh-CN" b="1" dirty="0">
              <a:solidFill>
                <a:srgbClr val="FF0000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89982" y="174080"/>
            <a:ext cx="588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  <a:sym typeface="+mn-ea"/>
              </a:rPr>
              <a:t> write</a:t>
            </a:r>
            <a:endParaRPr lang="en-US" altLang="zh-CN" sz="4000" b="1" dirty="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  <a:sym typeface="+mn-ea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50873" y="1203598"/>
            <a:ext cx="86931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>
                <a:solidFill>
                  <a:srgbClr val="FF0000"/>
                </a:solidFill>
              </a:rPr>
              <a:t>Choose </a:t>
            </a:r>
            <a:r>
              <a:rPr lang="en-US" altLang="zh-CN" sz="3200" dirty="0">
                <a:solidFill>
                  <a:srgbClr val="FF0000"/>
                </a:solidFill>
              </a:rPr>
              <a:t>any way you like to read the dialogue.</a:t>
            </a:r>
          </a:p>
        </p:txBody>
      </p:sp>
      <p:sp>
        <p:nvSpPr>
          <p:cNvPr id="6" name="矩形 5"/>
          <p:cNvSpPr/>
          <p:nvPr/>
        </p:nvSpPr>
        <p:spPr>
          <a:xfrm>
            <a:off x="383473" y="204716"/>
            <a:ext cx="452972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r>
              <a:rPr lang="en-US" altLang="zh-CN" sz="4000" b="1" dirty="0" err="1">
                <a:ln>
                  <a:gradFill>
                    <a:gsLst>
                      <a:gs pos="98000">
                        <a:srgbClr val="F88C89"/>
                      </a:gs>
                      <a:gs pos="86000">
                        <a:srgbClr val="F8D078"/>
                      </a:gs>
                      <a:gs pos="73000">
                        <a:srgbClr val="BAD172"/>
                      </a:gs>
                      <a:gs pos="62000">
                        <a:srgbClr val="BEC7AF"/>
                      </a:gs>
                      <a:gs pos="50000">
                        <a:srgbClr val="83D9E3"/>
                      </a:gs>
                      <a:gs pos="37000">
                        <a:srgbClr val="9C61DF"/>
                      </a:gs>
                      <a:gs pos="24000">
                        <a:srgbClr val="CA78E1"/>
                      </a:gs>
                      <a:gs pos="12000">
                        <a:srgbClr val="E564DF"/>
                      </a:gs>
                      <a:gs pos="0">
                        <a:srgbClr val="F86CC0"/>
                      </a:gs>
                    </a:gsLst>
                    <a:lin ang="0"/>
                  </a:gradFill>
                </a:ln>
                <a:gradFill>
                  <a:gsLst>
                    <a:gs pos="79000">
                      <a:srgbClr val="CCFF66"/>
                    </a:gs>
                    <a:gs pos="94000">
                      <a:srgbClr val="FFFF00">
                        <a:alpha val="50000"/>
                      </a:srgbClr>
                    </a:gs>
                    <a:gs pos="70000">
                      <a:srgbClr val="00FF00">
                        <a:alpha val="13000"/>
                      </a:srgbClr>
                    </a:gs>
                    <a:gs pos="56000">
                      <a:srgbClr val="00FFFF">
                        <a:alpha val="50000"/>
                      </a:srgbClr>
                    </a:gs>
                    <a:gs pos="43000">
                      <a:srgbClr val="00FFFF">
                        <a:alpha val="13000"/>
                      </a:srgbClr>
                    </a:gs>
                    <a:gs pos="22000">
                      <a:srgbClr val="FF00FF">
                        <a:alpha val="50000"/>
                      </a:srgbClr>
                    </a:gs>
                    <a:gs pos="33000">
                      <a:srgbClr val="9900FF">
                        <a:alpha val="50000"/>
                      </a:srgbClr>
                    </a:gs>
                    <a:gs pos="5000">
                      <a:srgbClr val="FF00FF">
                        <a:alpha val="50000"/>
                      </a:srgbClr>
                    </a:gs>
                    <a:gs pos="0">
                      <a:srgbClr val="FF3300">
                        <a:alpha val="50000"/>
                      </a:srgbClr>
                    </a:gs>
                    <a:gs pos="100000">
                      <a:srgbClr val="FF3300">
                        <a:alpha val="30000"/>
                      </a:srgbClr>
                    </a:gs>
                  </a:gsLst>
                  <a:lin ang="0"/>
                </a:gradFill>
                <a:effectLst>
                  <a:outerShdw blurRad="50800" dist="38100" algn="l" rotWithShape="0">
                    <a:srgbClr val="CC00CC">
                      <a:alpha val="40000"/>
                    </a:srgbClr>
                  </a:outerShdw>
                </a:effectLst>
              </a:rPr>
              <a:t>Groupwork</a:t>
            </a:r>
            <a:endParaRPr lang="en-US" altLang="zh-CN" sz="4000" b="1" dirty="0">
              <a:ln>
                <a:gradFill>
                  <a:gsLst>
                    <a:gs pos="98000">
                      <a:srgbClr val="F88C89"/>
                    </a:gs>
                    <a:gs pos="86000">
                      <a:srgbClr val="F8D078"/>
                    </a:gs>
                    <a:gs pos="73000">
                      <a:srgbClr val="BAD172"/>
                    </a:gs>
                    <a:gs pos="62000">
                      <a:srgbClr val="BEC7AF"/>
                    </a:gs>
                    <a:gs pos="50000">
                      <a:srgbClr val="83D9E3"/>
                    </a:gs>
                    <a:gs pos="37000">
                      <a:srgbClr val="9C61DF"/>
                    </a:gs>
                    <a:gs pos="24000">
                      <a:srgbClr val="CA78E1"/>
                    </a:gs>
                    <a:gs pos="12000">
                      <a:srgbClr val="E564DF"/>
                    </a:gs>
                    <a:gs pos="0">
                      <a:srgbClr val="F86CC0"/>
                    </a:gs>
                  </a:gsLst>
                  <a:lin ang="0"/>
                </a:gradFill>
              </a:ln>
              <a:gradFill>
                <a:gsLst>
                  <a:gs pos="79000">
                    <a:srgbClr val="CCFF66"/>
                  </a:gs>
                  <a:gs pos="94000">
                    <a:srgbClr val="FFFF00">
                      <a:alpha val="50000"/>
                    </a:srgbClr>
                  </a:gs>
                  <a:gs pos="70000">
                    <a:srgbClr val="00FF00">
                      <a:alpha val="13000"/>
                    </a:srgbClr>
                  </a:gs>
                  <a:gs pos="56000">
                    <a:srgbClr val="00FFFF">
                      <a:alpha val="50000"/>
                    </a:srgbClr>
                  </a:gs>
                  <a:gs pos="43000">
                    <a:srgbClr val="00FFFF">
                      <a:alpha val="13000"/>
                    </a:srgbClr>
                  </a:gs>
                  <a:gs pos="22000">
                    <a:srgbClr val="FF00FF">
                      <a:alpha val="50000"/>
                    </a:srgbClr>
                  </a:gs>
                  <a:gs pos="33000">
                    <a:srgbClr val="9900FF">
                      <a:alpha val="50000"/>
                    </a:srgbClr>
                  </a:gs>
                  <a:gs pos="5000">
                    <a:srgbClr val="FF00FF">
                      <a:alpha val="50000"/>
                    </a:srgbClr>
                  </a:gs>
                  <a:gs pos="0">
                    <a:srgbClr val="FF3300">
                      <a:alpha val="50000"/>
                    </a:srgbClr>
                  </a:gs>
                  <a:gs pos="100000">
                    <a:srgbClr val="FF3300">
                      <a:alpha val="30000"/>
                    </a:srgbClr>
                  </a:gs>
                </a:gsLst>
                <a:lin ang="0"/>
              </a:gradFill>
              <a:effectLst>
                <a:outerShdw blurRad="50800" dist="38100" algn="l" rotWithShape="0">
                  <a:srgbClr val="CC00CC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47926" y="2643758"/>
            <a:ext cx="7126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/>
              <a:t>1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小组</a:t>
            </a:r>
            <a:r>
              <a:rPr lang="zh-CN" altLang="en-US" sz="3200" dirty="0"/>
              <a:t>齐</a:t>
            </a:r>
            <a:r>
              <a:rPr lang="zh-CN" altLang="en-US" sz="3200" dirty="0" smtClean="0"/>
              <a:t>读：</a:t>
            </a:r>
            <a:r>
              <a:rPr lang="en-US" altLang="zh-CN" sz="3200" dirty="0" smtClean="0"/>
              <a:t>Read together.</a:t>
            </a:r>
            <a:endParaRPr lang="en-US" altLang="zh-CN" sz="3200" dirty="0"/>
          </a:p>
          <a:p>
            <a:r>
              <a:rPr lang="en-US" altLang="zh-CN" sz="3200" dirty="0"/>
              <a:t>2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小</a:t>
            </a:r>
            <a:r>
              <a:rPr lang="zh-CN" altLang="en-US" sz="3200" dirty="0"/>
              <a:t>组分</a:t>
            </a:r>
            <a:r>
              <a:rPr lang="zh-CN" altLang="en-US" sz="3200" dirty="0" smtClean="0"/>
              <a:t>角色：</a:t>
            </a:r>
            <a:r>
              <a:rPr lang="en-US" altLang="zh-CN" sz="3200" dirty="0" smtClean="0"/>
              <a:t>Role-play.</a:t>
            </a:r>
            <a:endParaRPr lang="en-US" altLang="zh-CN" sz="3200" dirty="0"/>
          </a:p>
          <a:p>
            <a:r>
              <a:rPr lang="en-US" altLang="zh-CN" sz="3200" dirty="0"/>
              <a:t>3</a:t>
            </a:r>
            <a:r>
              <a:rPr lang="en-US" altLang="zh-CN" sz="3200" dirty="0" smtClean="0"/>
              <a:t>.</a:t>
            </a:r>
            <a:r>
              <a:rPr lang="zh-CN" altLang="en-US" sz="3200" dirty="0" smtClean="0"/>
              <a:t>小组</a:t>
            </a:r>
            <a:r>
              <a:rPr lang="zh-CN" altLang="en-US" sz="3200" dirty="0"/>
              <a:t>分段</a:t>
            </a:r>
            <a:r>
              <a:rPr lang="zh-CN" altLang="en-US" sz="3200" dirty="0" smtClean="0"/>
              <a:t>读：</a:t>
            </a:r>
            <a:r>
              <a:rPr lang="en-US" altLang="zh-CN" sz="3200" dirty="0" smtClean="0"/>
              <a:t>One by one.</a:t>
            </a:r>
            <a:endParaRPr lang="zh-CN" altLang="en-US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492" y="267494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Practice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6833" y="1253726"/>
            <a:ext cx="48285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/>
              <a:t>What’s your name?</a:t>
            </a:r>
            <a:endParaRPr lang="zh-CN" alt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46747" y="2267596"/>
            <a:ext cx="457048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My name’s______.</a:t>
            </a:r>
          </a:p>
          <a:p>
            <a:r>
              <a:rPr lang="en-US" altLang="zh-CN" sz="4000" b="1" dirty="0" smtClean="0">
                <a:solidFill>
                  <a:srgbClr val="FF0000"/>
                </a:solidFill>
              </a:rPr>
              <a:t>I am_____.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69597" y="267494"/>
            <a:ext cx="3023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</a:rPr>
              <a:t>Play a game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115616" y="1707654"/>
            <a:ext cx="664645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/>
              <a:t>请</a:t>
            </a:r>
            <a:r>
              <a:rPr lang="en-US" altLang="zh-CN" sz="2800" b="1" dirty="0" smtClean="0"/>
              <a:t>6-7</a:t>
            </a:r>
            <a:r>
              <a:rPr lang="zh-CN" altLang="en-US" sz="2800" b="1" dirty="0" smtClean="0"/>
              <a:t>位同学上前来，其中两人手拉手架起一座桥，其余的同学排成一队从桥下过，每过一次都要拦下一个人，大家可向他提问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What’s your name?</a:t>
            </a:r>
            <a:r>
              <a:rPr lang="zh-CN" altLang="en-US" sz="2800" b="1" dirty="0" smtClean="0"/>
              <a:t>如回答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“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I’m…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”</a:t>
            </a:r>
            <a:r>
              <a:rPr lang="zh-CN" altLang="en-US" sz="2800" b="1" dirty="0" smtClean="0"/>
              <a:t>正确就顺利通过；如错误则被罚下。</a:t>
            </a:r>
            <a:endParaRPr lang="zh-CN" altLang="en-US" sz="2800" b="1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39552" y="1059582"/>
            <a:ext cx="82262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文化知识</a:t>
            </a:r>
            <a:r>
              <a:rPr lang="zh-CN" altLang="en-US" sz="2800" dirty="0" smtClean="0"/>
              <a:t>链接：</a:t>
            </a:r>
            <a:endParaRPr lang="zh-CN" altLang="en-US" sz="2800" dirty="0"/>
          </a:p>
          <a:p>
            <a:r>
              <a:rPr lang="zh-CN" altLang="en-US" sz="2800" dirty="0" smtClean="0"/>
              <a:t>    与</a:t>
            </a:r>
            <a:r>
              <a:rPr lang="zh-CN" altLang="en-US" sz="2800" dirty="0"/>
              <a:t>人初次</a:t>
            </a:r>
            <a:r>
              <a:rPr lang="zh-CN" altLang="en-US" sz="2800" dirty="0" smtClean="0"/>
              <a:t>见面，若</a:t>
            </a:r>
            <a:r>
              <a:rPr lang="zh-CN" altLang="en-US" sz="2800" dirty="0"/>
              <a:t>想知道对方的</a:t>
            </a:r>
            <a:r>
              <a:rPr lang="zh-CN" altLang="en-US" sz="2800" dirty="0" smtClean="0"/>
              <a:t>姓名，询问</a:t>
            </a:r>
            <a:r>
              <a:rPr lang="zh-CN" altLang="en-US" sz="2800" dirty="0"/>
              <a:t>时要稍加注意。</a:t>
            </a:r>
            <a:r>
              <a:rPr lang="zh-CN" altLang="en-US" sz="2800" dirty="0" smtClean="0"/>
              <a:t>“</a:t>
            </a:r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your name?</a:t>
            </a:r>
            <a:r>
              <a:rPr lang="zh-CN" altLang="en-US" sz="2800" dirty="0" smtClean="0"/>
              <a:t>”</a:t>
            </a:r>
            <a:r>
              <a:rPr lang="zh-CN" altLang="en-US" sz="2800" dirty="0"/>
              <a:t>虽然直接</a:t>
            </a:r>
            <a:r>
              <a:rPr lang="zh-CN" altLang="en-US" sz="2800" dirty="0" smtClean="0"/>
              <a:t>明了，但</a:t>
            </a:r>
            <a:r>
              <a:rPr lang="zh-CN" altLang="en-US" sz="2800" dirty="0"/>
              <a:t>对方听起来会感觉</a:t>
            </a:r>
            <a:r>
              <a:rPr lang="zh-CN" altLang="en-US" sz="2800" dirty="0" smtClean="0"/>
              <a:t>生硬、唐突</a:t>
            </a:r>
            <a:r>
              <a:rPr lang="zh-CN" altLang="en-US" sz="2800" dirty="0"/>
              <a:t>。比较礼貌委婉的说法</a:t>
            </a:r>
            <a:r>
              <a:rPr lang="zh-CN" altLang="en-US" sz="2800" dirty="0" smtClean="0"/>
              <a:t>是：</a:t>
            </a:r>
            <a:endParaRPr lang="zh-CN" altLang="en-US" sz="2800" dirty="0"/>
          </a:p>
          <a:p>
            <a:r>
              <a:rPr lang="zh-CN" altLang="en-US" sz="2800" dirty="0"/>
              <a:t>May I know your </a:t>
            </a:r>
            <a:r>
              <a:rPr lang="zh-CN" altLang="en-US" sz="2800" dirty="0" smtClean="0"/>
              <a:t>name</a:t>
            </a:r>
            <a:r>
              <a:rPr lang="en-US" altLang="zh-CN" sz="2800" dirty="0" smtClean="0"/>
              <a:t>, </a:t>
            </a:r>
            <a:r>
              <a:rPr lang="zh-CN" altLang="en-US" sz="2800" dirty="0" smtClean="0"/>
              <a:t>please</a:t>
            </a:r>
            <a:r>
              <a:rPr lang="en-US" altLang="zh-CN" sz="2800" dirty="0" smtClean="0"/>
              <a:t>?</a:t>
            </a:r>
            <a:r>
              <a:rPr lang="zh-CN" altLang="en-US" sz="2800" dirty="0" smtClean="0"/>
              <a:t> </a:t>
            </a:r>
            <a:r>
              <a:rPr lang="zh-CN" altLang="en-US" sz="2800" dirty="0"/>
              <a:t>Can I have your </a:t>
            </a:r>
            <a:r>
              <a:rPr lang="zh-CN" altLang="en-US" sz="2800" dirty="0" smtClean="0"/>
              <a:t>name</a:t>
            </a:r>
            <a:r>
              <a:rPr lang="en-US" altLang="zh-CN" sz="2800" dirty="0" smtClean="0"/>
              <a:t>, </a:t>
            </a:r>
            <a:r>
              <a:rPr lang="zh-CN" altLang="en-US" sz="2800" dirty="0" smtClean="0"/>
              <a:t>please</a:t>
            </a:r>
            <a:r>
              <a:rPr lang="en-US" altLang="zh-CN" sz="2800" dirty="0" smtClean="0"/>
              <a:t>?</a:t>
            </a:r>
            <a:r>
              <a:rPr lang="zh-CN" altLang="en-US" sz="2800" dirty="0" smtClean="0"/>
              <a:t>（我可以问一下您的姓名吗？）</a:t>
            </a:r>
            <a:endParaRPr lang="zh-CN" altLang="en-US" sz="2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40831" y="158647"/>
            <a:ext cx="6063164" cy="517628"/>
          </a:xfrm>
        </p:spPr>
        <p:txBody>
          <a:bodyPr>
            <a:normAutofit fontScale="90000"/>
          </a:bodyPr>
          <a:lstStyle/>
          <a:p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知识点</a:t>
            </a:r>
            <a:r>
              <a:rPr lang="en-US" altLang="zh-CN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1</a:t>
            </a:r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：</a:t>
            </a:r>
            <a:endParaRPr lang="en-US" altLang="zh-CN" b="1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83568" y="1419622"/>
            <a:ext cx="7848872" cy="2791718"/>
          </a:xfrm>
        </p:spPr>
        <p:txBody>
          <a:bodyPr>
            <a:no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What’s your name? </a:t>
            </a:r>
            <a:r>
              <a:rPr lang="zh-CN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你叫什么名字？</a:t>
            </a:r>
            <a:endParaRPr lang="en-US" altLang="zh-CN" sz="2000" b="1" dirty="0" smtClean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r>
              <a:rPr lang="zh-CN" altLang="en-US" sz="2000" b="1" dirty="0" smtClean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用法及答语：这是一个问号，用来询问对方姓名。</a:t>
            </a:r>
            <a:endParaRPr lang="en-US" altLang="zh-CN" sz="2000" b="1" dirty="0" smtClean="0">
              <a:latin typeface="Times New Roman" panose="02020603050405020304" pitchFamily="18" charset="0"/>
              <a:ea typeface="黑体" panose="02010609060101010101" pitchFamily="49" charset="-122"/>
              <a:sym typeface="+mn-ea"/>
            </a:endParaRPr>
          </a:p>
          <a:p>
            <a:pPr lvl="0" defTabSz="457200" eaLnBrk="0" hangingPunct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zh-CN" sz="20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What’s=What is </a:t>
            </a:r>
            <a:r>
              <a:rPr lang="zh-CN" altLang="en-US" sz="20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回答自己的姓名时，可以用“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My name’s ...</a:t>
            </a:r>
            <a:r>
              <a:rPr lang="zh-CN" altLang="en-US" sz="20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”，意</a:t>
            </a:r>
            <a:r>
              <a:rPr lang="zh-CN" altLang="en-US" sz="20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为“我叫 </a:t>
            </a:r>
            <a:r>
              <a:rPr lang="en-US" altLang="zh-CN" sz="20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……</a:t>
            </a:r>
            <a:r>
              <a:rPr lang="zh-CN" altLang="en-US" sz="2000" b="1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”</a:t>
            </a:r>
            <a:endParaRPr kumimoji="0" lang="en-US" altLang="zh-CN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marR="0" lvl="0" indent="-108140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例句：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—What’s your name?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marR="0" lvl="0" indent="889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你叫什么名字？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marR="0" lvl="0" indent="-180975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—My name’s </a:t>
            </a:r>
            <a:r>
              <a:rPr lang="en-US" altLang="zh-CN" sz="2000" b="1" dirty="0">
                <a:solidFill>
                  <a:srgbClr val="FF0000"/>
                </a:solidFill>
                <a:sym typeface="+mn-ea"/>
              </a:rPr>
              <a:t>Jenny</a:t>
            </a:r>
            <a:r>
              <a:rPr lang="en-US" altLang="zh-CN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.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081405" marR="0" lvl="0" indent="88900" algn="l" defTabSz="4572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  <a:sym typeface="+mn-ea"/>
              </a:rPr>
              <a:t> 我的名字是珍妮。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endParaRPr lang="zh-CN" altLang="en-US" sz="14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&#10;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Unit 2 Introduction-Lesson 2_课件1</Template>
  <TotalTime>0</TotalTime>
  <Words>590</Words>
  <Application>Microsoft Office PowerPoint</Application>
  <PresentationFormat>全屏显示(16:9)</PresentationFormat>
  <Paragraphs>79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Aharoni</vt:lpstr>
      <vt:lpstr>黑体</vt:lpstr>
      <vt:lpstr>华文仿宋</vt:lpstr>
      <vt:lpstr>宋体</vt:lpstr>
      <vt:lpstr>微软雅黑</vt:lpstr>
      <vt:lpstr>Calibri</vt:lpstr>
      <vt:lpstr>Times New Roman</vt:lpstr>
      <vt:lpstr>Tw Cen MT</vt:lpstr>
      <vt:lpstr>Wingdings</vt:lpstr>
      <vt:lpstr>Wingdings 2</vt:lpstr>
      <vt:lpstr>WWW.2PPT.COM
</vt:lpstr>
      <vt:lpstr>What’s your name?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知识点1：</vt:lpstr>
      <vt:lpstr>典例:</vt:lpstr>
      <vt:lpstr>知识点2：</vt:lpstr>
      <vt:lpstr>PowerPoint 演示文稿</vt:lpstr>
      <vt:lpstr>知识点 3: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2020-06-20T03:52:00Z</dcterms:created>
  <dcterms:modified xsi:type="dcterms:W3CDTF">2023-01-16T22:44:30Z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29F6A22B4D4242CAA91BE1873DBA7D70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