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61" r:id="rId2"/>
    <p:sldId id="290" r:id="rId3"/>
    <p:sldId id="270" r:id="rId4"/>
    <p:sldId id="362" r:id="rId5"/>
    <p:sldId id="420" r:id="rId6"/>
    <p:sldId id="425" r:id="rId7"/>
    <p:sldId id="426" r:id="rId8"/>
    <p:sldId id="427" r:id="rId9"/>
    <p:sldId id="403" r:id="rId10"/>
    <p:sldId id="428" r:id="rId11"/>
    <p:sldId id="429" r:id="rId12"/>
    <p:sldId id="365" r:id="rId13"/>
    <p:sldId id="430" r:id="rId14"/>
    <p:sldId id="431" r:id="rId15"/>
    <p:sldId id="410" r:id="rId16"/>
    <p:sldId id="404" r:id="rId17"/>
    <p:sldId id="418" r:id="rId18"/>
    <p:sldId id="419" r:id="rId19"/>
    <p:sldId id="432" r:id="rId20"/>
    <p:sldId id="391" r:id="rId21"/>
    <p:sldId id="423" r:id="rId22"/>
    <p:sldId id="424" r:id="rId23"/>
    <p:sldId id="392" r:id="rId24"/>
    <p:sldId id="384" r:id="rId25"/>
    <p:sldId id="286" r:id="rId26"/>
  </p:sldIdLst>
  <p:sldSz cx="9144000" cy="6858000" type="screen4x3"/>
  <p:notesSz cx="6858000" cy="9144000"/>
  <p:defaultTextStyle>
    <a:defPPr>
      <a:defRPr lang="zh-CN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FF66"/>
    <a:srgbClr val="FF99FF"/>
    <a:srgbClr val="006600"/>
    <a:srgbClr val="6600CC"/>
    <a:srgbClr val="CC006A"/>
    <a:srgbClr val="644B7A"/>
    <a:srgbClr val="249F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4565" autoAdjust="0"/>
  </p:normalViewPr>
  <p:slideViewPr>
    <p:cSldViewPr snapToGrid="0" snapToObjects="1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65B5A0-5894-4913-ABEF-FF23AF2D9CA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fld id="{2F155A25-2F21-4B80-8E4F-68D53798F71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55A25-2F21-4B80-8E4F-68D53798F71E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F7AB8-CAE9-4FD7-843F-B92428EED13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D0C6C-D0F4-4314-B0D2-CD71E562C28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2F129-8002-43EC-97E7-E212CA4FF24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863943-1BE3-4725-A8A2-0931576FFC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467BF-81EC-4173-A2A4-EA1A8B5C3D8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6B519-EB23-4C94-B8E8-1011AEB5CF5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5B33-050F-4CA0-B6AA-A863850CE74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A494B-FEF4-4C06-A865-AC7537A73C0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C0CEC-17DD-4981-885E-E333CBE4C5C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98D59-0782-4AF8-87C5-9B71BCC443A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7DE96-E984-4D04-8554-1749B291B6A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CE8859-B5B1-4863-BF0E-6510604E68B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543C0-8602-4762-A653-84476B42016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529F5-AF98-4F97-8AF0-B2B7D5B69E3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F2776-8160-4C55-913B-9C8AF8A5B26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1E185-2CB1-4C90-B181-F3B2354DEE8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A9228-7847-41B7-A497-5D32DA0E06E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86EFA-213C-4215-81D9-76440349E7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E2F3-F46B-49D8-91AA-5D8D989D46C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01DA9-8BD2-4AAC-A1C3-5B991754061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F4606-B59D-451F-B7D6-24D77B9C31C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A5F98-B1AD-4E89-99D5-ED40E0ADC84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10BCD22-86E8-4D3C-8294-AD44ACCDB2D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kumimoji="1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EA7BE05-3A19-4B7E-BACB-0C8EA9BAF8D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2.Walk%20and%20walked.mp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1.Li%20Ming's%20story.mp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 smtClean="0"/>
              <a:t>1111111111111111111111111111111111111111111111111111111111111111</a:t>
            </a:r>
            <a:endParaRPr lang="zh-CN" altLang="en-US" dirty="0"/>
          </a:p>
        </p:txBody>
      </p:sp>
      <p:pic>
        <p:nvPicPr>
          <p:cNvPr id="3075" name="图片 23" descr="草地001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4856163"/>
            <a:ext cx="9144000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图片 24" descr="小花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153534">
            <a:off x="7733297" y="5367338"/>
            <a:ext cx="10096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solidFill>
            <a:srgbClr val="FFFFFF"/>
          </a:solidFill>
          <a:ln w="57150" cmpd="sng">
            <a:noFill/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ko-KR" altLang="en-US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sp>
        <p:nvSpPr>
          <p:cNvPr id="8" name="同侧圆角矩形 7"/>
          <p:cNvSpPr/>
          <p:nvPr/>
        </p:nvSpPr>
        <p:spPr>
          <a:xfrm flipV="1">
            <a:off x="495300" y="2468563"/>
            <a:ext cx="8153400" cy="758825"/>
          </a:xfrm>
          <a:prstGeom prst="round2Same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3082" name="Picture 39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40" descr="구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850" y="542925"/>
            <a:ext cx="895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TextBox 3"/>
          <p:cNvSpPr txBox="1">
            <a:spLocks noChangeArrowheads="1"/>
          </p:cNvSpPr>
          <p:nvPr/>
        </p:nvSpPr>
        <p:spPr bwMode="auto">
          <a:xfrm>
            <a:off x="465138" y="1528763"/>
            <a:ext cx="826770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9747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9747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600" b="1">
                <a:latin typeface="Times New Roman" panose="02020603050405020304" pitchFamily="18" charset="0"/>
                <a:ea typeface="黑体" panose="02010609060101010101" pitchFamily="49" charset="-122"/>
              </a:rPr>
              <a:t>Unit 4  Did You Have a Nice Trip ?</a:t>
            </a:r>
            <a:endParaRPr lang="zh-CN" altLang="en-US" sz="36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085" name="TextBox 4"/>
          <p:cNvSpPr txBox="1">
            <a:spLocks noChangeArrowheads="1"/>
          </p:cNvSpPr>
          <p:nvPr/>
        </p:nvSpPr>
        <p:spPr bwMode="auto">
          <a:xfrm>
            <a:off x="3203891" y="2644775"/>
            <a:ext cx="272256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974725"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97472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974725"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974725"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000" b="1" dirty="0" smtClean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zh-CN" altLang="en-US" sz="2000" b="1" dirty="0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年级下册 </a:t>
            </a:r>
          </a:p>
        </p:txBody>
      </p:sp>
      <p:pic>
        <p:nvPicPr>
          <p:cNvPr id="3086" name="图片 70" descr="蝴蝶.pn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8291536" flipH="1">
            <a:off x="7093206" y="3262199"/>
            <a:ext cx="1019175" cy="110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noFill/>
          <a:ln w="76200" cmpd="sng">
            <a:solidFill>
              <a:srgbClr val="99CC00"/>
            </a:solidFill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endParaRPr lang="ko-KR" altLang="en-US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3090" name="Picture 50" descr="나뭇잎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3371175">
            <a:off x="2063750" y="3001963"/>
            <a:ext cx="1282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328488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328488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328488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8480736" y="1335352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8480736" y="197644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8480736" y="2617533"/>
            <a:ext cx="334776" cy="3347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-13655" y="3649508"/>
            <a:ext cx="9157656" cy="74443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0" h="0"/>
            </a:sp3d>
          </a:bodyPr>
          <a:lstStyle/>
          <a:p>
            <a:pPr algn="ctr" eaLnBrk="1" fontAlgn="auto" hangingPunct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200" b="1" dirty="0">
                <a:ln w="10541" cmpd="sng">
                  <a:noFill/>
                  <a:prstDash val="solid"/>
                </a:ln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Lesson 19  Li Ming Comes </a:t>
            </a:r>
            <a:r>
              <a:rPr lang="en-US" altLang="zh-CN" sz="3200" b="1" dirty="0" smtClean="0">
                <a:ln w="10541" cmpd="sng">
                  <a:noFill/>
                  <a:prstDash val="solid"/>
                </a:ln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Home</a:t>
            </a:r>
            <a:endParaRPr lang="zh-CN" altLang="en-US" sz="3200" b="1" dirty="0">
              <a:ln w="10541" cmpd="sng">
                <a:noFill/>
                <a:prstDash val="solid"/>
              </a:ln>
              <a:gradFill>
                <a:gsLst>
                  <a:gs pos="0">
                    <a:srgbClr val="D74184"/>
                  </a:gs>
                  <a:gs pos="50000">
                    <a:srgbClr val="D74184"/>
                  </a:gs>
                  <a:gs pos="100000">
                    <a:srgbClr val="D74184"/>
                  </a:gs>
                </a:gsLst>
                <a:lin ang="5400000"/>
              </a:gradFill>
              <a:effectLst>
                <a:outerShdw blurRad="38100" dist="12700" algn="tl" rotWithShape="0">
                  <a:srgbClr val="000000">
                    <a:alpha val="40000"/>
                  </a:srgbClr>
                </a:outerShdw>
              </a:effectLst>
              <a:latin typeface="Kozuka Gothic Pro H" pitchFamily="34" charset="-128"/>
              <a:ea typeface="Kozuka Gothic Pro H" pitchFamily="34" charset="-128"/>
              <a:cs typeface="方正大黑简体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2951742" y="58575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矩形 1"/>
          <p:cNvSpPr>
            <a:spLocks noChangeArrowheads="1"/>
          </p:cNvSpPr>
          <p:nvPr/>
        </p:nvSpPr>
        <p:spPr bwMode="auto">
          <a:xfrm>
            <a:off x="855663" y="1495425"/>
            <a:ext cx="7586662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一般过去时的一般疑问句：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Did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＋主语＋动词（短语）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原形＋其他？</a:t>
            </a:r>
          </a:p>
        </p:txBody>
      </p:sp>
      <p:sp>
        <p:nvSpPr>
          <p:cNvPr id="12292" name="矩形 1"/>
          <p:cNvSpPr>
            <a:spLocks noChangeArrowheads="1"/>
          </p:cNvSpPr>
          <p:nvPr/>
        </p:nvSpPr>
        <p:spPr bwMode="auto">
          <a:xfrm>
            <a:off x="842963" y="2832100"/>
            <a:ext cx="1593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肯定回答：</a:t>
            </a:r>
            <a:endParaRPr lang="zh-CN" altLang="en-US" sz="2400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2309813" y="2720975"/>
            <a:ext cx="59912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Yes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，主语相应的人称代词主格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 did.</a:t>
            </a:r>
          </a:p>
        </p:txBody>
      </p:sp>
      <p:sp>
        <p:nvSpPr>
          <p:cNvPr id="12294" name="矩形 1"/>
          <p:cNvSpPr>
            <a:spLocks noChangeArrowheads="1"/>
          </p:cNvSpPr>
          <p:nvPr/>
        </p:nvSpPr>
        <p:spPr bwMode="auto">
          <a:xfrm>
            <a:off x="879475" y="3497263"/>
            <a:ext cx="1593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否定回答：</a:t>
            </a:r>
            <a:endParaRPr lang="zh-CN" altLang="en-US" sz="2400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2346325" y="3409950"/>
            <a:ext cx="598963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No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，主语相应的人称代词主格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 didn’t.</a:t>
            </a:r>
          </a:p>
        </p:txBody>
      </p:sp>
      <p:sp>
        <p:nvSpPr>
          <p:cNvPr id="12296" name="矩形 1"/>
          <p:cNvSpPr>
            <a:spLocks noChangeArrowheads="1"/>
          </p:cNvSpPr>
          <p:nvPr/>
        </p:nvSpPr>
        <p:spPr bwMode="auto">
          <a:xfrm>
            <a:off x="892175" y="4179888"/>
            <a:ext cx="1079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sz="2400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752600" y="4057650"/>
            <a:ext cx="599122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—Did Tom go to the zoo yesterday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昨天汤姆去动物园了吗？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—Yes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did./ No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didn’t.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是的，他去了。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不，他没有去。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6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15" name="组合 26"/>
          <p:cNvGrpSpPr/>
          <p:nvPr/>
        </p:nvGrpSpPr>
        <p:grpSpPr bwMode="auto">
          <a:xfrm>
            <a:off x="944563" y="2498725"/>
            <a:ext cx="1179512" cy="461963"/>
            <a:chOff x="1235491" y="4806950"/>
            <a:chExt cx="1178333" cy="461895"/>
          </a:xfrm>
        </p:grpSpPr>
        <p:sp>
          <p:nvSpPr>
            <p:cNvPr id="13318" name="TextBox 3"/>
            <p:cNvSpPr txBox="1">
              <a:spLocks noChangeArrowheads="1"/>
            </p:cNvSpPr>
            <p:nvPr/>
          </p:nvSpPr>
          <p:spPr bwMode="auto">
            <a:xfrm>
              <a:off x="1488249" y="4806950"/>
              <a:ext cx="925575" cy="4618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典例</a:t>
              </a:r>
            </a:p>
          </p:txBody>
        </p:sp>
        <p:pic>
          <p:nvPicPr>
            <p:cNvPr id="13319" name="图片 29" descr="花盆.png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235491" y="4867038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矩形 2"/>
          <p:cNvSpPr>
            <a:spLocks noChangeArrowheads="1"/>
          </p:cNvSpPr>
          <p:nvPr/>
        </p:nvSpPr>
        <p:spPr bwMode="auto">
          <a:xfrm>
            <a:off x="2193925" y="2290763"/>
            <a:ext cx="46815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补全对话。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______ you listen to music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No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didn’t.</a:t>
            </a:r>
          </a:p>
        </p:txBody>
      </p:sp>
      <p:sp>
        <p:nvSpPr>
          <p:cNvPr id="17" name="TextBox 2"/>
          <p:cNvSpPr txBox="1">
            <a:spLocks noChangeArrowheads="1"/>
          </p:cNvSpPr>
          <p:nvPr/>
        </p:nvSpPr>
        <p:spPr bwMode="auto">
          <a:xfrm flipH="1">
            <a:off x="3024188" y="3302000"/>
            <a:ext cx="871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文本框 17"/>
          <p:cNvSpPr txBox="1">
            <a:spLocks noChangeArrowheads="1"/>
          </p:cNvSpPr>
          <p:nvPr/>
        </p:nvSpPr>
        <p:spPr bwMode="auto">
          <a:xfrm>
            <a:off x="2901950" y="1425575"/>
            <a:ext cx="43830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did you do yesterday?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你们昨天做了什么？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033463" y="1531938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4341" name="文本框 19"/>
          <p:cNvSpPr txBox="1">
            <a:spLocks noChangeArrowheads="1"/>
          </p:cNvSpPr>
          <p:nvPr/>
        </p:nvSpPr>
        <p:spPr bwMode="auto">
          <a:xfrm>
            <a:off x="1314450" y="1525588"/>
            <a:ext cx="1508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3</a:t>
            </a:r>
            <a:endParaRPr kumimoji="1"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14342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1938" y="1433513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2227263" y="3968750"/>
            <a:ext cx="463708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—What did you do last night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昨天晚上你做什么了？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—I did my homework.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我做我的家庭作业了。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344" name="矩形 20"/>
          <p:cNvSpPr>
            <a:spLocks noChangeArrowheads="1"/>
          </p:cNvSpPr>
          <p:nvPr/>
        </p:nvSpPr>
        <p:spPr bwMode="auto">
          <a:xfrm>
            <a:off x="1323975" y="4092575"/>
            <a:ext cx="10112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345" name="文本框 17"/>
          <p:cNvSpPr txBox="1">
            <a:spLocks noChangeArrowheads="1"/>
          </p:cNvSpPr>
          <p:nvPr/>
        </p:nvSpPr>
        <p:spPr bwMode="auto">
          <a:xfrm>
            <a:off x="1290638" y="2659063"/>
            <a:ext cx="7294562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一般过去时的特殊疑问句：特殊疑问词＋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did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＋主语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＋动词原形＋其他？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8"/>
          <p:cNvSpPr txBox="1">
            <a:spLocks noChangeArrowheads="1"/>
          </p:cNvSpPr>
          <p:nvPr/>
        </p:nvSpPr>
        <p:spPr bwMode="auto">
          <a:xfrm>
            <a:off x="2214563" y="1765300"/>
            <a:ext cx="6550025" cy="377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7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一般过去时并不难，过去动作、状态记心间。动词要用过去式，时间状语句末站。否定句很简单，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didn’t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站在动原前，其他部分不要变。一般疑问句也好变，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did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放在句子前，主语、动原、其他部分依次站。特殊疑问句也简单，疑问词加一般疑问句记心间。</a:t>
            </a:r>
          </a:p>
        </p:txBody>
      </p:sp>
      <p:grpSp>
        <p:nvGrpSpPr>
          <p:cNvPr id="15364" name="组合 2"/>
          <p:cNvGrpSpPr/>
          <p:nvPr/>
        </p:nvGrpSpPr>
        <p:grpSpPr bwMode="auto">
          <a:xfrm>
            <a:off x="381000" y="1881188"/>
            <a:ext cx="2403475" cy="461962"/>
            <a:chOff x="398463" y="4005263"/>
            <a:chExt cx="2404268" cy="461088"/>
          </a:xfrm>
        </p:grpSpPr>
        <p:sp>
          <p:nvSpPr>
            <p:cNvPr id="15365" name="TextBox 10"/>
            <p:cNvSpPr txBox="1">
              <a:spLocks noChangeArrowheads="1"/>
            </p:cNvSpPr>
            <p:nvPr/>
          </p:nvSpPr>
          <p:spPr bwMode="auto">
            <a:xfrm>
              <a:off x="714374" y="4005263"/>
              <a:ext cx="2088357" cy="461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魔法记忆：</a:t>
              </a:r>
              <a:endParaRPr lang="zh-CN" altLang="en-US" sz="2400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  <a:cs typeface="Times New Roman" panose="02020603050405020304" pitchFamily="18" charset="0"/>
              </a:endParaRPr>
            </a:p>
          </p:txBody>
        </p:sp>
        <p:pic>
          <p:nvPicPr>
            <p:cNvPr id="15366" name="图片 29" descr="花盆.pn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98463" y="4052825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1758950" y="2103438"/>
            <a:ext cx="554990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went to the Beijing Zoo yesterday.</a:t>
            </a:r>
          </a:p>
          <a:p>
            <a:pPr>
              <a:lnSpc>
                <a:spcPct val="20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我昨天去了北京动物园。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388" name="矩形 20"/>
          <p:cNvSpPr>
            <a:spLocks noChangeArrowheads="1"/>
          </p:cNvSpPr>
          <p:nvPr/>
        </p:nvSpPr>
        <p:spPr bwMode="auto">
          <a:xfrm>
            <a:off x="890588" y="2335213"/>
            <a:ext cx="10112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389" name="文本框 17"/>
          <p:cNvSpPr txBox="1">
            <a:spLocks noChangeArrowheads="1"/>
          </p:cNvSpPr>
          <p:nvPr/>
        </p:nvSpPr>
        <p:spPr bwMode="auto">
          <a:xfrm>
            <a:off x="898525" y="1471613"/>
            <a:ext cx="729456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yesterday / jestədeɪ/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adv.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昨天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1755775" y="3551238"/>
            <a:ext cx="5551488" cy="145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yesterday morning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昨天上午</a:t>
            </a:r>
          </a:p>
          <a:p>
            <a:pPr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day before yesterday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前天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391" name="矩形 20"/>
          <p:cNvSpPr>
            <a:spLocks noChangeArrowheads="1"/>
          </p:cNvSpPr>
          <p:nvPr/>
        </p:nvSpPr>
        <p:spPr bwMode="auto">
          <a:xfrm>
            <a:off x="889000" y="3829050"/>
            <a:ext cx="10112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短语：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392" name="矩形 1"/>
          <p:cNvSpPr>
            <a:spLocks noChangeArrowheads="1"/>
          </p:cNvSpPr>
          <p:nvPr/>
        </p:nvSpPr>
        <p:spPr bwMode="auto">
          <a:xfrm>
            <a:off x="896938" y="5226050"/>
            <a:ext cx="2039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联想</a:t>
            </a:r>
            <a:r>
              <a:rPr lang="zh-CN" altLang="zh-CN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记忆法：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矩形 1"/>
          <p:cNvSpPr>
            <a:spLocks noChangeArrowheads="1"/>
          </p:cNvSpPr>
          <p:nvPr/>
        </p:nvSpPr>
        <p:spPr bwMode="auto">
          <a:xfrm>
            <a:off x="2728913" y="5095875"/>
            <a:ext cx="51323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yesterday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昨天              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today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今天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tomorrow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明天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/>
      <p:bldP spid="17" grpId="0" build="p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5721350" y="1712913"/>
            <a:ext cx="2533650" cy="24145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dirty="0"/>
          </a:p>
        </p:txBody>
      </p:sp>
      <p:sp>
        <p:nvSpPr>
          <p:cNvPr id="24" name="文本框 8"/>
          <p:cNvSpPr txBox="1"/>
          <p:nvPr/>
        </p:nvSpPr>
        <p:spPr>
          <a:xfrm>
            <a:off x="2320998" y="176118"/>
            <a:ext cx="5374224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0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2. Walk and walked</a:t>
            </a:r>
            <a:endParaRPr kumimoji="1" lang="zh-CN" altLang="en-US" sz="40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7412" name="矩形 3"/>
          <p:cNvSpPr>
            <a:spLocks noChangeArrowheads="1"/>
          </p:cNvSpPr>
          <p:nvPr/>
        </p:nvSpPr>
        <p:spPr bwMode="auto">
          <a:xfrm>
            <a:off x="647700" y="1427163"/>
            <a:ext cx="4781550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Let’s find the differences 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1. I often  walk to school.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I walked to the park yesterday.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2. I often watch TV at home.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I watched a film last night  .</a:t>
            </a:r>
            <a:endParaRPr lang="zh-CN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3" name="Picture 2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08688" y="4305300"/>
            <a:ext cx="1958975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4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1050" y="1819275"/>
            <a:ext cx="2301875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文本框 17"/>
          <p:cNvSpPr txBox="1">
            <a:spLocks noChangeArrowheads="1"/>
          </p:cNvSpPr>
          <p:nvPr/>
        </p:nvSpPr>
        <p:spPr bwMode="auto">
          <a:xfrm>
            <a:off x="3008313" y="1646238"/>
            <a:ext cx="42116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night /naɪt/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夜晚，晚上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152525" y="1739900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8437" name="文本框 19"/>
          <p:cNvSpPr txBox="1">
            <a:spLocks noChangeArrowheads="1"/>
          </p:cNvSpPr>
          <p:nvPr/>
        </p:nvSpPr>
        <p:spPr bwMode="auto">
          <a:xfrm>
            <a:off x="1422400" y="1709738"/>
            <a:ext cx="1508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4</a:t>
            </a:r>
            <a:endParaRPr kumimoji="1"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18438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1000" y="1641475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矩形 1"/>
          <p:cNvSpPr>
            <a:spLocks noChangeArrowheads="1"/>
          </p:cNvSpPr>
          <p:nvPr/>
        </p:nvSpPr>
        <p:spPr bwMode="auto">
          <a:xfrm>
            <a:off x="1660525" y="4529138"/>
            <a:ext cx="12398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对应词：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2851150" y="4298950"/>
            <a:ext cx="21320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day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白天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8441" name="矩形 1"/>
          <p:cNvSpPr>
            <a:spLocks noChangeArrowheads="1"/>
          </p:cNvSpPr>
          <p:nvPr/>
        </p:nvSpPr>
        <p:spPr bwMode="auto">
          <a:xfrm>
            <a:off x="1663700" y="2828925"/>
            <a:ext cx="989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2509838" y="2589213"/>
            <a:ext cx="48291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read books at night.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我晚上看书。</a:t>
            </a:r>
          </a:p>
        </p:txBody>
      </p:sp>
      <p:sp>
        <p:nvSpPr>
          <p:cNvPr id="18443" name="矩形 1"/>
          <p:cNvSpPr>
            <a:spLocks noChangeArrowheads="1"/>
          </p:cNvSpPr>
          <p:nvPr/>
        </p:nvSpPr>
        <p:spPr bwMode="auto">
          <a:xfrm>
            <a:off x="1682750" y="3705225"/>
            <a:ext cx="1368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形近词：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2841625" y="3454400"/>
            <a:ext cx="5391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light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光，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right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正确的</a:t>
            </a:r>
          </a:p>
        </p:txBody>
      </p:sp>
      <p:sp>
        <p:nvSpPr>
          <p:cNvPr id="18445" name="矩形 1"/>
          <p:cNvSpPr>
            <a:spLocks noChangeArrowheads="1"/>
          </p:cNvSpPr>
          <p:nvPr/>
        </p:nvSpPr>
        <p:spPr bwMode="auto">
          <a:xfrm>
            <a:off x="1670050" y="5264150"/>
            <a:ext cx="9826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短语：</a:t>
            </a:r>
            <a:endParaRPr lang="zh-CN" altLang="en-US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2541588" y="5033963"/>
            <a:ext cx="53705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at night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在晚上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day and night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夜以继日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4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1"/>
          <p:cNvSpPr>
            <a:spLocks noChangeArrowheads="1"/>
          </p:cNvSpPr>
          <p:nvPr/>
        </p:nvSpPr>
        <p:spPr bwMode="auto">
          <a:xfrm>
            <a:off x="836613" y="2389188"/>
            <a:ext cx="20399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图示辨析</a:t>
            </a:r>
            <a:r>
              <a:rPr lang="zh-CN" altLang="zh-CN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法：</a:t>
            </a:r>
            <a:endParaRPr lang="zh-CN" altLang="en-US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矩形 1"/>
          <p:cNvSpPr>
            <a:spLocks noChangeArrowheads="1"/>
          </p:cNvSpPr>
          <p:nvPr/>
        </p:nvSpPr>
        <p:spPr bwMode="auto">
          <a:xfrm>
            <a:off x="2667000" y="2282825"/>
            <a:ext cx="2806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evening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night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0254" name="Picture 14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08263" y="3048000"/>
            <a:ext cx="5048250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8"/>
          <p:cNvSpPr txBox="1"/>
          <p:nvPr/>
        </p:nvSpPr>
        <p:spPr>
          <a:xfrm>
            <a:off x="2748498" y="104868"/>
            <a:ext cx="4498481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8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3. Let’s do it!</a:t>
            </a:r>
            <a:endParaRPr kumimoji="1" lang="zh-CN" altLang="en-US" sz="48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20483" name="矩形 3"/>
          <p:cNvSpPr>
            <a:spLocks noChangeArrowheads="1"/>
          </p:cNvSpPr>
          <p:nvPr/>
        </p:nvSpPr>
        <p:spPr bwMode="auto">
          <a:xfrm>
            <a:off x="1038225" y="1525588"/>
            <a:ext cx="6642100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1. Tell Li Ming’s story.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had fun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　　　      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missed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　           　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wanted to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walked to Wangfujing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　　                </a:t>
            </a: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looked in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Li Ming had fun in Beijing. He...</a:t>
            </a:r>
            <a:endParaRPr lang="zh-CN" altLang="zh-CN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文本框 8"/>
          <p:cNvSpPr txBox="1"/>
          <p:nvPr/>
        </p:nvSpPr>
        <p:spPr>
          <a:xfrm>
            <a:off x="2748498" y="104868"/>
            <a:ext cx="4498481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8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3. Let’s do it!</a:t>
            </a:r>
            <a:endParaRPr kumimoji="1" lang="zh-CN" altLang="en-US" sz="48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15365" name="矩形 3"/>
          <p:cNvSpPr>
            <a:spLocks noChangeArrowheads="1"/>
          </p:cNvSpPr>
          <p:nvPr/>
        </p:nvSpPr>
        <p:spPr bwMode="auto">
          <a:xfrm>
            <a:off x="800100" y="1036638"/>
            <a:ext cx="7904163" cy="5078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Ask and answer. Then write.</a:t>
            </a:r>
          </a:p>
          <a:p>
            <a:pPr marL="273050"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 Ming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did you do yesterday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 marL="273050"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Jenny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called my friend.</a:t>
            </a:r>
          </a:p>
          <a:p>
            <a:pPr marL="273050"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 my friend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 　      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 my parents</a:t>
            </a:r>
          </a:p>
          <a:p>
            <a:pPr marL="273050"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watch TV 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            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wash the clothes</a:t>
            </a:r>
          </a:p>
          <a:p>
            <a:pPr marL="273050"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did you do yesterday?   _______________________</a:t>
            </a:r>
          </a:p>
          <a:p>
            <a:pPr marL="273050"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     _______________________</a:t>
            </a:r>
          </a:p>
          <a:p>
            <a:pPr marL="273050"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     _______________________ _______________________     _______________________</a:t>
            </a:r>
            <a:endParaRPr lang="zh-CN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5095875" y="3905250"/>
            <a:ext cx="3419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called my friend.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1041400" y="4457700"/>
            <a:ext cx="7437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did you do yesterday?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helped my parents.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2"/>
          <p:cNvSpPr txBox="1">
            <a:spLocks noChangeArrowheads="1"/>
          </p:cNvSpPr>
          <p:nvPr/>
        </p:nvSpPr>
        <p:spPr bwMode="auto">
          <a:xfrm>
            <a:off x="1022350" y="5016500"/>
            <a:ext cx="7124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did you do yesterday?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 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watched TV.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2"/>
          <p:cNvSpPr txBox="1">
            <a:spLocks noChangeArrowheads="1"/>
          </p:cNvSpPr>
          <p:nvPr/>
        </p:nvSpPr>
        <p:spPr bwMode="auto">
          <a:xfrm>
            <a:off x="1069975" y="5554663"/>
            <a:ext cx="7170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did you do yesterday?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 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washed the clothes.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文本框 2"/>
          <p:cNvSpPr txBox="1">
            <a:spLocks noChangeArrowheads="1"/>
          </p:cNvSpPr>
          <p:nvPr/>
        </p:nvSpPr>
        <p:spPr bwMode="auto">
          <a:xfrm>
            <a:off x="-1898650" y="19256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kumimoji="1" lang="zh-CN" altLang="en-US" sz="1800"/>
          </a:p>
        </p:txBody>
      </p:sp>
      <p:pic>
        <p:nvPicPr>
          <p:cNvPr id="4099" name="Picture 12" descr="E:\QQ文件\小学点拨课件副本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1538" y="190500"/>
            <a:ext cx="2724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8538" y="1249363"/>
            <a:ext cx="7146925" cy="470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Box 1"/>
          <p:cNvSpPr txBox="1">
            <a:spLocks noChangeArrowheads="1"/>
          </p:cNvSpPr>
          <p:nvPr/>
        </p:nvSpPr>
        <p:spPr bwMode="auto">
          <a:xfrm>
            <a:off x="731838" y="1190625"/>
            <a:ext cx="7913687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12795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tabLst>
                <a:tab pos="3312795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tabLst>
                <a:tab pos="3312795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3312795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一、看图完成句子。</a:t>
            </a:r>
          </a:p>
          <a:p>
            <a:pPr eaLnBrk="1" hangingPunct="1">
              <a:lnSpc>
                <a:spcPct val="2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________ my friend yesterday.</a:t>
            </a:r>
          </a:p>
          <a:p>
            <a:pPr eaLnBrk="1" hangingPunct="1">
              <a:lnSpc>
                <a:spcPct val="25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She ________ TV last night.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5" name="TextBox 2"/>
          <p:cNvSpPr txBox="1">
            <a:spLocks noChangeArrowheads="1"/>
          </p:cNvSpPr>
          <p:nvPr/>
        </p:nvSpPr>
        <p:spPr bwMode="auto">
          <a:xfrm>
            <a:off x="2165350" y="4344988"/>
            <a:ext cx="13255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watched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1979613" y="2517775"/>
            <a:ext cx="1103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534" name="Picture 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9713" y="3140075"/>
            <a:ext cx="173355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5" name="Picture 2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1688" y="4864100"/>
            <a:ext cx="14573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Box 1"/>
          <p:cNvSpPr txBox="1">
            <a:spLocks noChangeArrowheads="1"/>
          </p:cNvSpPr>
          <p:nvPr/>
        </p:nvSpPr>
        <p:spPr bwMode="auto">
          <a:xfrm>
            <a:off x="763588" y="1622425"/>
            <a:ext cx="8296275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二、用括号中所给单词的适当形式填空。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Did you ________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have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a nice trip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？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Li Ming ________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have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fun in Beijing last week.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We ________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shop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yesterday.</a:t>
            </a:r>
          </a:p>
          <a:p>
            <a:pPr eaLnBrk="1" hangingPunct="1">
              <a:lnSpc>
                <a:spcPct val="20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3033713" y="2630488"/>
            <a:ext cx="12128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3092450" y="3360738"/>
            <a:ext cx="1063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"/>
          <p:cNvSpPr txBox="1">
            <a:spLocks noChangeArrowheads="1"/>
          </p:cNvSpPr>
          <p:nvPr/>
        </p:nvSpPr>
        <p:spPr bwMode="auto">
          <a:xfrm>
            <a:off x="2197100" y="4075113"/>
            <a:ext cx="1347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shopped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TextBox 1"/>
          <p:cNvSpPr txBox="1">
            <a:spLocks noChangeArrowheads="1"/>
          </p:cNvSpPr>
          <p:nvPr/>
        </p:nvSpPr>
        <p:spPr bwMode="auto">
          <a:xfrm>
            <a:off x="704850" y="1493838"/>
            <a:ext cx="8296275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三、就画线部分提问。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 washed the clothes yesterday.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_______________________________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）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I went to Beijing last year.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_______________________________</a:t>
            </a:r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1684338" y="3197225"/>
            <a:ext cx="4276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did you do yesterday?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1684338" y="4691063"/>
            <a:ext cx="4064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did you go last year?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Box 1"/>
          <p:cNvSpPr txBox="1">
            <a:spLocks noChangeArrowheads="1"/>
          </p:cNvSpPr>
          <p:nvPr/>
        </p:nvSpPr>
        <p:spPr bwMode="auto">
          <a:xfrm>
            <a:off x="652463" y="1446213"/>
            <a:ext cx="8170862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8650" indent="-628650"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四、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Jim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昨晚去看电影了，他是和谁一起去的呢？选择合适的选项补全对话。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Susan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Where did you go last night?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Jim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：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_______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Susan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：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_______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Jim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I watched a film with my friend.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Susan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Why didn’t you call me?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Jim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Sorry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_______ 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Susan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It doesn’t matter. 4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_______ 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Jim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：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5_______ 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2" name="TextBox 2"/>
          <p:cNvSpPr txBox="1">
            <a:spLocks noChangeArrowheads="1"/>
          </p:cNvSpPr>
          <p:nvPr/>
        </p:nvSpPr>
        <p:spPr bwMode="auto">
          <a:xfrm>
            <a:off x="2097088" y="2997200"/>
            <a:ext cx="533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5783263" y="2760663"/>
            <a:ext cx="3217862" cy="2973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A. What did you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do?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B. I went to the cinema.</a:t>
            </a:r>
          </a:p>
          <a:p>
            <a:pPr marL="355600" indent="-355600" eaLnBrk="1" hangingPunct="1">
              <a:lnSpc>
                <a:spcPct val="13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C. Don’t forget to call </a:t>
            </a:r>
            <a:r>
              <a:rPr lang="en-US" altLang="zh-CN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   me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next time.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D. I forgot.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E. All right.</a:t>
            </a:r>
            <a:endParaRPr lang="en-US" altLang="zh-CN" sz="2400" dirty="0" smtClean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2427288" y="3452813"/>
            <a:ext cx="533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2"/>
          <p:cNvSpPr txBox="1">
            <a:spLocks noChangeArrowheads="1"/>
          </p:cNvSpPr>
          <p:nvPr/>
        </p:nvSpPr>
        <p:spPr bwMode="auto">
          <a:xfrm>
            <a:off x="3103563" y="4876800"/>
            <a:ext cx="533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sz="2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2"/>
          <p:cNvSpPr txBox="1">
            <a:spLocks noChangeArrowheads="1"/>
          </p:cNvSpPr>
          <p:nvPr/>
        </p:nvSpPr>
        <p:spPr bwMode="auto">
          <a:xfrm>
            <a:off x="4471988" y="5348288"/>
            <a:ext cx="533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zh-CN" altLang="en-US" sz="2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2"/>
          <p:cNvSpPr txBox="1">
            <a:spLocks noChangeArrowheads="1"/>
          </p:cNvSpPr>
          <p:nvPr/>
        </p:nvSpPr>
        <p:spPr bwMode="auto">
          <a:xfrm>
            <a:off x="2036763" y="5834063"/>
            <a:ext cx="533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zh-CN" altLang="en-US" sz="2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5" grpId="0"/>
      <p:bldP spid="16" grpId="0"/>
      <p:bldP spid="17" grpId="0"/>
      <p:bldP spid="1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900113" y="1227138"/>
            <a:ext cx="7131050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本节课我们学习了以下知识，请同学们一定加强巩固，以便能和同学们进行灵活交流哦！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869950" y="2867025"/>
            <a:ext cx="8164513" cy="332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重点词汇：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yesterday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night	</a:t>
            </a:r>
          </a:p>
          <a:p>
            <a:pPr eaLnBrk="1" hangingPunct="1">
              <a:lnSpc>
                <a:spcPct val="180000"/>
              </a:lnSpc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重点句式：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missed you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too.</a:t>
            </a:r>
          </a:p>
          <a:p>
            <a:pPr indent="1520825" eaLnBrk="1" hangingPunct="1">
              <a:lnSpc>
                <a:spcPct val="18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—Did you have a nice trip?</a:t>
            </a:r>
          </a:p>
          <a:p>
            <a:pPr indent="1520825" eaLnBrk="1" hangingPunct="1">
              <a:lnSpc>
                <a:spcPct val="18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—Yes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！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had a great trip !</a:t>
            </a:r>
          </a:p>
          <a:p>
            <a:pPr indent="1520825" eaLnBrk="1" hangingPunct="1">
              <a:lnSpc>
                <a:spcPct val="180000"/>
              </a:lnSpc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did you do yesterday?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矩形 23"/>
          <p:cNvSpPr/>
          <p:nvPr/>
        </p:nvSpPr>
        <p:spPr>
          <a:xfrm>
            <a:off x="796925" y="1884363"/>
            <a:ext cx="446088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82638" y="3576638"/>
            <a:ext cx="446087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785813" y="4418013"/>
            <a:ext cx="446087" cy="44608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39946" name="TextBox 2"/>
          <p:cNvSpPr txBox="1">
            <a:spLocks noChangeArrowheads="1"/>
          </p:cNvSpPr>
          <p:nvPr/>
        </p:nvSpPr>
        <p:spPr bwMode="auto">
          <a:xfrm>
            <a:off x="812800" y="1520825"/>
            <a:ext cx="7769225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55600" indent="-355600" eaLnBrk="1" hangingPunct="1">
              <a:lnSpc>
                <a:spcPct val="200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熟记本节课所学的句型和单词，必须会听、说、读、写。</a:t>
            </a: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355600" indent="-355600" eaLnBrk="1" hangingPunct="1">
              <a:lnSpc>
                <a:spcPct val="200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将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 Ming’s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story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的内容朗读流利。</a:t>
            </a:r>
            <a:endParaRPr lang="en-US" altLang="zh-CN" sz="28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200000"/>
              </a:lnSpc>
              <a:defRPr/>
            </a:pPr>
            <a:r>
              <a:rPr lang="en-US" altLang="zh-CN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完成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配套的课后</a:t>
            </a:r>
            <a:r>
              <a:rPr lang="zh-CN" altLang="en-US" sz="28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作业。 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6557963" y="1566863"/>
            <a:ext cx="2486025" cy="189706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dirty="0"/>
          </a:p>
        </p:txBody>
      </p:sp>
      <p:sp>
        <p:nvSpPr>
          <p:cNvPr id="14" name="文本框 8"/>
          <p:cNvSpPr txBox="1"/>
          <p:nvPr/>
        </p:nvSpPr>
        <p:spPr>
          <a:xfrm>
            <a:off x="2515496" y="185139"/>
            <a:ext cx="4349524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4000" spc="-300" dirty="0">
                <a:ln w="11430"/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1. Li Ming’s story.</a:t>
            </a:r>
            <a:endParaRPr kumimoji="1" lang="zh-CN" altLang="en-US" sz="4000" spc="-300" dirty="0">
              <a:ln w="11430"/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pic>
        <p:nvPicPr>
          <p:cNvPr id="5124" name="Picture 2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54850" y="3646488"/>
            <a:ext cx="1870075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矩形 1"/>
          <p:cNvSpPr/>
          <p:nvPr/>
        </p:nvSpPr>
        <p:spPr>
          <a:xfrm>
            <a:off x="519113" y="1000125"/>
            <a:ext cx="6765925" cy="51704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Mr. Li: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Hello, Li Ming! You are back. I missed you!</a:t>
            </a:r>
            <a:endParaRPr lang="zh-CN" alt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 Ming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 missed you, too.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Mr. Li: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 you have a nice trip ?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 Ming: </a:t>
            </a:r>
            <a:r>
              <a:rPr lang="zh-CN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 ! I had a great trip!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Mr. Li: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did you do yesterday ?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 Ming: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walked to Wangfujing Street. We shopped</a:t>
            </a:r>
          </a:p>
          <a:p>
            <a:pPr marL="1081405" indent="-1081405" algn="just" eaLnBrk="1" hangingPunct="1">
              <a:lnSpc>
                <a:spcPct val="150000"/>
              </a:lnSpc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there. I wanted to buy a gift for you. I looked in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many shops. I liked this. Here, it’s for you!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Mr. Li: 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you! Oh !It’s a T shirt!</a:t>
            </a:r>
            <a:endParaRPr lang="en-US" altLang="zh-C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US" altLang="zh-C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 Ming</a:t>
            </a:r>
            <a:r>
              <a:rPr lang="en-US" altLang="zh-C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 have one, too !</a:t>
            </a:r>
          </a:p>
        </p:txBody>
      </p:sp>
      <p:pic>
        <p:nvPicPr>
          <p:cNvPr id="5126" name="Picture 1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54800" y="1789113"/>
            <a:ext cx="2270125" cy="148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文本框 17"/>
          <p:cNvSpPr txBox="1">
            <a:spLocks noChangeArrowheads="1"/>
          </p:cNvSpPr>
          <p:nvPr/>
        </p:nvSpPr>
        <p:spPr bwMode="auto">
          <a:xfrm>
            <a:off x="2660650" y="1531938"/>
            <a:ext cx="60325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missed you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too. 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我也想你了。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815975" y="1630363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6149" name="文本框 19"/>
          <p:cNvSpPr txBox="1">
            <a:spLocks noChangeArrowheads="1"/>
          </p:cNvSpPr>
          <p:nvPr/>
        </p:nvSpPr>
        <p:spPr bwMode="auto">
          <a:xfrm>
            <a:off x="1301750" y="1608138"/>
            <a:ext cx="1358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1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6150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2888" y="1522413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矩形 1"/>
          <p:cNvSpPr>
            <a:spLocks noChangeArrowheads="1"/>
          </p:cNvSpPr>
          <p:nvPr/>
        </p:nvSpPr>
        <p:spPr bwMode="auto">
          <a:xfrm>
            <a:off x="892175" y="2292350"/>
            <a:ext cx="75866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结构：主语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动词过去式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其他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152" name="矩形 1"/>
          <p:cNvSpPr>
            <a:spLocks noChangeArrowheads="1"/>
          </p:cNvSpPr>
          <p:nvPr/>
        </p:nvSpPr>
        <p:spPr bwMode="auto">
          <a:xfrm>
            <a:off x="858838" y="3127375"/>
            <a:ext cx="8747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含义：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738313" y="2967038"/>
            <a:ext cx="6954837" cy="331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8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一般过去时的句子，通常用来表示过去某个时间</a:t>
            </a:r>
          </a:p>
          <a:p>
            <a:pPr eaLnBrk="1" hangingPunct="1">
              <a:lnSpc>
                <a:spcPct val="18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里发生的动作或存在的状态，也表示过去经常或反复发生的动作。用动词的过去式表示，常和表示过去的时间状语连用，如：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yesterday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last night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 +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过去的年份，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two days ago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等。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6154" name="图片 2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15175" y="1547813"/>
            <a:ext cx="1143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矩形 1"/>
          <p:cNvSpPr>
            <a:spLocks noChangeArrowheads="1"/>
          </p:cNvSpPr>
          <p:nvPr/>
        </p:nvSpPr>
        <p:spPr bwMode="auto">
          <a:xfrm>
            <a:off x="333375" y="1235075"/>
            <a:ext cx="75866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）肯定句：主语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动词的过去式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其他．</a:t>
            </a:r>
          </a:p>
        </p:txBody>
      </p:sp>
      <p:sp>
        <p:nvSpPr>
          <p:cNvPr id="7172" name="矩形 1"/>
          <p:cNvSpPr>
            <a:spLocks noChangeArrowheads="1"/>
          </p:cNvSpPr>
          <p:nvPr/>
        </p:nvSpPr>
        <p:spPr bwMode="auto">
          <a:xfrm>
            <a:off x="1238250" y="1914525"/>
            <a:ext cx="874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2070100" y="1814513"/>
            <a:ext cx="6678613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played basketball yesterday.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他昨天打篮球。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Liu Ying was in the US last year.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刘英去年在美国。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174" name="矩形 1"/>
          <p:cNvSpPr>
            <a:spLocks noChangeArrowheads="1"/>
          </p:cNvSpPr>
          <p:nvPr/>
        </p:nvSpPr>
        <p:spPr bwMode="auto">
          <a:xfrm>
            <a:off x="1282700" y="4243388"/>
            <a:ext cx="1009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2143125" y="4132263"/>
            <a:ext cx="66532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didn’t play basketball yesterday.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他昨天没打篮球。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They didn’t go to school last week.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他们上周没有去学校。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176" name="矩形 1"/>
          <p:cNvSpPr>
            <a:spLocks noChangeArrowheads="1"/>
          </p:cNvSpPr>
          <p:nvPr/>
        </p:nvSpPr>
        <p:spPr bwMode="auto">
          <a:xfrm>
            <a:off x="346075" y="3024188"/>
            <a:ext cx="84502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）否定句：主语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 did + not +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动词（短语）原形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其他。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（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did not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缩写为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didn’t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矩形 1"/>
          <p:cNvSpPr>
            <a:spLocks noChangeArrowheads="1"/>
          </p:cNvSpPr>
          <p:nvPr/>
        </p:nvSpPr>
        <p:spPr bwMode="auto">
          <a:xfrm>
            <a:off x="714375" y="1495425"/>
            <a:ext cx="75866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动词过去式的构成［培优点］</a:t>
            </a:r>
          </a:p>
        </p:txBody>
      </p:sp>
      <p:sp>
        <p:nvSpPr>
          <p:cNvPr id="8196" name="矩形 1"/>
          <p:cNvSpPr>
            <a:spLocks noChangeArrowheads="1"/>
          </p:cNvSpPr>
          <p:nvPr/>
        </p:nvSpPr>
        <p:spPr bwMode="auto">
          <a:xfrm>
            <a:off x="561975" y="2366963"/>
            <a:ext cx="24431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）规则变化：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279525" y="2827338"/>
            <a:ext cx="614680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①一般直接在动词词尾加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例如：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watch—watched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play—played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263650" y="4492625"/>
            <a:ext cx="738505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②以不发音的字母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结尾的动词，直接在词尾加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例如：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dance—danced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like—liked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矩形 23"/>
          <p:cNvSpPr>
            <a:spLocks noChangeArrowheads="1"/>
          </p:cNvSpPr>
          <p:nvPr/>
        </p:nvSpPr>
        <p:spPr bwMode="auto">
          <a:xfrm>
            <a:off x="1019175" y="1731963"/>
            <a:ext cx="7458075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③以“辅音字母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+y”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结尾的动词，先变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为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，再加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例如：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study—studied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try—tried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028700" y="3349625"/>
            <a:ext cx="74580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55600" indent="-355600" eaLnBrk="1" hangingPunct="1">
              <a:lnSpc>
                <a:spcPct val="200000"/>
              </a:lnSpc>
              <a:defRPr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④以单个辅音字母结尾的重读闭音节动词，先双写末   尾的辅音字母，再加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</a:p>
          <a:p>
            <a:pPr eaLnBrk="1" hangingPunct="1">
              <a:lnSpc>
                <a:spcPct val="200000"/>
              </a:lnSpc>
              <a:defRPr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例如：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stop—stopped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plan—planned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矩形 1"/>
          <p:cNvSpPr>
            <a:spLocks noChangeArrowheads="1"/>
          </p:cNvSpPr>
          <p:nvPr/>
        </p:nvSpPr>
        <p:spPr bwMode="auto">
          <a:xfrm>
            <a:off x="714375" y="1495425"/>
            <a:ext cx="75866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动词过去式的构成［培优点］</a:t>
            </a:r>
          </a:p>
        </p:txBody>
      </p:sp>
      <p:sp>
        <p:nvSpPr>
          <p:cNvPr id="10244" name="矩形 1"/>
          <p:cNvSpPr>
            <a:spLocks noChangeArrowheads="1"/>
          </p:cNvSpPr>
          <p:nvPr/>
        </p:nvSpPr>
        <p:spPr bwMode="auto">
          <a:xfrm>
            <a:off x="561975" y="2366963"/>
            <a:ext cx="5308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）不规则变化：需要单独记忆。</a:t>
            </a:r>
            <a:endParaRPr lang="zh-CN" altLang="en-US" b="1" dirty="0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279525" y="2827338"/>
            <a:ext cx="7235825" cy="230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例如：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is/am—was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are—were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do/does—did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have/has—had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make—made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get—got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go—went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fly—flew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forget—forgot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文本框 17"/>
          <p:cNvSpPr txBox="1">
            <a:spLocks noChangeArrowheads="1"/>
          </p:cNvSpPr>
          <p:nvPr/>
        </p:nvSpPr>
        <p:spPr bwMode="auto">
          <a:xfrm>
            <a:off x="2587625" y="1452563"/>
            <a:ext cx="64500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—Did you have a nice trip?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你旅行愉快吗？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—Yes ! I had a great trip !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是的！我旅行很愉快！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798513" y="1612900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1269" name="文本框 19"/>
          <p:cNvSpPr txBox="1">
            <a:spLocks noChangeArrowheads="1"/>
          </p:cNvSpPr>
          <p:nvPr/>
        </p:nvSpPr>
        <p:spPr bwMode="auto">
          <a:xfrm>
            <a:off x="1165225" y="1603375"/>
            <a:ext cx="1663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知识点</a:t>
            </a:r>
            <a:r>
              <a:rPr kumimoji="1"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Hei"/>
              </a:rPr>
              <a:t> 2</a:t>
            </a:r>
            <a:endParaRPr kumimoji="1"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Hei"/>
            </a:endParaRPr>
          </a:p>
        </p:txBody>
      </p:sp>
      <p:pic>
        <p:nvPicPr>
          <p:cNvPr id="11270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7800" y="1493838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矩形 1"/>
          <p:cNvSpPr>
            <a:spLocks noChangeArrowheads="1"/>
          </p:cNvSpPr>
          <p:nvPr/>
        </p:nvSpPr>
        <p:spPr bwMode="auto">
          <a:xfrm>
            <a:off x="1298575" y="3341688"/>
            <a:ext cx="87471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例句：</a:t>
            </a:r>
            <a:endParaRPr lang="zh-CN" altLang="en-US" sz="2200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>
            <a:spLocks noChangeArrowheads="1"/>
          </p:cNvSpPr>
          <p:nvPr/>
        </p:nvSpPr>
        <p:spPr bwMode="auto">
          <a:xfrm>
            <a:off x="2119313" y="3252788"/>
            <a:ext cx="6146800" cy="205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did my homework yesterday.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我昨天做了我的家庭作业。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Did he like that place ?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他喜欢那个地方吗？</a:t>
            </a:r>
            <a:endParaRPr lang="en-US" altLang="zh-CN" sz="22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273" name="矩形 1"/>
          <p:cNvSpPr>
            <a:spLocks noChangeArrowheads="1"/>
          </p:cNvSpPr>
          <p:nvPr/>
        </p:nvSpPr>
        <p:spPr bwMode="auto">
          <a:xfrm>
            <a:off x="1282700" y="5491163"/>
            <a:ext cx="15938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词形变化：</a:t>
            </a:r>
            <a:endParaRPr lang="zh-CN" altLang="en-US" sz="2200" b="1"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6" name="矩形 45"/>
          <p:cNvSpPr>
            <a:spLocks noChangeArrowheads="1"/>
          </p:cNvSpPr>
          <p:nvPr/>
        </p:nvSpPr>
        <p:spPr bwMode="auto">
          <a:xfrm>
            <a:off x="2654300" y="5381625"/>
            <a:ext cx="5991225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did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（过去式）→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（原形）→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does</a:t>
            </a:r>
            <a:r>
              <a:rPr lang="zh-CN" altLang="en-US" sz="22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（第三人称单数形式）</a:t>
            </a:r>
            <a:endParaRPr lang="en-US" altLang="zh-CN" sz="22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275" name="文本框 17"/>
          <p:cNvSpPr txBox="1">
            <a:spLocks noChangeArrowheads="1"/>
          </p:cNvSpPr>
          <p:nvPr/>
        </p:nvSpPr>
        <p:spPr bwMode="auto">
          <a:xfrm>
            <a:off x="1274763" y="2647950"/>
            <a:ext cx="645001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did /dɪd/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做，干；助动词（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的过去式）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6" grpId="0"/>
    </p:bldLst>
  </p:timing>
</p:sld>
</file>

<file path=ppt/theme/theme1.xml><?xml version="1.0" encoding="utf-8"?>
<a:theme xmlns:a="http://schemas.openxmlformats.org/drawingml/2006/main" name="WWW.2PPT.COM&#10;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1371</Words>
  <Application>Microsoft Office PowerPoint</Application>
  <PresentationFormat>全屏显示(4:3)</PresentationFormat>
  <Paragraphs>183</Paragraphs>
  <Slides>25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7" baseType="lpstr">
      <vt:lpstr>Hei</vt:lpstr>
      <vt:lpstr>Kozuka Gothic Pro H</vt:lpstr>
      <vt:lpstr>Malgun Gothic</vt:lpstr>
      <vt:lpstr>方正大黑简体</vt:lpstr>
      <vt:lpstr>黑体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2016-01-15T00:46:00Z</dcterms:created>
  <dcterms:modified xsi:type="dcterms:W3CDTF">2023-01-16T22:44:49Z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8113CA809F094D0B9405300338811B51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