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361" r:id="rId2"/>
    <p:sldId id="290" r:id="rId3"/>
    <p:sldId id="270" r:id="rId4"/>
    <p:sldId id="362" r:id="rId5"/>
    <p:sldId id="420" r:id="rId6"/>
    <p:sldId id="403" r:id="rId7"/>
    <p:sldId id="365" r:id="rId8"/>
    <p:sldId id="404" r:id="rId9"/>
    <p:sldId id="418" r:id="rId10"/>
    <p:sldId id="416" r:id="rId11"/>
    <p:sldId id="421" r:id="rId12"/>
    <p:sldId id="422" r:id="rId13"/>
    <p:sldId id="410" r:id="rId14"/>
    <p:sldId id="419" r:id="rId15"/>
    <p:sldId id="391" r:id="rId16"/>
    <p:sldId id="423" r:id="rId17"/>
    <p:sldId id="424" r:id="rId18"/>
    <p:sldId id="392" r:id="rId19"/>
    <p:sldId id="384" r:id="rId20"/>
    <p:sldId id="286" r:id="rId21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59C456-04F0-46F0-9F8D-CC0937B13D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14E698B5-C83E-434D-AFE4-556F5E08B19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98B5-C83E-434D-AFE4-556F5E08B19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FDCB3-28E4-43EB-8347-42F4C6C0B9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0DCC-24C4-4599-9F98-3BC5733B0B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C7DF-EC60-4D53-A960-878DD31DA0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4875-CD21-4E50-A519-6A7AD11651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CE63-1FFB-4A82-95FC-2D2D9E2719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DF774-4748-41D1-8B29-1CDED6347E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106B-4DE2-4890-846B-276F4AC859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F0DEE-7EE9-43C5-AB86-9BE4F78405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8639-CFC1-417B-B56A-E86E4ACD72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E9F-30AE-44BD-AA95-2A543F2931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7D5C-209D-4419-8D23-8AAF681760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92577-7821-4409-9B72-7BE3F2C657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28B4-6E4F-4C8E-AA41-8CB06576EC5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3F6A3-E16E-4D87-8AE1-81D0172F5C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894F-A008-4EFD-8387-F96DB903C50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50B3A-5896-4C7B-B9FF-4DFA13803C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9684-7256-413D-8DCA-66B083B300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B4F77-FB35-4041-A46A-3D5984FBF7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421F-D23F-48F8-A8E5-B2139E1CA9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79230-95A3-4769-B47E-D153ACB0D5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F5F1-4C59-4E04-B7AC-440F2A95E2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29F17-0CE7-495C-8E64-57EA5D0C2C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3A6C30-1099-4BDB-A099-318C9C4922D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395808-D0AF-4696-898B-92DE401E76C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2.Let's%20sing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Let's%20write%20a%20postcard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6" y="5362575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Unit 3  Writing Home</a:t>
            </a:r>
            <a:endParaRPr lang="zh-CN" altLang="en-US" sz="3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37706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395185" y="3309336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-1" y="3747932"/>
            <a:ext cx="9081247" cy="7444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Lesson14  Jenny Writes a Postcard</a:t>
            </a:r>
            <a:endParaRPr lang="zh-CN" altLang="en-US" sz="32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5" y="585708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405856" y="261271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17"/>
          <p:cNvSpPr txBox="1">
            <a:spLocks noChangeArrowheads="1"/>
          </p:cNvSpPr>
          <p:nvPr/>
        </p:nvSpPr>
        <p:spPr bwMode="auto">
          <a:xfrm>
            <a:off x="3105150" y="1382713"/>
            <a:ext cx="51244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left /left/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左边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247775" y="16081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3" name="文本框 19"/>
          <p:cNvSpPr txBox="1">
            <a:spLocks noChangeArrowheads="1"/>
          </p:cNvSpPr>
          <p:nvPr/>
        </p:nvSpPr>
        <p:spPr bwMode="auto">
          <a:xfrm>
            <a:off x="1517650" y="157797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5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229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150971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矩形 1"/>
          <p:cNvSpPr>
            <a:spLocks noChangeArrowheads="1"/>
          </p:cNvSpPr>
          <p:nvPr/>
        </p:nvSpPr>
        <p:spPr bwMode="auto">
          <a:xfrm>
            <a:off x="1416050" y="3141663"/>
            <a:ext cx="1979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287588" y="2984500"/>
            <a:ext cx="56578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can write on the left of the postcard.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你可以在明信片的左边写内容。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297" name="矩形 1"/>
          <p:cNvSpPr>
            <a:spLocks noChangeArrowheads="1"/>
          </p:cNvSpPr>
          <p:nvPr/>
        </p:nvSpPr>
        <p:spPr bwMode="auto">
          <a:xfrm>
            <a:off x="1387475" y="2478088"/>
            <a:ext cx="989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316163" y="2236788"/>
            <a:ext cx="647541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the left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在左边</a:t>
            </a:r>
          </a:p>
        </p:txBody>
      </p:sp>
      <p:sp>
        <p:nvSpPr>
          <p:cNvPr id="12299" name="矩形 1"/>
          <p:cNvSpPr>
            <a:spLocks noChangeArrowheads="1"/>
          </p:cNvSpPr>
          <p:nvPr/>
        </p:nvSpPr>
        <p:spPr bwMode="auto">
          <a:xfrm>
            <a:off x="1406525" y="4491038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歌谣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3227388" y="4360863"/>
            <a:ext cx="5916612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left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左，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右。中间中间是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middle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beside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旁边不落后，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behind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后面要加油。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在里，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在上，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under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下面不能忘。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7"/>
          <p:cNvSpPr txBox="1">
            <a:spLocks noChangeArrowheads="1"/>
          </p:cNvSpPr>
          <p:nvPr/>
        </p:nvSpPr>
        <p:spPr bwMode="auto">
          <a:xfrm>
            <a:off x="2878138" y="1592263"/>
            <a:ext cx="580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 /raɪt 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右边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6859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317" name="文本框 19"/>
          <p:cNvSpPr txBox="1">
            <a:spLocks noChangeArrowheads="1"/>
          </p:cNvSpPr>
          <p:nvPr/>
        </p:nvSpPr>
        <p:spPr bwMode="auto">
          <a:xfrm>
            <a:off x="1314450" y="167957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6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951163" y="2449513"/>
            <a:ext cx="3984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字母组合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igh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/aɪ/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3319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1938" y="15875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矩形 1"/>
          <p:cNvSpPr>
            <a:spLocks noChangeArrowheads="1"/>
          </p:cNvSpPr>
          <p:nvPr/>
        </p:nvSpPr>
        <p:spPr bwMode="auto">
          <a:xfrm>
            <a:off x="2047875" y="2538413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21" name="矩形 2"/>
          <p:cNvSpPr>
            <a:spLocks noChangeArrowheads="1"/>
          </p:cNvSpPr>
          <p:nvPr/>
        </p:nvSpPr>
        <p:spPr bwMode="auto">
          <a:xfrm>
            <a:off x="2038350" y="3282950"/>
            <a:ext cx="985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947988" y="3057525"/>
            <a:ext cx="58959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 is on the right.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丹尼在右边。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960688" y="3903663"/>
            <a:ext cx="3602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the right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在右边</a:t>
            </a:r>
          </a:p>
        </p:txBody>
      </p:sp>
      <p:sp>
        <p:nvSpPr>
          <p:cNvPr id="13324" name="矩形 1"/>
          <p:cNvSpPr>
            <a:spLocks noChangeArrowheads="1"/>
          </p:cNvSpPr>
          <p:nvPr/>
        </p:nvSpPr>
        <p:spPr bwMode="auto">
          <a:xfrm>
            <a:off x="2035175" y="4002088"/>
            <a:ext cx="1011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3462338" y="5368925"/>
            <a:ext cx="2979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正确的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26" name="矩形 20"/>
          <p:cNvSpPr>
            <a:spLocks noChangeArrowheads="1"/>
          </p:cNvSpPr>
          <p:nvPr/>
        </p:nvSpPr>
        <p:spPr bwMode="auto">
          <a:xfrm>
            <a:off x="2012950" y="5481638"/>
            <a:ext cx="164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其他意义：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27" name="矩形 1"/>
          <p:cNvSpPr>
            <a:spLocks noChangeArrowheads="1"/>
          </p:cNvSpPr>
          <p:nvPr/>
        </p:nvSpPr>
        <p:spPr bwMode="auto">
          <a:xfrm>
            <a:off x="2057400" y="474027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对应词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4197350" y="4633913"/>
            <a:ext cx="20208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右边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2" grpId="0" build="p"/>
      <p:bldP spid="20" grpId="0" build="p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2851150" y="2344738"/>
            <a:ext cx="4737100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晚上（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night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）八（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）点钟，明亮的（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bright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）灯（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light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），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一直（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straight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）靠右行（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）。</a:t>
            </a:r>
          </a:p>
        </p:txBody>
      </p:sp>
      <p:grpSp>
        <p:nvGrpSpPr>
          <p:cNvPr id="14340" name="组合 2"/>
          <p:cNvGrpSpPr/>
          <p:nvPr/>
        </p:nvGrpSpPr>
        <p:grpSpPr bwMode="auto">
          <a:xfrm>
            <a:off x="982663" y="2544763"/>
            <a:ext cx="2403475" cy="461962"/>
            <a:chOff x="398463" y="4005263"/>
            <a:chExt cx="2404268" cy="461088"/>
          </a:xfrm>
        </p:grpSpPr>
        <p:sp>
          <p:nvSpPr>
            <p:cNvPr id="14341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342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394325" y="1949450"/>
            <a:ext cx="3001963" cy="26495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sing!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919163" y="1133475"/>
            <a:ext cx="3908425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write you a postcard.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send it to you.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Here’s your address on it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picture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postcard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write on the left.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the address on the right.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5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24563" y="4776788"/>
            <a:ext cx="19589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3863" y="2092325"/>
            <a:ext cx="2787650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646113" y="1335088"/>
            <a:ext cx="6792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 a postcard. Write and send it to your friend.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2025" y="7926388"/>
            <a:ext cx="1095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3050" y="2225675"/>
            <a:ext cx="6057900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684213" y="1296988"/>
            <a:ext cx="791368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一、我是小法官。判断图片与单词是（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T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）否（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）相符。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                                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（      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dad       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 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right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                                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（      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write    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 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letter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5051425" y="34877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676400" y="34909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1676400" y="5338763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0" y="2487613"/>
            <a:ext cx="6667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1288" y="2487613"/>
            <a:ext cx="7429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7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1500" y="4249738"/>
            <a:ext cx="7715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8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73663" y="4149725"/>
            <a:ext cx="8191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5024438" y="533082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763588" y="1622425"/>
            <a:ext cx="8296275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二、选择合适的介词填空。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has a picture ______ the Palace Museum.</a:t>
            </a: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send  it ______ you.</a:t>
            </a: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4035425" y="2849563"/>
            <a:ext cx="696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108325" y="4259263"/>
            <a:ext cx="106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1647825" y="2108200"/>
            <a:ext cx="5541963" cy="57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from          to        of          in          on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719263" y="3416300"/>
            <a:ext cx="6284912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584450" y="3417888"/>
            <a:ext cx="5573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picture of...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一幅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的图画。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693863" y="4862513"/>
            <a:ext cx="6284912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559050" y="4864100"/>
            <a:ext cx="5573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send </a:t>
            </a:r>
            <a:r>
              <a:rPr lang="en-US" altLang="zh-CN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to sb. 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把某物寄给某人。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776288" y="2311400"/>
            <a:ext cx="829627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is not far ______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Tian’an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men Square.</a:t>
            </a:r>
          </a:p>
          <a:p>
            <a:pPr eaLnBrk="1" hangingPunct="1">
              <a:lnSpc>
                <a:spcPct val="12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Where do you write ______ a postcard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eaLnBrk="1" hangingPunct="1">
              <a:lnSpc>
                <a:spcPct val="12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They are ______ the shop.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3292475" y="2365375"/>
            <a:ext cx="984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4576763" y="3663950"/>
            <a:ext cx="1063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3192463" y="4981575"/>
            <a:ext cx="677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TextBox 1"/>
          <p:cNvSpPr txBox="1">
            <a:spLocks noChangeArrowheads="1"/>
          </p:cNvSpPr>
          <p:nvPr/>
        </p:nvSpPr>
        <p:spPr bwMode="auto">
          <a:xfrm>
            <a:off x="1647825" y="1609725"/>
            <a:ext cx="5541963" cy="57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from          to        of          in          on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668463" y="2894013"/>
            <a:ext cx="5975350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533650" y="2895600"/>
            <a:ext cx="5573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far from...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离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远。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693863" y="4340225"/>
            <a:ext cx="5975350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508250" y="4341813"/>
            <a:ext cx="557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 on...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上面写。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730375" y="5564188"/>
            <a:ext cx="5973763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595563" y="5565775"/>
            <a:ext cx="55721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the shop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在商店里。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5" grpId="0"/>
      <p:bldP spid="19" grpId="0"/>
      <p:bldP spid="21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652463" y="1316038"/>
            <a:ext cx="81708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三、情景交际。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朋友见面会问你“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are you 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”，你应该说：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A. I am good.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B. I’m fine, thanks.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C. Thank you.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7975600" y="2336800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5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8300" y="3333750"/>
            <a:ext cx="1741488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7" y="352424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00113" y="1144588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69950" y="2784475"/>
            <a:ext cx="8164513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mum, dad, dear, fine, write, left, right	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 down, on the left/right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am fine.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What a fine day 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1246188"/>
            <a:ext cx="78930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矩形 1"/>
          <p:cNvSpPr>
            <a:spLocks noChangeArrowheads="1"/>
          </p:cNvSpPr>
          <p:nvPr/>
        </p:nvSpPr>
        <p:spPr bwMode="auto">
          <a:xfrm>
            <a:off x="1019175" y="1712913"/>
            <a:ext cx="7673975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如何写明信片</a:t>
            </a:r>
            <a:endParaRPr lang="en-US" altLang="zh-CN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</a:pP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通常明信片的背面分两栏，左栏用于书写内容，右栏用于填写人名和地址。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由于明信片并不是非常正式的文字载体，我们在书写的时候可以随意一些，但还是要注意：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1.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开头和结尾可以按照自己喜好随意称呼。 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正文写清自己的目的，力求言简意赅。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3.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明信片书写空间有限，不要一下子写上太多信息。 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4.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尽量使用短句型。标点符号的使用可以随意一些。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5.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对于明信片上的关键信息，可以用大写或者下划线突出显示。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write a postcard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内容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743621" y="185139"/>
            <a:ext cx="618900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Let’s write a postcard.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5123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83000" y="5845175"/>
            <a:ext cx="18700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图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175" y="1377950"/>
            <a:ext cx="75057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60650" y="1449388"/>
            <a:ext cx="6032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mum and dad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妈妈和爸爸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5975" y="15478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301750" y="1525588"/>
            <a:ext cx="1358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8" y="14398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676400" y="2292350"/>
            <a:ext cx="7586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mum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mʌm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妈妈（非正式用语）</a:t>
            </a:r>
          </a:p>
        </p:txBody>
      </p:sp>
      <p:sp>
        <p:nvSpPr>
          <p:cNvPr id="6152" name="矩形 1"/>
          <p:cNvSpPr>
            <a:spLocks noChangeArrowheads="1"/>
          </p:cNvSpPr>
          <p:nvPr/>
        </p:nvSpPr>
        <p:spPr bwMode="auto">
          <a:xfrm>
            <a:off x="1643063" y="312737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522538" y="2895600"/>
            <a:ext cx="61468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mum is a teacher.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我的妈妈是一名教师。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4" name="矩形 1"/>
          <p:cNvSpPr>
            <a:spLocks noChangeArrowheads="1"/>
          </p:cNvSpPr>
          <p:nvPr/>
        </p:nvSpPr>
        <p:spPr bwMode="auto">
          <a:xfrm>
            <a:off x="1655763" y="4624388"/>
            <a:ext cx="1289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855913" y="4392613"/>
            <a:ext cx="46815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mud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泥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6" name="矩形 1"/>
          <p:cNvSpPr>
            <a:spLocks noChangeArrowheads="1"/>
          </p:cNvSpPr>
          <p:nvPr/>
        </p:nvSpPr>
        <p:spPr bwMode="auto">
          <a:xfrm>
            <a:off x="1603375" y="5419725"/>
            <a:ext cx="1341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773363" y="5191125"/>
            <a:ext cx="5619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mother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妈妈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正式用语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1390650" y="1911350"/>
            <a:ext cx="7586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dad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dæd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爸爸（非正式用语）</a:t>
            </a:r>
          </a:p>
        </p:txBody>
      </p:sp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1357313" y="274637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236788" y="2514600"/>
            <a:ext cx="61468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dad is very tall.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我的爸爸个子很高。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4" name="矩形 1"/>
          <p:cNvSpPr>
            <a:spLocks noChangeArrowheads="1"/>
          </p:cNvSpPr>
          <p:nvPr/>
        </p:nvSpPr>
        <p:spPr bwMode="auto">
          <a:xfrm>
            <a:off x="1370013" y="3649663"/>
            <a:ext cx="1289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570163" y="3416300"/>
            <a:ext cx="46815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做 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6" name="矩形 1"/>
          <p:cNvSpPr>
            <a:spLocks noChangeArrowheads="1"/>
          </p:cNvSpPr>
          <p:nvPr/>
        </p:nvSpPr>
        <p:spPr bwMode="auto">
          <a:xfrm>
            <a:off x="1317625" y="4529138"/>
            <a:ext cx="1341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498725" y="4298950"/>
            <a:ext cx="5619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father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爸爸（正式用语）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8" name="矩形 1"/>
          <p:cNvSpPr>
            <a:spLocks noChangeArrowheads="1"/>
          </p:cNvSpPr>
          <p:nvPr/>
        </p:nvSpPr>
        <p:spPr bwMode="auto">
          <a:xfrm>
            <a:off x="1331913" y="534352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对应词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1"/>
          <p:cNvSpPr>
            <a:spLocks noChangeArrowheads="1"/>
          </p:cNvSpPr>
          <p:nvPr/>
        </p:nvSpPr>
        <p:spPr bwMode="auto">
          <a:xfrm>
            <a:off x="3425825" y="5237163"/>
            <a:ext cx="2019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妈妈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2884488" y="1511300"/>
            <a:ext cx="399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dear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dɪə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亲爱的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47750" y="16129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197" name="文本框 19"/>
          <p:cNvSpPr txBox="1">
            <a:spLocks noChangeArrowheads="1"/>
          </p:cNvSpPr>
          <p:nvPr/>
        </p:nvSpPr>
        <p:spPr bwMode="auto">
          <a:xfrm>
            <a:off x="1414463" y="1603375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819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7038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矩形 1"/>
          <p:cNvSpPr>
            <a:spLocks noChangeArrowheads="1"/>
          </p:cNvSpPr>
          <p:nvPr/>
        </p:nvSpPr>
        <p:spPr bwMode="auto">
          <a:xfrm>
            <a:off x="1690688" y="240347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570163" y="2171700"/>
            <a:ext cx="61468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These are my dear friends.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这些是我亲爱的朋友们。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1" name="矩形 1"/>
          <p:cNvSpPr>
            <a:spLocks noChangeArrowheads="1"/>
          </p:cNvSpPr>
          <p:nvPr/>
        </p:nvSpPr>
        <p:spPr bwMode="auto">
          <a:xfrm>
            <a:off x="1703388" y="4589463"/>
            <a:ext cx="1289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903538" y="4368800"/>
            <a:ext cx="46815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听到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year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3" name="矩形 1"/>
          <p:cNvSpPr>
            <a:spLocks noChangeArrowheads="1"/>
          </p:cNvSpPr>
          <p:nvPr/>
        </p:nvSpPr>
        <p:spPr bwMode="auto">
          <a:xfrm>
            <a:off x="1651000" y="538480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其他意义：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165475" y="5143500"/>
            <a:ext cx="5619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dear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昂贵的（＝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expensive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5" name="矩形 1"/>
          <p:cNvSpPr>
            <a:spLocks noChangeArrowheads="1"/>
          </p:cNvSpPr>
          <p:nvPr/>
        </p:nvSpPr>
        <p:spPr bwMode="auto">
          <a:xfrm>
            <a:off x="1695450" y="3894138"/>
            <a:ext cx="2970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同音异形词</a:t>
            </a:r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4418013" y="3787775"/>
            <a:ext cx="2020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deer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鹿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46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878138" y="1436688"/>
            <a:ext cx="5803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fine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faɪn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健康的；晴朗的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5319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314450" y="152558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273300" y="2200275"/>
            <a:ext cx="67262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am fine.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我很好。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 fine day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！多么晴朗的天气呀！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23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4335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矩形 1"/>
          <p:cNvSpPr>
            <a:spLocks noChangeArrowheads="1"/>
          </p:cNvSpPr>
          <p:nvPr/>
        </p:nvSpPr>
        <p:spPr bwMode="auto">
          <a:xfrm>
            <a:off x="1370013" y="2289175"/>
            <a:ext cx="1011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5" name="矩形 2"/>
          <p:cNvSpPr>
            <a:spLocks noChangeArrowheads="1"/>
          </p:cNvSpPr>
          <p:nvPr/>
        </p:nvSpPr>
        <p:spPr bwMode="auto">
          <a:xfrm>
            <a:off x="1349375" y="3484563"/>
            <a:ext cx="127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520950" y="3270250"/>
            <a:ext cx="58959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find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找到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line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线，线条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282825" y="4105275"/>
            <a:ext cx="720566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在口语中可用来表示身体或情况令人满意，此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时通常用作表语。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346200" y="4203700"/>
            <a:ext cx="101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227263" y="5286375"/>
            <a:ext cx="672623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—How’s your mother 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你的妈妈好吗？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—She’s fine, thank you.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她很好，谢谢。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30" name="矩形 20"/>
          <p:cNvSpPr>
            <a:spLocks noChangeArrowheads="1"/>
          </p:cNvSpPr>
          <p:nvPr/>
        </p:nvSpPr>
        <p:spPr bwMode="auto">
          <a:xfrm>
            <a:off x="1323975" y="5410200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2" grpId="0" build="p"/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17"/>
          <p:cNvSpPr txBox="1">
            <a:spLocks noChangeArrowheads="1"/>
          </p:cNvSpPr>
          <p:nvPr/>
        </p:nvSpPr>
        <p:spPr bwMode="auto">
          <a:xfrm>
            <a:off x="3008313" y="1646238"/>
            <a:ext cx="4211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write /raɪt/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写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52525" y="17399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245" name="文本框 19"/>
          <p:cNvSpPr txBox="1">
            <a:spLocks noChangeArrowheads="1"/>
          </p:cNvSpPr>
          <p:nvPr/>
        </p:nvSpPr>
        <p:spPr bwMode="auto">
          <a:xfrm>
            <a:off x="1422400" y="170973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024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6414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矩形 1"/>
          <p:cNvSpPr>
            <a:spLocks noChangeArrowheads="1"/>
          </p:cNvSpPr>
          <p:nvPr/>
        </p:nvSpPr>
        <p:spPr bwMode="auto">
          <a:xfrm>
            <a:off x="1768475" y="4972050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651125" y="4741863"/>
            <a:ext cx="50085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 an email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写一封电子邮件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 down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写下来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49" name="矩形 1"/>
          <p:cNvSpPr>
            <a:spLocks noChangeArrowheads="1"/>
          </p:cNvSpPr>
          <p:nvPr/>
        </p:nvSpPr>
        <p:spPr bwMode="auto">
          <a:xfrm>
            <a:off x="1663700" y="2555875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568575" y="2351088"/>
            <a:ext cx="3448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/aɪ/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10251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1525" y="166528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矩形 1"/>
          <p:cNvSpPr>
            <a:spLocks noChangeArrowheads="1"/>
          </p:cNvSpPr>
          <p:nvPr/>
        </p:nvSpPr>
        <p:spPr bwMode="auto">
          <a:xfrm>
            <a:off x="1741488" y="33734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603500" y="3157538"/>
            <a:ext cx="5391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to write a letter to my brother.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我想要给我的哥哥写一封信。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1290638" y="351155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805113" y="3270250"/>
            <a:ext cx="59356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（原形）→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writing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（现在分词） →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wrote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（过去式） →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writer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（名词）作家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69" name="矩形 1"/>
          <p:cNvSpPr>
            <a:spLocks noChangeArrowheads="1"/>
          </p:cNvSpPr>
          <p:nvPr/>
        </p:nvSpPr>
        <p:spPr bwMode="auto">
          <a:xfrm>
            <a:off x="1335088" y="2389188"/>
            <a:ext cx="2970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同音异形词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4070350" y="2282825"/>
            <a:ext cx="20208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右边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1133</Words>
  <Application>Microsoft Office PowerPoint</Application>
  <PresentationFormat>全屏显示(4:3)</PresentationFormat>
  <Paragraphs>176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55B53869D145413EA60F6B6E0BFCF02E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