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17" r:id="rId2"/>
    <p:sldId id="318" r:id="rId3"/>
    <p:sldId id="324" r:id="rId4"/>
    <p:sldId id="325" r:id="rId5"/>
    <p:sldId id="326" r:id="rId6"/>
    <p:sldId id="340" r:id="rId7"/>
    <p:sldId id="332" r:id="rId8"/>
    <p:sldId id="333" r:id="rId9"/>
    <p:sldId id="319" r:id="rId10"/>
    <p:sldId id="327" r:id="rId11"/>
    <p:sldId id="334" r:id="rId12"/>
    <p:sldId id="296" r:id="rId13"/>
    <p:sldId id="328" r:id="rId14"/>
    <p:sldId id="329" r:id="rId15"/>
    <p:sldId id="299" r:id="rId16"/>
    <p:sldId id="320" r:id="rId17"/>
    <p:sldId id="321" r:id="rId18"/>
    <p:sldId id="335" r:id="rId19"/>
    <p:sldId id="304" r:id="rId20"/>
    <p:sldId id="336" r:id="rId21"/>
    <p:sldId id="338" r:id="rId22"/>
    <p:sldId id="307" r:id="rId23"/>
    <p:sldId id="330" r:id="rId24"/>
    <p:sldId id="339" r:id="rId25"/>
    <p:sldId id="331" r:id="rId26"/>
    <p:sldId id="337" r:id="rId27"/>
    <p:sldId id="323" r:id="rId28"/>
    <p:sldId id="344" r:id="rId29"/>
  </p:sldIdLst>
  <p:sldSz cx="9144000" cy="5143500" type="screen16x9"/>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A00"/>
    <a:srgbClr val="333251"/>
    <a:srgbClr val="414359"/>
    <a:srgbClr val="1F497D"/>
    <a:srgbClr val="45C1A4"/>
    <a:srgbClr val="8DC9CC"/>
    <a:srgbClr val="1C9FB6"/>
    <a:srgbClr val="A0C6A2"/>
    <a:srgbClr val="B9D51F"/>
    <a:srgbClr val="F89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64" y="-1206"/>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56A7-4F98-A9DD-FC8E509AD8B8}"/>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56A7-4F98-A9DD-FC8E509AD8B8}"/>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56A7-4F98-A9DD-FC8E509AD8B8}"/>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56A7-4F98-A9DD-FC8E509AD8B8}"/>
              </c:ext>
            </c:extLst>
          </c:dPt>
          <c:cat>
            <c:strRef>
              <c:f>Sheet1!$A$2:$A$5</c:f>
              <c:strCache>
                <c:ptCount val="2"/>
                <c:pt idx="0">
                  <c:v>1st Qtr</c:v>
                </c:pt>
                <c:pt idx="1">
                  <c:v>2nd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56A7-4F98-A9DD-FC8E509AD8B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sz="1000">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0AB1-4544-814C-00D401B112BD}"/>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0AB1-4544-814C-00D401B112BD}"/>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0AB1-4544-814C-00D401B112BD}"/>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0AB1-4544-814C-00D401B112BD}"/>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0AB1-4544-814C-00D401B112BD}"/>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sz="1000">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F800-4466-8D96-8706825EAA23}"/>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F800-4466-8D96-8706825EAA23}"/>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F800-4466-8D96-8706825EAA23}"/>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F800-4466-8D96-8706825EAA23}"/>
              </c:ext>
            </c:extLst>
          </c:dPt>
          <c:cat>
            <c:strRef>
              <c:f>Sheet1!$A$2:$A$5</c:f>
              <c:strCache>
                <c:ptCount val="2"/>
                <c:pt idx="0">
                  <c:v>1st Qtr</c:v>
                </c:pt>
                <c:pt idx="1">
                  <c:v>2nd Qtr</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F800-4466-8D96-8706825EAA23}"/>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sz="1000">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w="19050">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3181-45F3-B92E-AFD663F79AAC}"/>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3181-45F3-B92E-AFD663F79AAC}"/>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3181-45F3-B92E-AFD663F79AAC}"/>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3181-45F3-B92E-AFD663F79AAC}"/>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3181-45F3-B92E-AFD663F79AAC}"/>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sz="1000">
          <a:latin typeface="+mn-lt"/>
          <a:ea typeface="+mn-ea"/>
          <a:cs typeface="+mn-ea"/>
          <a:sym typeface="+mn-lt"/>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E6CD-47DA-8BA6-90A14A9FAD1D}"/>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E6CD-47DA-8BA6-90A14A9FAD1D}"/>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E6CD-47DA-8BA6-90A14A9FAD1D}"/>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E6CD-47DA-8BA6-90A14A9FAD1D}"/>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E6CD-47DA-8BA6-90A14A9FAD1D}"/>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sz="1000">
          <a:latin typeface="+mn-lt"/>
          <a:ea typeface="+mn-ea"/>
          <a:cs typeface="+mn-ea"/>
          <a:sym typeface="+mn-lt"/>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男性用户</c:v>
                </c:pt>
              </c:strCache>
            </c:strRef>
          </c:tx>
          <c:spPr>
            <a:solidFill>
              <a:schemeClr val="tx2"/>
            </a:solidFill>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1季度</c:v>
                </c:pt>
                <c:pt idx="1">
                  <c:v>2季度</c:v>
                </c:pt>
                <c:pt idx="2">
                  <c:v>3季度</c:v>
                </c:pt>
                <c:pt idx="3">
                  <c:v>4季度</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AE8-455C-BD4E-8C8E430617F5}"/>
            </c:ext>
          </c:extLst>
        </c:ser>
        <c:ser>
          <c:idx val="1"/>
          <c:order val="1"/>
          <c:tx>
            <c:strRef>
              <c:f>Sheet1!$C$1</c:f>
              <c:strCache>
                <c:ptCount val="1"/>
                <c:pt idx="0">
                  <c:v>女性用户</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1季度</c:v>
                </c:pt>
                <c:pt idx="1">
                  <c:v>2季度</c:v>
                </c:pt>
                <c:pt idx="2">
                  <c:v>3季度</c:v>
                </c:pt>
                <c:pt idx="3">
                  <c:v>4季度</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AE8-455C-BD4E-8C8E430617F5}"/>
            </c:ext>
          </c:extLst>
        </c:ser>
        <c:dLbls>
          <c:showLegendKey val="0"/>
          <c:showVal val="0"/>
          <c:showCatName val="0"/>
          <c:showSerName val="0"/>
          <c:showPercent val="0"/>
          <c:showBubbleSize val="0"/>
        </c:dLbls>
        <c:gapWidth val="284"/>
        <c:axId val="201405568"/>
        <c:axId val="201407104"/>
      </c:barChart>
      <c:catAx>
        <c:axId val="20140556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01407104"/>
        <c:crosses val="autoZero"/>
        <c:auto val="1"/>
        <c:lblAlgn val="ctr"/>
        <c:lblOffset val="100"/>
        <c:noMultiLvlLbl val="0"/>
      </c:catAx>
      <c:valAx>
        <c:axId val="201407104"/>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01405568"/>
        <c:crosses val="autoZero"/>
        <c:crossBetween val="between"/>
      </c:valAx>
    </c:plotArea>
    <c:legend>
      <c:legendPos val="b"/>
      <c:layout>
        <c:manualLayout>
          <c:xMode val="edge"/>
          <c:yMode val="edge"/>
          <c:x val="0.26192751010726201"/>
          <c:y val="0.92750704651238103"/>
          <c:w val="0.47614479152449002"/>
          <c:h val="5.1920377109903999E-2"/>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txPr>
    <a:bodyPr/>
    <a:lstStyle/>
    <a:p>
      <a:pPr>
        <a:defRPr lang="zh-CN" sz="1000">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dummy</c:v>
                </c:pt>
              </c:strCache>
            </c:strRef>
          </c:tx>
          <c:spPr>
            <a:solidFill>
              <a:srgbClr val="0066FF"/>
            </a:solidFill>
          </c:spPr>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93B4-4C8A-B895-913A3B85AAC9}"/>
              </c:ext>
            </c:extLst>
          </c:dPt>
          <c:dPt>
            <c:idx val="1"/>
            <c:bubble3D val="0"/>
            <c:spPr>
              <a:solidFill>
                <a:srgbClr val="225378"/>
              </a:solidFill>
              <a:ln w="19050">
                <a:solidFill>
                  <a:schemeClr val="lt1"/>
                </a:solidFill>
              </a:ln>
              <a:effectLst/>
            </c:spPr>
            <c:extLst>
              <c:ext xmlns:c16="http://schemas.microsoft.com/office/drawing/2014/chart" uri="{C3380CC4-5D6E-409C-BE32-E72D297353CC}">
                <c16:uniqueId val="{00000003-93B4-4C8A-B895-913A3B85AAC9}"/>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93B4-4C8A-B895-913A3B85AAC9}"/>
              </c:ext>
            </c:extLst>
          </c:dPt>
          <c:dPt>
            <c:idx val="3"/>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7-93B4-4C8A-B895-913A3B85AAC9}"/>
              </c:ext>
            </c:extLst>
          </c:dPt>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mn-lt"/>
                    <a:ea typeface="+mn-ea"/>
                    <a:cs typeface="+mn-ea"/>
                    <a:sym typeface="+mn-lt"/>
                  </a:defRPr>
                </a:pPr>
                <a:endParaRPr lang="zh-CN"/>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Reborn</c:v>
                </c:pt>
                <c:pt idx="1">
                  <c:v>Reinforce</c:v>
                </c:pt>
                <c:pt idx="2">
                  <c:v>Reunite</c:v>
                </c:pt>
                <c:pt idx="3">
                  <c:v>Reality</c:v>
                </c:pt>
              </c:strCache>
            </c:strRef>
          </c:cat>
          <c:val>
            <c:numRef>
              <c:f>Sheet1!$B$2:$B$5</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8-93B4-4C8A-B895-913A3B85AAC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B2CB8-AA6D-4428-9EE5-C540C824F2B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808A-3977-4CC1-9B12-D42922CA534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715962-952A-45FB-955B-3A7C3DCDB9F6}"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38F26C2-E90C-4881-8682-75A63DDF2AB3}"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6701EFAE-D117-48EA-9562-6C8DD875E287}" type="slidenum">
              <a:rPr lang="tr-TR" smtClean="0"/>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BA52D7-EFCC-42D1-AF01-B5446CB26671}"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cs typeface="+mn-cs"/>
              </a:rPr>
              <a:t>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98834D-3DD9-47B3-B256-BE9775548C9D}" type="slidenum">
              <a:rPr lang="en-US" altLang="zh-CN" smtClean="0"/>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E4FF5570-FE69-4FDF-99DA-8CDE436443CD}" type="slidenum">
              <a:rPr lang="en-US" smtClean="0">
                <a:solidFill>
                  <a:prstClr val="black"/>
                </a:solidFill>
              </a:rPr>
              <a:t>15</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t>16</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D13BCEFE-3863-450B-BAE1-DCB4BF7E7E44}" type="datetimeFigureOut">
              <a:rPr lang="en-US" altLang="zh-CN"/>
              <a:t>1/10/2023</a:t>
            </a:fld>
            <a:endParaRPr lang="en-US" altLang="zh-C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E18E7343-0B6E-4AE8-86BE-CD6FC24D4500}" type="slidenum">
              <a:rPr lang="en-US" altLang="zh-CN"/>
              <a:t>‹#›</a:t>
            </a:fld>
            <a:endParaRPr lang="en-US" altLang="zh-CN"/>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3A765FCB-3D02-41EE-A285-025073F036E5}" type="datetimeFigureOut">
              <a:rPr lang="en-US" altLang="zh-CN"/>
              <a:t>1/10/2023</a:t>
            </a:fld>
            <a:endParaRPr lang="en-US" altLang="zh-C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3DE43F78-8768-4F05-AEBA-30721A26523F}" type="slidenum">
              <a:rPr lang="en-US" altLang="zh-CN"/>
              <a:t>‹#›</a:t>
            </a:fld>
            <a:endParaRPr lang="en-US" altLang="zh-CN"/>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4BB91EBA-9850-429F-8439-7D61DC0275BD}" type="datetimeFigureOut">
              <a:rPr lang="en-US" altLang="zh-CN"/>
              <a:t>1/10/2023</a:t>
            </a:fld>
            <a:endParaRPr lang="en-US" altLang="zh-C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C56D8C90-0C1E-470E-AA9C-3F7810F4F8AF}" type="slidenum">
              <a:rPr lang="en-US" altLang="zh-CN"/>
              <a:t>‹#›</a:t>
            </a:fld>
            <a:endParaRPr lang="en-US" altLang="zh-CN"/>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1.5">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4"/>
            <a:ext cx="2057400" cy="273844"/>
          </a:xfrm>
          <a:prstGeom prst="rect">
            <a:avLst/>
          </a:prstGeom>
        </p:spPr>
        <p:txBody>
          <a:bodyPr/>
          <a:lstStyle/>
          <a:p>
            <a:fld id="{E2C234CB-ADBD-4865-ABCA-00FDCC1DFBBD}" type="datetime1">
              <a:rPr lang="en-GB" smtClean="0"/>
              <a:t>10/01/2023</a:t>
            </a:fld>
            <a:endParaRPr lang="en-GB"/>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911854" y="4767264"/>
            <a:ext cx="2057400" cy="273844"/>
          </a:xfrm>
          <a:prstGeom prst="rect">
            <a:avLst/>
          </a:prstGeom>
        </p:spPr>
        <p:txBody>
          <a:bodyPr/>
          <a:lstStyle>
            <a:lvl1pPr algn="r">
              <a:defRPr sz="1200"/>
            </a:lvl1pPr>
          </a:lstStyle>
          <a:p>
            <a:fld id="{70C262CF-5CC9-4929-99CD-9F101191856B}" type="slidenum">
              <a:rPr lang="en-GB" smtClean="0"/>
              <a:t>‹#›</a:t>
            </a:fld>
            <a:endParaRPr lang="en-GB"/>
          </a:p>
        </p:txBody>
      </p:sp>
    </p:spTree>
  </p:cSld>
  <p:clrMapOvr>
    <a:masterClrMapping/>
  </p:clrMapOvr>
  <p:transition spd="med">
    <p:dissolv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Work#2">
    <p:spTree>
      <p:nvGrpSpPr>
        <p:cNvPr id="1" name=""/>
        <p:cNvGrpSpPr/>
        <p:nvPr/>
      </p:nvGrpSpPr>
      <p:grpSpPr>
        <a:xfrm>
          <a:off x="0" y="0"/>
          <a:ext cx="0" cy="0"/>
          <a:chOff x="0" y="0"/>
          <a:chExt cx="0" cy="0"/>
        </a:xfrm>
      </p:grpSpPr>
      <p:sp>
        <p:nvSpPr>
          <p:cNvPr id="6" name="Picture Placeholder 14"/>
          <p:cNvSpPr>
            <a:spLocks noGrp="1"/>
          </p:cNvSpPr>
          <p:nvPr>
            <p:ph type="pic" sz="quarter" idx="10" hasCustomPrompt="1"/>
          </p:nvPr>
        </p:nvSpPr>
        <p:spPr>
          <a:xfrm>
            <a:off x="714375" y="1600200"/>
            <a:ext cx="1659636" cy="1659636"/>
          </a:xfrm>
          <a:prstGeom prst="roundRect">
            <a:avLst>
              <a:gd name="adj" fmla="val 2893"/>
            </a:avLst>
          </a:prstGeom>
          <a:solidFill>
            <a:schemeClr val="tx2"/>
          </a:solidFill>
        </p:spPr>
        <p:txBody>
          <a:bodyPr/>
          <a:lstStyle>
            <a:lvl1pPr marL="0" indent="0">
              <a:buNone/>
              <a:defRPr sz="750" baseline="0"/>
            </a:lvl1pPr>
          </a:lstStyle>
          <a:p>
            <a:r>
              <a:rPr lang="en-US"/>
              <a:t>Team#</a:t>
            </a:r>
          </a:p>
        </p:txBody>
      </p:sp>
      <p:sp>
        <p:nvSpPr>
          <p:cNvPr id="7" name="Picture Placeholder 14"/>
          <p:cNvSpPr>
            <a:spLocks noGrp="1"/>
          </p:cNvSpPr>
          <p:nvPr>
            <p:ph type="pic" sz="quarter" idx="11" hasCustomPrompt="1"/>
          </p:nvPr>
        </p:nvSpPr>
        <p:spPr>
          <a:xfrm>
            <a:off x="2732346" y="1600200"/>
            <a:ext cx="1659636" cy="1659636"/>
          </a:xfrm>
          <a:prstGeom prst="roundRect">
            <a:avLst>
              <a:gd name="adj" fmla="val 1468"/>
            </a:avLst>
          </a:prstGeom>
          <a:solidFill>
            <a:schemeClr val="tx2"/>
          </a:solidFill>
        </p:spPr>
        <p:txBody>
          <a:bodyPr/>
          <a:lstStyle>
            <a:lvl1pPr marL="0" indent="0">
              <a:buNone/>
              <a:defRPr sz="750" baseline="0"/>
            </a:lvl1pPr>
          </a:lstStyle>
          <a:p>
            <a:r>
              <a:rPr lang="en-US"/>
              <a:t>Team#</a:t>
            </a:r>
          </a:p>
        </p:txBody>
      </p:sp>
      <p:sp>
        <p:nvSpPr>
          <p:cNvPr id="8" name="Picture Placeholder 14"/>
          <p:cNvSpPr>
            <a:spLocks noGrp="1"/>
          </p:cNvSpPr>
          <p:nvPr>
            <p:ph type="pic" sz="quarter" idx="12" hasCustomPrompt="1"/>
          </p:nvPr>
        </p:nvSpPr>
        <p:spPr>
          <a:xfrm>
            <a:off x="4750317" y="1600200"/>
            <a:ext cx="1659636" cy="1659636"/>
          </a:xfrm>
          <a:prstGeom prst="roundRect">
            <a:avLst>
              <a:gd name="adj" fmla="val 2893"/>
            </a:avLst>
          </a:prstGeom>
          <a:solidFill>
            <a:schemeClr val="tx2"/>
          </a:solidFill>
        </p:spPr>
        <p:txBody>
          <a:bodyPr/>
          <a:lstStyle>
            <a:lvl1pPr marL="0" indent="0">
              <a:buNone/>
              <a:defRPr sz="750" baseline="0"/>
            </a:lvl1pPr>
          </a:lstStyle>
          <a:p>
            <a:r>
              <a:rPr lang="en-US"/>
              <a:t>Team#</a:t>
            </a:r>
          </a:p>
        </p:txBody>
      </p:sp>
      <p:sp>
        <p:nvSpPr>
          <p:cNvPr id="9" name="Picture Placeholder 14"/>
          <p:cNvSpPr>
            <a:spLocks noGrp="1"/>
          </p:cNvSpPr>
          <p:nvPr>
            <p:ph type="pic" sz="quarter" idx="13" hasCustomPrompt="1"/>
          </p:nvPr>
        </p:nvSpPr>
        <p:spPr>
          <a:xfrm>
            <a:off x="6768288" y="1600200"/>
            <a:ext cx="1659636" cy="1659636"/>
          </a:xfrm>
          <a:prstGeom prst="roundRect">
            <a:avLst>
              <a:gd name="adj" fmla="val 2893"/>
            </a:avLst>
          </a:prstGeom>
          <a:solidFill>
            <a:schemeClr val="tx2"/>
          </a:solidFill>
        </p:spPr>
        <p:txBody>
          <a:bodyPr/>
          <a:lstStyle>
            <a:lvl1pPr marL="0" indent="0">
              <a:buNone/>
              <a:defRPr sz="750" baseline="0"/>
            </a:lvl1pPr>
          </a:lstStyle>
          <a:p>
            <a:r>
              <a:rPr lang="en-US"/>
              <a:t>Team#</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age Slide">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426" name="Shape 426"/>
          <p:cNvSpPr>
            <a:spLocks noGrp="1"/>
          </p:cNvSpPr>
          <p:nvPr>
            <p:ph type="body" sz="quarter" idx="1" hasCustomPrompt="1"/>
          </p:nvPr>
        </p:nvSpPr>
        <p:spPr>
          <a:xfrm>
            <a:off x="1020993" y="2792802"/>
            <a:ext cx="2822554" cy="1131094"/>
          </a:xfrm>
          <a:prstGeom prst="rect">
            <a:avLst/>
          </a:prstGeom>
        </p:spPr>
        <p:txBody>
          <a:bodyPr anchor="t">
            <a:noAutofit/>
          </a:bodyPr>
          <a:lstStyle>
            <a:lvl1pPr marL="0" indent="0">
              <a:spcBef>
                <a:spcPts val="0"/>
              </a:spcBef>
              <a:buSzTx/>
              <a:buNone/>
            </a:lvl1pPr>
            <a:lvl2pPr marL="0" indent="85725">
              <a:spcBef>
                <a:spcPts val="0"/>
              </a:spcBef>
              <a:buSzTx/>
              <a:buNone/>
            </a:lvl2pPr>
            <a:lvl3pPr marL="0" indent="171450">
              <a:spcBef>
                <a:spcPts val="0"/>
              </a:spcBef>
              <a:buSzTx/>
              <a:buNone/>
            </a:lvl3pPr>
            <a:lvl4pPr marL="0" indent="257175">
              <a:spcBef>
                <a:spcPts val="0"/>
              </a:spcBef>
              <a:buSzTx/>
              <a:buNone/>
            </a:lvl4pPr>
            <a:lvl5pPr marL="0" indent="3429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27" name="Shape 427"/>
          <p:cNvSpPr>
            <a:spLocks noGrp="1"/>
          </p:cNvSpPr>
          <p:nvPr>
            <p:ph type="title" hasCustomPrompt="1"/>
          </p:nvPr>
        </p:nvSpPr>
        <p:spPr>
          <a:xfrm>
            <a:off x="1018728" y="1538342"/>
            <a:ext cx="2578691" cy="985362"/>
          </a:xfrm>
          <a:prstGeom prst="rect">
            <a:avLst/>
          </a:prstGeom>
        </p:spPr>
        <p:txBody>
          <a:bodyPr anchor="t"/>
          <a:lstStyle/>
          <a:p>
            <a:r>
              <a:t>Title Text</a:t>
            </a:r>
          </a:p>
        </p:txBody>
      </p:sp>
      <p:sp>
        <p:nvSpPr>
          <p:cNvPr id="428" name="Shape 428"/>
          <p:cNvSpPr>
            <a:spLocks noGrp="1"/>
          </p:cNvSpPr>
          <p:nvPr>
            <p:ph type="pic" sz="quarter" idx="13"/>
          </p:nvPr>
        </p:nvSpPr>
        <p:spPr>
          <a:xfrm>
            <a:off x="5866226" y="658662"/>
            <a:ext cx="1238250" cy="1238250"/>
          </a:xfrm>
          <a:prstGeom prst="rect">
            <a:avLst/>
          </a:prstGeom>
        </p:spPr>
        <p:txBody>
          <a:bodyPr lIns="91439" tIns="45719" rIns="91439" bIns="45719" anchor="t">
            <a:noAutofit/>
          </a:bodyPr>
          <a:lstStyle/>
          <a:p>
            <a:endParaRPr/>
          </a:p>
        </p:txBody>
      </p:sp>
      <p:sp>
        <p:nvSpPr>
          <p:cNvPr id="429" name="Shape 429"/>
          <p:cNvSpPr>
            <a:spLocks noGrp="1"/>
          </p:cNvSpPr>
          <p:nvPr>
            <p:ph type="pic" sz="quarter" idx="14"/>
          </p:nvPr>
        </p:nvSpPr>
        <p:spPr>
          <a:xfrm>
            <a:off x="7329364" y="658662"/>
            <a:ext cx="1238250" cy="1238250"/>
          </a:xfrm>
          <a:prstGeom prst="rect">
            <a:avLst/>
          </a:prstGeom>
        </p:spPr>
        <p:txBody>
          <a:bodyPr lIns="91439" tIns="45719" rIns="91439" bIns="45719" anchor="t">
            <a:noAutofit/>
          </a:bodyPr>
          <a:lstStyle/>
          <a:p>
            <a:endParaRPr/>
          </a:p>
        </p:txBody>
      </p:sp>
      <p:sp>
        <p:nvSpPr>
          <p:cNvPr id="430" name="Shape 430"/>
          <p:cNvSpPr>
            <a:spLocks noGrp="1"/>
          </p:cNvSpPr>
          <p:nvPr>
            <p:ph type="pic" sz="quarter" idx="15"/>
          </p:nvPr>
        </p:nvSpPr>
        <p:spPr>
          <a:xfrm>
            <a:off x="7329364" y="2767040"/>
            <a:ext cx="1238250" cy="1238250"/>
          </a:xfrm>
          <a:prstGeom prst="rect">
            <a:avLst/>
          </a:prstGeom>
        </p:spPr>
        <p:txBody>
          <a:bodyPr lIns="91439" tIns="45719" rIns="91439" bIns="45719" anchor="t">
            <a:noAutofit/>
          </a:bodyPr>
          <a:lstStyle/>
          <a:p>
            <a:endParaRPr/>
          </a:p>
        </p:txBody>
      </p:sp>
      <p:sp>
        <p:nvSpPr>
          <p:cNvPr id="431" name="Shape 431"/>
          <p:cNvSpPr>
            <a:spLocks noGrp="1"/>
          </p:cNvSpPr>
          <p:nvPr>
            <p:ph type="pic" sz="quarter" idx="16"/>
          </p:nvPr>
        </p:nvSpPr>
        <p:spPr>
          <a:xfrm>
            <a:off x="5866914" y="2767040"/>
            <a:ext cx="1238250" cy="1238250"/>
          </a:xfrm>
          <a:prstGeom prst="rect">
            <a:avLst/>
          </a:prstGeom>
        </p:spPr>
        <p:txBody>
          <a:bodyPr lIns="91439" tIns="45719" rIns="91439" bIns="45719" anchor="t">
            <a:noAutofit/>
          </a:bodyPr>
          <a:lstStyle/>
          <a:p>
            <a:endParaRPr/>
          </a:p>
        </p:txBody>
      </p:sp>
      <p:sp>
        <p:nvSpPr>
          <p:cNvPr id="432" name="Shape 432"/>
          <p:cNvSpPr>
            <a:spLocks noGrp="1"/>
          </p:cNvSpPr>
          <p:nvPr>
            <p:ph type="pic" sz="quarter" idx="17"/>
          </p:nvPr>
        </p:nvSpPr>
        <p:spPr>
          <a:xfrm>
            <a:off x="4404464" y="658662"/>
            <a:ext cx="1238250" cy="1238250"/>
          </a:xfrm>
          <a:prstGeom prst="rect">
            <a:avLst/>
          </a:prstGeom>
        </p:spPr>
        <p:txBody>
          <a:bodyPr lIns="91439" tIns="45719" rIns="91439" bIns="45719" anchor="t">
            <a:noAutofit/>
          </a:bodyPr>
          <a:lstStyle/>
          <a:p>
            <a:endParaRPr/>
          </a:p>
        </p:txBody>
      </p:sp>
      <p:sp>
        <p:nvSpPr>
          <p:cNvPr id="433" name="Shape 433"/>
          <p:cNvSpPr>
            <a:spLocks noGrp="1"/>
          </p:cNvSpPr>
          <p:nvPr>
            <p:ph type="pic" sz="quarter" idx="18"/>
          </p:nvPr>
        </p:nvSpPr>
        <p:spPr>
          <a:xfrm>
            <a:off x="4404464" y="2767040"/>
            <a:ext cx="1238250" cy="1238250"/>
          </a:xfrm>
          <a:prstGeom prst="rect">
            <a:avLst/>
          </a:prstGeom>
        </p:spPr>
        <p:txBody>
          <a:bodyPr lIns="91439" tIns="45719" rIns="91439" bIns="45719" anchor="t">
            <a:noAutofit/>
          </a:bodyPr>
          <a:lstStyle/>
          <a:p>
            <a:endParaRPr/>
          </a:p>
        </p:txBody>
      </p:sp>
      <p:sp>
        <p:nvSpPr>
          <p:cNvPr id="434" name="Shape 434"/>
          <p:cNvSpPr>
            <a:spLocks noGrp="1"/>
          </p:cNvSpPr>
          <p:nvPr>
            <p:ph type="sldNum" sz="quarter" idx="2"/>
          </p:nvPr>
        </p:nvSpPr>
        <p:spPr>
          <a:xfrm>
            <a:off x="6553200" y="4767263"/>
            <a:ext cx="2133600" cy="274637"/>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Date Placeholder 3"/>
          <p:cNvSpPr>
            <a:spLocks noGrp="1" noChangeArrowheads="1"/>
          </p:cNvSpPr>
          <p:nvPr>
            <p:ph type="dt" sz="half" idx="10"/>
          </p:nvPr>
        </p:nvSpPr>
        <p:spPr>
          <a:xfrm>
            <a:off x="457200" y="4767263"/>
            <a:ext cx="2133600" cy="274637"/>
          </a:xfrm>
          <a:prstGeom prst="rect">
            <a:avLst/>
          </a:prstGeom>
        </p:spPr>
        <p:txBody>
          <a:bodyPr/>
          <a:lstStyle>
            <a:lvl1pPr>
              <a:defRPr/>
            </a:lvl1pPr>
          </a:lstStyle>
          <a:p>
            <a:pPr>
              <a:defRPr/>
            </a:pPr>
            <a:fld id="{A98010F5-81D6-484C-BDCC-052994F0D995}" type="datetime1">
              <a:rPr lang="zh-CN" altLang="en-US"/>
              <a:t>2023-01-10</a:t>
            </a:fld>
            <a:endParaRPr lang="en-US" altLang="zh-CN" sz="1350" dirty="0">
              <a:solidFill>
                <a:schemeClr val="tx1"/>
              </a:solidFill>
            </a:endParaRPr>
          </a:p>
        </p:txBody>
      </p:sp>
      <p:sp>
        <p:nvSpPr>
          <p:cNvPr id="4" name="Footer Placeholder 4"/>
          <p:cNvSpPr>
            <a:spLocks noGrp="1" noChangeArrowheads="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5" name="Slide Number Placeholder 5"/>
          <p:cNvSpPr>
            <a:spLocks noGrp="1" noChangeArrowheads="1"/>
          </p:cNvSpPr>
          <p:nvPr>
            <p:ph type="sldNum" sz="quarter" idx="12"/>
          </p:nvPr>
        </p:nvSpPr>
        <p:spPr>
          <a:xfrm>
            <a:off x="6553200" y="4767263"/>
            <a:ext cx="2133600" cy="274637"/>
          </a:xfrm>
          <a:prstGeom prst="rect">
            <a:avLst/>
          </a:prstGeom>
        </p:spPr>
        <p:txBody>
          <a:bodyPr/>
          <a:lstStyle>
            <a:lvl1pPr>
              <a:defRPr/>
            </a:lvl1pPr>
          </a:lstStyle>
          <a:p>
            <a:pPr>
              <a:defRPr/>
            </a:pPr>
            <a:fld id="{6DE011DA-3203-4F2F-AA56-E19DCE0669A0}" type="slidenum">
              <a:rPr lang="zh-CN" altLang="en-US"/>
              <a:t>‹#›</a:t>
            </a:fld>
            <a:endParaRPr lang="en-US" altLang="zh-CN" sz="1350" dirty="0">
              <a:solidFill>
                <a:schemeClr val="tx1"/>
              </a:solidFill>
            </a:endParaRPr>
          </a:p>
        </p:txBody>
      </p:sp>
    </p:spTree>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Columns - Center Graph">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2924525" y="4910327"/>
            <a:ext cx="3086100" cy="173015"/>
          </a:xfrm>
          <a:prstGeom prst="rect">
            <a:avLst/>
          </a:prstGeom>
        </p:spPr>
        <p:txBody>
          <a:body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6553200" y="4767263"/>
            <a:ext cx="2133600" cy="274637"/>
          </a:xfrm>
          <a:prstGeom prst="rect">
            <a:avLst/>
          </a:prstGeom>
        </p:spPr>
        <p:txBody>
          <a:bodyPr/>
          <a:lstStyle/>
          <a:p>
            <a:r>
              <a:rPr lang="en-US"/>
              <a:t>Slide </a:t>
            </a:r>
            <a:fld id="{DAEF4D36-AE85-49C9-90DE-66D02B257272}" type="slidenum">
              <a:rPr lang="en-US" smtClean="0"/>
              <a:t>‹#›</a:t>
            </a:fld>
            <a:endParaRPr lang="en-US" dirty="0"/>
          </a:p>
        </p:txBody>
      </p:sp>
      <p:sp>
        <p:nvSpPr>
          <p:cNvPr id="8" name="テキスト プレースホルダー 8"/>
          <p:cNvSpPr>
            <a:spLocks noGrp="1"/>
          </p:cNvSpPr>
          <p:nvPr>
            <p:ph type="body" sz="quarter" idx="12" hasCustomPrompt="1"/>
          </p:nvPr>
        </p:nvSpPr>
        <p:spPr>
          <a:xfrm>
            <a:off x="401003" y="3103174"/>
            <a:ext cx="2557141" cy="512673"/>
          </a:xfrm>
          <a:prstGeom prst="rect">
            <a:avLst/>
          </a:prstGeom>
          <a:noFill/>
        </p:spPr>
        <p:txBody>
          <a:bodyPr anchor="b"/>
          <a:lstStyle>
            <a:lvl1pPr algn="r">
              <a:defRPr sz="1400" baseline="0">
                <a:solidFill>
                  <a:srgbClr val="0099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9" name="テキスト プレースホルダー 8"/>
          <p:cNvSpPr>
            <a:spLocks noGrp="1"/>
          </p:cNvSpPr>
          <p:nvPr>
            <p:ph type="body" sz="quarter" idx="14" hasCustomPrompt="1"/>
          </p:nvPr>
        </p:nvSpPr>
        <p:spPr>
          <a:xfrm>
            <a:off x="401004" y="3645927"/>
            <a:ext cx="2557141" cy="926073"/>
          </a:xfrm>
          <a:prstGeom prst="rect">
            <a:avLst/>
          </a:prstGeom>
        </p:spPr>
        <p:txBody>
          <a:bodyPr anchor="t"/>
          <a:lstStyle>
            <a:lvl1pPr algn="r">
              <a:lnSpc>
                <a:spcPts val="1400"/>
              </a:lnSpc>
              <a:defRPr sz="11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6" name="テキスト プレースホルダー 8"/>
          <p:cNvSpPr>
            <a:spLocks noGrp="1"/>
          </p:cNvSpPr>
          <p:nvPr>
            <p:ph type="body" sz="quarter" idx="21" hasCustomPrompt="1"/>
          </p:nvPr>
        </p:nvSpPr>
        <p:spPr>
          <a:xfrm>
            <a:off x="401003" y="1349378"/>
            <a:ext cx="2557141" cy="512673"/>
          </a:xfrm>
          <a:prstGeom prst="rect">
            <a:avLst/>
          </a:prstGeom>
          <a:noFill/>
        </p:spPr>
        <p:txBody>
          <a:bodyPr anchor="b"/>
          <a:lstStyle>
            <a:lvl1pPr algn="r">
              <a:defRPr sz="1400" baseline="0">
                <a:solidFill>
                  <a:srgbClr val="0099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7" name="テキスト プレースホルダー 8"/>
          <p:cNvSpPr>
            <a:spLocks noGrp="1"/>
          </p:cNvSpPr>
          <p:nvPr>
            <p:ph type="body" sz="quarter" idx="22" hasCustomPrompt="1"/>
          </p:nvPr>
        </p:nvSpPr>
        <p:spPr>
          <a:xfrm>
            <a:off x="401004" y="1892131"/>
            <a:ext cx="2557141" cy="926073"/>
          </a:xfrm>
          <a:prstGeom prst="rect">
            <a:avLst/>
          </a:prstGeom>
        </p:spPr>
        <p:txBody>
          <a:bodyPr anchor="t"/>
          <a:lstStyle>
            <a:lvl1pPr algn="r">
              <a:lnSpc>
                <a:spcPts val="1400"/>
              </a:lnSpc>
              <a:defRPr sz="11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9" name="テキスト プレースホルダー 8"/>
          <p:cNvSpPr>
            <a:spLocks noGrp="1"/>
          </p:cNvSpPr>
          <p:nvPr>
            <p:ph type="body" sz="quarter" idx="24" hasCustomPrompt="1"/>
          </p:nvPr>
        </p:nvSpPr>
        <p:spPr>
          <a:xfrm>
            <a:off x="6201537" y="3103174"/>
            <a:ext cx="2557141" cy="512673"/>
          </a:xfrm>
          <a:prstGeom prst="rect">
            <a:avLst/>
          </a:prstGeom>
          <a:noFill/>
        </p:spPr>
        <p:txBody>
          <a:bodyPr anchor="b"/>
          <a:lstStyle>
            <a:lvl1pPr algn="l">
              <a:defRPr sz="1400" baseline="0">
                <a:solidFill>
                  <a:srgbClr val="0099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0" name="テキスト プレースホルダー 8"/>
          <p:cNvSpPr>
            <a:spLocks noGrp="1"/>
          </p:cNvSpPr>
          <p:nvPr>
            <p:ph type="body" sz="quarter" idx="25" hasCustomPrompt="1"/>
          </p:nvPr>
        </p:nvSpPr>
        <p:spPr>
          <a:xfrm>
            <a:off x="6201537" y="3645927"/>
            <a:ext cx="2557141" cy="926073"/>
          </a:xfrm>
          <a:prstGeom prst="rect">
            <a:avLst/>
          </a:prstGeom>
        </p:spPr>
        <p:txBody>
          <a:bodyPr anchor="t"/>
          <a:lstStyle>
            <a:lvl1pPr algn="l">
              <a:lnSpc>
                <a:spcPts val="1400"/>
              </a:lnSpc>
              <a:defRPr sz="11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2" name="テキスト プレースホルダー 8"/>
          <p:cNvSpPr>
            <a:spLocks noGrp="1"/>
          </p:cNvSpPr>
          <p:nvPr>
            <p:ph type="body" sz="quarter" idx="27" hasCustomPrompt="1"/>
          </p:nvPr>
        </p:nvSpPr>
        <p:spPr>
          <a:xfrm>
            <a:off x="6201536" y="1349378"/>
            <a:ext cx="2557141" cy="512673"/>
          </a:xfrm>
          <a:prstGeom prst="rect">
            <a:avLst/>
          </a:prstGeom>
          <a:noFill/>
        </p:spPr>
        <p:txBody>
          <a:bodyPr anchor="b"/>
          <a:lstStyle>
            <a:lvl1pPr algn="l">
              <a:defRPr sz="1400" baseline="0">
                <a:solidFill>
                  <a:srgbClr val="0099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3" name="テキスト プレースホルダー 8"/>
          <p:cNvSpPr>
            <a:spLocks noGrp="1"/>
          </p:cNvSpPr>
          <p:nvPr>
            <p:ph type="body" sz="quarter" idx="28" hasCustomPrompt="1"/>
          </p:nvPr>
        </p:nvSpPr>
        <p:spPr>
          <a:xfrm>
            <a:off x="6201537" y="1892131"/>
            <a:ext cx="2557141" cy="926073"/>
          </a:xfrm>
          <a:prstGeom prst="rect">
            <a:avLst/>
          </a:prstGeom>
        </p:spPr>
        <p:txBody>
          <a:bodyPr anchor="t"/>
          <a:lstStyle>
            <a:lvl1pPr algn="l">
              <a:lnSpc>
                <a:spcPts val="1400"/>
              </a:lnSpc>
              <a:defRPr sz="11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0" name="グラフ プレースホルダー 9"/>
          <p:cNvSpPr>
            <a:spLocks noGrp="1"/>
          </p:cNvSpPr>
          <p:nvPr>
            <p:ph type="chart" sz="quarter" idx="29"/>
          </p:nvPr>
        </p:nvSpPr>
        <p:spPr>
          <a:xfrm>
            <a:off x="3045919" y="1423334"/>
            <a:ext cx="3067844" cy="3067844"/>
          </a:xfrm>
          <a:prstGeom prst="rect">
            <a:avLst/>
          </a:prstGeom>
        </p:spPr>
        <p:txBody>
          <a:bodyPr/>
          <a:lstStyle/>
          <a:p>
            <a:endParaRPr lang="en-US"/>
          </a:p>
        </p:txBody>
      </p:sp>
    </p:spTree>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2A0F5ED5-C6F5-4F88-AEBF-DE878BE294C7}" type="datetimeFigureOut">
              <a:rPr lang="en-US" altLang="zh-CN"/>
              <a:t>1/10/2023</a:t>
            </a:fld>
            <a:endParaRPr lang="en-US" altLang="zh-C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8A7DCC55-AD72-45FD-84C6-D07F9E301CA0}" type="slidenum">
              <a:rPr lang="en-US" altLang="zh-CN"/>
              <a:t>‹#›</a:t>
            </a:fld>
            <a:endParaRPr lang="en-US" altLang="zh-CN"/>
          </a:p>
        </p:txBody>
      </p:sp>
    </p:spTree>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066412" y="1235760"/>
            <a:ext cx="1738058" cy="1736469"/>
          </a:xfrm>
          <a:prstGeom prst="rect">
            <a:avLst/>
          </a:prstGeom>
          <a:ln>
            <a:noFill/>
          </a:ln>
          <a:effectLst/>
        </p:spPr>
        <p:txBody>
          <a:bodyPr>
            <a:normAutofit/>
          </a:bodyPr>
          <a:lstStyle>
            <a:lvl1pPr marL="0" indent="0">
              <a:buNone/>
              <a:defRPr sz="1575">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4"/>
          </p:nvPr>
        </p:nvSpPr>
        <p:spPr>
          <a:xfrm>
            <a:off x="4584860" y="1235760"/>
            <a:ext cx="1738058" cy="1736469"/>
          </a:xfrm>
          <a:prstGeom prst="rect">
            <a:avLst/>
          </a:prstGeom>
          <a:ln>
            <a:noFill/>
          </a:ln>
          <a:effectLst/>
        </p:spPr>
        <p:txBody>
          <a:bodyPr>
            <a:normAutofit/>
          </a:bodyPr>
          <a:lstStyle>
            <a:lvl1pPr marL="0" indent="0">
              <a:buNone/>
              <a:defRPr sz="1575">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15"/>
          </p:nvPr>
        </p:nvSpPr>
        <p:spPr>
          <a:xfrm>
            <a:off x="1066412" y="2971116"/>
            <a:ext cx="1738058" cy="1736469"/>
          </a:xfrm>
          <a:prstGeom prst="rect">
            <a:avLst/>
          </a:prstGeom>
          <a:ln>
            <a:noFill/>
          </a:ln>
          <a:effectLst/>
        </p:spPr>
        <p:txBody>
          <a:bodyPr>
            <a:normAutofit/>
          </a:bodyPr>
          <a:lstStyle>
            <a:lvl1pPr marL="0" indent="0">
              <a:buNone/>
              <a:defRPr sz="1575">
                <a:ln>
                  <a:noFill/>
                </a:ln>
                <a:solidFill>
                  <a:schemeClr val="bg1">
                    <a:lumMod val="85000"/>
                  </a:schemeClr>
                </a:solidFill>
              </a:defRPr>
            </a:lvl1pPr>
          </a:lstStyle>
          <a:p>
            <a:endParaRPr lang="en-US" dirty="0"/>
          </a:p>
        </p:txBody>
      </p:sp>
      <p:sp>
        <p:nvSpPr>
          <p:cNvPr id="33" name="Picture Placeholder 13"/>
          <p:cNvSpPr>
            <a:spLocks noGrp="1" noChangeAspect="1"/>
          </p:cNvSpPr>
          <p:nvPr>
            <p:ph type="pic" sz="quarter" idx="16"/>
          </p:nvPr>
        </p:nvSpPr>
        <p:spPr>
          <a:xfrm>
            <a:off x="4584860" y="2971116"/>
            <a:ext cx="1738058" cy="1736469"/>
          </a:xfrm>
          <a:prstGeom prst="rect">
            <a:avLst/>
          </a:prstGeom>
          <a:ln>
            <a:noFill/>
          </a:ln>
          <a:effectLst/>
        </p:spPr>
        <p:txBody>
          <a:bodyPr>
            <a:normAutofit/>
          </a:bodyPr>
          <a:lstStyle>
            <a:lvl1pPr marL="0" indent="0">
              <a:buNone/>
              <a:defRPr sz="1575">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atin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id-ID"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EB5C08A1-7713-47CE-97B4-863D833656A0}" type="datetimeFigureOut">
              <a:rPr lang="id-ID" smtClean="0"/>
              <a:t>10/01/2023</a:t>
            </a:fld>
            <a:endParaRPr lang="id-ID"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id-ID" dirty="0"/>
          </a:p>
        </p:txBody>
      </p:sp>
      <p:sp>
        <p:nvSpPr>
          <p:cNvPr id="6" name="Slide Number Placeholder 5"/>
          <p:cNvSpPr>
            <a:spLocks noGrp="1"/>
          </p:cNvSpPr>
          <p:nvPr>
            <p:ph type="sldNum" sz="quarter" idx="12"/>
          </p:nvPr>
        </p:nvSpPr>
        <p:spPr>
          <a:xfrm>
            <a:off x="8143875" y="4767263"/>
            <a:ext cx="371475" cy="273844"/>
          </a:xfrm>
          <a:prstGeom prst="rect">
            <a:avLst/>
          </a:prstGeom>
        </p:spPr>
        <p:txBody>
          <a:bodyPr/>
          <a:lstStyle>
            <a:lvl1pPr>
              <a:defRPr sz="790">
                <a:latin typeface="微软雅黑" panose="020B0503020204020204" pitchFamily="34" charset="-122"/>
              </a:defRPr>
            </a:lvl1pPr>
          </a:lstStyle>
          <a:p>
            <a:fld id="{BD3C9449-514E-4F2F-BDF6-E5528CC1E8B5}" type="slidenum">
              <a:rPr lang="id-ID" smtClean="0"/>
              <a:t>‹#›</a:t>
            </a:fld>
            <a:endParaRPr lang="id-ID" dirty="0"/>
          </a:p>
        </p:txBody>
      </p:sp>
    </p:spTree>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1123950"/>
            <a:ext cx="9144000" cy="2438400"/>
          </a:xfrm>
          <a:prstGeom prst="rect">
            <a:avLst/>
          </a:prstGeom>
        </p:spPr>
        <p:txBody>
          <a:bodyPr/>
          <a:lstStyle/>
          <a:p>
            <a:endParaRPr lang="zh-CN" altLang="en-US"/>
          </a:p>
        </p:txBody>
      </p:sp>
    </p:spTree>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op">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6553200" y="4767263"/>
            <a:ext cx="2133600" cy="274637"/>
          </a:xfrm>
          <a:prstGeom prst="rect">
            <a:avLst/>
          </a:prstGeom>
        </p:spPr>
        <p:txBody>
          <a:bodyPr/>
          <a:lstStyle/>
          <a:p>
            <a:fld id="{E6459DFB-86F3-43FA-8567-2EA6E426AE90}" type="slidenum">
              <a:rPr lang="ja-JP" altLang="en-US" smtClean="0">
                <a:solidFill>
                  <a:srgbClr val="000000">
                    <a:tint val="75000"/>
                  </a:srgbClr>
                </a:solidFill>
              </a:rPr>
              <a:t>‹#›</a:t>
            </a:fld>
            <a:endParaRPr lang="ja-JP" altLang="en-US">
              <a:solidFill>
                <a:srgbClr val="000000">
                  <a:tint val="75000"/>
                </a:srgbClr>
              </a:solidFill>
            </a:endParaRPr>
          </a:p>
        </p:txBody>
      </p:sp>
    </p:spTree>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4"/>
            <a:ext cx="2057400" cy="273844"/>
          </a:xfrm>
          <a:prstGeom prst="rect">
            <a:avLst/>
          </a:prstGeom>
        </p:spPr>
        <p:txBody>
          <a:bodyPr/>
          <a:lstStyle/>
          <a:p>
            <a:fld id="{E2C234CB-ADBD-4865-ABCA-00FDCC1DFBBD}" type="datetime1">
              <a:rPr lang="en-GB" smtClean="0"/>
              <a:t>10/01/2023</a:t>
            </a:fld>
            <a:endParaRPr lang="en-GB"/>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911854" y="4767264"/>
            <a:ext cx="2057400" cy="273844"/>
          </a:xfrm>
          <a:prstGeom prst="rect">
            <a:avLst/>
          </a:prstGeom>
        </p:spPr>
        <p:txBody>
          <a:bodyPr/>
          <a:lstStyle>
            <a:lvl1pPr algn="r">
              <a:defRPr sz="1200"/>
            </a:lvl1pPr>
          </a:lstStyle>
          <a:p>
            <a:fld id="{70C262CF-5CC9-4929-99CD-9F101191856B}" type="slidenum">
              <a:rPr lang="en-GB" smtClean="0"/>
              <a:t>‹#›</a:t>
            </a:fld>
            <a:endParaRPr lang="en-GB"/>
          </a:p>
        </p:txBody>
      </p:sp>
      <p:grpSp>
        <p:nvGrpSpPr>
          <p:cNvPr id="6" name="组合 5"/>
          <p:cNvGrpSpPr/>
          <p:nvPr userDrawn="1"/>
        </p:nvGrpSpPr>
        <p:grpSpPr>
          <a:xfrm>
            <a:off x="1" y="232212"/>
            <a:ext cx="203828" cy="467908"/>
            <a:chOff x="0" y="464567"/>
            <a:chExt cx="407728" cy="1152525"/>
          </a:xfrm>
        </p:grpSpPr>
        <p:sp>
          <p:nvSpPr>
            <p:cNvPr id="7" name="矩形 6"/>
            <p:cNvSpPr/>
            <p:nvPr userDrawn="1"/>
          </p:nvSpPr>
          <p:spPr>
            <a:xfrm>
              <a:off x="0" y="464567"/>
              <a:ext cx="288032" cy="1152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8" name="矩形 7"/>
            <p:cNvSpPr/>
            <p:nvPr userDrawn="1"/>
          </p:nvSpPr>
          <p:spPr>
            <a:xfrm>
              <a:off x="350128" y="464567"/>
              <a:ext cx="57600" cy="1152525"/>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spTree>
  </p:cSld>
  <p:clrMapOvr>
    <a:masterClrMapping/>
  </p:clrMapOvr>
  <p:transition spd="med">
    <p:dissolv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第1章">
    <p:spTree>
      <p:nvGrpSpPr>
        <p:cNvPr id="1" name=""/>
        <p:cNvGrpSpPr/>
        <p:nvPr/>
      </p:nvGrpSpPr>
      <p:grpSpPr>
        <a:xfrm>
          <a:off x="0" y="0"/>
          <a:ext cx="0" cy="0"/>
          <a:chOff x="0" y="0"/>
          <a:chExt cx="0" cy="0"/>
        </a:xfrm>
      </p:grpSpPr>
      <p:grpSp>
        <p:nvGrpSpPr>
          <p:cNvPr id="9" name="组合 8"/>
          <p:cNvGrpSpPr/>
          <p:nvPr userDrawn="1"/>
        </p:nvGrpSpPr>
        <p:grpSpPr>
          <a:xfrm>
            <a:off x="99871" y="86336"/>
            <a:ext cx="708469" cy="695990"/>
            <a:chOff x="3627746" y="1200316"/>
            <a:chExt cx="944625" cy="927986"/>
          </a:xfrm>
        </p:grpSpPr>
        <p:grpSp>
          <p:nvGrpSpPr>
            <p:cNvPr id="10" name="组合 9"/>
            <p:cNvGrpSpPr/>
            <p:nvPr/>
          </p:nvGrpSpPr>
          <p:grpSpPr>
            <a:xfrm>
              <a:off x="4339636" y="1200316"/>
              <a:ext cx="232735" cy="235114"/>
              <a:chOff x="4387704" y="1106340"/>
              <a:chExt cx="232735" cy="235114"/>
            </a:xfrm>
          </p:grpSpPr>
          <p:cxnSp>
            <p:nvCxnSpPr>
              <p:cNvPr id="14" name="直接连接符 13"/>
              <p:cNvCxnSpPr/>
              <p:nvPr/>
            </p:nvCxnSpPr>
            <p:spPr>
              <a:xfrm flipH="1">
                <a:off x="4387704" y="1108721"/>
                <a:ext cx="232735" cy="23273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425478" y="1106340"/>
                <a:ext cx="128616" cy="1286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flipV="1">
              <a:off x="3627746" y="1893188"/>
              <a:ext cx="232735" cy="235114"/>
              <a:chOff x="4387704" y="1106340"/>
              <a:chExt cx="232735" cy="235114"/>
            </a:xfrm>
          </p:grpSpPr>
          <p:cxnSp>
            <p:nvCxnSpPr>
              <p:cNvPr id="12" name="直接连接符 11"/>
              <p:cNvCxnSpPr/>
              <p:nvPr/>
            </p:nvCxnSpPr>
            <p:spPr>
              <a:xfrm flipH="1">
                <a:off x="4387704" y="1108721"/>
                <a:ext cx="232735" cy="23273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425478" y="1106340"/>
                <a:ext cx="128616" cy="1286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38"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latin typeface="微软雅黑" panose="020B0503020204020204" pitchFamily="34" charset="-122"/>
              </a:defRPr>
            </a:lvl1pPr>
          </a:lstStyle>
          <a:p>
            <a:r>
              <a:rPr lang="en-US" dirty="0"/>
              <a:t>Click To Edit Master Title Style</a:t>
            </a:r>
          </a:p>
        </p:txBody>
      </p:sp>
      <p:sp>
        <p:nvSpPr>
          <p:cNvPr id="15" name="Text Placeholder 3"/>
          <p:cNvSpPr>
            <a:spLocks noGrp="1"/>
          </p:cNvSpPr>
          <p:nvPr>
            <p:ph type="body" sz="half" idx="2" hasCustomPrompt="1"/>
          </p:nvPr>
        </p:nvSpPr>
        <p:spPr>
          <a:xfrm>
            <a:off x="769938" y="619464"/>
            <a:ext cx="4114800" cy="200746"/>
          </a:xfrm>
          <a:prstGeom prst="rect">
            <a:avLst/>
          </a:prstGeom>
        </p:spPr>
        <p:txBody>
          <a:bodyPr wrap="none" lIns="0" tIns="0" rIns="0" bIns="0" anchor="ctr">
            <a:noAutofit/>
          </a:bodyPr>
          <a:lstStyle>
            <a:lvl1pPr marL="0" indent="0" algn="l">
              <a:buNone/>
              <a:defRPr sz="1400" b="1" baseline="0">
                <a:solidFill>
                  <a:schemeClr val="tx1">
                    <a:lumMod val="65000"/>
                  </a:schemeClr>
                </a:solidFill>
                <a:latin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9E2F85A5-5A22-4230-9427-9C2C75D10FE1}" type="datetimeFigureOut">
              <a:rPr lang="en-US" altLang="zh-CN"/>
              <a:t>1/10/2023</a:t>
            </a:fld>
            <a:endParaRPr lang="en-US" altLang="zh-C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4C156307-F5B9-40FE-AD4A-E4017A57C3A9}" type="slidenum">
              <a:rPr lang="en-US" altLang="zh-CN"/>
              <a:t>‹#›</a:t>
            </a:fld>
            <a:endParaRPr lang="en-US" altLang="zh-CN"/>
          </a:p>
        </p:txBody>
      </p:sp>
    </p:spTree>
  </p:cSld>
  <p:clrMapOvr>
    <a:masterClrMapping/>
  </p:clrMapOvr>
  <p:transition spd="med">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3CECA538-8526-4486-84EB-D53B5DA0A85E}" type="datetimeFigureOut">
              <a:rPr lang="en-US" altLang="zh-CN"/>
              <a:t>1/10/2023</a:t>
            </a:fld>
            <a:endParaRPr lang="en-US" altLang="zh-CN"/>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0C5FC932-2900-49F9-BAA7-83273E74691C}" type="slidenum">
              <a:rPr lang="en-US" altLang="zh-CN"/>
              <a:t>‹#›</a:t>
            </a:fld>
            <a:endParaRPr lang="en-US" altLang="zh-CN"/>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9F444E3A-0557-4857-8B05-7FC892D5E8DB}" type="datetimeFigureOut">
              <a:rPr lang="en-US" altLang="zh-CN"/>
              <a:t>1/10/2023</a:t>
            </a:fld>
            <a:endParaRPr lang="en-US" altLang="zh-CN"/>
          </a:p>
        </p:txBody>
      </p:sp>
      <p:sp>
        <p:nvSpPr>
          <p:cNvPr id="8"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9"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F2B30275-1E57-4ADB-8BE7-BCE16282D809}" type="slidenum">
              <a:rPr lang="en-US" altLang="zh-CN"/>
              <a:t>‹#›</a:t>
            </a:fld>
            <a:endParaRPr lang="en-US" altLang="zh-CN"/>
          </a:p>
        </p:txBody>
      </p:sp>
      <p:sp>
        <p:nvSpPr>
          <p:cNvPr id="11" name="矩形 10"/>
          <p:cNvSpPr/>
          <p:nvPr userDrawn="1"/>
        </p:nvSpPr>
        <p:spPr>
          <a:xfrm>
            <a:off x="6858000" y="4019550"/>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模板下载：</a:t>
            </a:r>
            <a:r>
              <a:rPr lang="en-US" altLang="zh-CN" sz="100" dirty="0" smtClean="0">
                <a:solidFill>
                  <a:prstClr val="white"/>
                </a:solidFill>
                <a:latin typeface="Calibri" panose="020F0502020204030204"/>
                <a:ea typeface="宋体" panose="02010600030101010101" pitchFamily="2" charset="-122"/>
                <a:cs typeface="+mn-cs"/>
              </a:rPr>
              <a:t>www.PPT.com/moban</a:t>
            </a:r>
            <a:r>
              <a:rPr lang="en-US" altLang="zh-CN" sz="100" dirty="0">
                <a:solidFill>
                  <a:prstClr val="white"/>
                </a:solidFill>
                <a:latin typeface="Calibri" panose="020F0502020204030204"/>
                <a:ea typeface="宋体" panose="02010600030101010101" pitchFamily="2" charset="-122"/>
                <a:cs typeface="+mn-cs"/>
              </a:rPr>
              <a:t>/          </a:t>
            </a:r>
            <a:r>
              <a:rPr lang="zh-CN" altLang="en-US" sz="100" dirty="0">
                <a:solidFill>
                  <a:prstClr val="white"/>
                </a:solidFill>
                <a:latin typeface="Calibri" panose="020F0502020204030204"/>
                <a:ea typeface="宋体" panose="02010600030101010101" pitchFamily="2" charset="-122"/>
                <a:cs typeface="+mn-cs"/>
              </a:rPr>
              <a:t>行业</a:t>
            </a: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模板：</a:t>
            </a:r>
            <a:r>
              <a:rPr lang="en-US" altLang="zh-CN" sz="100" dirty="0" smtClean="0">
                <a:solidFill>
                  <a:prstClr val="white"/>
                </a:solidFill>
                <a:latin typeface="Calibri" panose="020F0502020204030204"/>
                <a:ea typeface="宋体" panose="02010600030101010101" pitchFamily="2" charset="-122"/>
                <a:cs typeface="+mn-cs"/>
              </a:rPr>
              <a:t>www.PPT.com/hangye</a:t>
            </a:r>
            <a:r>
              <a:rPr lang="en-US" altLang="zh-CN" sz="100" dirty="0">
                <a:solidFill>
                  <a:prstClr val="white"/>
                </a:solidFill>
                <a:latin typeface="Calibri" panose="020F0502020204030204"/>
                <a:ea typeface="宋体" panose="02010600030101010101" pitchFamily="2" charset="-122"/>
                <a:cs typeface="+mn-cs"/>
              </a:rPr>
              <a:t>/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cs typeface="+mn-cs"/>
              </a:rPr>
              <a:t>节日</a:t>
            </a: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模板：</a:t>
            </a:r>
            <a:r>
              <a:rPr lang="en-US" altLang="zh-CN" sz="100" dirty="0" smtClean="0">
                <a:solidFill>
                  <a:prstClr val="white"/>
                </a:solidFill>
                <a:latin typeface="Calibri" panose="020F0502020204030204"/>
                <a:ea typeface="宋体" panose="02010600030101010101" pitchFamily="2" charset="-122"/>
                <a:cs typeface="+mn-cs"/>
              </a:rPr>
              <a:t>www.PPT.com/jieri</a:t>
            </a:r>
            <a:r>
              <a:rPr lang="en-US" altLang="zh-CN" sz="100" dirty="0">
                <a:solidFill>
                  <a:prstClr val="white"/>
                </a:solidFill>
                <a:latin typeface="Calibri" panose="020F0502020204030204"/>
                <a:ea typeface="宋体" panose="02010600030101010101" pitchFamily="2" charset="-122"/>
                <a:cs typeface="+mn-cs"/>
              </a:rPr>
              <a:t>/          PPT</a:t>
            </a:r>
            <a:r>
              <a:rPr lang="zh-CN" altLang="en-US" sz="100" dirty="0">
                <a:solidFill>
                  <a:prstClr val="white"/>
                </a:solidFill>
                <a:latin typeface="Calibri" panose="020F0502020204030204"/>
                <a:ea typeface="宋体" panose="02010600030101010101" pitchFamily="2" charset="-122"/>
                <a:cs typeface="+mn-cs"/>
              </a:rPr>
              <a:t>素材：</a:t>
            </a:r>
            <a:r>
              <a:rPr lang="en-US" altLang="zh-CN" sz="100" dirty="0" smtClean="0">
                <a:solidFill>
                  <a:prstClr val="white"/>
                </a:solidFill>
                <a:latin typeface="Calibri" panose="020F0502020204030204"/>
                <a:ea typeface="宋体" panose="02010600030101010101" pitchFamily="2" charset="-122"/>
                <a:cs typeface="+mn-cs"/>
              </a:rPr>
              <a:t>www.PPT.com/sucai</a:t>
            </a:r>
            <a:r>
              <a:rPr lang="en-US" altLang="zh-CN" sz="100" dirty="0">
                <a:solidFill>
                  <a:prstClr val="white"/>
                </a:solidFill>
                <a:latin typeface="Calibri" panose="020F0502020204030204"/>
                <a:ea typeface="宋体" panose="02010600030101010101" pitchFamily="2" charset="-122"/>
                <a:cs typeface="+mn-cs"/>
              </a:rPr>
              <a:t>/</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背景图片：</a:t>
            </a:r>
            <a:r>
              <a:rPr lang="en-US" altLang="zh-CN" sz="100" dirty="0" smtClean="0">
                <a:solidFill>
                  <a:prstClr val="white"/>
                </a:solidFill>
                <a:latin typeface="Calibri" panose="020F0502020204030204"/>
                <a:ea typeface="宋体" panose="02010600030101010101" pitchFamily="2" charset="-122"/>
                <a:cs typeface="+mn-cs"/>
              </a:rPr>
              <a:t>www.PPT.com/beijing</a:t>
            </a:r>
            <a:r>
              <a:rPr lang="en-US" altLang="zh-CN" sz="100" dirty="0">
                <a:solidFill>
                  <a:prstClr val="white"/>
                </a:solidFill>
                <a:latin typeface="Calibri" panose="020F0502020204030204"/>
                <a:ea typeface="宋体" panose="02010600030101010101" pitchFamily="2" charset="-122"/>
                <a:cs typeface="+mn-cs"/>
              </a:rPr>
              <a:t>/        PPT</a:t>
            </a:r>
            <a:r>
              <a:rPr lang="zh-CN" altLang="en-US" sz="100" dirty="0">
                <a:solidFill>
                  <a:prstClr val="white"/>
                </a:solidFill>
                <a:latin typeface="Calibri" panose="020F0502020204030204"/>
                <a:ea typeface="宋体" panose="02010600030101010101" pitchFamily="2" charset="-122"/>
                <a:cs typeface="+mn-cs"/>
              </a:rPr>
              <a:t>图表：</a:t>
            </a:r>
            <a:r>
              <a:rPr lang="en-US" altLang="zh-CN" sz="100" dirty="0" smtClean="0">
                <a:solidFill>
                  <a:prstClr val="white"/>
                </a:solidFill>
                <a:latin typeface="Calibri" panose="020F0502020204030204"/>
                <a:ea typeface="宋体" panose="02010600030101010101" pitchFamily="2" charset="-122"/>
                <a:cs typeface="+mn-cs"/>
              </a:rPr>
              <a:t>www.PPT.com/tubiao</a:t>
            </a:r>
            <a:r>
              <a:rPr lang="en-US" altLang="zh-CN" sz="100" dirty="0">
                <a:solidFill>
                  <a:prstClr val="white"/>
                </a:solidFill>
                <a:latin typeface="Calibri" panose="020F0502020204030204"/>
                <a:ea typeface="宋体" panose="02010600030101010101" pitchFamily="2" charset="-122"/>
                <a:cs typeface="+mn-cs"/>
              </a:rPr>
              <a:t>/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cs typeface="+mn-cs"/>
              </a:rPr>
              <a:t>精美</a:t>
            </a: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下载：</a:t>
            </a:r>
            <a:r>
              <a:rPr lang="en-US" altLang="zh-CN" sz="100" dirty="0" smtClean="0">
                <a:solidFill>
                  <a:prstClr val="white"/>
                </a:solidFill>
                <a:latin typeface="Calibri" panose="020F0502020204030204"/>
                <a:ea typeface="宋体" panose="02010600030101010101" pitchFamily="2" charset="-122"/>
                <a:cs typeface="+mn-cs"/>
              </a:rPr>
              <a:t>www.PPT.com/xiazai</a:t>
            </a:r>
            <a:r>
              <a:rPr lang="en-US" altLang="zh-CN" sz="100" dirty="0">
                <a:solidFill>
                  <a:prstClr val="white"/>
                </a:solidFill>
                <a:latin typeface="Calibri" panose="020F0502020204030204"/>
                <a:ea typeface="宋体" panose="02010600030101010101" pitchFamily="2" charset="-122"/>
                <a:cs typeface="+mn-cs"/>
              </a:rPr>
              <a:t>/         PPT</a:t>
            </a:r>
            <a:r>
              <a:rPr lang="zh-CN" altLang="en-US" sz="100" dirty="0">
                <a:solidFill>
                  <a:prstClr val="white"/>
                </a:solidFill>
                <a:latin typeface="Calibri" panose="020F0502020204030204"/>
                <a:ea typeface="宋体" panose="02010600030101010101" pitchFamily="2" charset="-122"/>
                <a:cs typeface="+mn-cs"/>
              </a:rPr>
              <a:t>教程： </a:t>
            </a:r>
            <a:r>
              <a:rPr lang="en-US" altLang="zh-CN" sz="100" dirty="0" smtClean="0">
                <a:solidFill>
                  <a:prstClr val="white"/>
                </a:solidFill>
                <a:latin typeface="Calibri" panose="020F0502020204030204"/>
                <a:ea typeface="宋体" panose="02010600030101010101" pitchFamily="2" charset="-122"/>
                <a:cs typeface="+mn-cs"/>
              </a:rPr>
              <a:t>www.PPT.com/powerpoint</a:t>
            </a:r>
            <a:r>
              <a:rPr lang="en-US" altLang="zh-CN" sz="100" dirty="0">
                <a:solidFill>
                  <a:prstClr val="white"/>
                </a:solidFill>
                <a:latin typeface="Calibri" panose="020F0502020204030204"/>
                <a:ea typeface="宋体" panose="02010600030101010101" pitchFamily="2" charset="-122"/>
                <a:cs typeface="+mn-cs"/>
              </a:rPr>
              <a:t>/      </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课件：</a:t>
            </a:r>
            <a:r>
              <a:rPr lang="en-US" altLang="zh-CN" sz="100" dirty="0" smtClean="0">
                <a:solidFill>
                  <a:prstClr val="white"/>
                </a:solidFill>
                <a:latin typeface="Calibri" panose="020F0502020204030204"/>
                <a:ea typeface="宋体" panose="02010600030101010101" pitchFamily="2" charset="-122"/>
                <a:cs typeface="+mn-cs"/>
              </a:rPr>
              <a:t>www.PPT.com/kejian</a:t>
            </a:r>
            <a:r>
              <a:rPr lang="en-US" altLang="zh-CN" sz="100" dirty="0">
                <a:solidFill>
                  <a:prstClr val="white"/>
                </a:solidFill>
                <a:latin typeface="Calibri" panose="020F0502020204030204"/>
                <a:ea typeface="宋体" panose="02010600030101010101" pitchFamily="2" charset="-122"/>
                <a:cs typeface="+mn-cs"/>
              </a:rPr>
              <a:t>/             </a:t>
            </a:r>
            <a:r>
              <a:rPr lang="zh-CN" altLang="en-US" sz="100" dirty="0">
                <a:solidFill>
                  <a:prstClr val="white"/>
                </a:solidFill>
                <a:latin typeface="Calibri" panose="020F0502020204030204"/>
                <a:ea typeface="宋体" panose="02010600030101010101" pitchFamily="2" charset="-122"/>
                <a:cs typeface="+mn-cs"/>
              </a:rPr>
              <a:t>字体下载：</a:t>
            </a:r>
            <a:r>
              <a:rPr lang="en-US" altLang="zh-CN" sz="100" dirty="0" smtClean="0">
                <a:solidFill>
                  <a:prstClr val="white"/>
                </a:solidFill>
                <a:latin typeface="Calibri" panose="020F0502020204030204"/>
                <a:ea typeface="宋体" panose="02010600030101010101" pitchFamily="2" charset="-122"/>
                <a:cs typeface="+mn-cs"/>
              </a:rPr>
              <a:t>www.PPT.com/ziti</a:t>
            </a:r>
            <a:r>
              <a:rPr lang="en-US" altLang="zh-CN" sz="100" dirty="0">
                <a:solidFill>
                  <a:prstClr val="white"/>
                </a:solidFill>
                <a:latin typeface="Calibri" panose="020F0502020204030204"/>
                <a:ea typeface="宋体" panose="02010600030101010101" pitchFamily="2" charset="-122"/>
                <a:cs typeface="+mn-cs"/>
              </a:rPr>
              <a:t>/</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cs typeface="+mn-cs"/>
              </a:rPr>
              <a:t>工作总结</a:t>
            </a: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a:t>
            </a:r>
            <a:r>
              <a:rPr lang="en-US" altLang="zh-CN" sz="100" dirty="0" smtClean="0">
                <a:solidFill>
                  <a:prstClr val="white"/>
                </a:solidFill>
                <a:latin typeface="Calibri" panose="020F0502020204030204"/>
                <a:ea typeface="宋体" panose="02010600030101010101" pitchFamily="2" charset="-122"/>
                <a:cs typeface="+mn-cs"/>
              </a:rPr>
              <a:t>www.PPT.com/xiazai/zongjie</a:t>
            </a:r>
            <a:r>
              <a:rPr lang="en-US" altLang="zh-CN" sz="100" dirty="0">
                <a:solidFill>
                  <a:prstClr val="white"/>
                </a:solidFill>
                <a:latin typeface="Calibri" panose="020F0502020204030204"/>
                <a:ea typeface="宋体" panose="02010600030101010101" pitchFamily="2" charset="-122"/>
                <a:cs typeface="+mn-cs"/>
              </a:rPr>
              <a:t>/ </a:t>
            </a:r>
            <a:r>
              <a:rPr lang="zh-CN" altLang="en-US" sz="100" dirty="0">
                <a:solidFill>
                  <a:prstClr val="white"/>
                </a:solidFill>
                <a:latin typeface="Calibri" panose="020F0502020204030204"/>
                <a:ea typeface="宋体" panose="02010600030101010101" pitchFamily="2" charset="-122"/>
                <a:cs typeface="+mn-cs"/>
              </a:rPr>
              <a:t>工作计划：</a:t>
            </a:r>
            <a:r>
              <a:rPr lang="en-US" altLang="zh-CN" sz="100" dirty="0" smtClean="0">
                <a:solidFill>
                  <a:prstClr val="white"/>
                </a:solidFill>
                <a:latin typeface="Calibri" panose="020F0502020204030204"/>
                <a:ea typeface="宋体" panose="02010600030101010101" pitchFamily="2" charset="-122"/>
                <a:cs typeface="+mn-cs"/>
              </a:rPr>
              <a:t>www.PPT.com/xiazai/jihua</a:t>
            </a:r>
            <a:r>
              <a:rPr lang="en-US" altLang="zh-CN" sz="100" dirty="0">
                <a:solidFill>
                  <a:prstClr val="white"/>
                </a:solidFill>
                <a:latin typeface="Calibri" panose="020F0502020204030204"/>
                <a:ea typeface="宋体" panose="02010600030101010101" pitchFamily="2" charset="-122"/>
                <a:cs typeface="+mn-cs"/>
              </a:rPr>
              <a:t>/</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cs typeface="+mn-cs"/>
              </a:rPr>
              <a:t>商务</a:t>
            </a: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模板：</a:t>
            </a:r>
            <a:r>
              <a:rPr lang="en-US" altLang="zh-CN" sz="100" dirty="0" smtClean="0">
                <a:solidFill>
                  <a:prstClr val="white"/>
                </a:solidFill>
                <a:latin typeface="Calibri" panose="020F0502020204030204"/>
                <a:ea typeface="宋体" panose="02010600030101010101" pitchFamily="2" charset="-122"/>
                <a:cs typeface="+mn-cs"/>
              </a:rPr>
              <a:t>www.PPT.com/moban/shangwu</a:t>
            </a:r>
            <a:r>
              <a:rPr lang="en-US" altLang="zh-CN" sz="100" dirty="0">
                <a:solidFill>
                  <a:prstClr val="white"/>
                </a:solidFill>
                <a:latin typeface="Calibri" panose="020F0502020204030204"/>
                <a:ea typeface="宋体" panose="02010600030101010101" pitchFamily="2" charset="-122"/>
                <a:cs typeface="+mn-cs"/>
              </a:rPr>
              <a:t>/  </a:t>
            </a:r>
            <a:r>
              <a:rPr lang="zh-CN" altLang="en-US" sz="100" dirty="0">
                <a:solidFill>
                  <a:prstClr val="white"/>
                </a:solidFill>
                <a:latin typeface="Calibri" panose="020F0502020204030204"/>
                <a:ea typeface="宋体" panose="02010600030101010101" pitchFamily="2" charset="-122"/>
                <a:cs typeface="+mn-cs"/>
              </a:rPr>
              <a:t>个人简历</a:t>
            </a: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a:t>
            </a:r>
            <a:r>
              <a:rPr lang="en-US" altLang="zh-CN" sz="100" dirty="0" smtClean="0">
                <a:solidFill>
                  <a:prstClr val="white"/>
                </a:solidFill>
                <a:latin typeface="Calibri" panose="020F0502020204030204"/>
                <a:ea typeface="宋体" panose="02010600030101010101" pitchFamily="2" charset="-122"/>
                <a:cs typeface="+mn-cs"/>
              </a:rPr>
              <a:t>www.PPT.com/xiazai/jianli</a:t>
            </a:r>
            <a:r>
              <a:rPr lang="en-US" altLang="zh-CN" sz="100" dirty="0">
                <a:solidFill>
                  <a:prstClr val="white"/>
                </a:solidFill>
                <a:latin typeface="Calibri" panose="020F0502020204030204"/>
                <a:ea typeface="宋体" panose="02010600030101010101" pitchFamily="2" charset="-122"/>
                <a:cs typeface="+mn-cs"/>
              </a:rPr>
              <a:t>/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cs typeface="+mn-cs"/>
              </a:rPr>
              <a:t>毕业答辩</a:t>
            </a: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a:t>
            </a:r>
            <a:r>
              <a:rPr lang="en-US" altLang="zh-CN" sz="100" dirty="0" smtClean="0">
                <a:solidFill>
                  <a:prstClr val="white"/>
                </a:solidFill>
                <a:latin typeface="Calibri" panose="020F0502020204030204"/>
                <a:ea typeface="宋体" panose="02010600030101010101" pitchFamily="2" charset="-122"/>
                <a:cs typeface="+mn-cs"/>
              </a:rPr>
              <a:t>www.PPT.com/xiazai/dabian</a:t>
            </a:r>
            <a:r>
              <a:rPr lang="en-US" altLang="zh-CN" sz="100" dirty="0">
                <a:solidFill>
                  <a:prstClr val="white"/>
                </a:solidFill>
                <a:latin typeface="Calibri" panose="020F0502020204030204"/>
                <a:ea typeface="宋体" panose="02010600030101010101" pitchFamily="2" charset="-122"/>
                <a:cs typeface="+mn-cs"/>
              </a:rPr>
              <a:t>/  </a:t>
            </a:r>
            <a:r>
              <a:rPr lang="zh-CN" altLang="en-US" sz="100" dirty="0">
                <a:solidFill>
                  <a:prstClr val="white"/>
                </a:solidFill>
                <a:latin typeface="Calibri" panose="020F0502020204030204"/>
                <a:ea typeface="宋体" panose="02010600030101010101" pitchFamily="2" charset="-122"/>
                <a:cs typeface="+mn-cs"/>
              </a:rPr>
              <a:t>工作汇报</a:t>
            </a:r>
            <a:r>
              <a:rPr lang="en-US" altLang="zh-CN" sz="100" dirty="0">
                <a:solidFill>
                  <a:prstClr val="white"/>
                </a:solidFill>
                <a:latin typeface="Calibri" panose="020F0502020204030204"/>
                <a:ea typeface="宋体" panose="02010600030101010101" pitchFamily="2" charset="-122"/>
                <a:cs typeface="+mn-cs"/>
              </a:rPr>
              <a:t>PPT</a:t>
            </a:r>
            <a:r>
              <a:rPr lang="zh-CN" altLang="en-US" sz="100" dirty="0">
                <a:solidFill>
                  <a:prstClr val="white"/>
                </a:solidFill>
                <a:latin typeface="Calibri" panose="020F0502020204030204"/>
                <a:ea typeface="宋体" panose="02010600030101010101" pitchFamily="2" charset="-122"/>
                <a:cs typeface="+mn-cs"/>
              </a:rPr>
              <a:t>：</a:t>
            </a:r>
            <a:r>
              <a:rPr lang="en-US" altLang="zh-CN" sz="100" dirty="0" smtClean="0">
                <a:solidFill>
                  <a:prstClr val="white"/>
                </a:solidFill>
                <a:latin typeface="Calibri" panose="020F0502020204030204"/>
                <a:ea typeface="宋体" panose="02010600030101010101" pitchFamily="2" charset="-122"/>
                <a:cs typeface="+mn-cs"/>
              </a:rPr>
              <a:t>www.PPT.com/xiazai/huibao</a:t>
            </a:r>
            <a:r>
              <a:rPr lang="en-US" altLang="zh-CN" sz="100" dirty="0">
                <a:solidFill>
                  <a:prstClr val="white"/>
                </a:solidFill>
                <a:latin typeface="Calibri" panose="020F0502020204030204"/>
                <a:ea typeface="宋体" panose="02010600030101010101" pitchFamily="2" charset="-122"/>
                <a:cs typeface="+mn-cs"/>
              </a:rPr>
              <a:t>/    </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cs typeface="+mn-cs"/>
              </a:rPr>
              <a:t> </a:t>
            </a:r>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269AD067-A646-4494-8862-DE3F530B6724}" type="datetimeFigureOut">
              <a:rPr lang="en-US" altLang="zh-CN"/>
              <a:t>1/10/2023</a:t>
            </a:fld>
            <a:endParaRPr lang="en-US" altLang="zh-CN"/>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5"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1DEB09B9-E46A-4837-AEF6-43B4A3A690B1}" type="slidenum">
              <a:rPr lang="en-US" altLang="zh-CN"/>
              <a:t>‹#›</a:t>
            </a:fld>
            <a:endParaRPr lang="en-US" altLang="zh-CN"/>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A1BDCADF-994E-4D2B-B9F7-2CC9F062CA12}" type="datetimeFigureOut">
              <a:rPr lang="en-US" altLang="zh-CN"/>
              <a:t>1/10/2023</a:t>
            </a:fld>
            <a:endParaRPr lang="en-US" altLang="zh-CN"/>
          </a:p>
        </p:txBody>
      </p:sp>
      <p:sp>
        <p:nvSpPr>
          <p:cNvPr id="3"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4"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B91413BC-DAA7-4512-B4F4-404E63B0D2BF}" type="slidenum">
              <a:rPr lang="en-US" altLang="zh-CN"/>
              <a:t>‹#›</a:t>
            </a:fld>
            <a:endParaRPr lang="en-US" altLang="zh-CN"/>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358C1976-3F56-4286-8D8A-F074682B20BA}" type="datetimeFigureOut">
              <a:rPr lang="en-US" altLang="zh-CN"/>
              <a:t>1/10/2023</a:t>
            </a:fld>
            <a:endParaRPr lang="en-US" altLang="zh-CN"/>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9A3C143A-174E-4521-8538-DE9778E767D7}" type="slidenum">
              <a:rPr lang="en-US" altLang="zh-CN"/>
              <a:t>‹#›</a:t>
            </a:fld>
            <a:endParaRPr lang="en-US" altLang="zh-CN"/>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5A6EEDE9-7B49-46EF-900E-82026D31227D}" type="datetimeFigureOut">
              <a:rPr lang="en-US" altLang="zh-CN"/>
              <a:t>1/10/2023</a:t>
            </a:fld>
            <a:endParaRPr lang="en-US" altLang="zh-CN"/>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D9E0F45A-3809-481F-96A0-13435A638D86}" type="slidenum">
              <a:rPr lang="en-US" altLang="zh-CN"/>
              <a:t>‹#›</a:t>
            </a:fld>
            <a:endParaRPr lang="en-US" altLang="zh-CN"/>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0.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日期占位符 2"/>
          <p:cNvSpPr txBox="1">
            <a:spLocks noGrp="1" noChangeArrowheads="1"/>
          </p:cNvSpPr>
          <p:nvPr/>
        </p:nvSpPr>
        <p:spPr bwMode="auto">
          <a:xfrm>
            <a:off x="6286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fld id="{516FBBF9-2D35-497B-8132-ADCD63162D85}" type="datetime1">
              <a:rPr lang="zh-CN" altLang="en-US" sz="750">
                <a:solidFill>
                  <a:srgbClr val="898989"/>
                </a:solidFill>
                <a:latin typeface="+mn-lt"/>
                <a:ea typeface="+mn-ea"/>
                <a:cs typeface="+mn-ea"/>
                <a:sym typeface="+mn-lt"/>
              </a:rPr>
              <a:t>2023-01-10</a:t>
            </a:fld>
            <a:endParaRPr lang="zh-CN" altLang="en-US" sz="900">
              <a:solidFill>
                <a:srgbClr val="000000"/>
              </a:solidFill>
              <a:latin typeface="+mn-lt"/>
              <a:ea typeface="+mn-ea"/>
              <a:cs typeface="+mn-ea"/>
              <a:sym typeface="+mn-lt"/>
            </a:endParaRPr>
          </a:p>
        </p:txBody>
      </p:sp>
      <p:pic>
        <p:nvPicPr>
          <p:cNvPr id="4099" name="图片 3"/>
          <p:cNvPicPr>
            <a:picLocks noChangeAspect="1" noChangeArrowheads="1"/>
          </p:cNvPicPr>
          <p:nvPr/>
        </p:nvPicPr>
        <p:blipFill>
          <a:blip r:embed="rId3" cstate="screen"/>
          <a:stretch>
            <a:fillRect/>
          </a:stretch>
        </p:blipFill>
        <p:spPr bwMode="auto">
          <a:xfrm>
            <a:off x="0" y="0"/>
            <a:ext cx="9144000" cy="51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矩形 22"/>
          <p:cNvSpPr>
            <a:spLocks noChangeArrowheads="1"/>
          </p:cNvSpPr>
          <p:nvPr/>
        </p:nvSpPr>
        <p:spPr bwMode="auto">
          <a:xfrm>
            <a:off x="-3629" y="2694737"/>
            <a:ext cx="52388" cy="346472"/>
          </a:xfrm>
          <a:prstGeom prst="rect">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350">
              <a:solidFill>
                <a:srgbClr val="000000"/>
              </a:solidFill>
              <a:latin typeface="+mn-lt"/>
              <a:ea typeface="+mn-ea"/>
              <a:cs typeface="+mn-ea"/>
              <a:sym typeface="+mn-lt"/>
            </a:endParaRPr>
          </a:p>
        </p:txBody>
      </p:sp>
      <p:sp>
        <p:nvSpPr>
          <p:cNvPr id="36" name="文本框 35"/>
          <p:cNvSpPr txBox="1"/>
          <p:nvPr/>
        </p:nvSpPr>
        <p:spPr>
          <a:xfrm>
            <a:off x="7504510" y="458326"/>
            <a:ext cx="1106090" cy="150041"/>
          </a:xfrm>
          <a:prstGeom prst="rect">
            <a:avLst/>
          </a:prstGeom>
          <a:noFill/>
        </p:spPr>
        <p:txBody>
          <a:bodyPr anchor="ctr">
            <a:spAutoFit/>
          </a:bodyPr>
          <a:lstStyle/>
          <a:p>
            <a:pPr algn="dist">
              <a:defRPr/>
            </a:pPr>
            <a:r>
              <a:rPr lang="en-US" altLang="zh-CN" sz="375" dirty="0">
                <a:solidFill>
                  <a:srgbClr val="FFFFFF"/>
                </a:solidFill>
                <a:latin typeface="+mn-lt"/>
                <a:cs typeface="+mn-ea"/>
                <a:sym typeface="+mn-lt"/>
              </a:rPr>
              <a:t>BUSINESS PLAN</a:t>
            </a:r>
            <a:endParaRPr lang="zh-CN" altLang="en-US" sz="375" dirty="0">
              <a:solidFill>
                <a:srgbClr val="FFFFFF"/>
              </a:solidFill>
              <a:latin typeface="+mn-lt"/>
              <a:cs typeface="+mn-ea"/>
              <a:sym typeface="+mn-lt"/>
            </a:endParaRPr>
          </a:p>
        </p:txBody>
      </p:sp>
      <p:sp>
        <p:nvSpPr>
          <p:cNvPr id="18" name="圆角矩形 17"/>
          <p:cNvSpPr/>
          <p:nvPr/>
        </p:nvSpPr>
        <p:spPr>
          <a:xfrm>
            <a:off x="584978" y="3434568"/>
            <a:ext cx="1350000" cy="3969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19" name="矩形 18"/>
          <p:cNvSpPr/>
          <p:nvPr/>
        </p:nvSpPr>
        <p:spPr>
          <a:xfrm>
            <a:off x="1045196" y="3817543"/>
            <a:ext cx="405000" cy="1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20" name="矩形 259"/>
          <p:cNvSpPr>
            <a:spLocks noChangeArrowheads="1"/>
          </p:cNvSpPr>
          <p:nvPr/>
        </p:nvSpPr>
        <p:spPr bwMode="auto">
          <a:xfrm>
            <a:off x="365557" y="2484164"/>
            <a:ext cx="5135137"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pPr>
            <a:r>
              <a:rPr lang="zh-CN" altLang="en-US" sz="3600" b="1" cap="all" dirty="0" smtClean="0">
                <a:solidFill>
                  <a:srgbClr val="FFFFFF"/>
                </a:solidFill>
                <a:latin typeface="+mn-lt"/>
                <a:ea typeface="+mn-ea"/>
                <a:cs typeface="+mn-ea"/>
                <a:sym typeface="+mn-lt"/>
              </a:rPr>
              <a:t>科技创业</a:t>
            </a:r>
            <a:r>
              <a:rPr lang="zh-CN" altLang="en-US" sz="3600" b="1" cap="all" dirty="0">
                <a:solidFill>
                  <a:srgbClr val="FFFFFF"/>
                </a:solidFill>
                <a:latin typeface="+mn-lt"/>
                <a:ea typeface="+mn-ea"/>
                <a:cs typeface="+mn-ea"/>
                <a:sym typeface="+mn-lt"/>
              </a:rPr>
              <a:t>融资商业计划书</a:t>
            </a:r>
          </a:p>
        </p:txBody>
      </p:sp>
      <p:sp>
        <p:nvSpPr>
          <p:cNvPr id="22" name="bei"/>
          <p:cNvSpPr>
            <a:spLocks noChangeArrowheads="1"/>
          </p:cNvSpPr>
          <p:nvPr/>
        </p:nvSpPr>
        <p:spPr bwMode="auto">
          <a:xfrm>
            <a:off x="584978" y="3107414"/>
            <a:ext cx="4063222" cy="80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Font typeface="Arial" panose="020B0604020202020204" pitchFamily="34" charset="0"/>
              <a:buNone/>
            </a:pPr>
            <a:r>
              <a:rPr lang="zh-CN" altLang="en-US" sz="525" dirty="0">
                <a:solidFill>
                  <a:srgbClr val="FFFFFF"/>
                </a:solidFill>
                <a:latin typeface="+mn-lt"/>
                <a:ea typeface="+mn-ea"/>
                <a:cs typeface="+mn-ea"/>
                <a:sym typeface="+mn-lt"/>
              </a:rPr>
              <a:t>年终总结</a:t>
            </a:r>
            <a:r>
              <a:rPr lang="en-US" altLang="zh-CN" sz="525" dirty="0">
                <a:solidFill>
                  <a:srgbClr val="FFFFFF"/>
                </a:solidFill>
                <a:latin typeface="+mn-lt"/>
                <a:ea typeface="+mn-ea"/>
                <a:cs typeface="+mn-ea"/>
                <a:sym typeface="+mn-lt"/>
              </a:rPr>
              <a:t>/</a:t>
            </a:r>
            <a:r>
              <a:rPr lang="zh-CN" altLang="en-US" sz="525" dirty="0">
                <a:solidFill>
                  <a:srgbClr val="FFFFFF"/>
                </a:solidFill>
                <a:latin typeface="+mn-lt"/>
                <a:ea typeface="+mn-ea"/>
                <a:cs typeface="+mn-ea"/>
                <a:sym typeface="+mn-lt"/>
              </a:rPr>
              <a:t>工作汇报</a:t>
            </a:r>
            <a:r>
              <a:rPr lang="en-US" altLang="zh-CN" sz="525" dirty="0">
                <a:solidFill>
                  <a:srgbClr val="FFFFFF"/>
                </a:solidFill>
                <a:latin typeface="+mn-lt"/>
                <a:ea typeface="+mn-ea"/>
                <a:cs typeface="+mn-ea"/>
                <a:sym typeface="+mn-lt"/>
              </a:rPr>
              <a:t>/</a:t>
            </a:r>
            <a:r>
              <a:rPr lang="zh-CN" altLang="en-US" sz="525" dirty="0">
                <a:solidFill>
                  <a:srgbClr val="FFFFFF"/>
                </a:solidFill>
                <a:latin typeface="+mn-lt"/>
                <a:ea typeface="+mn-ea"/>
                <a:cs typeface="+mn-ea"/>
                <a:sym typeface="+mn-lt"/>
              </a:rPr>
              <a:t>新年计划</a:t>
            </a:r>
            <a:r>
              <a:rPr lang="en-US" altLang="zh-CN" sz="525" dirty="0">
                <a:solidFill>
                  <a:srgbClr val="FFFFFF"/>
                </a:solidFill>
                <a:latin typeface="+mn-lt"/>
                <a:ea typeface="+mn-ea"/>
                <a:cs typeface="+mn-ea"/>
                <a:sym typeface="+mn-lt"/>
              </a:rPr>
              <a:t>/</a:t>
            </a:r>
            <a:r>
              <a:rPr lang="zh-CN" altLang="en-US" sz="525" dirty="0">
                <a:solidFill>
                  <a:srgbClr val="FFFFFF"/>
                </a:solidFill>
                <a:latin typeface="+mn-lt"/>
                <a:ea typeface="+mn-ea"/>
                <a:cs typeface="+mn-ea"/>
                <a:sym typeface="+mn-lt"/>
              </a:rPr>
              <a:t>销售培训</a:t>
            </a:r>
            <a:r>
              <a:rPr lang="en-US" altLang="zh-CN" sz="525" dirty="0">
                <a:solidFill>
                  <a:srgbClr val="FFFFFF"/>
                </a:solidFill>
                <a:latin typeface="+mn-lt"/>
                <a:ea typeface="+mn-ea"/>
                <a:cs typeface="+mn-ea"/>
                <a:sym typeface="+mn-lt"/>
              </a:rPr>
              <a:t>/</a:t>
            </a:r>
            <a:r>
              <a:rPr lang="zh-CN" altLang="en-US" sz="525" dirty="0">
                <a:solidFill>
                  <a:srgbClr val="FFFFFF"/>
                </a:solidFill>
                <a:latin typeface="+mn-lt"/>
                <a:ea typeface="+mn-ea"/>
                <a:cs typeface="+mn-ea"/>
                <a:sym typeface="+mn-lt"/>
              </a:rPr>
              <a:t>商业计划</a:t>
            </a:r>
            <a:endParaRPr lang="en-US" altLang="zh-CN" sz="525" dirty="0">
              <a:solidFill>
                <a:srgbClr val="FFFFFF"/>
              </a:solidFill>
              <a:latin typeface="+mn-lt"/>
              <a:ea typeface="+mn-ea"/>
              <a:cs typeface="+mn-ea"/>
              <a:sym typeface="+mn-lt"/>
            </a:endParaRPr>
          </a:p>
        </p:txBody>
      </p:sp>
      <p:sp>
        <p:nvSpPr>
          <p:cNvPr id="23" name="圆角矩形 22"/>
          <p:cNvSpPr/>
          <p:nvPr/>
        </p:nvSpPr>
        <p:spPr>
          <a:xfrm>
            <a:off x="1530233" y="3446617"/>
            <a:ext cx="1350000" cy="371476"/>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24" name="文本框 23"/>
          <p:cNvSpPr txBox="1"/>
          <p:nvPr/>
        </p:nvSpPr>
        <p:spPr>
          <a:xfrm>
            <a:off x="763132" y="3525426"/>
            <a:ext cx="993693" cy="219291"/>
          </a:xfrm>
          <a:prstGeom prst="rect">
            <a:avLst/>
          </a:prstGeom>
          <a:noFill/>
        </p:spPr>
        <p:txBody>
          <a:bodyPr wrap="square" rtlCol="0">
            <a:spAutoFit/>
          </a:bodyPr>
          <a:lstStyle/>
          <a:p>
            <a:pPr algn="ctr"/>
            <a:r>
              <a:rPr lang="zh-CN" altLang="en-US" sz="825" b="1" dirty="0">
                <a:solidFill>
                  <a:srgbClr val="FFFFFF"/>
                </a:solidFill>
                <a:latin typeface="+mn-lt"/>
                <a:cs typeface="+mn-ea"/>
                <a:sym typeface="+mn-lt"/>
              </a:rPr>
              <a:t>公司名称</a:t>
            </a:r>
            <a:endParaRPr lang="en-US" altLang="zh-CN" sz="825" b="1" dirty="0">
              <a:solidFill>
                <a:srgbClr val="FFFFFF"/>
              </a:solidFill>
              <a:latin typeface="+mn-lt"/>
              <a:cs typeface="+mn-ea"/>
              <a:sym typeface="+mn-lt"/>
            </a:endParaRPr>
          </a:p>
        </p:txBody>
      </p:sp>
      <p:sp>
        <p:nvSpPr>
          <p:cNvPr id="25" name="自由: 形状 34"/>
          <p:cNvSpPr/>
          <p:nvPr/>
        </p:nvSpPr>
        <p:spPr>
          <a:xfrm rot="18900000">
            <a:off x="1644478" y="3582452"/>
            <a:ext cx="105225" cy="105225"/>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FFFFFF"/>
              </a:solidFill>
              <a:cs typeface="+mn-ea"/>
              <a:sym typeface="+mn-lt"/>
            </a:endParaRPr>
          </a:p>
        </p:txBody>
      </p:sp>
      <p:grpSp>
        <p:nvGrpSpPr>
          <p:cNvPr id="4" name="组合 3"/>
          <p:cNvGrpSpPr/>
          <p:nvPr/>
        </p:nvGrpSpPr>
        <p:grpSpPr>
          <a:xfrm>
            <a:off x="584978" y="2134120"/>
            <a:ext cx="1291377" cy="263493"/>
            <a:chOff x="1223223" y="1967568"/>
            <a:chExt cx="2107650" cy="430045"/>
          </a:xfrm>
        </p:grpSpPr>
        <p:grpSp>
          <p:nvGrpSpPr>
            <p:cNvPr id="27" name="组合 26"/>
            <p:cNvGrpSpPr/>
            <p:nvPr/>
          </p:nvGrpSpPr>
          <p:grpSpPr>
            <a:xfrm>
              <a:off x="1223223" y="1967568"/>
              <a:ext cx="1337460" cy="430045"/>
              <a:chOff x="5647260" y="2104756"/>
              <a:chExt cx="2422370" cy="778886"/>
            </a:xfrm>
            <a:solidFill>
              <a:schemeClr val="accent2"/>
            </a:solidFill>
          </p:grpSpPr>
          <p:sp>
            <p:nvSpPr>
              <p:cNvPr id="28" name="任意多边形 27"/>
              <p:cNvSpPr/>
              <p:nvPr/>
            </p:nvSpPr>
            <p:spPr>
              <a:xfrm>
                <a:off x="7801453" y="2104756"/>
                <a:ext cx="268177" cy="268177"/>
              </a:xfrm>
              <a:custGeom>
                <a:avLst/>
                <a:gdLst>
                  <a:gd name="connsiteX0" fmla="*/ 115780 w 268177"/>
                  <a:gd name="connsiteY0" fmla="*/ 0 h 268177"/>
                  <a:gd name="connsiteX1" fmla="*/ 152397 w 268177"/>
                  <a:gd name="connsiteY1" fmla="*/ 0 h 268177"/>
                  <a:gd name="connsiteX2" fmla="*/ 152397 w 268177"/>
                  <a:gd name="connsiteY2" fmla="*/ 115781 h 268177"/>
                  <a:gd name="connsiteX3" fmla="*/ 268177 w 268177"/>
                  <a:gd name="connsiteY3" fmla="*/ 115781 h 268177"/>
                  <a:gd name="connsiteX4" fmla="*/ 268177 w 268177"/>
                  <a:gd name="connsiteY4" fmla="*/ 152397 h 268177"/>
                  <a:gd name="connsiteX5" fmla="*/ 152397 w 268177"/>
                  <a:gd name="connsiteY5" fmla="*/ 152397 h 268177"/>
                  <a:gd name="connsiteX6" fmla="*/ 152397 w 268177"/>
                  <a:gd name="connsiteY6" fmla="*/ 268177 h 268177"/>
                  <a:gd name="connsiteX7" fmla="*/ 115780 w 268177"/>
                  <a:gd name="connsiteY7" fmla="*/ 268177 h 268177"/>
                  <a:gd name="connsiteX8" fmla="*/ 115780 w 268177"/>
                  <a:gd name="connsiteY8" fmla="*/ 152397 h 268177"/>
                  <a:gd name="connsiteX9" fmla="*/ 0 w 268177"/>
                  <a:gd name="connsiteY9" fmla="*/ 152397 h 268177"/>
                  <a:gd name="connsiteX10" fmla="*/ 0 w 268177"/>
                  <a:gd name="connsiteY10" fmla="*/ 115781 h 268177"/>
                  <a:gd name="connsiteX11" fmla="*/ 115780 w 268177"/>
                  <a:gd name="connsiteY11" fmla="*/ 115781 h 26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77" h="268177">
                    <a:moveTo>
                      <a:pt x="115780" y="0"/>
                    </a:moveTo>
                    <a:lnTo>
                      <a:pt x="152397" y="0"/>
                    </a:lnTo>
                    <a:lnTo>
                      <a:pt x="152397" y="115781"/>
                    </a:lnTo>
                    <a:lnTo>
                      <a:pt x="268177" y="115781"/>
                    </a:lnTo>
                    <a:lnTo>
                      <a:pt x="268177" y="152397"/>
                    </a:lnTo>
                    <a:lnTo>
                      <a:pt x="152397" y="152397"/>
                    </a:lnTo>
                    <a:lnTo>
                      <a:pt x="152397" y="268177"/>
                    </a:lnTo>
                    <a:lnTo>
                      <a:pt x="115780" y="268177"/>
                    </a:lnTo>
                    <a:lnTo>
                      <a:pt x="115780" y="152397"/>
                    </a:lnTo>
                    <a:lnTo>
                      <a:pt x="0" y="152397"/>
                    </a:lnTo>
                    <a:lnTo>
                      <a:pt x="0" y="115781"/>
                    </a:lnTo>
                    <a:lnTo>
                      <a:pt x="115780" y="11578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cs typeface="+mn-ea"/>
                  <a:sym typeface="+mn-lt"/>
                </a:endParaRPr>
              </a:p>
            </p:txBody>
          </p:sp>
          <p:sp>
            <p:nvSpPr>
              <p:cNvPr id="29" name="任意多边形 28"/>
              <p:cNvSpPr>
                <a:spLocks noChangeArrowheads="1"/>
              </p:cNvSpPr>
              <p:nvPr/>
            </p:nvSpPr>
            <p:spPr bwMode="auto">
              <a:xfrm>
                <a:off x="5647260" y="2104756"/>
                <a:ext cx="2088381" cy="778886"/>
              </a:xfrm>
              <a:custGeom>
                <a:avLst/>
                <a:gdLst/>
                <a:ahLst/>
                <a:cxnLst/>
                <a:rect l="l" t="t" r="r" b="b"/>
                <a:pathLst>
                  <a:path w="2088381" h="778886">
                    <a:moveTo>
                      <a:pt x="1256929" y="320567"/>
                    </a:moveTo>
                    <a:lnTo>
                      <a:pt x="1166459" y="549442"/>
                    </a:lnTo>
                    <a:lnTo>
                      <a:pt x="1351926" y="549442"/>
                    </a:lnTo>
                    <a:close/>
                    <a:moveTo>
                      <a:pt x="94632" y="316271"/>
                    </a:moveTo>
                    <a:lnTo>
                      <a:pt x="94632" y="492151"/>
                    </a:lnTo>
                    <a:lnTo>
                      <a:pt x="234912" y="492151"/>
                    </a:lnTo>
                    <a:cubicBezTo>
                      <a:pt x="282819" y="492151"/>
                      <a:pt x="316572" y="484453"/>
                      <a:pt x="336170" y="469056"/>
                    </a:cubicBezTo>
                    <a:cubicBezTo>
                      <a:pt x="355768" y="453659"/>
                      <a:pt x="365568" y="431328"/>
                      <a:pt x="365568" y="402063"/>
                    </a:cubicBezTo>
                    <a:cubicBezTo>
                      <a:pt x="365568" y="382544"/>
                      <a:pt x="360180" y="365356"/>
                      <a:pt x="349404" y="350499"/>
                    </a:cubicBezTo>
                    <a:cubicBezTo>
                      <a:pt x="338629" y="335642"/>
                      <a:pt x="324875" y="326223"/>
                      <a:pt x="308144" y="322242"/>
                    </a:cubicBezTo>
                    <a:cubicBezTo>
                      <a:pt x="291413" y="318261"/>
                      <a:pt x="266467" y="316271"/>
                      <a:pt x="233307" y="316271"/>
                    </a:cubicBezTo>
                    <a:close/>
                    <a:moveTo>
                      <a:pt x="1609725" y="239357"/>
                    </a:moveTo>
                    <a:lnTo>
                      <a:pt x="1702023" y="239357"/>
                    </a:lnTo>
                    <a:lnTo>
                      <a:pt x="1997368" y="653636"/>
                    </a:lnTo>
                    <a:lnTo>
                      <a:pt x="1997368" y="239357"/>
                    </a:lnTo>
                    <a:lnTo>
                      <a:pt x="2088381" y="239357"/>
                    </a:lnTo>
                    <a:lnTo>
                      <a:pt x="2088381" y="778886"/>
                    </a:lnTo>
                    <a:lnTo>
                      <a:pt x="1995405" y="778886"/>
                    </a:lnTo>
                    <a:lnTo>
                      <a:pt x="1700341" y="364607"/>
                    </a:lnTo>
                    <a:lnTo>
                      <a:pt x="1700341" y="778886"/>
                    </a:lnTo>
                    <a:lnTo>
                      <a:pt x="1609725" y="778886"/>
                    </a:lnTo>
                    <a:close/>
                    <a:moveTo>
                      <a:pt x="1209638" y="239357"/>
                    </a:moveTo>
                    <a:lnTo>
                      <a:pt x="1304955" y="239357"/>
                    </a:lnTo>
                    <a:lnTo>
                      <a:pt x="1547676" y="778886"/>
                    </a:lnTo>
                    <a:lnTo>
                      <a:pt x="1445529" y="778886"/>
                    </a:lnTo>
                    <a:lnTo>
                      <a:pt x="1377307" y="619187"/>
                    </a:lnTo>
                    <a:lnTo>
                      <a:pt x="1142702" y="619187"/>
                    </a:lnTo>
                    <a:lnTo>
                      <a:pt x="1077691" y="778886"/>
                    </a:lnTo>
                    <a:lnTo>
                      <a:pt x="981140" y="778886"/>
                    </a:lnTo>
                    <a:close/>
                    <a:moveTo>
                      <a:pt x="571500" y="239357"/>
                    </a:moveTo>
                    <a:lnTo>
                      <a:pt x="666132" y="239357"/>
                    </a:lnTo>
                    <a:lnTo>
                      <a:pt x="666132" y="701973"/>
                    </a:lnTo>
                    <a:lnTo>
                      <a:pt x="952243" y="701973"/>
                    </a:lnTo>
                    <a:lnTo>
                      <a:pt x="952243" y="778886"/>
                    </a:lnTo>
                    <a:lnTo>
                      <a:pt x="571500" y="778886"/>
                    </a:lnTo>
                    <a:close/>
                    <a:moveTo>
                      <a:pt x="0" y="239357"/>
                    </a:moveTo>
                    <a:lnTo>
                      <a:pt x="227686" y="239357"/>
                    </a:lnTo>
                    <a:cubicBezTo>
                      <a:pt x="276433" y="239357"/>
                      <a:pt x="317824" y="243544"/>
                      <a:pt x="351860" y="251916"/>
                    </a:cubicBezTo>
                    <a:cubicBezTo>
                      <a:pt x="385896" y="260289"/>
                      <a:pt x="412930" y="278512"/>
                      <a:pt x="432961" y="306584"/>
                    </a:cubicBezTo>
                    <a:cubicBezTo>
                      <a:pt x="452992" y="334656"/>
                      <a:pt x="463008" y="365766"/>
                      <a:pt x="463008" y="399911"/>
                    </a:cubicBezTo>
                    <a:cubicBezTo>
                      <a:pt x="463008" y="455147"/>
                      <a:pt x="443245" y="497147"/>
                      <a:pt x="403720" y="525912"/>
                    </a:cubicBezTo>
                    <a:cubicBezTo>
                      <a:pt x="364195" y="554677"/>
                      <a:pt x="307657" y="569059"/>
                      <a:pt x="234106" y="569059"/>
                    </a:cubicBezTo>
                    <a:lnTo>
                      <a:pt x="94632" y="569059"/>
                    </a:lnTo>
                    <a:lnTo>
                      <a:pt x="94632" y="778886"/>
                    </a:lnTo>
                    <a:lnTo>
                      <a:pt x="0" y="778886"/>
                    </a:lnTo>
                    <a:close/>
                    <a:moveTo>
                      <a:pt x="29711" y="120998"/>
                    </a:moveTo>
                    <a:lnTo>
                      <a:pt x="29711" y="196007"/>
                    </a:lnTo>
                    <a:lnTo>
                      <a:pt x="82247" y="196007"/>
                    </a:lnTo>
                    <a:cubicBezTo>
                      <a:pt x="116775" y="196007"/>
                      <a:pt x="134039" y="183505"/>
                      <a:pt x="134039" y="158502"/>
                    </a:cubicBezTo>
                    <a:cubicBezTo>
                      <a:pt x="134039" y="145505"/>
                      <a:pt x="130046" y="136004"/>
                      <a:pt x="122059" y="130002"/>
                    </a:cubicBezTo>
                    <a:cubicBezTo>
                      <a:pt x="114071" y="123999"/>
                      <a:pt x="99561" y="120998"/>
                      <a:pt x="78526" y="120998"/>
                    </a:cubicBezTo>
                    <a:close/>
                    <a:moveTo>
                      <a:pt x="29711" y="29617"/>
                    </a:moveTo>
                    <a:lnTo>
                      <a:pt x="29711" y="95102"/>
                    </a:lnTo>
                    <a:lnTo>
                      <a:pt x="78229" y="95102"/>
                    </a:lnTo>
                    <a:cubicBezTo>
                      <a:pt x="94203" y="95102"/>
                      <a:pt x="105960" y="92547"/>
                      <a:pt x="113501" y="87437"/>
                    </a:cubicBezTo>
                    <a:cubicBezTo>
                      <a:pt x="121042" y="82327"/>
                      <a:pt x="124812" y="73819"/>
                      <a:pt x="124812" y="61913"/>
                    </a:cubicBezTo>
                    <a:cubicBezTo>
                      <a:pt x="124812" y="51197"/>
                      <a:pt x="121141" y="43136"/>
                      <a:pt x="113799" y="37728"/>
                    </a:cubicBezTo>
                    <a:cubicBezTo>
                      <a:pt x="106456" y="32321"/>
                      <a:pt x="93707" y="29617"/>
                      <a:pt x="75550" y="29617"/>
                    </a:cubicBezTo>
                    <a:close/>
                    <a:moveTo>
                      <a:pt x="924763" y="3721"/>
                    </a:moveTo>
                    <a:lnTo>
                      <a:pt x="1082372" y="3721"/>
                    </a:lnTo>
                    <a:lnTo>
                      <a:pt x="1082372" y="29617"/>
                    </a:lnTo>
                    <a:lnTo>
                      <a:pt x="953636" y="29617"/>
                    </a:lnTo>
                    <a:lnTo>
                      <a:pt x="953636" y="96292"/>
                    </a:lnTo>
                    <a:lnTo>
                      <a:pt x="1074038" y="96292"/>
                    </a:lnTo>
                    <a:lnTo>
                      <a:pt x="1074038" y="122188"/>
                    </a:lnTo>
                    <a:lnTo>
                      <a:pt x="953636" y="122188"/>
                    </a:lnTo>
                    <a:lnTo>
                      <a:pt x="953636" y="196007"/>
                    </a:lnTo>
                    <a:lnTo>
                      <a:pt x="1087432" y="196007"/>
                    </a:lnTo>
                    <a:lnTo>
                      <a:pt x="1087432" y="221903"/>
                    </a:lnTo>
                    <a:lnTo>
                      <a:pt x="924763" y="221903"/>
                    </a:lnTo>
                    <a:close/>
                    <a:moveTo>
                      <a:pt x="696163" y="3721"/>
                    </a:moveTo>
                    <a:lnTo>
                      <a:pt x="725631" y="3721"/>
                    </a:lnTo>
                    <a:lnTo>
                      <a:pt x="839931" y="175915"/>
                    </a:lnTo>
                    <a:lnTo>
                      <a:pt x="839931" y="3721"/>
                    </a:lnTo>
                    <a:lnTo>
                      <a:pt x="867464" y="3721"/>
                    </a:lnTo>
                    <a:lnTo>
                      <a:pt x="867464" y="221903"/>
                    </a:lnTo>
                    <a:lnTo>
                      <a:pt x="837847" y="221903"/>
                    </a:lnTo>
                    <a:lnTo>
                      <a:pt x="723547" y="49709"/>
                    </a:lnTo>
                    <a:lnTo>
                      <a:pt x="723547" y="221903"/>
                    </a:lnTo>
                    <a:lnTo>
                      <a:pt x="696163" y="221903"/>
                    </a:lnTo>
                    <a:close/>
                    <a:moveTo>
                      <a:pt x="623535" y="3721"/>
                    </a:moveTo>
                    <a:lnTo>
                      <a:pt x="652556" y="3721"/>
                    </a:lnTo>
                    <a:lnTo>
                      <a:pt x="652556" y="221903"/>
                    </a:lnTo>
                    <a:lnTo>
                      <a:pt x="623535" y="221903"/>
                    </a:lnTo>
                    <a:close/>
                    <a:moveTo>
                      <a:pt x="200863" y="3721"/>
                    </a:moveTo>
                    <a:lnTo>
                      <a:pt x="229736" y="3721"/>
                    </a:lnTo>
                    <a:lnTo>
                      <a:pt x="229736" y="129481"/>
                    </a:lnTo>
                    <a:cubicBezTo>
                      <a:pt x="229736" y="158155"/>
                      <a:pt x="234548" y="177007"/>
                      <a:pt x="244172" y="186036"/>
                    </a:cubicBezTo>
                    <a:cubicBezTo>
                      <a:pt x="253796" y="195064"/>
                      <a:pt x="267885" y="199579"/>
                      <a:pt x="286439" y="199579"/>
                    </a:cubicBezTo>
                    <a:cubicBezTo>
                      <a:pt x="304993" y="199579"/>
                      <a:pt x="319082" y="195064"/>
                      <a:pt x="328706" y="186036"/>
                    </a:cubicBezTo>
                    <a:cubicBezTo>
                      <a:pt x="338331" y="177007"/>
                      <a:pt x="343143" y="158155"/>
                      <a:pt x="343143" y="129481"/>
                    </a:cubicBezTo>
                    <a:lnTo>
                      <a:pt x="343143" y="3721"/>
                    </a:lnTo>
                    <a:lnTo>
                      <a:pt x="372164" y="3721"/>
                    </a:lnTo>
                    <a:lnTo>
                      <a:pt x="372164" y="129927"/>
                    </a:lnTo>
                    <a:cubicBezTo>
                      <a:pt x="372164" y="156320"/>
                      <a:pt x="369014" y="175766"/>
                      <a:pt x="362714" y="188268"/>
                    </a:cubicBezTo>
                    <a:cubicBezTo>
                      <a:pt x="356413" y="200770"/>
                      <a:pt x="346913" y="210121"/>
                      <a:pt x="334213" y="216322"/>
                    </a:cubicBezTo>
                    <a:cubicBezTo>
                      <a:pt x="321513" y="222523"/>
                      <a:pt x="305588" y="225624"/>
                      <a:pt x="286439" y="225624"/>
                    </a:cubicBezTo>
                    <a:cubicBezTo>
                      <a:pt x="261138" y="225624"/>
                      <a:pt x="242212" y="220713"/>
                      <a:pt x="229661" y="210890"/>
                    </a:cubicBezTo>
                    <a:cubicBezTo>
                      <a:pt x="217110" y="201067"/>
                      <a:pt x="209173" y="189508"/>
                      <a:pt x="205849" y="176213"/>
                    </a:cubicBezTo>
                    <a:cubicBezTo>
                      <a:pt x="202525" y="162918"/>
                      <a:pt x="200863" y="147489"/>
                      <a:pt x="200863" y="129927"/>
                    </a:cubicBezTo>
                    <a:close/>
                    <a:moveTo>
                      <a:pt x="838" y="3721"/>
                    </a:moveTo>
                    <a:lnTo>
                      <a:pt x="78526" y="3721"/>
                    </a:lnTo>
                    <a:cubicBezTo>
                      <a:pt x="101744" y="3721"/>
                      <a:pt x="120000" y="8682"/>
                      <a:pt x="133295" y="18604"/>
                    </a:cubicBezTo>
                    <a:cubicBezTo>
                      <a:pt x="146590" y="28526"/>
                      <a:pt x="153238" y="42119"/>
                      <a:pt x="153238" y="59383"/>
                    </a:cubicBezTo>
                    <a:cubicBezTo>
                      <a:pt x="153238" y="80417"/>
                      <a:pt x="142770" y="95995"/>
                      <a:pt x="121835" y="106115"/>
                    </a:cubicBezTo>
                    <a:cubicBezTo>
                      <a:pt x="135924" y="109687"/>
                      <a:pt x="146466" y="116260"/>
                      <a:pt x="153461" y="125835"/>
                    </a:cubicBezTo>
                    <a:cubicBezTo>
                      <a:pt x="160456" y="135409"/>
                      <a:pt x="163954" y="146298"/>
                      <a:pt x="163954" y="158502"/>
                    </a:cubicBezTo>
                    <a:cubicBezTo>
                      <a:pt x="163954" y="178941"/>
                      <a:pt x="157008" y="194618"/>
                      <a:pt x="143118" y="205532"/>
                    </a:cubicBezTo>
                    <a:cubicBezTo>
                      <a:pt x="129227" y="216446"/>
                      <a:pt x="109036" y="221903"/>
                      <a:pt x="82545" y="221903"/>
                    </a:cubicBezTo>
                    <a:lnTo>
                      <a:pt x="838" y="221903"/>
                    </a:lnTo>
                    <a:close/>
                    <a:moveTo>
                      <a:pt x="1399227" y="0"/>
                    </a:moveTo>
                    <a:cubicBezTo>
                      <a:pt x="1423833" y="0"/>
                      <a:pt x="1443677" y="5705"/>
                      <a:pt x="1458758" y="17116"/>
                    </a:cubicBezTo>
                    <a:cubicBezTo>
                      <a:pt x="1473840" y="28526"/>
                      <a:pt x="1481827" y="44649"/>
                      <a:pt x="1482720" y="65485"/>
                    </a:cubicBezTo>
                    <a:lnTo>
                      <a:pt x="1454591" y="65485"/>
                    </a:lnTo>
                    <a:cubicBezTo>
                      <a:pt x="1451714" y="39093"/>
                      <a:pt x="1433656" y="25896"/>
                      <a:pt x="1400418" y="25896"/>
                    </a:cubicBezTo>
                    <a:cubicBezTo>
                      <a:pt x="1384344" y="25896"/>
                      <a:pt x="1371892" y="28923"/>
                      <a:pt x="1363062" y="34975"/>
                    </a:cubicBezTo>
                    <a:cubicBezTo>
                      <a:pt x="1354231" y="41027"/>
                      <a:pt x="1349816" y="49064"/>
                      <a:pt x="1349816" y="59085"/>
                    </a:cubicBezTo>
                    <a:cubicBezTo>
                      <a:pt x="1349816" y="68213"/>
                      <a:pt x="1353363" y="75059"/>
                      <a:pt x="1360457" y="79623"/>
                    </a:cubicBezTo>
                    <a:cubicBezTo>
                      <a:pt x="1367552" y="84188"/>
                      <a:pt x="1380797" y="88603"/>
                      <a:pt x="1400194" y="92869"/>
                    </a:cubicBezTo>
                    <a:cubicBezTo>
                      <a:pt x="1419592" y="97136"/>
                      <a:pt x="1434995" y="101352"/>
                      <a:pt x="1446406" y="105520"/>
                    </a:cubicBezTo>
                    <a:cubicBezTo>
                      <a:pt x="1457816" y="109687"/>
                      <a:pt x="1467589" y="116161"/>
                      <a:pt x="1475725" y="124942"/>
                    </a:cubicBezTo>
                    <a:cubicBezTo>
                      <a:pt x="1483861" y="133722"/>
                      <a:pt x="1487929" y="145505"/>
                      <a:pt x="1487929" y="160288"/>
                    </a:cubicBezTo>
                    <a:cubicBezTo>
                      <a:pt x="1487929" y="179041"/>
                      <a:pt x="1480462" y="194618"/>
                      <a:pt x="1465530" y="207020"/>
                    </a:cubicBezTo>
                    <a:cubicBezTo>
                      <a:pt x="1450598" y="219423"/>
                      <a:pt x="1431126" y="225624"/>
                      <a:pt x="1407115" y="225624"/>
                    </a:cubicBezTo>
                    <a:cubicBezTo>
                      <a:pt x="1376357" y="225624"/>
                      <a:pt x="1353363" y="218728"/>
                      <a:pt x="1338133" y="204937"/>
                    </a:cubicBezTo>
                    <a:cubicBezTo>
                      <a:pt x="1322903" y="191145"/>
                      <a:pt x="1314891" y="173435"/>
                      <a:pt x="1314097" y="151805"/>
                    </a:cubicBezTo>
                    <a:lnTo>
                      <a:pt x="1341928" y="151805"/>
                    </a:lnTo>
                    <a:cubicBezTo>
                      <a:pt x="1343417" y="168077"/>
                      <a:pt x="1350188" y="180107"/>
                      <a:pt x="1362243" y="187896"/>
                    </a:cubicBezTo>
                    <a:cubicBezTo>
                      <a:pt x="1374298" y="195685"/>
                      <a:pt x="1388859" y="199579"/>
                      <a:pt x="1405924" y="199579"/>
                    </a:cubicBezTo>
                    <a:cubicBezTo>
                      <a:pt x="1422097" y="199579"/>
                      <a:pt x="1435119" y="196255"/>
                      <a:pt x="1444992" y="189607"/>
                    </a:cubicBezTo>
                    <a:cubicBezTo>
                      <a:pt x="1454864" y="182960"/>
                      <a:pt x="1459800" y="173931"/>
                      <a:pt x="1459800" y="162521"/>
                    </a:cubicBezTo>
                    <a:cubicBezTo>
                      <a:pt x="1459800" y="150515"/>
                      <a:pt x="1454690" y="141784"/>
                      <a:pt x="1444471" y="136327"/>
                    </a:cubicBezTo>
                    <a:cubicBezTo>
                      <a:pt x="1434251" y="130870"/>
                      <a:pt x="1416665" y="125487"/>
                      <a:pt x="1391711" y="120179"/>
                    </a:cubicBezTo>
                    <a:cubicBezTo>
                      <a:pt x="1366758" y="114871"/>
                      <a:pt x="1348849" y="107504"/>
                      <a:pt x="1337984" y="98078"/>
                    </a:cubicBezTo>
                    <a:cubicBezTo>
                      <a:pt x="1327120" y="88652"/>
                      <a:pt x="1321688" y="76101"/>
                      <a:pt x="1321688" y="60425"/>
                    </a:cubicBezTo>
                    <a:cubicBezTo>
                      <a:pt x="1321688" y="42764"/>
                      <a:pt x="1328757" y="28278"/>
                      <a:pt x="1342896" y="16967"/>
                    </a:cubicBezTo>
                    <a:cubicBezTo>
                      <a:pt x="1357034" y="5656"/>
                      <a:pt x="1375811" y="0"/>
                      <a:pt x="1399227" y="0"/>
                    </a:cubicBezTo>
                    <a:close/>
                    <a:moveTo>
                      <a:pt x="1199202" y="0"/>
                    </a:moveTo>
                    <a:cubicBezTo>
                      <a:pt x="1223808" y="0"/>
                      <a:pt x="1243652" y="5705"/>
                      <a:pt x="1258733" y="17116"/>
                    </a:cubicBezTo>
                    <a:cubicBezTo>
                      <a:pt x="1273815" y="28526"/>
                      <a:pt x="1281802" y="44649"/>
                      <a:pt x="1282695" y="65485"/>
                    </a:cubicBezTo>
                    <a:lnTo>
                      <a:pt x="1254566" y="65485"/>
                    </a:lnTo>
                    <a:cubicBezTo>
                      <a:pt x="1251689" y="39093"/>
                      <a:pt x="1233631" y="25896"/>
                      <a:pt x="1200393" y="25896"/>
                    </a:cubicBezTo>
                    <a:cubicBezTo>
                      <a:pt x="1184319" y="25896"/>
                      <a:pt x="1171867" y="28923"/>
                      <a:pt x="1163037" y="34975"/>
                    </a:cubicBezTo>
                    <a:cubicBezTo>
                      <a:pt x="1154206" y="41027"/>
                      <a:pt x="1149791" y="49064"/>
                      <a:pt x="1149791" y="59085"/>
                    </a:cubicBezTo>
                    <a:cubicBezTo>
                      <a:pt x="1149791" y="68213"/>
                      <a:pt x="1153338" y="75059"/>
                      <a:pt x="1160432" y="79623"/>
                    </a:cubicBezTo>
                    <a:cubicBezTo>
                      <a:pt x="1167526" y="84188"/>
                      <a:pt x="1180772" y="88603"/>
                      <a:pt x="1200169" y="92869"/>
                    </a:cubicBezTo>
                    <a:cubicBezTo>
                      <a:pt x="1219567" y="97136"/>
                      <a:pt x="1234970" y="101352"/>
                      <a:pt x="1246381" y="105520"/>
                    </a:cubicBezTo>
                    <a:cubicBezTo>
                      <a:pt x="1257791" y="109687"/>
                      <a:pt x="1267564" y="116161"/>
                      <a:pt x="1275700" y="124942"/>
                    </a:cubicBezTo>
                    <a:cubicBezTo>
                      <a:pt x="1283836" y="133722"/>
                      <a:pt x="1287904" y="145505"/>
                      <a:pt x="1287904" y="160288"/>
                    </a:cubicBezTo>
                    <a:cubicBezTo>
                      <a:pt x="1287904" y="179041"/>
                      <a:pt x="1280437" y="194618"/>
                      <a:pt x="1265505" y="207020"/>
                    </a:cubicBezTo>
                    <a:cubicBezTo>
                      <a:pt x="1250573" y="219423"/>
                      <a:pt x="1231101" y="225624"/>
                      <a:pt x="1207090" y="225624"/>
                    </a:cubicBezTo>
                    <a:cubicBezTo>
                      <a:pt x="1176332" y="225624"/>
                      <a:pt x="1153338" y="218728"/>
                      <a:pt x="1138108" y="204937"/>
                    </a:cubicBezTo>
                    <a:cubicBezTo>
                      <a:pt x="1122878" y="191145"/>
                      <a:pt x="1114866" y="173435"/>
                      <a:pt x="1114072" y="151805"/>
                    </a:cubicBezTo>
                    <a:lnTo>
                      <a:pt x="1141903" y="151805"/>
                    </a:lnTo>
                    <a:cubicBezTo>
                      <a:pt x="1143392" y="168077"/>
                      <a:pt x="1150163" y="180107"/>
                      <a:pt x="1162218" y="187896"/>
                    </a:cubicBezTo>
                    <a:cubicBezTo>
                      <a:pt x="1174273" y="195685"/>
                      <a:pt x="1188834" y="199579"/>
                      <a:pt x="1205899" y="199579"/>
                    </a:cubicBezTo>
                    <a:cubicBezTo>
                      <a:pt x="1222072" y="199579"/>
                      <a:pt x="1235094" y="196255"/>
                      <a:pt x="1244967" y="189607"/>
                    </a:cubicBezTo>
                    <a:cubicBezTo>
                      <a:pt x="1254839" y="182960"/>
                      <a:pt x="1259775" y="173931"/>
                      <a:pt x="1259775" y="162521"/>
                    </a:cubicBezTo>
                    <a:cubicBezTo>
                      <a:pt x="1259775" y="150515"/>
                      <a:pt x="1254665" y="141784"/>
                      <a:pt x="1244446" y="136327"/>
                    </a:cubicBezTo>
                    <a:cubicBezTo>
                      <a:pt x="1234226" y="130870"/>
                      <a:pt x="1216640" y="125487"/>
                      <a:pt x="1191686" y="120179"/>
                    </a:cubicBezTo>
                    <a:cubicBezTo>
                      <a:pt x="1166733" y="114871"/>
                      <a:pt x="1148824" y="107504"/>
                      <a:pt x="1137959" y="98078"/>
                    </a:cubicBezTo>
                    <a:cubicBezTo>
                      <a:pt x="1127095" y="88652"/>
                      <a:pt x="1121663" y="76101"/>
                      <a:pt x="1121663" y="60425"/>
                    </a:cubicBezTo>
                    <a:cubicBezTo>
                      <a:pt x="1121663" y="42764"/>
                      <a:pt x="1128732" y="28278"/>
                      <a:pt x="1142871" y="16967"/>
                    </a:cubicBezTo>
                    <a:cubicBezTo>
                      <a:pt x="1157009" y="5656"/>
                      <a:pt x="1175786" y="0"/>
                      <a:pt x="1199202" y="0"/>
                    </a:cubicBezTo>
                    <a:close/>
                    <a:moveTo>
                      <a:pt x="494352" y="0"/>
                    </a:moveTo>
                    <a:cubicBezTo>
                      <a:pt x="518958" y="0"/>
                      <a:pt x="538802" y="5705"/>
                      <a:pt x="553883" y="17116"/>
                    </a:cubicBezTo>
                    <a:cubicBezTo>
                      <a:pt x="568965" y="28526"/>
                      <a:pt x="576952" y="44649"/>
                      <a:pt x="577845" y="65485"/>
                    </a:cubicBezTo>
                    <a:lnTo>
                      <a:pt x="549716" y="65485"/>
                    </a:lnTo>
                    <a:cubicBezTo>
                      <a:pt x="546839" y="39093"/>
                      <a:pt x="528781" y="25896"/>
                      <a:pt x="495543" y="25896"/>
                    </a:cubicBezTo>
                    <a:cubicBezTo>
                      <a:pt x="479469" y="25896"/>
                      <a:pt x="467017" y="28923"/>
                      <a:pt x="458187" y="34975"/>
                    </a:cubicBezTo>
                    <a:cubicBezTo>
                      <a:pt x="449356" y="41027"/>
                      <a:pt x="444941" y="49064"/>
                      <a:pt x="444941" y="59085"/>
                    </a:cubicBezTo>
                    <a:cubicBezTo>
                      <a:pt x="444941" y="68213"/>
                      <a:pt x="448488" y="75059"/>
                      <a:pt x="455582" y="79623"/>
                    </a:cubicBezTo>
                    <a:cubicBezTo>
                      <a:pt x="462677" y="84188"/>
                      <a:pt x="475922" y="88603"/>
                      <a:pt x="495319" y="92869"/>
                    </a:cubicBezTo>
                    <a:cubicBezTo>
                      <a:pt x="514717" y="97136"/>
                      <a:pt x="530120" y="101352"/>
                      <a:pt x="541531" y="105520"/>
                    </a:cubicBezTo>
                    <a:cubicBezTo>
                      <a:pt x="552941" y="109687"/>
                      <a:pt x="562714" y="116161"/>
                      <a:pt x="570850" y="124942"/>
                    </a:cubicBezTo>
                    <a:cubicBezTo>
                      <a:pt x="578986" y="133722"/>
                      <a:pt x="583054" y="145505"/>
                      <a:pt x="583054" y="160288"/>
                    </a:cubicBezTo>
                    <a:cubicBezTo>
                      <a:pt x="583054" y="179041"/>
                      <a:pt x="575588" y="194618"/>
                      <a:pt x="560655" y="207020"/>
                    </a:cubicBezTo>
                    <a:cubicBezTo>
                      <a:pt x="545723" y="219423"/>
                      <a:pt x="526251" y="225624"/>
                      <a:pt x="502240" y="225624"/>
                    </a:cubicBezTo>
                    <a:cubicBezTo>
                      <a:pt x="471482" y="225624"/>
                      <a:pt x="448488" y="218728"/>
                      <a:pt x="433258" y="204937"/>
                    </a:cubicBezTo>
                    <a:cubicBezTo>
                      <a:pt x="418028" y="191145"/>
                      <a:pt x="410016" y="173435"/>
                      <a:pt x="409222" y="151805"/>
                    </a:cubicBezTo>
                    <a:lnTo>
                      <a:pt x="437053" y="151805"/>
                    </a:lnTo>
                    <a:cubicBezTo>
                      <a:pt x="438542" y="168077"/>
                      <a:pt x="445313" y="180107"/>
                      <a:pt x="457368" y="187896"/>
                    </a:cubicBezTo>
                    <a:cubicBezTo>
                      <a:pt x="469423" y="195685"/>
                      <a:pt x="483984" y="199579"/>
                      <a:pt x="501049" y="199579"/>
                    </a:cubicBezTo>
                    <a:cubicBezTo>
                      <a:pt x="517222" y="199579"/>
                      <a:pt x="530245" y="196255"/>
                      <a:pt x="540117" y="189607"/>
                    </a:cubicBezTo>
                    <a:cubicBezTo>
                      <a:pt x="549989" y="182960"/>
                      <a:pt x="554925" y="173931"/>
                      <a:pt x="554925" y="162521"/>
                    </a:cubicBezTo>
                    <a:cubicBezTo>
                      <a:pt x="554925" y="150515"/>
                      <a:pt x="549815" y="141784"/>
                      <a:pt x="539596" y="136327"/>
                    </a:cubicBezTo>
                    <a:cubicBezTo>
                      <a:pt x="529376" y="130870"/>
                      <a:pt x="511790" y="125487"/>
                      <a:pt x="486836" y="120179"/>
                    </a:cubicBezTo>
                    <a:cubicBezTo>
                      <a:pt x="461883" y="114871"/>
                      <a:pt x="443974" y="107504"/>
                      <a:pt x="433109" y="98078"/>
                    </a:cubicBezTo>
                    <a:cubicBezTo>
                      <a:pt x="422245" y="88652"/>
                      <a:pt x="416813" y="76101"/>
                      <a:pt x="416813" y="60425"/>
                    </a:cubicBezTo>
                    <a:cubicBezTo>
                      <a:pt x="416813" y="42764"/>
                      <a:pt x="423882" y="28278"/>
                      <a:pt x="438021" y="16967"/>
                    </a:cubicBezTo>
                    <a:cubicBezTo>
                      <a:pt x="452159" y="5656"/>
                      <a:pt x="470937" y="0"/>
                      <a:pt x="494352" y="0"/>
                    </a:cubicBez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endParaRPr lang="zh-CN" altLang="en-US" sz="1800" cap="all" dirty="0">
                  <a:solidFill>
                    <a:srgbClr val="FFFFFF"/>
                  </a:solidFill>
                  <a:latin typeface="+mn-lt"/>
                  <a:ea typeface="+mn-ea"/>
                  <a:cs typeface="+mn-ea"/>
                  <a:sym typeface="+mn-lt"/>
                </a:endParaRPr>
              </a:p>
            </p:txBody>
          </p:sp>
        </p:grpSp>
        <p:sp>
          <p:nvSpPr>
            <p:cNvPr id="32" name="任意多边形 31"/>
            <p:cNvSpPr/>
            <p:nvPr/>
          </p:nvSpPr>
          <p:spPr>
            <a:xfrm>
              <a:off x="2613419" y="1994212"/>
              <a:ext cx="717454" cy="402273"/>
            </a:xfrm>
            <a:custGeom>
              <a:avLst/>
              <a:gdLst/>
              <a:ahLst/>
              <a:cxnLst/>
              <a:rect l="l" t="t" r="r" b="b"/>
              <a:pathLst>
                <a:path w="717454" h="402273">
                  <a:moveTo>
                    <a:pt x="81223" y="226930"/>
                  </a:moveTo>
                  <a:lnTo>
                    <a:pt x="81223" y="334496"/>
                  </a:lnTo>
                  <a:lnTo>
                    <a:pt x="156409" y="334496"/>
                  </a:lnTo>
                  <a:cubicBezTo>
                    <a:pt x="185679" y="334496"/>
                    <a:pt x="204247" y="333673"/>
                    <a:pt x="212113" y="332026"/>
                  </a:cubicBezTo>
                  <a:cubicBezTo>
                    <a:pt x="224186" y="329831"/>
                    <a:pt x="234019" y="324480"/>
                    <a:pt x="241611" y="315974"/>
                  </a:cubicBezTo>
                  <a:cubicBezTo>
                    <a:pt x="249203" y="307467"/>
                    <a:pt x="252999" y="296080"/>
                    <a:pt x="252999" y="281811"/>
                  </a:cubicBezTo>
                  <a:cubicBezTo>
                    <a:pt x="252999" y="269737"/>
                    <a:pt x="250072" y="259493"/>
                    <a:pt x="244218" y="251078"/>
                  </a:cubicBezTo>
                  <a:cubicBezTo>
                    <a:pt x="238364" y="242663"/>
                    <a:pt x="229903" y="236534"/>
                    <a:pt x="218836" y="232693"/>
                  </a:cubicBezTo>
                  <a:cubicBezTo>
                    <a:pt x="207768" y="228851"/>
                    <a:pt x="183758" y="226930"/>
                    <a:pt x="146805" y="226930"/>
                  </a:cubicBezTo>
                  <a:close/>
                  <a:moveTo>
                    <a:pt x="490524" y="68052"/>
                  </a:moveTo>
                  <a:lnTo>
                    <a:pt x="490524" y="182203"/>
                  </a:lnTo>
                  <a:lnTo>
                    <a:pt x="534977" y="182203"/>
                  </a:lnTo>
                  <a:cubicBezTo>
                    <a:pt x="566991" y="182203"/>
                    <a:pt x="588394" y="180099"/>
                    <a:pt x="599187" y="175892"/>
                  </a:cubicBezTo>
                  <a:cubicBezTo>
                    <a:pt x="609980" y="171684"/>
                    <a:pt x="618441" y="165098"/>
                    <a:pt x="624569" y="156135"/>
                  </a:cubicBezTo>
                  <a:cubicBezTo>
                    <a:pt x="630698" y="147171"/>
                    <a:pt x="633762" y="136744"/>
                    <a:pt x="633762" y="124853"/>
                  </a:cubicBezTo>
                  <a:cubicBezTo>
                    <a:pt x="633762" y="110218"/>
                    <a:pt x="629463" y="98144"/>
                    <a:pt x="620865" y="88632"/>
                  </a:cubicBezTo>
                  <a:cubicBezTo>
                    <a:pt x="612267" y="79119"/>
                    <a:pt x="601382" y="73174"/>
                    <a:pt x="588211" y="70796"/>
                  </a:cubicBezTo>
                  <a:cubicBezTo>
                    <a:pt x="578515" y="68966"/>
                    <a:pt x="559033" y="68052"/>
                    <a:pt x="529763" y="68052"/>
                  </a:cubicBezTo>
                  <a:close/>
                  <a:moveTo>
                    <a:pt x="81223" y="66954"/>
                  </a:moveTo>
                  <a:lnTo>
                    <a:pt x="81223" y="159976"/>
                  </a:lnTo>
                  <a:lnTo>
                    <a:pt x="134457" y="159976"/>
                  </a:lnTo>
                  <a:cubicBezTo>
                    <a:pt x="166105" y="159976"/>
                    <a:pt x="185770" y="159519"/>
                    <a:pt x="193453" y="158604"/>
                  </a:cubicBezTo>
                  <a:cubicBezTo>
                    <a:pt x="207356" y="156958"/>
                    <a:pt x="218287" y="152156"/>
                    <a:pt x="226244" y="144198"/>
                  </a:cubicBezTo>
                  <a:cubicBezTo>
                    <a:pt x="234202" y="136241"/>
                    <a:pt x="238181" y="125768"/>
                    <a:pt x="238181" y="112779"/>
                  </a:cubicBezTo>
                  <a:cubicBezTo>
                    <a:pt x="238181" y="100340"/>
                    <a:pt x="234751" y="90232"/>
                    <a:pt x="227891" y="82458"/>
                  </a:cubicBezTo>
                  <a:cubicBezTo>
                    <a:pt x="221031" y="74683"/>
                    <a:pt x="210832" y="69972"/>
                    <a:pt x="197295" y="68326"/>
                  </a:cubicBezTo>
                  <a:cubicBezTo>
                    <a:pt x="189246" y="67411"/>
                    <a:pt x="166105" y="66954"/>
                    <a:pt x="127871" y="66954"/>
                  </a:cubicBezTo>
                  <a:close/>
                  <a:moveTo>
                    <a:pt x="409301" y="0"/>
                  </a:moveTo>
                  <a:lnTo>
                    <a:pt x="539642" y="0"/>
                  </a:lnTo>
                  <a:cubicBezTo>
                    <a:pt x="589034" y="0"/>
                    <a:pt x="621231" y="2012"/>
                    <a:pt x="636231" y="6037"/>
                  </a:cubicBezTo>
                  <a:cubicBezTo>
                    <a:pt x="659281" y="12073"/>
                    <a:pt x="678581" y="25199"/>
                    <a:pt x="694130" y="45413"/>
                  </a:cubicBezTo>
                  <a:cubicBezTo>
                    <a:pt x="709680" y="65628"/>
                    <a:pt x="717454" y="91742"/>
                    <a:pt x="717454" y="123755"/>
                  </a:cubicBezTo>
                  <a:cubicBezTo>
                    <a:pt x="717454" y="148451"/>
                    <a:pt x="712972" y="169215"/>
                    <a:pt x="704009" y="186044"/>
                  </a:cubicBezTo>
                  <a:cubicBezTo>
                    <a:pt x="695045" y="202874"/>
                    <a:pt x="683657" y="216091"/>
                    <a:pt x="669846" y="225696"/>
                  </a:cubicBezTo>
                  <a:cubicBezTo>
                    <a:pt x="656034" y="235300"/>
                    <a:pt x="641994" y="241657"/>
                    <a:pt x="627725" y="244766"/>
                  </a:cubicBezTo>
                  <a:cubicBezTo>
                    <a:pt x="608334" y="248608"/>
                    <a:pt x="580253" y="250529"/>
                    <a:pt x="543484" y="250529"/>
                  </a:cubicBezTo>
                  <a:lnTo>
                    <a:pt x="490524" y="250529"/>
                  </a:lnTo>
                  <a:lnTo>
                    <a:pt x="490524" y="402273"/>
                  </a:lnTo>
                  <a:lnTo>
                    <a:pt x="409301" y="402273"/>
                  </a:lnTo>
                  <a:close/>
                  <a:moveTo>
                    <a:pt x="0" y="0"/>
                  </a:moveTo>
                  <a:lnTo>
                    <a:pt x="160800" y="0"/>
                  </a:lnTo>
                  <a:cubicBezTo>
                    <a:pt x="192630" y="0"/>
                    <a:pt x="216366" y="1326"/>
                    <a:pt x="232007" y="3979"/>
                  </a:cubicBezTo>
                  <a:cubicBezTo>
                    <a:pt x="247648" y="6631"/>
                    <a:pt x="261642" y="12165"/>
                    <a:pt x="273990" y="20580"/>
                  </a:cubicBezTo>
                  <a:cubicBezTo>
                    <a:pt x="286338" y="28995"/>
                    <a:pt x="296629" y="40200"/>
                    <a:pt x="304861" y="54194"/>
                  </a:cubicBezTo>
                  <a:cubicBezTo>
                    <a:pt x="313093" y="68189"/>
                    <a:pt x="317209" y="83875"/>
                    <a:pt x="317209" y="101254"/>
                  </a:cubicBezTo>
                  <a:cubicBezTo>
                    <a:pt x="317209" y="120097"/>
                    <a:pt x="312132" y="137384"/>
                    <a:pt x="301979" y="153116"/>
                  </a:cubicBezTo>
                  <a:cubicBezTo>
                    <a:pt x="291827" y="168849"/>
                    <a:pt x="278061" y="180648"/>
                    <a:pt x="260682" y="188514"/>
                  </a:cubicBezTo>
                  <a:cubicBezTo>
                    <a:pt x="285195" y="195649"/>
                    <a:pt x="304037" y="207814"/>
                    <a:pt x="317209" y="225010"/>
                  </a:cubicBezTo>
                  <a:cubicBezTo>
                    <a:pt x="330380" y="242205"/>
                    <a:pt x="336966" y="262420"/>
                    <a:pt x="336966" y="285652"/>
                  </a:cubicBezTo>
                  <a:cubicBezTo>
                    <a:pt x="336966" y="303946"/>
                    <a:pt x="332712" y="321736"/>
                    <a:pt x="324206" y="339024"/>
                  </a:cubicBezTo>
                  <a:cubicBezTo>
                    <a:pt x="315699" y="356311"/>
                    <a:pt x="304083" y="370122"/>
                    <a:pt x="289357" y="380458"/>
                  </a:cubicBezTo>
                  <a:cubicBezTo>
                    <a:pt x="274631" y="390794"/>
                    <a:pt x="256474" y="397151"/>
                    <a:pt x="234888" y="399529"/>
                  </a:cubicBezTo>
                  <a:cubicBezTo>
                    <a:pt x="221351" y="400993"/>
                    <a:pt x="188697" y="401907"/>
                    <a:pt x="136927" y="402273"/>
                  </a:cubicBezTo>
                  <a:lnTo>
                    <a:pt x="0" y="402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childTnLst>
                          </p:cTn>
                        </p:par>
                        <p:par>
                          <p:cTn id="18" fill="hold">
                            <p:stCondLst>
                              <p:cond delay="10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0"/>
                                        </p:tgtEl>
                                      </p:cBhvr>
                                    </p:animEffect>
                                    <p:animScale>
                                      <p:cBhvr>
                                        <p:cTn id="21" dur="250" autoRev="1" fill="hold"/>
                                        <p:tgtEl>
                                          <p:spTgt spid="20"/>
                                        </p:tgtEl>
                                      </p:cBhvr>
                                      <p:by x="105000" y="105000"/>
                                    </p:animScale>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2"/>
                                        </p:tgtEl>
                                        <p:attrNameLst>
                                          <p:attrName>ppt_y</p:attrName>
                                        </p:attrNameLst>
                                      </p:cBhvr>
                                      <p:tavLst>
                                        <p:tav tm="0">
                                          <p:val>
                                            <p:strVal val="#ppt_y"/>
                                          </p:val>
                                        </p:tav>
                                        <p:tav tm="100000">
                                          <p:val>
                                            <p:strVal val="#ppt_y"/>
                                          </p:val>
                                        </p:tav>
                                      </p:tavLst>
                                    </p:anim>
                                    <p:anim calcmode="lin" valueType="num">
                                      <p:cBhvr>
                                        <p:cTn id="2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2"/>
                                        </p:tgtEl>
                                      </p:cBhvr>
                                    </p:animEffect>
                                  </p:childTnLst>
                                </p:cTn>
                              </p:par>
                            </p:childTnLst>
                          </p:cTn>
                        </p:par>
                        <p:par>
                          <p:cTn id="30" fill="hold">
                            <p:stCondLst>
                              <p:cond delay="31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22"/>
                                        </p:tgtEl>
                                      </p:cBhvr>
                                    </p:animEffect>
                                    <p:animScale>
                                      <p:cBhvr>
                                        <p:cTn id="33" dur="250" autoRev="1" fill="hold"/>
                                        <p:tgtEl>
                                          <p:spTgt spid="22"/>
                                        </p:tgtEl>
                                      </p:cBhvr>
                                      <p:by x="105000" y="105000"/>
                                    </p:animScale>
                                  </p:childTnLst>
                                </p:cTn>
                              </p:par>
                            </p:childTnLst>
                          </p:cTn>
                        </p:par>
                        <p:par>
                          <p:cTn id="34" fill="hold">
                            <p:stCondLst>
                              <p:cond delay="36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6"/>
                                        </p:tgtEl>
                                        <p:attrNameLst>
                                          <p:attrName>ppt_y</p:attrName>
                                        </p:attrNameLst>
                                      </p:cBhvr>
                                      <p:tavLst>
                                        <p:tav tm="0">
                                          <p:val>
                                            <p:strVal val="#ppt_y"/>
                                          </p:val>
                                        </p:tav>
                                        <p:tav tm="100000">
                                          <p:val>
                                            <p:strVal val="#ppt_y"/>
                                          </p:val>
                                        </p:tav>
                                      </p:tavLst>
                                    </p:anim>
                                    <p:anim calcmode="lin" valueType="num">
                                      <p:cBhvr>
                                        <p:cTn id="3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6"/>
                                        </p:tgtEl>
                                      </p:cBhvr>
                                    </p:animEffect>
                                  </p:childTnLst>
                                </p:cTn>
                              </p:par>
                            </p:childTnLst>
                          </p:cTn>
                        </p:par>
                        <p:par>
                          <p:cTn id="42" fill="hold">
                            <p:stCondLst>
                              <p:cond delay="47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36"/>
                                        </p:tgtEl>
                                      </p:cBhvr>
                                    </p:animEffect>
                                    <p:animScale>
                                      <p:cBhvr>
                                        <p:cTn id="45"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20" grpId="0"/>
      <p:bldP spid="20" grpId="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053976" y="2057761"/>
            <a:ext cx="3036049" cy="1375217"/>
          </a:xfrm>
          <a:prstGeom prst="ellipse">
            <a:avLst/>
          </a:prstGeom>
          <a:noFill/>
          <a:ln w="25400" cap="rnd">
            <a:solidFill>
              <a:schemeClr val="dk2">
                <a:lumMod val="10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schemeClr val="bg2">
                  <a:lumMod val="25000"/>
                </a:schemeClr>
              </a:solidFill>
              <a:cs typeface="+mn-ea"/>
              <a:sym typeface="+mn-lt"/>
            </a:endParaRPr>
          </a:p>
        </p:txBody>
      </p:sp>
      <p:sp>
        <p:nvSpPr>
          <p:cNvPr id="3" name="椭圆 2"/>
          <p:cNvSpPr/>
          <p:nvPr/>
        </p:nvSpPr>
        <p:spPr>
          <a:xfrm rot="5400000">
            <a:off x="3050454" y="2057761"/>
            <a:ext cx="3036049" cy="1375217"/>
          </a:xfrm>
          <a:prstGeom prst="ellipse">
            <a:avLst/>
          </a:prstGeom>
          <a:noFill/>
          <a:ln w="25400" cap="rnd">
            <a:solidFill>
              <a:schemeClr val="accent2">
                <a:lumMod val="10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schemeClr val="bg1"/>
              </a:solidFill>
              <a:cs typeface="+mn-ea"/>
              <a:sym typeface="+mn-lt"/>
            </a:endParaRPr>
          </a:p>
        </p:txBody>
      </p:sp>
      <p:sp>
        <p:nvSpPr>
          <p:cNvPr id="4" name="圆角矩形 3"/>
          <p:cNvSpPr/>
          <p:nvPr/>
        </p:nvSpPr>
        <p:spPr>
          <a:xfrm>
            <a:off x="3425146" y="1606933"/>
            <a:ext cx="1048583" cy="1048583"/>
          </a:xfrm>
          <a:prstGeom prst="round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schemeClr val="bg1"/>
              </a:solidFill>
              <a:cs typeface="+mn-ea"/>
              <a:sym typeface="+mn-lt"/>
            </a:endParaRPr>
          </a:p>
        </p:txBody>
      </p:sp>
      <p:sp>
        <p:nvSpPr>
          <p:cNvPr id="5" name="圆角矩形 4"/>
          <p:cNvSpPr/>
          <p:nvPr/>
        </p:nvSpPr>
        <p:spPr>
          <a:xfrm>
            <a:off x="4718865" y="1606933"/>
            <a:ext cx="1048583" cy="1048583"/>
          </a:xfrm>
          <a:prstGeom prst="round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schemeClr val="bg1"/>
              </a:solidFill>
              <a:cs typeface="+mn-ea"/>
              <a:sym typeface="+mn-lt"/>
            </a:endParaRPr>
          </a:p>
        </p:txBody>
      </p:sp>
      <p:sp>
        <p:nvSpPr>
          <p:cNvPr id="6" name="圆角矩形 5"/>
          <p:cNvSpPr/>
          <p:nvPr/>
        </p:nvSpPr>
        <p:spPr>
          <a:xfrm>
            <a:off x="4718865" y="2856778"/>
            <a:ext cx="1048583" cy="1048583"/>
          </a:xfrm>
          <a:prstGeom prst="round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schemeClr val="bg1"/>
              </a:solidFill>
              <a:cs typeface="+mn-ea"/>
              <a:sym typeface="+mn-lt"/>
            </a:endParaRPr>
          </a:p>
        </p:txBody>
      </p:sp>
      <p:sp>
        <p:nvSpPr>
          <p:cNvPr id="7" name="圆角矩形 6"/>
          <p:cNvSpPr/>
          <p:nvPr/>
        </p:nvSpPr>
        <p:spPr>
          <a:xfrm>
            <a:off x="3425146" y="2867542"/>
            <a:ext cx="1048583" cy="1048583"/>
          </a:xfrm>
          <a:prstGeom prst="round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schemeClr val="bg1"/>
              </a:solidFill>
              <a:cs typeface="+mn-ea"/>
              <a:sym typeface="+mn-lt"/>
            </a:endParaRPr>
          </a:p>
        </p:txBody>
      </p:sp>
      <p:sp>
        <p:nvSpPr>
          <p:cNvPr id="8" name="矩形 7"/>
          <p:cNvSpPr/>
          <p:nvPr/>
        </p:nvSpPr>
        <p:spPr>
          <a:xfrm>
            <a:off x="3732991" y="1855502"/>
            <a:ext cx="4227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en-US" altLang="zh-CN" sz="2700" b="1" dirty="0">
                <a:solidFill>
                  <a:schemeClr val="bg1"/>
                </a:solidFill>
                <a:latin typeface="+mn-lt"/>
                <a:cs typeface="+mn-ea"/>
                <a:sym typeface="+mn-lt"/>
              </a:rPr>
              <a:t>S</a:t>
            </a:r>
            <a:endParaRPr lang="zh-CN" altLang="en-US" sz="2700" b="1" dirty="0">
              <a:solidFill>
                <a:schemeClr val="bg1"/>
              </a:solidFill>
              <a:latin typeface="+mn-lt"/>
              <a:cs typeface="+mn-ea"/>
              <a:sym typeface="+mn-lt"/>
            </a:endParaRPr>
          </a:p>
        </p:txBody>
      </p:sp>
      <p:sp>
        <p:nvSpPr>
          <p:cNvPr id="9" name="矩形 8"/>
          <p:cNvSpPr/>
          <p:nvPr/>
        </p:nvSpPr>
        <p:spPr>
          <a:xfrm>
            <a:off x="4986268" y="1872192"/>
            <a:ext cx="5906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en-US" altLang="zh-CN" sz="2700" b="1" dirty="0">
                <a:solidFill>
                  <a:schemeClr val="bg1"/>
                </a:solidFill>
                <a:latin typeface="+mn-lt"/>
                <a:cs typeface="+mn-ea"/>
                <a:sym typeface="+mn-lt"/>
              </a:rPr>
              <a:t>W</a:t>
            </a:r>
            <a:endParaRPr lang="zh-CN" altLang="en-US" sz="2700" b="1" dirty="0">
              <a:solidFill>
                <a:schemeClr val="bg1"/>
              </a:solidFill>
              <a:latin typeface="+mn-lt"/>
              <a:cs typeface="+mn-ea"/>
              <a:sym typeface="+mn-lt"/>
            </a:endParaRPr>
          </a:p>
        </p:txBody>
      </p:sp>
      <p:sp>
        <p:nvSpPr>
          <p:cNvPr id="10" name="矩形 9"/>
          <p:cNvSpPr/>
          <p:nvPr/>
        </p:nvSpPr>
        <p:spPr>
          <a:xfrm>
            <a:off x="3690134" y="3125907"/>
            <a:ext cx="5417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en-US" altLang="zh-CN" sz="2700" b="1" dirty="0">
                <a:solidFill>
                  <a:schemeClr val="bg1"/>
                </a:solidFill>
                <a:latin typeface="+mn-lt"/>
                <a:cs typeface="+mn-ea"/>
                <a:sym typeface="+mn-lt"/>
              </a:rPr>
              <a:t>O</a:t>
            </a:r>
            <a:endParaRPr lang="zh-CN" altLang="en-US" sz="2700" b="1" dirty="0">
              <a:solidFill>
                <a:schemeClr val="bg1"/>
              </a:solidFill>
              <a:latin typeface="+mn-lt"/>
              <a:cs typeface="+mn-ea"/>
              <a:sym typeface="+mn-lt"/>
            </a:endParaRPr>
          </a:p>
        </p:txBody>
      </p:sp>
      <p:sp>
        <p:nvSpPr>
          <p:cNvPr id="11" name="矩形 10"/>
          <p:cNvSpPr/>
          <p:nvPr/>
        </p:nvSpPr>
        <p:spPr>
          <a:xfrm>
            <a:off x="5017192" y="3125908"/>
            <a:ext cx="3906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en-US" altLang="zh-CN" sz="2700" b="1" dirty="0">
                <a:solidFill>
                  <a:schemeClr val="bg1"/>
                </a:solidFill>
                <a:latin typeface="+mn-lt"/>
                <a:cs typeface="+mn-ea"/>
                <a:sym typeface="+mn-lt"/>
              </a:rPr>
              <a:t>T</a:t>
            </a:r>
            <a:endParaRPr lang="zh-CN" altLang="en-US" sz="2700" b="1" dirty="0">
              <a:solidFill>
                <a:schemeClr val="bg1"/>
              </a:solidFill>
              <a:latin typeface="+mn-lt"/>
              <a:cs typeface="+mn-ea"/>
              <a:sym typeface="+mn-lt"/>
            </a:endParaRPr>
          </a:p>
        </p:txBody>
      </p:sp>
      <p:sp>
        <p:nvSpPr>
          <p:cNvPr id="29" name="TextBox 146"/>
          <p:cNvSpPr txBox="1"/>
          <p:nvPr/>
        </p:nvSpPr>
        <p:spPr>
          <a:xfrm>
            <a:off x="751077" y="1775479"/>
            <a:ext cx="1799303" cy="244106"/>
          </a:xfrm>
          <a:prstGeom prst="rect">
            <a:avLst/>
          </a:prstGeom>
          <a:noFill/>
        </p:spPr>
        <p:txBody>
          <a:bodyPr wrap="square" rtlCol="0">
            <a:spAutoFit/>
          </a:bodyPr>
          <a:lstStyle/>
          <a:p>
            <a:pPr algn="ctr">
              <a:lnSpc>
                <a:spcPct val="150000"/>
              </a:lnSpc>
            </a:pPr>
            <a:r>
              <a:rPr lang="en-US" sz="750" b="1" dirty="0">
                <a:solidFill>
                  <a:schemeClr val="tx2"/>
                </a:solidFill>
                <a:latin typeface="+mn-lt"/>
                <a:cs typeface="+mn-ea"/>
                <a:sym typeface="+mn-lt"/>
              </a:rPr>
              <a:t>Strengths</a:t>
            </a:r>
            <a:endParaRPr lang="ru-RU" sz="600" dirty="0">
              <a:solidFill>
                <a:schemeClr val="bg2">
                  <a:lumMod val="65000"/>
                </a:schemeClr>
              </a:solidFill>
              <a:latin typeface="+mn-lt"/>
              <a:cs typeface="+mn-ea"/>
              <a:sym typeface="+mn-lt"/>
            </a:endParaRPr>
          </a:p>
        </p:txBody>
      </p:sp>
      <p:sp>
        <p:nvSpPr>
          <p:cNvPr id="30" name="TextBox 147"/>
          <p:cNvSpPr txBox="1"/>
          <p:nvPr/>
        </p:nvSpPr>
        <p:spPr>
          <a:xfrm>
            <a:off x="6525119" y="1775479"/>
            <a:ext cx="1799303" cy="244106"/>
          </a:xfrm>
          <a:prstGeom prst="rect">
            <a:avLst/>
          </a:prstGeom>
          <a:noFill/>
        </p:spPr>
        <p:txBody>
          <a:bodyPr wrap="square" rtlCol="0">
            <a:spAutoFit/>
          </a:bodyPr>
          <a:lstStyle/>
          <a:p>
            <a:pPr algn="ctr">
              <a:lnSpc>
                <a:spcPct val="150000"/>
              </a:lnSpc>
            </a:pPr>
            <a:r>
              <a:rPr lang="en-US" sz="750" b="1" dirty="0">
                <a:solidFill>
                  <a:schemeClr val="tx2"/>
                </a:solidFill>
                <a:latin typeface="+mn-lt"/>
                <a:cs typeface="+mn-ea"/>
                <a:sym typeface="+mn-lt"/>
              </a:rPr>
              <a:t>Weaknesses</a:t>
            </a:r>
            <a:endParaRPr lang="ru-RU" sz="600" dirty="0">
              <a:solidFill>
                <a:schemeClr val="bg2">
                  <a:lumMod val="65000"/>
                </a:schemeClr>
              </a:solidFill>
              <a:latin typeface="+mn-lt"/>
              <a:cs typeface="+mn-ea"/>
              <a:sym typeface="+mn-lt"/>
            </a:endParaRPr>
          </a:p>
        </p:txBody>
      </p:sp>
      <p:sp>
        <p:nvSpPr>
          <p:cNvPr id="31" name="TextBox 148"/>
          <p:cNvSpPr txBox="1"/>
          <p:nvPr/>
        </p:nvSpPr>
        <p:spPr>
          <a:xfrm>
            <a:off x="751077" y="3441006"/>
            <a:ext cx="1799303" cy="244106"/>
          </a:xfrm>
          <a:prstGeom prst="rect">
            <a:avLst/>
          </a:prstGeom>
          <a:noFill/>
        </p:spPr>
        <p:txBody>
          <a:bodyPr wrap="square" rtlCol="0">
            <a:spAutoFit/>
          </a:bodyPr>
          <a:lstStyle/>
          <a:p>
            <a:pPr algn="ctr">
              <a:lnSpc>
                <a:spcPct val="150000"/>
              </a:lnSpc>
            </a:pPr>
            <a:r>
              <a:rPr lang="en-US" sz="750" b="1" dirty="0">
                <a:solidFill>
                  <a:schemeClr val="tx2"/>
                </a:solidFill>
                <a:latin typeface="+mn-lt"/>
                <a:cs typeface="+mn-ea"/>
                <a:sym typeface="+mn-lt"/>
              </a:rPr>
              <a:t>Opportunities</a:t>
            </a:r>
            <a:endParaRPr lang="ru-RU" sz="600" dirty="0">
              <a:solidFill>
                <a:schemeClr val="bg2">
                  <a:lumMod val="65000"/>
                </a:schemeClr>
              </a:solidFill>
              <a:latin typeface="+mn-lt"/>
              <a:cs typeface="+mn-ea"/>
              <a:sym typeface="+mn-lt"/>
            </a:endParaRPr>
          </a:p>
        </p:txBody>
      </p:sp>
      <p:sp>
        <p:nvSpPr>
          <p:cNvPr id="32" name="TextBox 149"/>
          <p:cNvSpPr txBox="1"/>
          <p:nvPr/>
        </p:nvSpPr>
        <p:spPr>
          <a:xfrm>
            <a:off x="6525119" y="3441006"/>
            <a:ext cx="1799303" cy="244106"/>
          </a:xfrm>
          <a:prstGeom prst="rect">
            <a:avLst/>
          </a:prstGeom>
          <a:noFill/>
        </p:spPr>
        <p:txBody>
          <a:bodyPr wrap="square" rtlCol="0">
            <a:spAutoFit/>
          </a:bodyPr>
          <a:lstStyle/>
          <a:p>
            <a:pPr algn="ctr">
              <a:lnSpc>
                <a:spcPct val="150000"/>
              </a:lnSpc>
            </a:pPr>
            <a:r>
              <a:rPr lang="en-US" sz="750" b="1" dirty="0">
                <a:solidFill>
                  <a:schemeClr val="tx2"/>
                </a:solidFill>
                <a:latin typeface="+mn-lt"/>
                <a:cs typeface="+mn-ea"/>
                <a:sym typeface="+mn-lt"/>
              </a:rPr>
              <a:t>Threats</a:t>
            </a:r>
            <a:endParaRPr lang="ru-RU" sz="600" dirty="0">
              <a:solidFill>
                <a:schemeClr val="bg2">
                  <a:lumMod val="65000"/>
                </a:schemeClr>
              </a:solidFill>
              <a:latin typeface="+mn-lt"/>
              <a:cs typeface="+mn-ea"/>
              <a:sym typeface="+mn-lt"/>
            </a:endParaRPr>
          </a:p>
        </p:txBody>
      </p:sp>
      <p:sp>
        <p:nvSpPr>
          <p:cNvPr id="33" name="TextBox 5"/>
          <p:cNvSpPr txBox="1"/>
          <p:nvPr/>
        </p:nvSpPr>
        <p:spPr>
          <a:xfrm>
            <a:off x="1030911" y="1290731"/>
            <a:ext cx="1239635" cy="507831"/>
          </a:xfrm>
          <a:prstGeom prst="rect">
            <a:avLst/>
          </a:prstGeom>
          <a:noFill/>
        </p:spPr>
        <p:txBody>
          <a:bodyPr wrap="square" rtlCol="0">
            <a:spAutoFit/>
          </a:bodyPr>
          <a:lstStyle/>
          <a:p>
            <a:pPr algn="ctr"/>
            <a:r>
              <a:rPr lang="zh-CN" altLang="en-US" sz="2700" b="1" dirty="0">
                <a:solidFill>
                  <a:srgbClr val="333F50"/>
                </a:solidFill>
                <a:latin typeface="+mn-lt"/>
                <a:cs typeface="+mn-ea"/>
                <a:sym typeface="+mn-lt"/>
              </a:rPr>
              <a:t>优势</a:t>
            </a:r>
            <a:endParaRPr lang="ru-RU" sz="2700" b="1" dirty="0">
              <a:solidFill>
                <a:srgbClr val="333F50"/>
              </a:solidFill>
              <a:latin typeface="+mn-lt"/>
              <a:cs typeface="+mn-ea"/>
              <a:sym typeface="+mn-lt"/>
            </a:endParaRPr>
          </a:p>
        </p:txBody>
      </p:sp>
      <p:sp>
        <p:nvSpPr>
          <p:cNvPr id="34" name="TextBox 5"/>
          <p:cNvSpPr txBox="1"/>
          <p:nvPr/>
        </p:nvSpPr>
        <p:spPr>
          <a:xfrm>
            <a:off x="6804953" y="1290731"/>
            <a:ext cx="1239635" cy="507831"/>
          </a:xfrm>
          <a:prstGeom prst="rect">
            <a:avLst/>
          </a:prstGeom>
          <a:noFill/>
        </p:spPr>
        <p:txBody>
          <a:bodyPr wrap="square" rtlCol="0">
            <a:spAutoFit/>
          </a:bodyPr>
          <a:lstStyle/>
          <a:p>
            <a:pPr algn="ctr"/>
            <a:r>
              <a:rPr lang="zh-CN" altLang="en-US" sz="2700" b="1" dirty="0">
                <a:solidFill>
                  <a:srgbClr val="8497B0"/>
                </a:solidFill>
                <a:latin typeface="+mn-lt"/>
                <a:cs typeface="+mn-ea"/>
                <a:sym typeface="+mn-lt"/>
              </a:rPr>
              <a:t>弱点</a:t>
            </a:r>
            <a:endParaRPr lang="ru-RU" sz="2700" b="1" dirty="0">
              <a:solidFill>
                <a:srgbClr val="8497B0"/>
              </a:solidFill>
              <a:latin typeface="+mn-lt"/>
              <a:cs typeface="+mn-ea"/>
              <a:sym typeface="+mn-lt"/>
            </a:endParaRPr>
          </a:p>
        </p:txBody>
      </p:sp>
      <p:sp>
        <p:nvSpPr>
          <p:cNvPr id="35" name="TextBox 5"/>
          <p:cNvSpPr txBox="1"/>
          <p:nvPr/>
        </p:nvSpPr>
        <p:spPr>
          <a:xfrm>
            <a:off x="1030911" y="2956258"/>
            <a:ext cx="1239635" cy="507831"/>
          </a:xfrm>
          <a:prstGeom prst="rect">
            <a:avLst/>
          </a:prstGeom>
          <a:noFill/>
        </p:spPr>
        <p:txBody>
          <a:bodyPr wrap="square" rtlCol="0">
            <a:spAutoFit/>
          </a:bodyPr>
          <a:lstStyle/>
          <a:p>
            <a:pPr algn="ctr"/>
            <a:r>
              <a:rPr lang="zh-CN" altLang="en-US" sz="2700" b="1" dirty="0">
                <a:solidFill>
                  <a:schemeClr val="accent2">
                    <a:lumMod val="100000"/>
                  </a:schemeClr>
                </a:solidFill>
                <a:latin typeface="+mn-lt"/>
                <a:cs typeface="+mn-ea"/>
                <a:sym typeface="+mn-lt"/>
              </a:rPr>
              <a:t>机会</a:t>
            </a:r>
            <a:endParaRPr lang="ru-RU" sz="2700" b="1" dirty="0">
              <a:solidFill>
                <a:schemeClr val="accent2">
                  <a:lumMod val="100000"/>
                </a:schemeClr>
              </a:solidFill>
              <a:latin typeface="+mn-lt"/>
              <a:cs typeface="+mn-ea"/>
              <a:sym typeface="+mn-lt"/>
            </a:endParaRPr>
          </a:p>
        </p:txBody>
      </p:sp>
      <p:sp>
        <p:nvSpPr>
          <p:cNvPr id="36" name="TextBox 5"/>
          <p:cNvSpPr txBox="1"/>
          <p:nvPr/>
        </p:nvSpPr>
        <p:spPr>
          <a:xfrm>
            <a:off x="6804953" y="2956258"/>
            <a:ext cx="1239635" cy="507831"/>
          </a:xfrm>
          <a:prstGeom prst="rect">
            <a:avLst/>
          </a:prstGeom>
          <a:noFill/>
        </p:spPr>
        <p:txBody>
          <a:bodyPr wrap="square" rtlCol="0">
            <a:spAutoFit/>
          </a:bodyPr>
          <a:lstStyle/>
          <a:p>
            <a:pPr algn="ctr"/>
            <a:r>
              <a:rPr lang="zh-CN" altLang="en-US" sz="2700" b="1" dirty="0">
                <a:solidFill>
                  <a:schemeClr val="tx2"/>
                </a:solidFill>
                <a:latin typeface="+mn-lt"/>
                <a:cs typeface="+mn-ea"/>
                <a:sym typeface="+mn-lt"/>
              </a:rPr>
              <a:t>威胁</a:t>
            </a:r>
            <a:endParaRPr lang="ru-RU" sz="2700" b="1" dirty="0">
              <a:solidFill>
                <a:schemeClr val="tx2"/>
              </a:solidFill>
              <a:latin typeface="+mn-lt"/>
              <a:cs typeface="+mn-ea"/>
              <a:sym typeface="+mn-lt"/>
            </a:endParaRPr>
          </a:p>
        </p:txBody>
      </p:sp>
      <p:sp>
        <p:nvSpPr>
          <p:cNvPr id="37" name="TextBox 20"/>
          <p:cNvSpPr txBox="1"/>
          <p:nvPr/>
        </p:nvSpPr>
        <p:spPr>
          <a:xfrm>
            <a:off x="831399" y="2239837"/>
            <a:ext cx="1638657" cy="507831"/>
          </a:xfrm>
          <a:prstGeom prst="rect">
            <a:avLst/>
          </a:prstGeom>
          <a:noFill/>
        </p:spPr>
        <p:txBody>
          <a:bodyPr wrap="square" rtlCol="0">
            <a:spAutoFit/>
          </a:bodyPr>
          <a:lstStyle/>
          <a:p>
            <a:pPr algn="ct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38" name="TextBox 20"/>
          <p:cNvSpPr txBox="1"/>
          <p:nvPr/>
        </p:nvSpPr>
        <p:spPr>
          <a:xfrm>
            <a:off x="6605441" y="2239836"/>
            <a:ext cx="1638657" cy="507831"/>
          </a:xfrm>
          <a:prstGeom prst="rect">
            <a:avLst/>
          </a:prstGeom>
          <a:noFill/>
        </p:spPr>
        <p:txBody>
          <a:bodyPr wrap="square" rtlCol="0">
            <a:spAutoFit/>
          </a:bodyPr>
          <a:lstStyle/>
          <a:p>
            <a:pPr algn="ct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39" name="TextBox 20"/>
          <p:cNvSpPr txBox="1"/>
          <p:nvPr/>
        </p:nvSpPr>
        <p:spPr>
          <a:xfrm>
            <a:off x="831400" y="3905362"/>
            <a:ext cx="1638657" cy="507831"/>
          </a:xfrm>
          <a:prstGeom prst="rect">
            <a:avLst/>
          </a:prstGeom>
          <a:noFill/>
        </p:spPr>
        <p:txBody>
          <a:bodyPr wrap="square" rtlCol="0">
            <a:spAutoFit/>
          </a:bodyPr>
          <a:lstStyle/>
          <a:p>
            <a:pPr algn="ct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40" name="TextBox 20"/>
          <p:cNvSpPr txBox="1"/>
          <p:nvPr/>
        </p:nvSpPr>
        <p:spPr>
          <a:xfrm>
            <a:off x="6605442" y="3905362"/>
            <a:ext cx="1638657" cy="507831"/>
          </a:xfrm>
          <a:prstGeom prst="rect">
            <a:avLst/>
          </a:prstGeom>
          <a:noFill/>
        </p:spPr>
        <p:txBody>
          <a:bodyPr wrap="square" rtlCol="0">
            <a:spAutoFit/>
          </a:bodyPr>
          <a:lstStyle/>
          <a:p>
            <a:pPr algn="ct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26"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rgbClr val="43536A"/>
                </a:solidFill>
                <a:latin typeface="+mn-lt"/>
                <a:ea typeface="+mn-ea"/>
                <a:cs typeface="+mn-ea"/>
                <a:sym typeface="+mn-lt"/>
              </a:rPr>
              <a:t>SWOT</a:t>
            </a:r>
            <a:r>
              <a:rPr lang="zh-CN" altLang="en-US" dirty="0">
                <a:solidFill>
                  <a:srgbClr val="43536A"/>
                </a:solidFill>
                <a:latin typeface="+mn-lt"/>
                <a:ea typeface="+mn-ea"/>
                <a:cs typeface="+mn-ea"/>
                <a:sym typeface="+mn-lt"/>
              </a:rPr>
              <a:t>分析</a:t>
            </a:r>
            <a:endParaRPr lang="en-AU" altLang="zh-CN" dirty="0">
              <a:solidFill>
                <a:srgbClr val="43536A"/>
              </a:solidFill>
              <a:latin typeface="+mn-lt"/>
              <a:ea typeface="+mn-ea"/>
              <a:cs typeface="+mn-ea"/>
              <a:sym typeface="+mn-lt"/>
            </a:endParaRPr>
          </a:p>
        </p:txBody>
      </p:sp>
      <p:sp>
        <p:nvSpPr>
          <p:cNvPr id="27"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SWOT Analysis</a:t>
            </a:r>
          </a:p>
        </p:txBody>
      </p:sp>
      <p:sp>
        <p:nvSpPr>
          <p:cNvPr id="28" name="矩形 27"/>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3588924" y="311398"/>
            <a:ext cx="1978192" cy="457200"/>
            <a:chOff x="3588924" y="311398"/>
            <a:chExt cx="1978192" cy="457200"/>
          </a:xfrm>
        </p:grpSpPr>
        <p:sp>
          <p:nvSpPr>
            <p:cNvPr id="44" name="L 形 43"/>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L 形 44"/>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4799" y="1248286"/>
            <a:ext cx="2822352" cy="1736470"/>
          </a:xfrm>
          <a:prstGeom prst="rect">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lIns="91419" tIns="45710" rIns="91419" bIns="45710" rtlCol="0" anchor="ctr"/>
          <a:lstStyle/>
          <a:p>
            <a:pPr algn="ctr"/>
            <a:endParaRPr lang="en-US" dirty="0">
              <a:cs typeface="+mn-ea"/>
              <a:sym typeface="+mn-lt"/>
            </a:endParaRPr>
          </a:p>
        </p:txBody>
      </p:sp>
      <p:sp>
        <p:nvSpPr>
          <p:cNvPr id="11" name="Rectangle 10"/>
          <p:cNvSpPr/>
          <p:nvPr/>
        </p:nvSpPr>
        <p:spPr>
          <a:xfrm>
            <a:off x="6322462" y="1248286"/>
            <a:ext cx="2822352" cy="1736470"/>
          </a:xfrm>
          <a:prstGeom prst="rect">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lIns="91419" tIns="45710" rIns="91419" bIns="45710" rtlCol="0" anchor="ctr"/>
          <a:lstStyle/>
          <a:p>
            <a:pPr algn="ctr"/>
            <a:endParaRPr lang="en-US" dirty="0">
              <a:cs typeface="+mn-ea"/>
              <a:sym typeface="+mn-lt"/>
            </a:endParaRPr>
          </a:p>
        </p:txBody>
      </p:sp>
      <p:sp>
        <p:nvSpPr>
          <p:cNvPr id="12" name="Rectangle 11"/>
          <p:cNvSpPr/>
          <p:nvPr/>
        </p:nvSpPr>
        <p:spPr>
          <a:xfrm>
            <a:off x="1734799" y="3014957"/>
            <a:ext cx="2822352" cy="1736470"/>
          </a:xfrm>
          <a:prstGeom prst="rect">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lIns="91419" tIns="45710" rIns="91419" bIns="45710" rtlCol="0" anchor="ctr"/>
          <a:lstStyle/>
          <a:p>
            <a:pPr algn="ctr"/>
            <a:endParaRPr lang="en-US" dirty="0">
              <a:cs typeface="+mn-ea"/>
              <a:sym typeface="+mn-lt"/>
            </a:endParaRPr>
          </a:p>
        </p:txBody>
      </p:sp>
      <p:sp>
        <p:nvSpPr>
          <p:cNvPr id="13" name="Rectangle 12"/>
          <p:cNvSpPr/>
          <p:nvPr/>
        </p:nvSpPr>
        <p:spPr>
          <a:xfrm>
            <a:off x="6321648" y="3014957"/>
            <a:ext cx="2822352" cy="1736470"/>
          </a:xfrm>
          <a:prstGeom prst="rect">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lIns="91419" tIns="45710" rIns="91419" bIns="45710" rtlCol="0" anchor="ctr"/>
          <a:lstStyle/>
          <a:p>
            <a:pPr algn="ctr"/>
            <a:endParaRPr lang="en-US" dirty="0">
              <a:cs typeface="+mn-ea"/>
              <a:sym typeface="+mn-lt"/>
            </a:endParaRPr>
          </a:p>
        </p:txBody>
      </p:sp>
      <p:pic>
        <p:nvPicPr>
          <p:cNvPr id="20" name="图片占位符 19"/>
          <p:cNvPicPr>
            <a:picLocks noGrp="1" noChangeAspect="1"/>
          </p:cNvPicPr>
          <p:nvPr>
            <p:ph type="pic" sz="quarter" idx="10"/>
          </p:nvPr>
        </p:nvPicPr>
        <p:blipFill>
          <a:blip r:embed="rId2" cstate="screen"/>
          <a:stretch>
            <a:fillRect/>
          </a:stretch>
        </p:blipFill>
        <p:spPr>
          <a:xfrm>
            <a:off x="-3623" y="1248285"/>
            <a:ext cx="1736472" cy="1736472"/>
          </a:xfrm>
        </p:spPr>
      </p:pic>
      <p:pic>
        <p:nvPicPr>
          <p:cNvPr id="21" name="图片占位符 20"/>
          <p:cNvPicPr>
            <a:picLocks noGrp="1" noChangeAspect="1"/>
          </p:cNvPicPr>
          <p:nvPr>
            <p:ph type="pic" sz="quarter" idx="14"/>
          </p:nvPr>
        </p:nvPicPr>
        <p:blipFill>
          <a:blip r:embed="rId3" cstate="screen"/>
          <a:stretch>
            <a:fillRect/>
          </a:stretch>
        </p:blipFill>
        <p:spPr>
          <a:xfrm>
            <a:off x="4585654" y="1248286"/>
            <a:ext cx="1736470" cy="1736470"/>
          </a:xfrm>
        </p:spPr>
      </p:pic>
      <p:pic>
        <p:nvPicPr>
          <p:cNvPr id="22" name="图片占位符 21"/>
          <p:cNvPicPr>
            <a:picLocks noGrp="1" noChangeAspect="1"/>
          </p:cNvPicPr>
          <p:nvPr>
            <p:ph type="pic" sz="quarter" idx="15"/>
          </p:nvPr>
        </p:nvPicPr>
        <p:blipFill>
          <a:blip r:embed="rId4" cstate="screen"/>
          <a:stretch>
            <a:fillRect/>
          </a:stretch>
        </p:blipFill>
        <p:spPr>
          <a:xfrm>
            <a:off x="-3623" y="3014956"/>
            <a:ext cx="1736472" cy="1736472"/>
          </a:xfrm>
        </p:spPr>
      </p:pic>
      <p:pic>
        <p:nvPicPr>
          <p:cNvPr id="23" name="图片占位符 22"/>
          <p:cNvPicPr>
            <a:picLocks noGrp="1" noChangeAspect="1"/>
          </p:cNvPicPr>
          <p:nvPr>
            <p:ph type="pic" sz="quarter" idx="16"/>
          </p:nvPr>
        </p:nvPicPr>
        <p:blipFill>
          <a:blip r:embed="rId5" cstate="screen"/>
          <a:stretch>
            <a:fillRect/>
          </a:stretch>
        </p:blipFill>
        <p:spPr>
          <a:xfrm>
            <a:off x="4584860" y="3015928"/>
            <a:ext cx="1738058" cy="1734528"/>
          </a:xfrm>
        </p:spPr>
      </p:pic>
      <p:sp>
        <p:nvSpPr>
          <p:cNvPr id="28"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行业痛点</a:t>
            </a:r>
            <a:endParaRPr lang="en-AU" altLang="zh-CN" dirty="0">
              <a:solidFill>
                <a:srgbClr val="43536A"/>
              </a:solidFill>
              <a:latin typeface="+mn-lt"/>
              <a:ea typeface="+mn-ea"/>
              <a:cs typeface="+mn-ea"/>
              <a:sym typeface="+mn-lt"/>
            </a:endParaRPr>
          </a:p>
        </p:txBody>
      </p:sp>
      <p:sp>
        <p:nvSpPr>
          <p:cNvPr id="29"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Industry Pain Point</a:t>
            </a:r>
          </a:p>
        </p:txBody>
      </p:sp>
      <p:sp>
        <p:nvSpPr>
          <p:cNvPr id="30" name="矩形 29"/>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1" name="组合 30"/>
          <p:cNvGrpSpPr/>
          <p:nvPr/>
        </p:nvGrpSpPr>
        <p:grpSpPr>
          <a:xfrm>
            <a:off x="3588924" y="311398"/>
            <a:ext cx="1978192" cy="457200"/>
            <a:chOff x="3588924" y="311398"/>
            <a:chExt cx="1978192" cy="457200"/>
          </a:xfrm>
        </p:grpSpPr>
        <p:sp>
          <p:nvSpPr>
            <p:cNvPr id="32" name="L 形 31"/>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L 形 32"/>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4" name="TextBox 33"/>
          <p:cNvSpPr txBox="1"/>
          <p:nvPr/>
        </p:nvSpPr>
        <p:spPr>
          <a:xfrm>
            <a:off x="2057400" y="1498299"/>
            <a:ext cx="718466" cy="553998"/>
          </a:xfrm>
          <a:prstGeom prst="rect">
            <a:avLst/>
          </a:prstGeom>
          <a:noFill/>
        </p:spPr>
        <p:txBody>
          <a:bodyPr wrap="none" rtlCol="0">
            <a:spAutoFit/>
          </a:bodyPr>
          <a:lstStyle/>
          <a:p>
            <a:r>
              <a:rPr lang="en-US" sz="3000" b="1" dirty="0">
                <a:solidFill>
                  <a:schemeClr val="bg1"/>
                </a:solidFill>
                <a:latin typeface="+mn-lt"/>
                <a:cs typeface="+mn-ea"/>
                <a:sym typeface="+mn-lt"/>
              </a:rPr>
              <a:t>01.</a:t>
            </a:r>
            <a:endParaRPr lang="en-GB" sz="3000" b="1" dirty="0">
              <a:solidFill>
                <a:schemeClr val="bg1"/>
              </a:solidFill>
              <a:latin typeface="+mn-lt"/>
              <a:cs typeface="+mn-ea"/>
              <a:sym typeface="+mn-lt"/>
            </a:endParaRPr>
          </a:p>
        </p:txBody>
      </p:sp>
      <p:sp>
        <p:nvSpPr>
          <p:cNvPr id="25" name="Text Placeholder 33"/>
          <p:cNvSpPr txBox="1"/>
          <p:nvPr/>
        </p:nvSpPr>
        <p:spPr>
          <a:xfrm>
            <a:off x="2057400" y="1955313"/>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chemeClr val="bg1"/>
                </a:solidFill>
                <a:latin typeface="+mn-lt"/>
                <a:ea typeface="+mn-ea"/>
                <a:cs typeface="+mn-ea"/>
                <a:sym typeface="+mn-lt"/>
              </a:rPr>
              <a:t>商业策略</a:t>
            </a:r>
            <a:endParaRPr lang="en-AU" altLang="zh-CN" sz="1500" dirty="0">
              <a:solidFill>
                <a:schemeClr val="bg1"/>
              </a:solidFill>
              <a:latin typeface="+mn-lt"/>
              <a:ea typeface="+mn-ea"/>
              <a:cs typeface="+mn-ea"/>
              <a:sym typeface="+mn-lt"/>
            </a:endParaRPr>
          </a:p>
        </p:txBody>
      </p:sp>
      <p:sp>
        <p:nvSpPr>
          <p:cNvPr id="26" name="TextBox 20"/>
          <p:cNvSpPr txBox="1"/>
          <p:nvPr/>
        </p:nvSpPr>
        <p:spPr>
          <a:xfrm>
            <a:off x="2057400" y="2257291"/>
            <a:ext cx="2362200"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solidFill>
                <a:latin typeface="+mn-lt"/>
                <a:cs typeface="+mn-ea"/>
                <a:sym typeface="+mn-lt"/>
              </a:rPr>
              <a:t>北北浏览器支持不同终端用户快捷上网，手机浏览器自主研发的</a:t>
            </a:r>
            <a:r>
              <a:rPr lang="en-US" altLang="zh-CN" sz="600" dirty="0">
                <a:solidFill>
                  <a:schemeClr val="bg1"/>
                </a:solidFill>
                <a:latin typeface="+mn-lt"/>
                <a:cs typeface="+mn-ea"/>
                <a:sym typeface="+mn-lt"/>
              </a:rPr>
              <a:t>X5</a:t>
            </a:r>
            <a:r>
              <a:rPr lang="zh-CN" altLang="en-US" sz="600" dirty="0">
                <a:solidFill>
                  <a:schemeClr val="bg1"/>
                </a:solidFill>
                <a:latin typeface="+mn-lt"/>
                <a:cs typeface="+mn-ea"/>
                <a:sym typeface="+mn-lt"/>
              </a:rPr>
              <a:t>内核在速度、流量节省、稳定性上业内领先，功能全面</a:t>
            </a:r>
            <a:endParaRPr lang="en-US" altLang="zh-CN" sz="600" dirty="0">
              <a:solidFill>
                <a:schemeClr val="bg1"/>
              </a:solidFill>
              <a:latin typeface="+mn-lt"/>
              <a:cs typeface="+mn-ea"/>
              <a:sym typeface="+mn-lt"/>
            </a:endParaRPr>
          </a:p>
        </p:txBody>
      </p:sp>
      <p:sp>
        <p:nvSpPr>
          <p:cNvPr id="27" name="TextBox 33"/>
          <p:cNvSpPr txBox="1"/>
          <p:nvPr/>
        </p:nvSpPr>
        <p:spPr>
          <a:xfrm>
            <a:off x="6629400" y="1498299"/>
            <a:ext cx="718466" cy="553998"/>
          </a:xfrm>
          <a:prstGeom prst="rect">
            <a:avLst/>
          </a:prstGeom>
          <a:noFill/>
        </p:spPr>
        <p:txBody>
          <a:bodyPr wrap="none" rtlCol="0">
            <a:spAutoFit/>
          </a:bodyPr>
          <a:lstStyle/>
          <a:p>
            <a:r>
              <a:rPr lang="en-US" sz="3000" b="1" dirty="0">
                <a:solidFill>
                  <a:schemeClr val="bg1"/>
                </a:solidFill>
                <a:latin typeface="+mn-lt"/>
                <a:cs typeface="+mn-ea"/>
                <a:sym typeface="+mn-lt"/>
              </a:rPr>
              <a:t>02.</a:t>
            </a:r>
            <a:endParaRPr lang="en-GB" sz="3000" b="1" dirty="0">
              <a:solidFill>
                <a:schemeClr val="bg1"/>
              </a:solidFill>
              <a:latin typeface="+mn-lt"/>
              <a:cs typeface="+mn-ea"/>
              <a:sym typeface="+mn-lt"/>
            </a:endParaRPr>
          </a:p>
        </p:txBody>
      </p:sp>
      <p:sp>
        <p:nvSpPr>
          <p:cNvPr id="34" name="Text Placeholder 33"/>
          <p:cNvSpPr txBox="1"/>
          <p:nvPr/>
        </p:nvSpPr>
        <p:spPr>
          <a:xfrm>
            <a:off x="6629400" y="1955313"/>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chemeClr val="bg1"/>
                </a:solidFill>
                <a:latin typeface="+mn-lt"/>
                <a:ea typeface="+mn-ea"/>
                <a:cs typeface="+mn-ea"/>
                <a:sym typeface="+mn-lt"/>
              </a:rPr>
              <a:t>商业策略</a:t>
            </a:r>
            <a:endParaRPr lang="en-AU" altLang="zh-CN" sz="1500" dirty="0">
              <a:solidFill>
                <a:schemeClr val="bg1"/>
              </a:solidFill>
              <a:latin typeface="+mn-lt"/>
              <a:ea typeface="+mn-ea"/>
              <a:cs typeface="+mn-ea"/>
              <a:sym typeface="+mn-lt"/>
            </a:endParaRPr>
          </a:p>
        </p:txBody>
      </p:sp>
      <p:sp>
        <p:nvSpPr>
          <p:cNvPr id="35" name="TextBox 20"/>
          <p:cNvSpPr txBox="1"/>
          <p:nvPr/>
        </p:nvSpPr>
        <p:spPr>
          <a:xfrm>
            <a:off x="6629400" y="2257291"/>
            <a:ext cx="2362200"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solidFill>
                <a:latin typeface="+mn-lt"/>
                <a:cs typeface="+mn-ea"/>
                <a:sym typeface="+mn-lt"/>
              </a:rPr>
              <a:t>北北浏览器支持不同终端用户快捷上网，手机浏览器自主研发的</a:t>
            </a:r>
            <a:r>
              <a:rPr lang="en-US" altLang="zh-CN" sz="600" dirty="0">
                <a:solidFill>
                  <a:schemeClr val="bg1"/>
                </a:solidFill>
                <a:latin typeface="+mn-lt"/>
                <a:cs typeface="+mn-ea"/>
                <a:sym typeface="+mn-lt"/>
              </a:rPr>
              <a:t>X5</a:t>
            </a:r>
            <a:r>
              <a:rPr lang="zh-CN" altLang="en-US" sz="600" dirty="0">
                <a:solidFill>
                  <a:schemeClr val="bg1"/>
                </a:solidFill>
                <a:latin typeface="+mn-lt"/>
                <a:cs typeface="+mn-ea"/>
                <a:sym typeface="+mn-lt"/>
              </a:rPr>
              <a:t>内核在速度、流量节省、稳定性上业内领先，功能全面</a:t>
            </a:r>
            <a:endParaRPr lang="en-US" altLang="zh-CN" sz="600" dirty="0">
              <a:solidFill>
                <a:schemeClr val="bg1"/>
              </a:solidFill>
              <a:latin typeface="+mn-lt"/>
              <a:cs typeface="+mn-ea"/>
              <a:sym typeface="+mn-lt"/>
            </a:endParaRPr>
          </a:p>
        </p:txBody>
      </p:sp>
      <p:sp>
        <p:nvSpPr>
          <p:cNvPr id="36" name="TextBox 33"/>
          <p:cNvSpPr txBox="1"/>
          <p:nvPr/>
        </p:nvSpPr>
        <p:spPr>
          <a:xfrm>
            <a:off x="2057400" y="3207233"/>
            <a:ext cx="718466" cy="553998"/>
          </a:xfrm>
          <a:prstGeom prst="rect">
            <a:avLst/>
          </a:prstGeom>
          <a:noFill/>
        </p:spPr>
        <p:txBody>
          <a:bodyPr wrap="none" rtlCol="0">
            <a:spAutoFit/>
          </a:bodyPr>
          <a:lstStyle/>
          <a:p>
            <a:r>
              <a:rPr lang="en-US" sz="3000" b="1" dirty="0">
                <a:solidFill>
                  <a:schemeClr val="bg1"/>
                </a:solidFill>
                <a:latin typeface="+mn-lt"/>
                <a:cs typeface="+mn-ea"/>
                <a:sym typeface="+mn-lt"/>
              </a:rPr>
              <a:t>03.</a:t>
            </a:r>
            <a:endParaRPr lang="en-GB" sz="3000" b="1" dirty="0">
              <a:solidFill>
                <a:schemeClr val="bg1"/>
              </a:solidFill>
              <a:latin typeface="+mn-lt"/>
              <a:cs typeface="+mn-ea"/>
              <a:sym typeface="+mn-lt"/>
            </a:endParaRPr>
          </a:p>
        </p:txBody>
      </p:sp>
      <p:sp>
        <p:nvSpPr>
          <p:cNvPr id="37" name="Text Placeholder 33"/>
          <p:cNvSpPr txBox="1"/>
          <p:nvPr/>
        </p:nvSpPr>
        <p:spPr>
          <a:xfrm>
            <a:off x="2057400" y="3664247"/>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chemeClr val="bg1"/>
                </a:solidFill>
                <a:latin typeface="+mn-lt"/>
                <a:ea typeface="+mn-ea"/>
                <a:cs typeface="+mn-ea"/>
                <a:sym typeface="+mn-lt"/>
              </a:rPr>
              <a:t>商业策略</a:t>
            </a:r>
            <a:endParaRPr lang="en-AU" altLang="zh-CN" sz="1500" dirty="0">
              <a:solidFill>
                <a:schemeClr val="bg1"/>
              </a:solidFill>
              <a:latin typeface="+mn-lt"/>
              <a:ea typeface="+mn-ea"/>
              <a:cs typeface="+mn-ea"/>
              <a:sym typeface="+mn-lt"/>
            </a:endParaRPr>
          </a:p>
        </p:txBody>
      </p:sp>
      <p:sp>
        <p:nvSpPr>
          <p:cNvPr id="38" name="TextBox 20"/>
          <p:cNvSpPr txBox="1"/>
          <p:nvPr/>
        </p:nvSpPr>
        <p:spPr>
          <a:xfrm>
            <a:off x="2057400" y="3966225"/>
            <a:ext cx="2362200"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solidFill>
                <a:latin typeface="+mn-lt"/>
                <a:cs typeface="+mn-ea"/>
                <a:sym typeface="+mn-lt"/>
              </a:rPr>
              <a:t>北北浏览器支持不同终端用户快捷上网，手机浏览器自主研发的</a:t>
            </a:r>
            <a:r>
              <a:rPr lang="en-US" altLang="zh-CN" sz="600" dirty="0">
                <a:solidFill>
                  <a:schemeClr val="bg1"/>
                </a:solidFill>
                <a:latin typeface="+mn-lt"/>
                <a:cs typeface="+mn-ea"/>
                <a:sym typeface="+mn-lt"/>
              </a:rPr>
              <a:t>X5</a:t>
            </a:r>
            <a:r>
              <a:rPr lang="zh-CN" altLang="en-US" sz="600" dirty="0">
                <a:solidFill>
                  <a:schemeClr val="bg1"/>
                </a:solidFill>
                <a:latin typeface="+mn-lt"/>
                <a:cs typeface="+mn-ea"/>
                <a:sym typeface="+mn-lt"/>
              </a:rPr>
              <a:t>内核在速度、流量节省、稳定性上业内领先，功能全面</a:t>
            </a:r>
            <a:endParaRPr lang="en-US" altLang="zh-CN" sz="600" dirty="0">
              <a:solidFill>
                <a:schemeClr val="bg1"/>
              </a:solidFill>
              <a:latin typeface="+mn-lt"/>
              <a:cs typeface="+mn-ea"/>
              <a:sym typeface="+mn-lt"/>
            </a:endParaRPr>
          </a:p>
        </p:txBody>
      </p:sp>
      <p:sp>
        <p:nvSpPr>
          <p:cNvPr id="39" name="TextBox 33"/>
          <p:cNvSpPr txBox="1"/>
          <p:nvPr/>
        </p:nvSpPr>
        <p:spPr>
          <a:xfrm>
            <a:off x="6629400" y="3207233"/>
            <a:ext cx="718466" cy="553998"/>
          </a:xfrm>
          <a:prstGeom prst="rect">
            <a:avLst/>
          </a:prstGeom>
          <a:noFill/>
        </p:spPr>
        <p:txBody>
          <a:bodyPr wrap="none" rtlCol="0">
            <a:spAutoFit/>
          </a:bodyPr>
          <a:lstStyle/>
          <a:p>
            <a:r>
              <a:rPr lang="en-US" sz="3000" b="1" dirty="0">
                <a:solidFill>
                  <a:schemeClr val="bg1"/>
                </a:solidFill>
                <a:latin typeface="+mn-lt"/>
                <a:cs typeface="+mn-ea"/>
                <a:sym typeface="+mn-lt"/>
              </a:rPr>
              <a:t>04.</a:t>
            </a:r>
            <a:endParaRPr lang="en-GB" sz="3000" b="1" dirty="0">
              <a:solidFill>
                <a:schemeClr val="bg1"/>
              </a:solidFill>
              <a:latin typeface="+mn-lt"/>
              <a:cs typeface="+mn-ea"/>
              <a:sym typeface="+mn-lt"/>
            </a:endParaRPr>
          </a:p>
        </p:txBody>
      </p:sp>
      <p:sp>
        <p:nvSpPr>
          <p:cNvPr id="40" name="Text Placeholder 33"/>
          <p:cNvSpPr txBox="1"/>
          <p:nvPr/>
        </p:nvSpPr>
        <p:spPr>
          <a:xfrm>
            <a:off x="6629400" y="3664247"/>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chemeClr val="bg1"/>
                </a:solidFill>
                <a:latin typeface="+mn-lt"/>
                <a:ea typeface="+mn-ea"/>
                <a:cs typeface="+mn-ea"/>
                <a:sym typeface="+mn-lt"/>
              </a:rPr>
              <a:t>商业策略</a:t>
            </a:r>
            <a:endParaRPr lang="en-AU" altLang="zh-CN" sz="1500" dirty="0">
              <a:solidFill>
                <a:schemeClr val="bg1"/>
              </a:solidFill>
              <a:latin typeface="+mn-lt"/>
              <a:ea typeface="+mn-ea"/>
              <a:cs typeface="+mn-ea"/>
              <a:sym typeface="+mn-lt"/>
            </a:endParaRPr>
          </a:p>
        </p:txBody>
      </p:sp>
      <p:sp>
        <p:nvSpPr>
          <p:cNvPr id="41" name="TextBox 20"/>
          <p:cNvSpPr txBox="1"/>
          <p:nvPr/>
        </p:nvSpPr>
        <p:spPr>
          <a:xfrm>
            <a:off x="6629400" y="3966225"/>
            <a:ext cx="2362200"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solidFill>
                <a:latin typeface="+mn-lt"/>
                <a:cs typeface="+mn-ea"/>
                <a:sym typeface="+mn-lt"/>
              </a:rPr>
              <a:t>北北浏览器支持不同终端用户快捷上网，手机浏览器自主研发的</a:t>
            </a:r>
            <a:r>
              <a:rPr lang="en-US" altLang="zh-CN" sz="600" dirty="0">
                <a:solidFill>
                  <a:schemeClr val="bg1"/>
                </a:solidFill>
                <a:latin typeface="+mn-lt"/>
                <a:cs typeface="+mn-ea"/>
                <a:sym typeface="+mn-lt"/>
              </a:rPr>
              <a:t>X5</a:t>
            </a:r>
            <a:r>
              <a:rPr lang="zh-CN" altLang="en-US" sz="600" dirty="0">
                <a:solidFill>
                  <a:schemeClr val="bg1"/>
                </a:solidFill>
                <a:latin typeface="+mn-lt"/>
                <a:cs typeface="+mn-ea"/>
                <a:sym typeface="+mn-lt"/>
              </a:rPr>
              <a:t>内核在速度、流量节省、稳定性上业内领先，功能全面</a:t>
            </a:r>
            <a:endParaRPr lang="en-US" altLang="zh-CN" sz="600" dirty="0">
              <a:solidFill>
                <a:schemeClr val="bg1"/>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3" name="Group 85"/>
          <p:cNvGrpSpPr>
            <a:grpSpLocks noChangeAspect="1"/>
          </p:cNvGrpSpPr>
          <p:nvPr/>
        </p:nvGrpSpPr>
        <p:grpSpPr bwMode="auto">
          <a:xfrm>
            <a:off x="838202" y="1314451"/>
            <a:ext cx="3667138" cy="2990853"/>
            <a:chOff x="816" y="444"/>
            <a:chExt cx="2310" cy="1884"/>
          </a:xfrm>
        </p:grpSpPr>
        <p:sp>
          <p:nvSpPr>
            <p:cNvPr id="17431" name="AutoShape 84"/>
            <p:cNvSpPr>
              <a:spLocks noChangeAspect="1" noChangeArrowheads="1" noTextEdit="1"/>
            </p:cNvSpPr>
            <p:nvPr/>
          </p:nvSpPr>
          <p:spPr bwMode="auto">
            <a:xfrm>
              <a:off x="816" y="468"/>
              <a:ext cx="2310"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mn-lt"/>
                <a:cs typeface="+mn-ea"/>
                <a:sym typeface="+mn-lt"/>
              </a:endParaRPr>
            </a:p>
          </p:txBody>
        </p:sp>
        <p:sp>
          <p:nvSpPr>
            <p:cNvPr id="17432" name="Freeform 86"/>
            <p:cNvSpPr/>
            <p:nvPr/>
          </p:nvSpPr>
          <p:spPr bwMode="auto">
            <a:xfrm>
              <a:off x="1544" y="2054"/>
              <a:ext cx="847" cy="238"/>
            </a:xfrm>
            <a:custGeom>
              <a:avLst/>
              <a:gdLst>
                <a:gd name="T0" fmla="*/ 563 w 847"/>
                <a:gd name="T1" fmla="*/ 65 h 238"/>
                <a:gd name="T2" fmla="*/ 563 w 847"/>
                <a:gd name="T3" fmla="*/ 0 h 238"/>
                <a:gd name="T4" fmla="*/ 281 w 847"/>
                <a:gd name="T5" fmla="*/ 0 h 238"/>
                <a:gd name="T6" fmla="*/ 281 w 847"/>
                <a:gd name="T7" fmla="*/ 102 h 238"/>
                <a:gd name="T8" fmla="*/ 0 w 847"/>
                <a:gd name="T9" fmla="*/ 102 h 238"/>
                <a:gd name="T10" fmla="*/ 0 w 847"/>
                <a:gd name="T11" fmla="*/ 238 h 238"/>
                <a:gd name="T12" fmla="*/ 281 w 847"/>
                <a:gd name="T13" fmla="*/ 238 h 238"/>
                <a:gd name="T14" fmla="*/ 563 w 847"/>
                <a:gd name="T15" fmla="*/ 238 h 238"/>
                <a:gd name="T16" fmla="*/ 847 w 847"/>
                <a:gd name="T17" fmla="*/ 238 h 238"/>
                <a:gd name="T18" fmla="*/ 847 w 847"/>
                <a:gd name="T19" fmla="*/ 65 h 238"/>
                <a:gd name="T20" fmla="*/ 563 w 847"/>
                <a:gd name="T21" fmla="*/ 65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7"/>
                <a:gd name="T34" fmla="*/ 0 h 238"/>
                <a:gd name="T35" fmla="*/ 847 w 847"/>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7" h="238">
                  <a:moveTo>
                    <a:pt x="563" y="65"/>
                  </a:moveTo>
                  <a:lnTo>
                    <a:pt x="563" y="0"/>
                  </a:lnTo>
                  <a:lnTo>
                    <a:pt x="281" y="0"/>
                  </a:lnTo>
                  <a:lnTo>
                    <a:pt x="281" y="102"/>
                  </a:lnTo>
                  <a:lnTo>
                    <a:pt x="0" y="102"/>
                  </a:lnTo>
                  <a:lnTo>
                    <a:pt x="0" y="238"/>
                  </a:lnTo>
                  <a:lnTo>
                    <a:pt x="281" y="238"/>
                  </a:lnTo>
                  <a:lnTo>
                    <a:pt x="563" y="238"/>
                  </a:lnTo>
                  <a:lnTo>
                    <a:pt x="847" y="238"/>
                  </a:lnTo>
                  <a:lnTo>
                    <a:pt x="847" y="65"/>
                  </a:lnTo>
                  <a:lnTo>
                    <a:pt x="563"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33" name="Rectangle 87"/>
            <p:cNvSpPr>
              <a:spLocks noChangeArrowheads="1"/>
            </p:cNvSpPr>
            <p:nvPr/>
          </p:nvSpPr>
          <p:spPr bwMode="auto">
            <a:xfrm>
              <a:off x="1312" y="2138"/>
              <a:ext cx="432" cy="187"/>
            </a:xfrm>
            <a:prstGeom prst="rect">
              <a:avLst/>
            </a:prstGeom>
            <a:solidFill>
              <a:schemeClr val="dk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34" name="Rectangle 88"/>
            <p:cNvSpPr>
              <a:spLocks noChangeArrowheads="1"/>
            </p:cNvSpPr>
            <p:nvPr/>
          </p:nvSpPr>
          <p:spPr bwMode="auto">
            <a:xfrm>
              <a:off x="1741" y="1992"/>
              <a:ext cx="430" cy="333"/>
            </a:xfrm>
            <a:prstGeom prst="rect">
              <a:avLst/>
            </a:prstGeom>
            <a:solidFill>
              <a:schemeClr val="dk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35" name="Rectangle 89"/>
            <p:cNvSpPr>
              <a:spLocks noChangeArrowheads="1"/>
            </p:cNvSpPr>
            <p:nvPr/>
          </p:nvSpPr>
          <p:spPr bwMode="auto">
            <a:xfrm>
              <a:off x="2171" y="2086"/>
              <a:ext cx="429" cy="239"/>
            </a:xfrm>
            <a:prstGeom prst="rect">
              <a:avLst/>
            </a:prstGeom>
            <a:solidFill>
              <a:schemeClr val="accent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36" name="Oval 90"/>
            <p:cNvSpPr>
              <a:spLocks noChangeArrowheads="1"/>
            </p:cNvSpPr>
            <p:nvPr/>
          </p:nvSpPr>
          <p:spPr bwMode="auto">
            <a:xfrm>
              <a:off x="2510" y="715"/>
              <a:ext cx="456" cy="451"/>
            </a:xfrm>
            <a:prstGeom prst="ellipse">
              <a:avLst/>
            </a:pr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37" name="Freeform 91"/>
            <p:cNvSpPr/>
            <p:nvPr/>
          </p:nvSpPr>
          <p:spPr bwMode="auto">
            <a:xfrm>
              <a:off x="2472" y="961"/>
              <a:ext cx="241" cy="242"/>
            </a:xfrm>
            <a:custGeom>
              <a:avLst/>
              <a:gdLst>
                <a:gd name="T0" fmla="*/ 331 w 171"/>
                <a:gd name="T1" fmla="*/ 99 h 189"/>
                <a:gd name="T2" fmla="*/ 314 w 171"/>
                <a:gd name="T3" fmla="*/ 90 h 189"/>
                <a:gd name="T4" fmla="*/ 297 w 171"/>
                <a:gd name="T5" fmla="*/ 67 h 189"/>
                <a:gd name="T6" fmla="*/ 262 w 171"/>
                <a:gd name="T7" fmla="*/ 35 h 189"/>
                <a:gd name="T8" fmla="*/ 238 w 171"/>
                <a:gd name="T9" fmla="*/ 24 h 189"/>
                <a:gd name="T10" fmla="*/ 227 w 171"/>
                <a:gd name="T11" fmla="*/ 6 h 189"/>
                <a:gd name="T12" fmla="*/ 207 w 171"/>
                <a:gd name="T13" fmla="*/ 12 h 189"/>
                <a:gd name="T14" fmla="*/ 4 w 171"/>
                <a:gd name="T15" fmla="*/ 284 h 189"/>
                <a:gd name="T16" fmla="*/ 4 w 171"/>
                <a:gd name="T17" fmla="*/ 302 h 189"/>
                <a:gd name="T18" fmla="*/ 6 w 171"/>
                <a:gd name="T19" fmla="*/ 302 h 189"/>
                <a:gd name="T20" fmla="*/ 6 w 171"/>
                <a:gd name="T21" fmla="*/ 306 h 189"/>
                <a:gd name="T22" fmla="*/ 28 w 171"/>
                <a:gd name="T23" fmla="*/ 306 h 189"/>
                <a:gd name="T24" fmla="*/ 328 w 171"/>
                <a:gd name="T25" fmla="*/ 118 h 189"/>
                <a:gd name="T26" fmla="*/ 331 w 171"/>
                <a:gd name="T27" fmla="*/ 99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
                <a:gd name="T43" fmla="*/ 0 h 189"/>
                <a:gd name="T44" fmla="*/ 171 w 171"/>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 h="189">
                  <a:moveTo>
                    <a:pt x="167" y="60"/>
                  </a:moveTo>
                  <a:cubicBezTo>
                    <a:pt x="165" y="55"/>
                    <a:pt x="161" y="53"/>
                    <a:pt x="158" y="55"/>
                  </a:cubicBezTo>
                  <a:cubicBezTo>
                    <a:pt x="156" y="49"/>
                    <a:pt x="154" y="45"/>
                    <a:pt x="150" y="41"/>
                  </a:cubicBezTo>
                  <a:cubicBezTo>
                    <a:pt x="132" y="21"/>
                    <a:pt x="132" y="21"/>
                    <a:pt x="132" y="21"/>
                  </a:cubicBezTo>
                  <a:cubicBezTo>
                    <a:pt x="129" y="16"/>
                    <a:pt x="125" y="15"/>
                    <a:pt x="120" y="15"/>
                  </a:cubicBezTo>
                  <a:cubicBezTo>
                    <a:pt x="121" y="11"/>
                    <a:pt x="120" y="7"/>
                    <a:pt x="114" y="4"/>
                  </a:cubicBezTo>
                  <a:cubicBezTo>
                    <a:pt x="112" y="0"/>
                    <a:pt x="105" y="2"/>
                    <a:pt x="104" y="7"/>
                  </a:cubicBezTo>
                  <a:cubicBezTo>
                    <a:pt x="2" y="173"/>
                    <a:pt x="2" y="173"/>
                    <a:pt x="2" y="173"/>
                  </a:cubicBezTo>
                  <a:cubicBezTo>
                    <a:pt x="0" y="177"/>
                    <a:pt x="0" y="180"/>
                    <a:pt x="2" y="184"/>
                  </a:cubicBezTo>
                  <a:cubicBezTo>
                    <a:pt x="3" y="184"/>
                    <a:pt x="3" y="184"/>
                    <a:pt x="3" y="184"/>
                  </a:cubicBezTo>
                  <a:cubicBezTo>
                    <a:pt x="3" y="187"/>
                    <a:pt x="3" y="187"/>
                    <a:pt x="3" y="187"/>
                  </a:cubicBezTo>
                  <a:cubicBezTo>
                    <a:pt x="7" y="189"/>
                    <a:pt x="11" y="189"/>
                    <a:pt x="14" y="187"/>
                  </a:cubicBezTo>
                  <a:cubicBezTo>
                    <a:pt x="165" y="72"/>
                    <a:pt x="165" y="72"/>
                    <a:pt x="165" y="72"/>
                  </a:cubicBezTo>
                  <a:cubicBezTo>
                    <a:pt x="169" y="70"/>
                    <a:pt x="171" y="63"/>
                    <a:pt x="167" y="60"/>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38" name="Freeform 92"/>
            <p:cNvSpPr/>
            <p:nvPr/>
          </p:nvSpPr>
          <p:spPr bwMode="auto">
            <a:xfrm>
              <a:off x="1449" y="1662"/>
              <a:ext cx="157" cy="155"/>
            </a:xfrm>
            <a:custGeom>
              <a:avLst/>
              <a:gdLst>
                <a:gd name="T0" fmla="*/ 110 w 111"/>
                <a:gd name="T1" fmla="*/ 199 h 121"/>
                <a:gd name="T2" fmla="*/ 222 w 111"/>
                <a:gd name="T3" fmla="*/ 100 h 121"/>
                <a:gd name="T4" fmla="*/ 110 w 111"/>
                <a:gd name="T5" fmla="*/ 0 h 121"/>
                <a:gd name="T6" fmla="*/ 0 w 111"/>
                <a:gd name="T7" fmla="*/ 100 h 121"/>
                <a:gd name="T8" fmla="*/ 110 w 111"/>
                <a:gd name="T9" fmla="*/ 199 h 121"/>
                <a:gd name="T10" fmla="*/ 0 60000 65536"/>
                <a:gd name="T11" fmla="*/ 0 60000 65536"/>
                <a:gd name="T12" fmla="*/ 0 60000 65536"/>
                <a:gd name="T13" fmla="*/ 0 60000 65536"/>
                <a:gd name="T14" fmla="*/ 0 60000 65536"/>
                <a:gd name="T15" fmla="*/ 0 w 111"/>
                <a:gd name="T16" fmla="*/ 0 h 121"/>
                <a:gd name="T17" fmla="*/ 111 w 111"/>
                <a:gd name="T18" fmla="*/ 121 h 121"/>
              </a:gdLst>
              <a:ahLst/>
              <a:cxnLst>
                <a:cxn ang="T10">
                  <a:pos x="T0" y="T1"/>
                </a:cxn>
                <a:cxn ang="T11">
                  <a:pos x="T2" y="T3"/>
                </a:cxn>
                <a:cxn ang="T12">
                  <a:pos x="T4" y="T5"/>
                </a:cxn>
                <a:cxn ang="T13">
                  <a:pos x="T6" y="T7"/>
                </a:cxn>
                <a:cxn ang="T14">
                  <a:pos x="T8" y="T9"/>
                </a:cxn>
              </a:cxnLst>
              <a:rect l="T15" t="T16" r="T17" b="T18"/>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39" name="Freeform 93"/>
            <p:cNvSpPr/>
            <p:nvPr/>
          </p:nvSpPr>
          <p:spPr bwMode="auto">
            <a:xfrm>
              <a:off x="1582" y="2056"/>
              <a:ext cx="80" cy="208"/>
            </a:xfrm>
            <a:custGeom>
              <a:avLst/>
              <a:gdLst>
                <a:gd name="T0" fmla="*/ 62 w 57"/>
                <a:gd name="T1" fmla="*/ 30 h 162"/>
                <a:gd name="T2" fmla="*/ 29 w 57"/>
                <a:gd name="T3" fmla="*/ 0 h 162"/>
                <a:gd name="T4" fmla="*/ 0 w 57"/>
                <a:gd name="T5" fmla="*/ 42 h 162"/>
                <a:gd name="T6" fmla="*/ 0 w 57"/>
                <a:gd name="T7" fmla="*/ 222 h 162"/>
                <a:gd name="T8" fmla="*/ 51 w 57"/>
                <a:gd name="T9" fmla="*/ 267 h 162"/>
                <a:gd name="T10" fmla="*/ 65 w 57"/>
                <a:gd name="T11" fmla="*/ 267 h 162"/>
                <a:gd name="T12" fmla="*/ 112 w 57"/>
                <a:gd name="T13" fmla="*/ 222 h 162"/>
                <a:gd name="T14" fmla="*/ 112 w 57"/>
                <a:gd name="T15" fmla="*/ 42 h 162"/>
                <a:gd name="T16" fmla="*/ 112 w 57"/>
                <a:gd name="T17" fmla="*/ 30 h 162"/>
                <a:gd name="T18" fmla="*/ 62 w 57"/>
                <a:gd name="T19" fmla="*/ 3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62"/>
                <a:gd name="T32" fmla="*/ 57 w 57"/>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40" name="Freeform 94"/>
            <p:cNvSpPr/>
            <p:nvPr/>
          </p:nvSpPr>
          <p:spPr bwMode="auto">
            <a:xfrm>
              <a:off x="1385" y="2061"/>
              <a:ext cx="84" cy="203"/>
            </a:xfrm>
            <a:custGeom>
              <a:avLst/>
              <a:gdLst>
                <a:gd name="T0" fmla="*/ 97 w 59"/>
                <a:gd name="T1" fmla="*/ 0 h 158"/>
                <a:gd name="T2" fmla="*/ 67 w 59"/>
                <a:gd name="T3" fmla="*/ 27 h 158"/>
                <a:gd name="T4" fmla="*/ 4 w 59"/>
                <a:gd name="T5" fmla="*/ 23 h 158"/>
                <a:gd name="T6" fmla="*/ 0 w 59"/>
                <a:gd name="T7" fmla="*/ 36 h 158"/>
                <a:gd name="T8" fmla="*/ 0 w 59"/>
                <a:gd name="T9" fmla="*/ 216 h 158"/>
                <a:gd name="T10" fmla="*/ 53 w 59"/>
                <a:gd name="T11" fmla="*/ 261 h 158"/>
                <a:gd name="T12" fmla="*/ 67 w 59"/>
                <a:gd name="T13" fmla="*/ 261 h 158"/>
                <a:gd name="T14" fmla="*/ 120 w 59"/>
                <a:gd name="T15" fmla="*/ 216 h 158"/>
                <a:gd name="T16" fmla="*/ 120 w 59"/>
                <a:gd name="T17" fmla="*/ 36 h 158"/>
                <a:gd name="T18" fmla="*/ 97 w 5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158"/>
                <a:gd name="T32" fmla="*/ 59 w 59"/>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41" name="Freeform 95"/>
            <p:cNvSpPr/>
            <p:nvPr/>
          </p:nvSpPr>
          <p:spPr bwMode="auto">
            <a:xfrm>
              <a:off x="1322" y="1740"/>
              <a:ext cx="412" cy="389"/>
            </a:xfrm>
            <a:custGeom>
              <a:avLst/>
              <a:gdLst>
                <a:gd name="T0" fmla="*/ 576 w 292"/>
                <a:gd name="T1" fmla="*/ 212 h 304"/>
                <a:gd name="T2" fmla="*/ 525 w 292"/>
                <a:gd name="T3" fmla="*/ 113 h 304"/>
                <a:gd name="T4" fmla="*/ 480 w 292"/>
                <a:gd name="T5" fmla="*/ 26 h 304"/>
                <a:gd name="T6" fmla="*/ 432 w 292"/>
                <a:gd name="T7" fmla="*/ 0 h 304"/>
                <a:gd name="T8" fmla="*/ 420 w 292"/>
                <a:gd name="T9" fmla="*/ 0 h 304"/>
                <a:gd name="T10" fmla="*/ 289 w 292"/>
                <a:gd name="T11" fmla="*/ 119 h 304"/>
                <a:gd name="T12" fmla="*/ 155 w 292"/>
                <a:gd name="T13" fmla="*/ 0 h 304"/>
                <a:gd name="T14" fmla="*/ 145 w 292"/>
                <a:gd name="T15" fmla="*/ 0 h 304"/>
                <a:gd name="T16" fmla="*/ 97 w 292"/>
                <a:gd name="T17" fmla="*/ 26 h 304"/>
                <a:gd name="T18" fmla="*/ 56 w 292"/>
                <a:gd name="T19" fmla="*/ 113 h 304"/>
                <a:gd name="T20" fmla="*/ 4 w 292"/>
                <a:gd name="T21" fmla="*/ 212 h 304"/>
                <a:gd name="T22" fmla="*/ 0 w 292"/>
                <a:gd name="T23" fmla="*/ 229 h 304"/>
                <a:gd name="T24" fmla="*/ 4 w 292"/>
                <a:gd name="T25" fmla="*/ 247 h 304"/>
                <a:gd name="T26" fmla="*/ 83 w 292"/>
                <a:gd name="T27" fmla="*/ 392 h 304"/>
                <a:gd name="T28" fmla="*/ 145 w 292"/>
                <a:gd name="T29" fmla="*/ 411 h 304"/>
                <a:gd name="T30" fmla="*/ 164 w 292"/>
                <a:gd name="T31" fmla="*/ 353 h 304"/>
                <a:gd name="T32" fmla="*/ 97 w 292"/>
                <a:gd name="T33" fmla="*/ 229 h 304"/>
                <a:gd name="T34" fmla="*/ 110 w 292"/>
                <a:gd name="T35" fmla="*/ 203 h 304"/>
                <a:gd name="T36" fmla="*/ 145 w 292"/>
                <a:gd name="T37" fmla="*/ 136 h 304"/>
                <a:gd name="T38" fmla="*/ 145 w 292"/>
                <a:gd name="T39" fmla="*/ 265 h 304"/>
                <a:gd name="T40" fmla="*/ 189 w 292"/>
                <a:gd name="T41" fmla="*/ 351 h 304"/>
                <a:gd name="T42" fmla="*/ 198 w 292"/>
                <a:gd name="T43" fmla="*/ 388 h 304"/>
                <a:gd name="T44" fmla="*/ 233 w 292"/>
                <a:gd name="T45" fmla="*/ 445 h 304"/>
                <a:gd name="T46" fmla="*/ 233 w 292"/>
                <a:gd name="T47" fmla="*/ 498 h 304"/>
                <a:gd name="T48" fmla="*/ 336 w 292"/>
                <a:gd name="T49" fmla="*/ 498 h 304"/>
                <a:gd name="T50" fmla="*/ 336 w 292"/>
                <a:gd name="T51" fmla="*/ 445 h 304"/>
                <a:gd name="T52" fmla="*/ 388 w 292"/>
                <a:gd name="T53" fmla="*/ 385 h 304"/>
                <a:gd name="T54" fmla="*/ 396 w 292"/>
                <a:gd name="T55" fmla="*/ 347 h 304"/>
                <a:gd name="T56" fmla="*/ 432 w 292"/>
                <a:gd name="T57" fmla="*/ 275 h 304"/>
                <a:gd name="T58" fmla="*/ 432 w 292"/>
                <a:gd name="T59" fmla="*/ 133 h 304"/>
                <a:gd name="T60" fmla="*/ 470 w 292"/>
                <a:gd name="T61" fmla="*/ 206 h 304"/>
                <a:gd name="T62" fmla="*/ 480 w 292"/>
                <a:gd name="T63" fmla="*/ 229 h 304"/>
                <a:gd name="T64" fmla="*/ 413 w 292"/>
                <a:gd name="T65" fmla="*/ 353 h 304"/>
                <a:gd name="T66" fmla="*/ 437 w 292"/>
                <a:gd name="T67" fmla="*/ 411 h 304"/>
                <a:gd name="T68" fmla="*/ 499 w 292"/>
                <a:gd name="T69" fmla="*/ 392 h 304"/>
                <a:gd name="T70" fmla="*/ 576 w 292"/>
                <a:gd name="T71" fmla="*/ 247 h 304"/>
                <a:gd name="T72" fmla="*/ 576 w 292"/>
                <a:gd name="T73" fmla="*/ 229 h 304"/>
                <a:gd name="T74" fmla="*/ 576 w 292"/>
                <a:gd name="T75" fmla="*/ 212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2"/>
                <a:gd name="T115" fmla="*/ 0 h 304"/>
                <a:gd name="T116" fmla="*/ 292 w 292"/>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42" name="Freeform 96"/>
            <p:cNvSpPr/>
            <p:nvPr/>
          </p:nvSpPr>
          <p:spPr bwMode="auto">
            <a:xfrm>
              <a:off x="1750" y="1010"/>
              <a:ext cx="421" cy="973"/>
            </a:xfrm>
            <a:custGeom>
              <a:avLst/>
              <a:gdLst>
                <a:gd name="T0" fmla="*/ 551 w 298"/>
                <a:gd name="T1" fmla="*/ 0 h 760"/>
                <a:gd name="T2" fmla="*/ 504 w 298"/>
                <a:gd name="T3" fmla="*/ 41 h 760"/>
                <a:gd name="T4" fmla="*/ 504 w 298"/>
                <a:gd name="T5" fmla="*/ 187 h 760"/>
                <a:gd name="T6" fmla="*/ 386 w 298"/>
                <a:gd name="T7" fmla="*/ 335 h 760"/>
                <a:gd name="T8" fmla="*/ 212 w 298"/>
                <a:gd name="T9" fmla="*/ 335 h 760"/>
                <a:gd name="T10" fmla="*/ 96 w 298"/>
                <a:gd name="T11" fmla="*/ 192 h 760"/>
                <a:gd name="T12" fmla="*/ 96 w 298"/>
                <a:gd name="T13" fmla="*/ 41 h 760"/>
                <a:gd name="T14" fmla="*/ 48 w 298"/>
                <a:gd name="T15" fmla="*/ 0 h 760"/>
                <a:gd name="T16" fmla="*/ 0 w 298"/>
                <a:gd name="T17" fmla="*/ 41 h 760"/>
                <a:gd name="T18" fmla="*/ 0 w 298"/>
                <a:gd name="T19" fmla="*/ 200 h 760"/>
                <a:gd name="T20" fmla="*/ 0 w 298"/>
                <a:gd name="T21" fmla="*/ 204 h 760"/>
                <a:gd name="T22" fmla="*/ 4 w 298"/>
                <a:gd name="T23" fmla="*/ 216 h 760"/>
                <a:gd name="T24" fmla="*/ 4 w 298"/>
                <a:gd name="T25" fmla="*/ 221 h 760"/>
                <a:gd name="T26" fmla="*/ 10 w 298"/>
                <a:gd name="T27" fmla="*/ 228 h 760"/>
                <a:gd name="T28" fmla="*/ 144 w 298"/>
                <a:gd name="T29" fmla="*/ 398 h 760"/>
                <a:gd name="T30" fmla="*/ 154 w 298"/>
                <a:gd name="T31" fmla="*/ 407 h 760"/>
                <a:gd name="T32" fmla="*/ 154 w 298"/>
                <a:gd name="T33" fmla="*/ 824 h 760"/>
                <a:gd name="T34" fmla="*/ 154 w 298"/>
                <a:gd name="T35" fmla="*/ 837 h 760"/>
                <a:gd name="T36" fmla="*/ 154 w 298"/>
                <a:gd name="T37" fmla="*/ 1006 h 760"/>
                <a:gd name="T38" fmla="*/ 155 w 298"/>
                <a:gd name="T39" fmla="*/ 1013 h 760"/>
                <a:gd name="T40" fmla="*/ 154 w 298"/>
                <a:gd name="T41" fmla="*/ 1019 h 760"/>
                <a:gd name="T42" fmla="*/ 154 w 298"/>
                <a:gd name="T43" fmla="*/ 1200 h 760"/>
                <a:gd name="T44" fmla="*/ 203 w 298"/>
                <a:gd name="T45" fmla="*/ 1246 h 760"/>
                <a:gd name="T46" fmla="*/ 219 w 298"/>
                <a:gd name="T47" fmla="*/ 1246 h 760"/>
                <a:gd name="T48" fmla="*/ 271 w 298"/>
                <a:gd name="T49" fmla="*/ 1200 h 760"/>
                <a:gd name="T50" fmla="*/ 271 w 298"/>
                <a:gd name="T51" fmla="*/ 1019 h 760"/>
                <a:gd name="T52" fmla="*/ 271 w 298"/>
                <a:gd name="T53" fmla="*/ 1013 h 760"/>
                <a:gd name="T54" fmla="*/ 271 w 298"/>
                <a:gd name="T55" fmla="*/ 1006 h 760"/>
                <a:gd name="T56" fmla="*/ 271 w 298"/>
                <a:gd name="T57" fmla="*/ 837 h 760"/>
                <a:gd name="T58" fmla="*/ 332 w 298"/>
                <a:gd name="T59" fmla="*/ 837 h 760"/>
                <a:gd name="T60" fmla="*/ 332 w 298"/>
                <a:gd name="T61" fmla="*/ 1006 h 760"/>
                <a:gd name="T62" fmla="*/ 332 w 298"/>
                <a:gd name="T63" fmla="*/ 1013 h 760"/>
                <a:gd name="T64" fmla="*/ 332 w 298"/>
                <a:gd name="T65" fmla="*/ 1019 h 760"/>
                <a:gd name="T66" fmla="*/ 332 w 298"/>
                <a:gd name="T67" fmla="*/ 1200 h 760"/>
                <a:gd name="T68" fmla="*/ 381 w 298"/>
                <a:gd name="T69" fmla="*/ 1246 h 760"/>
                <a:gd name="T70" fmla="*/ 396 w 298"/>
                <a:gd name="T71" fmla="*/ 1246 h 760"/>
                <a:gd name="T72" fmla="*/ 446 w 298"/>
                <a:gd name="T73" fmla="*/ 1200 h 760"/>
                <a:gd name="T74" fmla="*/ 446 w 298"/>
                <a:gd name="T75" fmla="*/ 1019 h 760"/>
                <a:gd name="T76" fmla="*/ 446 w 298"/>
                <a:gd name="T77" fmla="*/ 1013 h 760"/>
                <a:gd name="T78" fmla="*/ 446 w 298"/>
                <a:gd name="T79" fmla="*/ 1006 h 760"/>
                <a:gd name="T80" fmla="*/ 446 w 298"/>
                <a:gd name="T81" fmla="*/ 837 h 760"/>
                <a:gd name="T82" fmla="*/ 446 w 298"/>
                <a:gd name="T83" fmla="*/ 824 h 760"/>
                <a:gd name="T84" fmla="*/ 446 w 298"/>
                <a:gd name="T85" fmla="*/ 398 h 760"/>
                <a:gd name="T86" fmla="*/ 455 w 298"/>
                <a:gd name="T87" fmla="*/ 398 h 760"/>
                <a:gd name="T88" fmla="*/ 589 w 298"/>
                <a:gd name="T89" fmla="*/ 228 h 760"/>
                <a:gd name="T90" fmla="*/ 593 w 298"/>
                <a:gd name="T91" fmla="*/ 216 h 760"/>
                <a:gd name="T92" fmla="*/ 595 w 298"/>
                <a:gd name="T93" fmla="*/ 204 h 760"/>
                <a:gd name="T94" fmla="*/ 595 w 298"/>
                <a:gd name="T95" fmla="*/ 200 h 760"/>
                <a:gd name="T96" fmla="*/ 595 w 298"/>
                <a:gd name="T97" fmla="*/ 41 h 760"/>
                <a:gd name="T98" fmla="*/ 551 w 298"/>
                <a:gd name="T99" fmla="*/ 0 h 7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8"/>
                <a:gd name="T151" fmla="*/ 0 h 760"/>
                <a:gd name="T152" fmla="*/ 298 w 298"/>
                <a:gd name="T153" fmla="*/ 760 h 7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43" name="Oval 97"/>
            <p:cNvSpPr>
              <a:spLocks noChangeArrowheads="1"/>
            </p:cNvSpPr>
            <p:nvPr/>
          </p:nvSpPr>
          <p:spPr bwMode="auto">
            <a:xfrm>
              <a:off x="1884" y="1093"/>
              <a:ext cx="158" cy="156"/>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44" name="Freeform 98"/>
            <p:cNvSpPr/>
            <p:nvPr/>
          </p:nvSpPr>
          <p:spPr bwMode="auto">
            <a:xfrm>
              <a:off x="2133" y="1361"/>
              <a:ext cx="476" cy="708"/>
            </a:xfrm>
            <a:custGeom>
              <a:avLst/>
              <a:gdLst>
                <a:gd name="T0" fmla="*/ 664 w 337"/>
                <a:gd name="T1" fmla="*/ 188 h 553"/>
                <a:gd name="T2" fmla="*/ 661 w 337"/>
                <a:gd name="T3" fmla="*/ 183 h 553"/>
                <a:gd name="T4" fmla="*/ 483 w 337"/>
                <a:gd name="T5" fmla="*/ 4 h 553"/>
                <a:gd name="T6" fmla="*/ 192 w 337"/>
                <a:gd name="T7" fmla="*/ 0 h 553"/>
                <a:gd name="T8" fmla="*/ 145 w 337"/>
                <a:gd name="T9" fmla="*/ 18 h 553"/>
                <a:gd name="T10" fmla="*/ 8 w 337"/>
                <a:gd name="T11" fmla="*/ 187 h 553"/>
                <a:gd name="T12" fmla="*/ 4 w 337"/>
                <a:gd name="T13" fmla="*/ 193 h 553"/>
                <a:gd name="T14" fmla="*/ 0 w 337"/>
                <a:gd name="T15" fmla="*/ 210 h 553"/>
                <a:gd name="T16" fmla="*/ 4 w 337"/>
                <a:gd name="T17" fmla="*/ 227 h 553"/>
                <a:gd name="T18" fmla="*/ 16 w 337"/>
                <a:gd name="T19" fmla="*/ 245 h 553"/>
                <a:gd name="T20" fmla="*/ 23 w 337"/>
                <a:gd name="T21" fmla="*/ 246 h 553"/>
                <a:gd name="T22" fmla="*/ 237 w 337"/>
                <a:gd name="T23" fmla="*/ 315 h 553"/>
                <a:gd name="T24" fmla="*/ 116 w 337"/>
                <a:gd name="T25" fmla="*/ 201 h 553"/>
                <a:gd name="T26" fmla="*/ 192 w 337"/>
                <a:gd name="T27" fmla="*/ 210 h 553"/>
                <a:gd name="T28" fmla="*/ 261 w 337"/>
                <a:gd name="T29" fmla="*/ 329 h 553"/>
                <a:gd name="T30" fmla="*/ 192 w 337"/>
                <a:gd name="T31" fmla="*/ 358 h 553"/>
                <a:gd name="T32" fmla="*/ 192 w 337"/>
                <a:gd name="T33" fmla="*/ 499 h 553"/>
                <a:gd name="T34" fmla="*/ 192 w 337"/>
                <a:gd name="T35" fmla="*/ 673 h 553"/>
                <a:gd name="T36" fmla="*/ 192 w 337"/>
                <a:gd name="T37" fmla="*/ 860 h 553"/>
                <a:gd name="T38" fmla="*/ 253 w 337"/>
                <a:gd name="T39" fmla="*/ 906 h 553"/>
                <a:gd name="T40" fmla="*/ 309 w 337"/>
                <a:gd name="T41" fmla="*/ 682 h 553"/>
                <a:gd name="T42" fmla="*/ 309 w 337"/>
                <a:gd name="T43" fmla="*/ 668 h 553"/>
                <a:gd name="T44" fmla="*/ 364 w 337"/>
                <a:gd name="T45" fmla="*/ 499 h 553"/>
                <a:gd name="T46" fmla="*/ 364 w 337"/>
                <a:gd name="T47" fmla="*/ 673 h 553"/>
                <a:gd name="T48" fmla="*/ 364 w 337"/>
                <a:gd name="T49" fmla="*/ 860 h 553"/>
                <a:gd name="T50" fmla="*/ 431 w 337"/>
                <a:gd name="T51" fmla="*/ 906 h 553"/>
                <a:gd name="T52" fmla="*/ 483 w 337"/>
                <a:gd name="T53" fmla="*/ 682 h 553"/>
                <a:gd name="T54" fmla="*/ 483 w 337"/>
                <a:gd name="T55" fmla="*/ 668 h 553"/>
                <a:gd name="T56" fmla="*/ 483 w 337"/>
                <a:gd name="T57" fmla="*/ 485 h 553"/>
                <a:gd name="T58" fmla="*/ 468 w 337"/>
                <a:gd name="T59" fmla="*/ 358 h 553"/>
                <a:gd name="T60" fmla="*/ 431 w 337"/>
                <a:gd name="T61" fmla="*/ 236 h 553"/>
                <a:gd name="T62" fmla="*/ 483 w 337"/>
                <a:gd name="T63" fmla="*/ 113 h 553"/>
                <a:gd name="T64" fmla="*/ 446 w 337"/>
                <a:gd name="T65" fmla="*/ 256 h 553"/>
                <a:gd name="T66" fmla="*/ 493 w 337"/>
                <a:gd name="T67" fmla="*/ 329 h 553"/>
                <a:gd name="T68" fmla="*/ 648 w 337"/>
                <a:gd name="T69" fmla="*/ 245 h 553"/>
                <a:gd name="T70" fmla="*/ 664 w 337"/>
                <a:gd name="T71" fmla="*/ 233 h 553"/>
                <a:gd name="T72" fmla="*/ 668 w 337"/>
                <a:gd name="T73" fmla="*/ 216 h 553"/>
                <a:gd name="T74" fmla="*/ 668 w 337"/>
                <a:gd name="T75" fmla="*/ 204 h 5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7"/>
                <a:gd name="T115" fmla="*/ 0 h 553"/>
                <a:gd name="T116" fmla="*/ 337 w 337"/>
                <a:gd name="T117" fmla="*/ 553 h 5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45" name="Freeform 99"/>
            <p:cNvSpPr/>
            <p:nvPr/>
          </p:nvSpPr>
          <p:spPr bwMode="auto">
            <a:xfrm>
              <a:off x="2291" y="1176"/>
              <a:ext cx="160" cy="160"/>
            </a:xfrm>
            <a:custGeom>
              <a:avLst/>
              <a:gdLst>
                <a:gd name="T0" fmla="*/ 110 w 113"/>
                <a:gd name="T1" fmla="*/ 205 h 125"/>
                <a:gd name="T2" fmla="*/ 227 w 113"/>
                <a:gd name="T3" fmla="*/ 101 h 125"/>
                <a:gd name="T4" fmla="*/ 110 w 113"/>
                <a:gd name="T5" fmla="*/ 0 h 125"/>
                <a:gd name="T6" fmla="*/ 0 w 113"/>
                <a:gd name="T7" fmla="*/ 101 h 125"/>
                <a:gd name="T8" fmla="*/ 110 w 113"/>
                <a:gd name="T9" fmla="*/ 205 h 125"/>
                <a:gd name="T10" fmla="*/ 0 60000 65536"/>
                <a:gd name="T11" fmla="*/ 0 60000 65536"/>
                <a:gd name="T12" fmla="*/ 0 60000 65536"/>
                <a:gd name="T13" fmla="*/ 0 60000 65536"/>
                <a:gd name="T14" fmla="*/ 0 60000 65536"/>
                <a:gd name="T15" fmla="*/ 0 w 113"/>
                <a:gd name="T16" fmla="*/ 0 h 125"/>
                <a:gd name="T17" fmla="*/ 113 w 113"/>
                <a:gd name="T18" fmla="*/ 125 h 125"/>
              </a:gdLst>
              <a:ahLst/>
              <a:cxnLst>
                <a:cxn ang="T10">
                  <a:pos x="T0" y="T1"/>
                </a:cxn>
                <a:cxn ang="T11">
                  <a:pos x="T2" y="T3"/>
                </a:cxn>
                <a:cxn ang="T12">
                  <a:pos x="T4" y="T5"/>
                </a:cxn>
                <a:cxn ang="T13">
                  <a:pos x="T6" y="T7"/>
                </a:cxn>
                <a:cxn ang="T14">
                  <a:pos x="T8" y="T9"/>
                </a:cxn>
              </a:cxnLst>
              <a:rect l="T15" t="T16" r="T17" b="T18"/>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46" name="Oval 100"/>
            <p:cNvSpPr>
              <a:spLocks noChangeArrowheads="1"/>
            </p:cNvSpPr>
            <p:nvPr/>
          </p:nvSpPr>
          <p:spPr bwMode="auto">
            <a:xfrm>
              <a:off x="950" y="1160"/>
              <a:ext cx="459" cy="453"/>
            </a:xfrm>
            <a:prstGeom prst="ellipse">
              <a:avLst/>
            </a:pr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47" name="Freeform 101"/>
            <p:cNvSpPr/>
            <p:nvPr/>
          </p:nvSpPr>
          <p:spPr bwMode="auto">
            <a:xfrm>
              <a:off x="1206" y="1408"/>
              <a:ext cx="243" cy="242"/>
            </a:xfrm>
            <a:custGeom>
              <a:avLst/>
              <a:gdLst>
                <a:gd name="T0" fmla="*/ 8 w 172"/>
                <a:gd name="T1" fmla="*/ 92 h 189"/>
                <a:gd name="T2" fmla="*/ 25 w 172"/>
                <a:gd name="T3" fmla="*/ 87 h 189"/>
                <a:gd name="T4" fmla="*/ 38 w 172"/>
                <a:gd name="T5" fmla="*/ 65 h 189"/>
                <a:gd name="T6" fmla="*/ 78 w 172"/>
                <a:gd name="T7" fmla="*/ 33 h 189"/>
                <a:gd name="T8" fmla="*/ 102 w 172"/>
                <a:gd name="T9" fmla="*/ 18 h 189"/>
                <a:gd name="T10" fmla="*/ 110 w 172"/>
                <a:gd name="T11" fmla="*/ 4 h 189"/>
                <a:gd name="T12" fmla="*/ 134 w 172"/>
                <a:gd name="T13" fmla="*/ 10 h 189"/>
                <a:gd name="T14" fmla="*/ 335 w 172"/>
                <a:gd name="T15" fmla="*/ 282 h 189"/>
                <a:gd name="T16" fmla="*/ 335 w 172"/>
                <a:gd name="T17" fmla="*/ 298 h 189"/>
                <a:gd name="T18" fmla="*/ 335 w 172"/>
                <a:gd name="T19" fmla="*/ 303 h 189"/>
                <a:gd name="T20" fmla="*/ 329 w 172"/>
                <a:gd name="T21" fmla="*/ 306 h 189"/>
                <a:gd name="T22" fmla="*/ 311 w 172"/>
                <a:gd name="T23" fmla="*/ 306 h 189"/>
                <a:gd name="T24" fmla="*/ 14 w 172"/>
                <a:gd name="T25" fmla="*/ 115 h 189"/>
                <a:gd name="T26" fmla="*/ 8 w 172"/>
                <a:gd name="T27" fmla="*/ 92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189"/>
                <a:gd name="T44" fmla="*/ 172 w 172"/>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189">
                  <a:moveTo>
                    <a:pt x="4" y="56"/>
                  </a:moveTo>
                  <a:cubicBezTo>
                    <a:pt x="7" y="54"/>
                    <a:pt x="9" y="53"/>
                    <a:pt x="13" y="53"/>
                  </a:cubicBezTo>
                  <a:cubicBezTo>
                    <a:pt x="13" y="48"/>
                    <a:pt x="15" y="45"/>
                    <a:pt x="19" y="40"/>
                  </a:cubicBezTo>
                  <a:cubicBezTo>
                    <a:pt x="39" y="20"/>
                    <a:pt x="39" y="20"/>
                    <a:pt x="39" y="20"/>
                  </a:cubicBezTo>
                  <a:cubicBezTo>
                    <a:pt x="44" y="15"/>
                    <a:pt x="47" y="14"/>
                    <a:pt x="51" y="11"/>
                  </a:cubicBezTo>
                  <a:cubicBezTo>
                    <a:pt x="51" y="8"/>
                    <a:pt x="53" y="4"/>
                    <a:pt x="55" y="2"/>
                  </a:cubicBezTo>
                  <a:cubicBezTo>
                    <a:pt x="58" y="0"/>
                    <a:pt x="63" y="0"/>
                    <a:pt x="67" y="6"/>
                  </a:cubicBezTo>
                  <a:cubicBezTo>
                    <a:pt x="168" y="172"/>
                    <a:pt x="168" y="172"/>
                    <a:pt x="168" y="172"/>
                  </a:cubicBezTo>
                  <a:cubicBezTo>
                    <a:pt x="172" y="177"/>
                    <a:pt x="172" y="180"/>
                    <a:pt x="168" y="182"/>
                  </a:cubicBezTo>
                  <a:cubicBezTo>
                    <a:pt x="168" y="185"/>
                    <a:pt x="168" y="185"/>
                    <a:pt x="168" y="185"/>
                  </a:cubicBezTo>
                  <a:cubicBezTo>
                    <a:pt x="168" y="185"/>
                    <a:pt x="165" y="185"/>
                    <a:pt x="165" y="187"/>
                  </a:cubicBezTo>
                  <a:cubicBezTo>
                    <a:pt x="162" y="189"/>
                    <a:pt x="158" y="189"/>
                    <a:pt x="156" y="187"/>
                  </a:cubicBezTo>
                  <a:cubicBezTo>
                    <a:pt x="7" y="70"/>
                    <a:pt x="7" y="70"/>
                    <a:pt x="7" y="70"/>
                  </a:cubicBezTo>
                  <a:cubicBezTo>
                    <a:pt x="3" y="66"/>
                    <a:pt x="0" y="61"/>
                    <a:pt x="4" y="56"/>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48" name="Freeform 102"/>
            <p:cNvSpPr/>
            <p:nvPr/>
          </p:nvSpPr>
          <p:spPr bwMode="auto">
            <a:xfrm>
              <a:off x="1724" y="444"/>
              <a:ext cx="503" cy="498"/>
            </a:xfrm>
            <a:custGeom>
              <a:avLst/>
              <a:gdLst>
                <a:gd name="T0" fmla="*/ 585 w 356"/>
                <a:gd name="T1" fmla="*/ 113 h 389"/>
                <a:gd name="T2" fmla="*/ 576 w 356"/>
                <a:gd name="T3" fmla="*/ 525 h 389"/>
                <a:gd name="T4" fmla="*/ 120 w 356"/>
                <a:gd name="T5" fmla="*/ 521 h 389"/>
                <a:gd name="T6" fmla="*/ 127 w 356"/>
                <a:gd name="T7" fmla="*/ 111 h 389"/>
                <a:gd name="T8" fmla="*/ 585 w 356"/>
                <a:gd name="T9" fmla="*/ 113 h 389"/>
                <a:gd name="T10" fmla="*/ 0 60000 65536"/>
                <a:gd name="T11" fmla="*/ 0 60000 65536"/>
                <a:gd name="T12" fmla="*/ 0 60000 65536"/>
                <a:gd name="T13" fmla="*/ 0 60000 65536"/>
                <a:gd name="T14" fmla="*/ 0 60000 65536"/>
                <a:gd name="T15" fmla="*/ 0 w 356"/>
                <a:gd name="T16" fmla="*/ 0 h 389"/>
                <a:gd name="T17" fmla="*/ 356 w 356"/>
                <a:gd name="T18" fmla="*/ 389 h 389"/>
              </a:gdLst>
              <a:ahLst/>
              <a:cxnLst>
                <a:cxn ang="T10">
                  <a:pos x="T0" y="T1"/>
                </a:cxn>
                <a:cxn ang="T11">
                  <a:pos x="T2" y="T3"/>
                </a:cxn>
                <a:cxn ang="T12">
                  <a:pos x="T4" y="T5"/>
                </a:cxn>
                <a:cxn ang="T13">
                  <a:pos x="T6" y="T7"/>
                </a:cxn>
                <a:cxn ang="T14">
                  <a:pos x="T8" y="T9"/>
                </a:cxn>
              </a:cxnLst>
              <a:rect l="T15" t="T16" r="T17" b="T18"/>
              <a:pathLst>
                <a:path w="356" h="389">
                  <a:moveTo>
                    <a:pt x="293" y="69"/>
                  </a:moveTo>
                  <a:cubicBezTo>
                    <a:pt x="356" y="142"/>
                    <a:pt x="354" y="253"/>
                    <a:pt x="289" y="320"/>
                  </a:cubicBezTo>
                  <a:cubicBezTo>
                    <a:pt x="226" y="389"/>
                    <a:pt x="124" y="386"/>
                    <a:pt x="60" y="318"/>
                  </a:cubicBezTo>
                  <a:cubicBezTo>
                    <a:pt x="0" y="248"/>
                    <a:pt x="0" y="135"/>
                    <a:pt x="64" y="68"/>
                  </a:cubicBezTo>
                  <a:cubicBezTo>
                    <a:pt x="128" y="0"/>
                    <a:pt x="230" y="1"/>
                    <a:pt x="293" y="69"/>
                  </a:cubicBezTo>
                  <a:close/>
                </a:path>
              </a:pathLst>
            </a:custGeom>
            <a:solidFill>
              <a:schemeClr val="dk2">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7449" name="Freeform 103"/>
            <p:cNvSpPr/>
            <p:nvPr/>
          </p:nvSpPr>
          <p:spPr bwMode="auto">
            <a:xfrm>
              <a:off x="1905" y="779"/>
              <a:ext cx="125" cy="278"/>
            </a:xfrm>
            <a:custGeom>
              <a:avLst/>
              <a:gdLst>
                <a:gd name="T0" fmla="*/ 163 w 88"/>
                <a:gd name="T1" fmla="*/ 4 h 217"/>
                <a:gd name="T2" fmla="*/ 141 w 88"/>
                <a:gd name="T3" fmla="*/ 10 h 217"/>
                <a:gd name="T4" fmla="*/ 115 w 88"/>
                <a:gd name="T5" fmla="*/ 4 h 217"/>
                <a:gd name="T6" fmla="*/ 63 w 88"/>
                <a:gd name="T7" fmla="*/ 4 h 217"/>
                <a:gd name="T8" fmla="*/ 37 w 88"/>
                <a:gd name="T9" fmla="*/ 10 h 217"/>
                <a:gd name="T10" fmla="*/ 18 w 88"/>
                <a:gd name="T11" fmla="*/ 4 h 217"/>
                <a:gd name="T12" fmla="*/ 1 w 88"/>
                <a:gd name="T13" fmla="*/ 22 h 217"/>
                <a:gd name="T14" fmla="*/ 71 w 88"/>
                <a:gd name="T15" fmla="*/ 343 h 217"/>
                <a:gd name="T16" fmla="*/ 85 w 88"/>
                <a:gd name="T17" fmla="*/ 356 h 217"/>
                <a:gd name="T18" fmla="*/ 87 w 88"/>
                <a:gd name="T19" fmla="*/ 356 h 217"/>
                <a:gd name="T20" fmla="*/ 92 w 88"/>
                <a:gd name="T21" fmla="*/ 356 h 217"/>
                <a:gd name="T22" fmla="*/ 109 w 88"/>
                <a:gd name="T23" fmla="*/ 343 h 217"/>
                <a:gd name="T24" fmla="*/ 176 w 88"/>
                <a:gd name="T25" fmla="*/ 22 h 217"/>
                <a:gd name="T26" fmla="*/ 163 w 88"/>
                <a:gd name="T27" fmla="*/ 4 h 2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217"/>
                <a:gd name="T44" fmla="*/ 88 w 88"/>
                <a:gd name="T45" fmla="*/ 217 h 2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217">
                  <a:moveTo>
                    <a:pt x="81" y="2"/>
                  </a:moveTo>
                  <a:cubicBezTo>
                    <a:pt x="78" y="0"/>
                    <a:pt x="73" y="2"/>
                    <a:pt x="70" y="6"/>
                  </a:cubicBezTo>
                  <a:cubicBezTo>
                    <a:pt x="67" y="5"/>
                    <a:pt x="62" y="2"/>
                    <a:pt x="57" y="2"/>
                  </a:cubicBezTo>
                  <a:cubicBezTo>
                    <a:pt x="31" y="2"/>
                    <a:pt x="31" y="2"/>
                    <a:pt x="31" y="2"/>
                  </a:cubicBezTo>
                  <a:cubicBezTo>
                    <a:pt x="26" y="2"/>
                    <a:pt x="22" y="5"/>
                    <a:pt x="18" y="6"/>
                  </a:cubicBezTo>
                  <a:cubicBezTo>
                    <a:pt x="16" y="2"/>
                    <a:pt x="12" y="0"/>
                    <a:pt x="9" y="2"/>
                  </a:cubicBezTo>
                  <a:cubicBezTo>
                    <a:pt x="4" y="2"/>
                    <a:pt x="0" y="9"/>
                    <a:pt x="1" y="13"/>
                  </a:cubicBezTo>
                  <a:cubicBezTo>
                    <a:pt x="35" y="209"/>
                    <a:pt x="35" y="209"/>
                    <a:pt x="35" y="209"/>
                  </a:cubicBezTo>
                  <a:cubicBezTo>
                    <a:pt x="36" y="214"/>
                    <a:pt x="38" y="217"/>
                    <a:pt x="42" y="217"/>
                  </a:cubicBezTo>
                  <a:cubicBezTo>
                    <a:pt x="43" y="217"/>
                    <a:pt x="43" y="217"/>
                    <a:pt x="43" y="217"/>
                  </a:cubicBezTo>
                  <a:cubicBezTo>
                    <a:pt x="46" y="217"/>
                    <a:pt x="46" y="217"/>
                    <a:pt x="46" y="217"/>
                  </a:cubicBezTo>
                  <a:cubicBezTo>
                    <a:pt x="50" y="217"/>
                    <a:pt x="54" y="214"/>
                    <a:pt x="54" y="209"/>
                  </a:cubicBezTo>
                  <a:cubicBezTo>
                    <a:pt x="87" y="13"/>
                    <a:pt x="87" y="13"/>
                    <a:pt x="87" y="13"/>
                  </a:cubicBezTo>
                  <a:cubicBezTo>
                    <a:pt x="88" y="9"/>
                    <a:pt x="85" y="2"/>
                    <a:pt x="81" y="2"/>
                  </a:cubicBezTo>
                  <a:close/>
                </a:path>
              </a:pathLst>
            </a:custGeom>
            <a:solidFill>
              <a:schemeClr val="dk2">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sp>
        <p:nvSpPr>
          <p:cNvPr id="17417" name="Content Placeholder 2"/>
          <p:cNvSpPr txBox="1"/>
          <p:nvPr/>
        </p:nvSpPr>
        <p:spPr bwMode="auto">
          <a:xfrm>
            <a:off x="2306623" y="1611315"/>
            <a:ext cx="75091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zh-CN" altLang="en-US" sz="1050" dirty="0">
                <a:solidFill>
                  <a:schemeClr val="bg1"/>
                </a:solidFill>
                <a:latin typeface="+mn-lt"/>
                <a:cs typeface="+mn-ea"/>
                <a:sym typeface="+mn-lt"/>
              </a:rPr>
              <a:t>阿里巴巴</a:t>
            </a:r>
            <a:endParaRPr lang="en-US" altLang="zh-CN" sz="1050" dirty="0">
              <a:solidFill>
                <a:schemeClr val="bg1"/>
              </a:solidFill>
              <a:latin typeface="+mn-lt"/>
              <a:cs typeface="+mn-ea"/>
              <a:sym typeface="+mn-lt"/>
            </a:endParaRPr>
          </a:p>
        </p:txBody>
      </p:sp>
      <p:sp>
        <p:nvSpPr>
          <p:cNvPr id="17419" name="Content Placeholder 2"/>
          <p:cNvSpPr txBox="1"/>
          <p:nvPr/>
        </p:nvSpPr>
        <p:spPr bwMode="auto">
          <a:xfrm>
            <a:off x="3548048" y="1979615"/>
            <a:ext cx="75091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zh-CN" altLang="en-US" sz="1050" dirty="0">
                <a:solidFill>
                  <a:schemeClr val="bg1"/>
                </a:solidFill>
                <a:latin typeface="+mn-lt"/>
                <a:cs typeface="+mn-ea"/>
                <a:sym typeface="+mn-lt"/>
              </a:rPr>
              <a:t>腾讯</a:t>
            </a:r>
            <a:endParaRPr lang="en-US" altLang="zh-CN" sz="1050" dirty="0">
              <a:solidFill>
                <a:schemeClr val="bg1"/>
              </a:solidFill>
              <a:latin typeface="+mn-lt"/>
              <a:cs typeface="+mn-ea"/>
              <a:sym typeface="+mn-lt"/>
            </a:endParaRPr>
          </a:p>
        </p:txBody>
      </p:sp>
      <p:sp>
        <p:nvSpPr>
          <p:cNvPr id="17421" name="Content Placeholder 2"/>
          <p:cNvSpPr txBox="1"/>
          <p:nvPr/>
        </p:nvSpPr>
        <p:spPr bwMode="auto">
          <a:xfrm>
            <a:off x="1033448" y="2730503"/>
            <a:ext cx="75091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zh-CN" altLang="en-US" sz="1050" dirty="0">
                <a:solidFill>
                  <a:schemeClr val="bg1"/>
                </a:solidFill>
                <a:latin typeface="+mn-lt"/>
                <a:cs typeface="+mn-ea"/>
                <a:sym typeface="+mn-lt"/>
              </a:rPr>
              <a:t>京东</a:t>
            </a:r>
            <a:endParaRPr lang="en-US" altLang="zh-CN" sz="1050" dirty="0">
              <a:solidFill>
                <a:schemeClr val="bg1"/>
              </a:solidFill>
              <a:latin typeface="+mn-lt"/>
              <a:cs typeface="+mn-ea"/>
              <a:sym typeface="+mn-lt"/>
            </a:endParaRPr>
          </a:p>
        </p:txBody>
      </p:sp>
      <p:sp>
        <p:nvSpPr>
          <p:cNvPr id="54" name="Oval 47"/>
          <p:cNvSpPr/>
          <p:nvPr/>
        </p:nvSpPr>
        <p:spPr>
          <a:xfrm>
            <a:off x="5207018" y="1946459"/>
            <a:ext cx="425828" cy="425828"/>
          </a:xfrm>
          <a:prstGeom prst="ellipse">
            <a:avLst/>
          </a:prstGeom>
          <a:solidFill>
            <a:schemeClr val="bg1"/>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55" name="Oval 48"/>
          <p:cNvSpPr/>
          <p:nvPr/>
        </p:nvSpPr>
        <p:spPr>
          <a:xfrm>
            <a:off x="5314463" y="2045717"/>
            <a:ext cx="218517" cy="2185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56" name="Oval 63"/>
          <p:cNvSpPr/>
          <p:nvPr/>
        </p:nvSpPr>
        <p:spPr>
          <a:xfrm>
            <a:off x="5207017" y="2872918"/>
            <a:ext cx="425828" cy="425828"/>
          </a:xfrm>
          <a:prstGeom prst="ellipse">
            <a:avLst/>
          </a:prstGeom>
          <a:solidFill>
            <a:schemeClr val="bg1"/>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57" name="Oval 64"/>
          <p:cNvSpPr/>
          <p:nvPr/>
        </p:nvSpPr>
        <p:spPr>
          <a:xfrm>
            <a:off x="5314462" y="2972176"/>
            <a:ext cx="218517" cy="2185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58" name="Oval 66"/>
          <p:cNvSpPr/>
          <p:nvPr/>
        </p:nvSpPr>
        <p:spPr>
          <a:xfrm>
            <a:off x="5207017" y="3799376"/>
            <a:ext cx="425828" cy="425828"/>
          </a:xfrm>
          <a:prstGeom prst="ellipse">
            <a:avLst/>
          </a:prstGeom>
          <a:solidFill>
            <a:schemeClr val="bg1"/>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59" name="Oval 67"/>
          <p:cNvSpPr/>
          <p:nvPr/>
        </p:nvSpPr>
        <p:spPr>
          <a:xfrm>
            <a:off x="5314462" y="3898634"/>
            <a:ext cx="218517" cy="2185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62" name="Text Placeholder 33"/>
          <p:cNvSpPr txBox="1"/>
          <p:nvPr/>
        </p:nvSpPr>
        <p:spPr>
          <a:xfrm>
            <a:off x="5853145" y="1877820"/>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阿里巴巴</a:t>
            </a:r>
            <a:endParaRPr lang="en-AU" altLang="zh-CN" sz="1500" dirty="0">
              <a:solidFill>
                <a:srgbClr val="43536A"/>
              </a:solidFill>
              <a:latin typeface="+mn-lt"/>
              <a:ea typeface="+mn-ea"/>
              <a:cs typeface="+mn-ea"/>
              <a:sym typeface="+mn-lt"/>
            </a:endParaRPr>
          </a:p>
        </p:txBody>
      </p:sp>
      <p:sp>
        <p:nvSpPr>
          <p:cNvPr id="63" name="TextBox 20"/>
          <p:cNvSpPr txBox="1"/>
          <p:nvPr/>
        </p:nvSpPr>
        <p:spPr>
          <a:xfrm>
            <a:off x="5853144" y="2179799"/>
            <a:ext cx="251294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64" name="Text Placeholder 33"/>
          <p:cNvSpPr txBox="1"/>
          <p:nvPr/>
        </p:nvSpPr>
        <p:spPr>
          <a:xfrm>
            <a:off x="5853145" y="2796778"/>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腾讯商业策略</a:t>
            </a:r>
            <a:endParaRPr lang="en-AU" altLang="zh-CN" sz="1500" dirty="0">
              <a:solidFill>
                <a:srgbClr val="43536A"/>
              </a:solidFill>
              <a:latin typeface="+mn-lt"/>
              <a:ea typeface="+mn-ea"/>
              <a:cs typeface="+mn-ea"/>
              <a:sym typeface="+mn-lt"/>
            </a:endParaRPr>
          </a:p>
        </p:txBody>
      </p:sp>
      <p:sp>
        <p:nvSpPr>
          <p:cNvPr id="65" name="TextBox 20"/>
          <p:cNvSpPr txBox="1"/>
          <p:nvPr/>
        </p:nvSpPr>
        <p:spPr>
          <a:xfrm>
            <a:off x="5853144" y="3098756"/>
            <a:ext cx="251294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66" name="Text Placeholder 33"/>
          <p:cNvSpPr txBox="1"/>
          <p:nvPr/>
        </p:nvSpPr>
        <p:spPr>
          <a:xfrm>
            <a:off x="5853145" y="3717060"/>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京东商业策略</a:t>
            </a:r>
            <a:endParaRPr lang="en-AU" altLang="zh-CN" sz="1500" dirty="0">
              <a:solidFill>
                <a:srgbClr val="43536A"/>
              </a:solidFill>
              <a:latin typeface="+mn-lt"/>
              <a:ea typeface="+mn-ea"/>
              <a:cs typeface="+mn-ea"/>
              <a:sym typeface="+mn-lt"/>
            </a:endParaRPr>
          </a:p>
        </p:txBody>
      </p:sp>
      <p:sp>
        <p:nvSpPr>
          <p:cNvPr id="67" name="TextBox 20"/>
          <p:cNvSpPr txBox="1"/>
          <p:nvPr/>
        </p:nvSpPr>
        <p:spPr>
          <a:xfrm>
            <a:off x="5853144" y="4019038"/>
            <a:ext cx="251294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45"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竞争分析</a:t>
            </a:r>
            <a:endParaRPr lang="en-AU" altLang="zh-CN" dirty="0">
              <a:solidFill>
                <a:srgbClr val="43536A"/>
              </a:solidFill>
              <a:latin typeface="+mn-lt"/>
              <a:ea typeface="+mn-ea"/>
              <a:cs typeface="+mn-ea"/>
              <a:sym typeface="+mn-lt"/>
            </a:endParaRPr>
          </a:p>
        </p:txBody>
      </p:sp>
      <p:sp>
        <p:nvSpPr>
          <p:cNvPr id="46"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Competitive Analysis</a:t>
            </a:r>
          </a:p>
        </p:txBody>
      </p:sp>
      <p:sp>
        <p:nvSpPr>
          <p:cNvPr id="47" name="矩形 46"/>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a:off x="3588924" y="311398"/>
            <a:ext cx="1978192" cy="457200"/>
            <a:chOff x="3588924" y="311398"/>
            <a:chExt cx="1978192" cy="457200"/>
          </a:xfrm>
        </p:grpSpPr>
        <p:sp>
          <p:nvSpPr>
            <p:cNvPr id="49" name="L 形 48"/>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L 形 49"/>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2571750"/>
          </a:xfrm>
          <a:prstGeom prst="rect">
            <a:avLst/>
          </a:prstGeom>
          <a:blipFill dpi="0" rotWithShape="1">
            <a:blip r:embed="rId2"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350">
              <a:solidFill>
                <a:srgbClr val="262626"/>
              </a:solidFill>
              <a:latin typeface="+mn-lt"/>
              <a:ea typeface="+mn-ea"/>
              <a:cs typeface="+mn-ea"/>
              <a:sym typeface="+mn-lt"/>
            </a:endParaRPr>
          </a:p>
        </p:txBody>
      </p:sp>
      <p:sp>
        <p:nvSpPr>
          <p:cNvPr id="20484" name="Oval 16"/>
          <p:cNvSpPr>
            <a:spLocks noChangeArrowheads="1"/>
          </p:cNvSpPr>
          <p:nvPr/>
        </p:nvSpPr>
        <p:spPr bwMode="auto">
          <a:xfrm>
            <a:off x="272610" y="3475609"/>
            <a:ext cx="684732" cy="682337"/>
          </a:xfrm>
          <a:prstGeom prst="ellipse">
            <a:avLst/>
          </a:prstGeom>
          <a:solidFill>
            <a:schemeClr val="tx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050">
              <a:solidFill>
                <a:srgbClr val="F2F2F2"/>
              </a:solidFill>
              <a:latin typeface="+mn-lt"/>
              <a:ea typeface="+mn-ea"/>
              <a:cs typeface="+mn-ea"/>
              <a:sym typeface="+mn-lt"/>
            </a:endParaRPr>
          </a:p>
        </p:txBody>
      </p:sp>
      <p:sp>
        <p:nvSpPr>
          <p:cNvPr id="20486" name="Oval 25"/>
          <p:cNvSpPr>
            <a:spLocks noChangeArrowheads="1"/>
          </p:cNvSpPr>
          <p:nvPr/>
        </p:nvSpPr>
        <p:spPr bwMode="auto">
          <a:xfrm>
            <a:off x="6165910" y="3475609"/>
            <a:ext cx="682337" cy="682337"/>
          </a:xfrm>
          <a:prstGeom prst="ellipse">
            <a:avLst/>
          </a:prstGeom>
          <a:solidFill>
            <a:schemeClr val="dk2">
              <a:lumMod val="10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050">
              <a:solidFill>
                <a:srgbClr val="F2F2F2"/>
              </a:solidFill>
              <a:latin typeface="+mn-lt"/>
              <a:ea typeface="+mn-ea"/>
              <a:cs typeface="+mn-ea"/>
              <a:sym typeface="+mn-lt"/>
            </a:endParaRPr>
          </a:p>
        </p:txBody>
      </p:sp>
      <p:sp>
        <p:nvSpPr>
          <p:cNvPr id="20488" name="Oval 30"/>
          <p:cNvSpPr>
            <a:spLocks noChangeArrowheads="1"/>
          </p:cNvSpPr>
          <p:nvPr/>
        </p:nvSpPr>
        <p:spPr bwMode="auto">
          <a:xfrm>
            <a:off x="3242333" y="3475609"/>
            <a:ext cx="684732" cy="682337"/>
          </a:xfrm>
          <a:prstGeom prst="ellipse">
            <a:avLst/>
          </a:prstGeom>
          <a:solidFill>
            <a:schemeClr val="accent2">
              <a:lumMod val="10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050">
              <a:solidFill>
                <a:srgbClr val="F2F2F2"/>
              </a:solidFill>
              <a:latin typeface="+mn-lt"/>
              <a:ea typeface="+mn-ea"/>
              <a:cs typeface="+mn-ea"/>
              <a:sym typeface="+mn-lt"/>
            </a:endParaRPr>
          </a:p>
        </p:txBody>
      </p:sp>
      <p:sp>
        <p:nvSpPr>
          <p:cNvPr id="10" name="Text Placeholder 33"/>
          <p:cNvSpPr txBox="1"/>
          <p:nvPr/>
        </p:nvSpPr>
        <p:spPr>
          <a:xfrm>
            <a:off x="6907738" y="3412746"/>
            <a:ext cx="1417989" cy="307777"/>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400" dirty="0">
                <a:solidFill>
                  <a:schemeClr val="dk2">
                    <a:lumMod val="100000"/>
                  </a:schemeClr>
                </a:solidFill>
                <a:latin typeface="+mn-lt"/>
                <a:ea typeface="+mn-ea"/>
                <a:cs typeface="+mn-ea"/>
                <a:sym typeface="+mn-lt"/>
              </a:rPr>
              <a:t>竞争优势</a:t>
            </a:r>
            <a:endParaRPr lang="en-AU" altLang="zh-CN" sz="1400" dirty="0">
              <a:solidFill>
                <a:schemeClr val="dk2">
                  <a:lumMod val="100000"/>
                </a:schemeClr>
              </a:solidFill>
              <a:latin typeface="+mn-lt"/>
              <a:ea typeface="+mn-ea"/>
              <a:cs typeface="+mn-ea"/>
              <a:sym typeface="+mn-lt"/>
            </a:endParaRPr>
          </a:p>
        </p:txBody>
      </p:sp>
      <p:sp>
        <p:nvSpPr>
          <p:cNvPr id="11" name="TextBox 20"/>
          <p:cNvSpPr txBox="1"/>
          <p:nvPr/>
        </p:nvSpPr>
        <p:spPr>
          <a:xfrm>
            <a:off x="6907738" y="3714684"/>
            <a:ext cx="1966645" cy="507831"/>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12" name="Text Placeholder 33"/>
          <p:cNvSpPr txBox="1"/>
          <p:nvPr/>
        </p:nvSpPr>
        <p:spPr>
          <a:xfrm>
            <a:off x="1015642" y="3412747"/>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dk2">
                    <a:lumMod val="100000"/>
                  </a:schemeClr>
                </a:solidFill>
                <a:latin typeface="+mn-lt"/>
                <a:ea typeface="+mn-ea"/>
                <a:cs typeface="+mn-ea"/>
                <a:sym typeface="+mn-lt"/>
              </a:rPr>
              <a:t>竞争优势</a:t>
            </a:r>
            <a:endParaRPr lang="en-AU" altLang="zh-CN" sz="1400" dirty="0">
              <a:solidFill>
                <a:schemeClr val="dk2">
                  <a:lumMod val="100000"/>
                </a:schemeClr>
              </a:solidFill>
              <a:latin typeface="+mn-lt"/>
              <a:ea typeface="+mn-ea"/>
              <a:cs typeface="+mn-ea"/>
              <a:sym typeface="+mn-lt"/>
            </a:endParaRPr>
          </a:p>
        </p:txBody>
      </p:sp>
      <p:sp>
        <p:nvSpPr>
          <p:cNvPr id="13" name="TextBox 20"/>
          <p:cNvSpPr txBox="1"/>
          <p:nvPr/>
        </p:nvSpPr>
        <p:spPr>
          <a:xfrm>
            <a:off x="1015642" y="3714684"/>
            <a:ext cx="1966645" cy="507831"/>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14" name="Text Placeholder 33"/>
          <p:cNvSpPr txBox="1"/>
          <p:nvPr/>
        </p:nvSpPr>
        <p:spPr>
          <a:xfrm>
            <a:off x="3938015" y="3412747"/>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dk2">
                    <a:lumMod val="100000"/>
                  </a:schemeClr>
                </a:solidFill>
                <a:latin typeface="+mn-lt"/>
                <a:ea typeface="+mn-ea"/>
                <a:cs typeface="+mn-ea"/>
                <a:sym typeface="+mn-lt"/>
              </a:rPr>
              <a:t>竞争优势</a:t>
            </a:r>
            <a:endParaRPr lang="en-AU" altLang="zh-CN" sz="1400" dirty="0">
              <a:solidFill>
                <a:schemeClr val="dk2">
                  <a:lumMod val="100000"/>
                </a:schemeClr>
              </a:solidFill>
              <a:latin typeface="+mn-lt"/>
              <a:ea typeface="+mn-ea"/>
              <a:cs typeface="+mn-ea"/>
              <a:sym typeface="+mn-lt"/>
            </a:endParaRPr>
          </a:p>
        </p:txBody>
      </p:sp>
      <p:sp>
        <p:nvSpPr>
          <p:cNvPr id="15" name="TextBox 20"/>
          <p:cNvSpPr txBox="1"/>
          <p:nvPr/>
        </p:nvSpPr>
        <p:spPr>
          <a:xfrm>
            <a:off x="3938015" y="3714685"/>
            <a:ext cx="1966645" cy="507831"/>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19" name="Freeform 86"/>
          <p:cNvSpPr>
            <a:spLocks noEditPoints="1"/>
          </p:cNvSpPr>
          <p:nvPr/>
        </p:nvSpPr>
        <p:spPr bwMode="auto">
          <a:xfrm>
            <a:off x="504652" y="3630039"/>
            <a:ext cx="195674" cy="32922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71" tIns="34286" rIns="68571" bIns="34286" numCol="1" anchor="t" anchorCtr="0" compatLnSpc="1"/>
          <a:lstStyle/>
          <a:p>
            <a:endParaRPr lang="en-US" sz="2700">
              <a:latin typeface="+mn-lt"/>
              <a:cs typeface="+mn-ea"/>
              <a:sym typeface="+mn-lt"/>
            </a:endParaRPr>
          </a:p>
        </p:txBody>
      </p:sp>
      <p:sp>
        <p:nvSpPr>
          <p:cNvPr id="20" name="Freeform 101"/>
          <p:cNvSpPr>
            <a:spLocks noEditPoints="1"/>
          </p:cNvSpPr>
          <p:nvPr/>
        </p:nvSpPr>
        <p:spPr bwMode="auto">
          <a:xfrm>
            <a:off x="3415415" y="3682883"/>
            <a:ext cx="337339" cy="223539"/>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68571" tIns="34286" rIns="68571" bIns="34286" numCol="1" anchor="t" anchorCtr="0" compatLnSpc="1"/>
          <a:lstStyle/>
          <a:p>
            <a:endParaRPr lang="en-US" sz="2700">
              <a:latin typeface="+mn-lt"/>
              <a:cs typeface="+mn-ea"/>
              <a:sym typeface="+mn-lt"/>
            </a:endParaRPr>
          </a:p>
        </p:txBody>
      </p:sp>
      <p:grpSp>
        <p:nvGrpSpPr>
          <p:cNvPr id="21" name="组合 20"/>
          <p:cNvGrpSpPr/>
          <p:nvPr/>
        </p:nvGrpSpPr>
        <p:grpSpPr>
          <a:xfrm>
            <a:off x="6369522" y="3697344"/>
            <a:ext cx="275110" cy="262673"/>
            <a:chOff x="2170384" y="3245525"/>
            <a:chExt cx="599818" cy="572704"/>
          </a:xfrm>
          <a:solidFill>
            <a:schemeClr val="bg1"/>
          </a:solidFill>
        </p:grpSpPr>
        <p:sp>
          <p:nvSpPr>
            <p:cNvPr id="22" name="Freeform 64"/>
            <p:cNvSpPr>
              <a:spLocks noEditPoints="1"/>
            </p:cNvSpPr>
            <p:nvPr/>
          </p:nvSpPr>
          <p:spPr bwMode="auto">
            <a:xfrm>
              <a:off x="2170384" y="3245525"/>
              <a:ext cx="599818" cy="572704"/>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68571" tIns="34286" rIns="68571" bIns="34286" numCol="1" anchor="t" anchorCtr="0" compatLnSpc="1"/>
            <a:lstStyle/>
            <a:p>
              <a:endParaRPr lang="en-US" sz="2700">
                <a:latin typeface="+mn-lt"/>
                <a:cs typeface="+mn-ea"/>
                <a:sym typeface="+mn-lt"/>
              </a:endParaRPr>
            </a:p>
          </p:txBody>
        </p:sp>
        <p:sp>
          <p:nvSpPr>
            <p:cNvPr id="23" name="Oval 65"/>
            <p:cNvSpPr>
              <a:spLocks noChangeArrowheads="1"/>
            </p:cNvSpPr>
            <p:nvPr/>
          </p:nvSpPr>
          <p:spPr bwMode="auto">
            <a:xfrm>
              <a:off x="2455043" y="3625068"/>
              <a:ext cx="40665" cy="44055"/>
            </a:xfrm>
            <a:prstGeom prst="ellipse">
              <a:avLst/>
            </a:prstGeom>
            <a:grpFill/>
            <a:ln>
              <a:noFill/>
            </a:ln>
          </p:spPr>
          <p:txBody>
            <a:bodyPr vert="horz" wrap="square" lIns="68571" tIns="34286" rIns="68571" bIns="34286" numCol="1" anchor="t" anchorCtr="0" compatLnSpc="1"/>
            <a:lstStyle/>
            <a:p>
              <a:endParaRPr lang="en-US" sz="2700">
                <a:latin typeface="+mn-lt"/>
                <a:cs typeface="+mn-ea"/>
                <a:sym typeface="+mn-lt"/>
              </a:endParaRPr>
            </a:p>
          </p:txBody>
        </p:sp>
      </p:grpSp>
      <p:sp>
        <p:nvSpPr>
          <p:cNvPr id="17" name="Text Placeholder 33"/>
          <p:cNvSpPr txBox="1"/>
          <p:nvPr/>
        </p:nvSpPr>
        <p:spPr>
          <a:xfrm>
            <a:off x="3505197" y="1814187"/>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latin typeface="+mn-lt"/>
                <a:ea typeface="+mn-ea"/>
                <a:cs typeface="+mn-ea"/>
                <a:sym typeface="+mn-lt"/>
              </a:rPr>
              <a:t>竞争优势</a:t>
            </a:r>
            <a:endParaRPr lang="en-AU" altLang="zh-CN" dirty="0">
              <a:solidFill>
                <a:schemeClr val="bg1"/>
              </a:solidFill>
              <a:latin typeface="+mn-lt"/>
              <a:ea typeface="+mn-ea"/>
              <a:cs typeface="+mn-ea"/>
              <a:sym typeface="+mn-lt"/>
            </a:endParaRPr>
          </a:p>
        </p:txBody>
      </p:sp>
      <p:sp>
        <p:nvSpPr>
          <p:cNvPr id="18" name="TextBox 20"/>
          <p:cNvSpPr txBox="1"/>
          <p:nvPr/>
        </p:nvSpPr>
        <p:spPr>
          <a:xfrm>
            <a:off x="3505199" y="2166138"/>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solidFill>
                <a:latin typeface="+mn-lt"/>
                <a:cs typeface="+mn-ea"/>
                <a:sym typeface="+mn-lt"/>
              </a:rPr>
              <a:t>Competitive Edge</a:t>
            </a:r>
          </a:p>
        </p:txBody>
      </p:sp>
      <p:sp>
        <p:nvSpPr>
          <p:cNvPr id="24" name="矩形 23"/>
          <p:cNvSpPr/>
          <p:nvPr/>
        </p:nvSpPr>
        <p:spPr>
          <a:xfrm>
            <a:off x="4343399" y="2191190"/>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25" name="组合 24"/>
          <p:cNvGrpSpPr/>
          <p:nvPr/>
        </p:nvGrpSpPr>
        <p:grpSpPr>
          <a:xfrm>
            <a:off x="3588924" y="1899353"/>
            <a:ext cx="1978192" cy="457200"/>
            <a:chOff x="3588924" y="311398"/>
            <a:chExt cx="1978192" cy="457200"/>
          </a:xfrm>
        </p:grpSpPr>
        <p:sp>
          <p:nvSpPr>
            <p:cNvPr id="26" name="L 形 25"/>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7" name="L 形 26"/>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690501" y="2303298"/>
            <a:ext cx="56657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690501" y="2303299"/>
            <a:ext cx="0" cy="60865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598424" y="2303299"/>
            <a:ext cx="0" cy="60865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82870" y="2303299"/>
            <a:ext cx="0" cy="60865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354445" y="2303299"/>
            <a:ext cx="0" cy="60865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583480" y="1829901"/>
            <a:ext cx="2" cy="4733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482432" y="1288874"/>
            <a:ext cx="2179136" cy="541026"/>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9" name="矩形 18"/>
          <p:cNvSpPr/>
          <p:nvPr/>
        </p:nvSpPr>
        <p:spPr>
          <a:xfrm>
            <a:off x="751008" y="2911954"/>
            <a:ext cx="1788400" cy="541027"/>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22" name="矩形 21"/>
          <p:cNvSpPr/>
          <p:nvPr/>
        </p:nvSpPr>
        <p:spPr>
          <a:xfrm>
            <a:off x="2682159" y="2911954"/>
            <a:ext cx="1788400" cy="541027"/>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25" name="矩形 24"/>
          <p:cNvSpPr/>
          <p:nvPr/>
        </p:nvSpPr>
        <p:spPr>
          <a:xfrm>
            <a:off x="4643376" y="2911954"/>
            <a:ext cx="1788400" cy="541027"/>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28" name="矩形 27"/>
          <p:cNvSpPr/>
          <p:nvPr/>
        </p:nvSpPr>
        <p:spPr>
          <a:xfrm>
            <a:off x="6604593" y="2911954"/>
            <a:ext cx="1788400" cy="541027"/>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20" name="TextBox 33"/>
          <p:cNvSpPr txBox="1"/>
          <p:nvPr/>
        </p:nvSpPr>
        <p:spPr>
          <a:xfrm>
            <a:off x="811177" y="3587614"/>
            <a:ext cx="611065" cy="553998"/>
          </a:xfrm>
          <a:prstGeom prst="rect">
            <a:avLst/>
          </a:prstGeom>
          <a:noFill/>
        </p:spPr>
        <p:txBody>
          <a:bodyPr wrap="none" rtlCol="0">
            <a:spAutoFit/>
          </a:bodyPr>
          <a:lstStyle/>
          <a:p>
            <a:r>
              <a:rPr lang="en-US" sz="3000" b="1" dirty="0">
                <a:solidFill>
                  <a:schemeClr val="tx2">
                    <a:lumMod val="75000"/>
                  </a:schemeClr>
                </a:solidFill>
                <a:latin typeface="+mn-lt"/>
                <a:cs typeface="+mn-ea"/>
                <a:sym typeface="+mn-lt"/>
              </a:rPr>
              <a:t>01</a:t>
            </a:r>
            <a:endParaRPr lang="en-GB" sz="3000" b="1" dirty="0">
              <a:solidFill>
                <a:schemeClr val="tx2">
                  <a:lumMod val="75000"/>
                </a:schemeClr>
              </a:solidFill>
              <a:latin typeface="+mn-lt"/>
              <a:cs typeface="+mn-ea"/>
              <a:sym typeface="+mn-lt"/>
            </a:endParaRPr>
          </a:p>
        </p:txBody>
      </p:sp>
      <p:cxnSp>
        <p:nvCxnSpPr>
          <p:cNvPr id="21" name="Straight Connector 37"/>
          <p:cNvCxnSpPr/>
          <p:nvPr/>
        </p:nvCxnSpPr>
        <p:spPr>
          <a:xfrm>
            <a:off x="811176" y="4078475"/>
            <a:ext cx="585659" cy="0"/>
          </a:xfrm>
          <a:prstGeom prst="line">
            <a:avLst/>
          </a:prstGeom>
          <a:ln w="25400">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sp>
        <p:nvSpPr>
          <p:cNvPr id="23" name="TextBox 43"/>
          <p:cNvSpPr txBox="1"/>
          <p:nvPr/>
        </p:nvSpPr>
        <p:spPr>
          <a:xfrm>
            <a:off x="2799499" y="3583288"/>
            <a:ext cx="611065" cy="553998"/>
          </a:xfrm>
          <a:prstGeom prst="rect">
            <a:avLst/>
          </a:prstGeom>
          <a:noFill/>
        </p:spPr>
        <p:txBody>
          <a:bodyPr wrap="none" rtlCol="0">
            <a:spAutoFit/>
          </a:bodyPr>
          <a:lstStyle/>
          <a:p>
            <a:r>
              <a:rPr lang="en-US" sz="3000" b="1">
                <a:solidFill>
                  <a:schemeClr val="tx2">
                    <a:lumMod val="75000"/>
                  </a:schemeClr>
                </a:solidFill>
                <a:latin typeface="+mn-lt"/>
                <a:cs typeface="+mn-ea"/>
                <a:sym typeface="+mn-lt"/>
              </a:rPr>
              <a:t>02</a:t>
            </a:r>
            <a:endParaRPr lang="en-GB" sz="3000" b="1">
              <a:solidFill>
                <a:schemeClr val="tx2">
                  <a:lumMod val="75000"/>
                </a:schemeClr>
              </a:solidFill>
              <a:latin typeface="+mn-lt"/>
              <a:cs typeface="+mn-ea"/>
              <a:sym typeface="+mn-lt"/>
            </a:endParaRPr>
          </a:p>
        </p:txBody>
      </p:sp>
      <p:cxnSp>
        <p:nvCxnSpPr>
          <p:cNvPr id="24" name="Straight Connector 44"/>
          <p:cNvCxnSpPr/>
          <p:nvPr/>
        </p:nvCxnSpPr>
        <p:spPr>
          <a:xfrm>
            <a:off x="2799498" y="4074149"/>
            <a:ext cx="585659" cy="0"/>
          </a:xfrm>
          <a:prstGeom prst="line">
            <a:avLst/>
          </a:prstGeom>
          <a:ln w="25400">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sp>
        <p:nvSpPr>
          <p:cNvPr id="26" name="TextBox 20"/>
          <p:cNvSpPr txBox="1"/>
          <p:nvPr/>
        </p:nvSpPr>
        <p:spPr>
          <a:xfrm>
            <a:off x="763654" y="4210880"/>
            <a:ext cx="1729537" cy="646331"/>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开展在线课程，收取课时费。以一对一外教课为主，目前正在小规模测试小班课的模式，已组织了</a:t>
            </a:r>
            <a:r>
              <a:rPr lang="en-US" altLang="zh-CN" sz="600" dirty="0">
                <a:solidFill>
                  <a:schemeClr val="bg1">
                    <a:lumMod val="50000"/>
                  </a:schemeClr>
                </a:solidFill>
                <a:latin typeface="+mn-lt"/>
                <a:cs typeface="+mn-ea"/>
                <a:sym typeface="+mn-lt"/>
              </a:rPr>
              <a:t>10</a:t>
            </a:r>
            <a:r>
              <a:rPr lang="zh-CN" altLang="en-US" sz="600" dirty="0">
                <a:solidFill>
                  <a:schemeClr val="bg1">
                    <a:lumMod val="50000"/>
                  </a:schemeClr>
                </a:solidFill>
                <a:latin typeface="+mn-lt"/>
                <a:cs typeface="+mn-ea"/>
                <a:sym typeface="+mn-lt"/>
              </a:rPr>
              <a:t>批学生进行试验，满意度达到</a:t>
            </a:r>
            <a:r>
              <a:rPr lang="en-US" altLang="zh-CN" sz="600" dirty="0">
                <a:solidFill>
                  <a:schemeClr val="bg1">
                    <a:lumMod val="50000"/>
                  </a:schemeClr>
                </a:solidFill>
                <a:latin typeface="+mn-lt"/>
                <a:cs typeface="+mn-ea"/>
                <a:sym typeface="+mn-lt"/>
              </a:rPr>
              <a:t>90%</a:t>
            </a:r>
            <a:r>
              <a:rPr lang="zh-CN" altLang="en-US" sz="600" dirty="0">
                <a:solidFill>
                  <a:schemeClr val="bg1">
                    <a:lumMod val="50000"/>
                  </a:schemeClr>
                </a:solidFill>
                <a:latin typeface="+mn-lt"/>
                <a:cs typeface="+mn-ea"/>
                <a:sym typeface="+mn-lt"/>
              </a:rPr>
              <a:t>以上，家长付费意愿较高。</a:t>
            </a:r>
            <a:endParaRPr lang="en-US" altLang="zh-CN" sz="600" dirty="0">
              <a:solidFill>
                <a:schemeClr val="bg1">
                  <a:lumMod val="50000"/>
                </a:schemeClr>
              </a:solidFill>
              <a:latin typeface="+mn-lt"/>
              <a:cs typeface="+mn-ea"/>
              <a:sym typeface="+mn-lt"/>
            </a:endParaRPr>
          </a:p>
        </p:txBody>
      </p:sp>
      <p:sp>
        <p:nvSpPr>
          <p:cNvPr id="27" name="TextBox 20"/>
          <p:cNvSpPr txBox="1"/>
          <p:nvPr/>
        </p:nvSpPr>
        <p:spPr>
          <a:xfrm>
            <a:off x="2751976" y="4191407"/>
            <a:ext cx="1729537"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会员</a:t>
            </a:r>
            <a:r>
              <a:rPr lang="en-US" altLang="zh-CN" sz="600" dirty="0">
                <a:solidFill>
                  <a:schemeClr val="bg1">
                    <a:lumMod val="50000"/>
                  </a:schemeClr>
                </a:solidFill>
                <a:latin typeface="+mn-lt"/>
                <a:cs typeface="+mn-ea"/>
                <a:sym typeface="+mn-lt"/>
              </a:rPr>
              <a:t>3</a:t>
            </a:r>
            <a:r>
              <a:rPr lang="zh-CN" altLang="en-US" sz="600" dirty="0">
                <a:solidFill>
                  <a:schemeClr val="bg1">
                    <a:lumMod val="50000"/>
                  </a:schemeClr>
                </a:solidFill>
                <a:latin typeface="+mn-lt"/>
                <a:cs typeface="+mn-ea"/>
                <a:sym typeface="+mn-lt"/>
              </a:rPr>
              <a:t>节线上体验课免费以及线下英语训练营的优先参加资格。会员费</a:t>
            </a:r>
            <a:r>
              <a:rPr lang="en-US" altLang="zh-CN" sz="600" dirty="0">
                <a:solidFill>
                  <a:schemeClr val="bg1">
                    <a:lumMod val="50000"/>
                  </a:schemeClr>
                </a:solidFill>
                <a:latin typeface="+mn-lt"/>
                <a:cs typeface="+mn-ea"/>
                <a:sym typeface="+mn-lt"/>
              </a:rPr>
              <a:t>58</a:t>
            </a:r>
            <a:r>
              <a:rPr lang="zh-CN" altLang="en-US" sz="600" dirty="0">
                <a:solidFill>
                  <a:schemeClr val="bg1">
                    <a:lumMod val="50000"/>
                  </a:schemeClr>
                </a:solidFill>
                <a:latin typeface="+mn-lt"/>
                <a:cs typeface="+mn-ea"/>
                <a:sym typeface="+mn-lt"/>
              </a:rPr>
              <a:t>元</a:t>
            </a:r>
            <a:r>
              <a:rPr lang="en-US" altLang="zh-CN" sz="600" dirty="0">
                <a:solidFill>
                  <a:schemeClr val="bg1">
                    <a:lumMod val="50000"/>
                  </a:schemeClr>
                </a:solidFill>
                <a:latin typeface="+mn-lt"/>
                <a:cs typeface="+mn-ea"/>
                <a:sym typeface="+mn-lt"/>
              </a:rPr>
              <a:t>/</a:t>
            </a:r>
            <a:r>
              <a:rPr lang="zh-CN" altLang="en-US" sz="600" dirty="0">
                <a:solidFill>
                  <a:schemeClr val="bg1">
                    <a:lumMod val="50000"/>
                  </a:schemeClr>
                </a:solidFill>
                <a:latin typeface="+mn-lt"/>
                <a:cs typeface="+mn-ea"/>
                <a:sym typeface="+mn-lt"/>
              </a:rPr>
              <a:t>位。</a:t>
            </a:r>
            <a:endParaRPr lang="en-US" altLang="zh-CN" sz="600" dirty="0">
              <a:solidFill>
                <a:schemeClr val="bg1">
                  <a:lumMod val="50000"/>
                </a:schemeClr>
              </a:solidFill>
              <a:latin typeface="+mn-lt"/>
              <a:cs typeface="+mn-ea"/>
              <a:sym typeface="+mn-lt"/>
            </a:endParaRPr>
          </a:p>
        </p:txBody>
      </p:sp>
      <p:sp>
        <p:nvSpPr>
          <p:cNvPr id="29" name="Text Placeholder 33"/>
          <p:cNvSpPr txBox="1"/>
          <p:nvPr/>
        </p:nvSpPr>
        <p:spPr>
          <a:xfrm>
            <a:off x="993599" y="3042736"/>
            <a:ext cx="1417989" cy="323165"/>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algn="ctr"/>
            <a:r>
              <a:rPr lang="zh-CN" altLang="en-US" sz="1500" dirty="0">
                <a:solidFill>
                  <a:schemeClr val="bg1"/>
                </a:solidFill>
                <a:latin typeface="+mn-lt"/>
                <a:ea typeface="+mn-ea"/>
                <a:cs typeface="+mn-ea"/>
                <a:sym typeface="+mn-lt"/>
              </a:rPr>
              <a:t>课时费</a:t>
            </a:r>
            <a:endParaRPr lang="en-AU" altLang="zh-CN" sz="1500" dirty="0">
              <a:solidFill>
                <a:schemeClr val="bg1"/>
              </a:solidFill>
              <a:latin typeface="+mn-lt"/>
              <a:ea typeface="+mn-ea"/>
              <a:cs typeface="+mn-ea"/>
              <a:sym typeface="+mn-lt"/>
            </a:endParaRPr>
          </a:p>
        </p:txBody>
      </p:sp>
      <p:sp>
        <p:nvSpPr>
          <p:cNvPr id="30" name="Text Placeholder 33"/>
          <p:cNvSpPr txBox="1"/>
          <p:nvPr/>
        </p:nvSpPr>
        <p:spPr>
          <a:xfrm>
            <a:off x="2864678" y="3023263"/>
            <a:ext cx="1417989" cy="323165"/>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algn="ctr"/>
            <a:r>
              <a:rPr lang="zh-CN" altLang="en-US" sz="1500" dirty="0">
                <a:solidFill>
                  <a:schemeClr val="bg1"/>
                </a:solidFill>
                <a:latin typeface="+mn-lt"/>
                <a:ea typeface="+mn-ea"/>
                <a:cs typeface="+mn-ea"/>
                <a:sym typeface="+mn-lt"/>
              </a:rPr>
              <a:t>会员费</a:t>
            </a:r>
            <a:endParaRPr lang="en-AU" altLang="zh-CN" sz="1500" dirty="0">
              <a:solidFill>
                <a:schemeClr val="bg1"/>
              </a:solidFill>
              <a:latin typeface="+mn-lt"/>
              <a:ea typeface="+mn-ea"/>
              <a:cs typeface="+mn-ea"/>
              <a:sym typeface="+mn-lt"/>
            </a:endParaRPr>
          </a:p>
        </p:txBody>
      </p:sp>
      <p:sp>
        <p:nvSpPr>
          <p:cNvPr id="31" name="Text Placeholder 33"/>
          <p:cNvSpPr txBox="1"/>
          <p:nvPr/>
        </p:nvSpPr>
        <p:spPr>
          <a:xfrm>
            <a:off x="4885450" y="3042736"/>
            <a:ext cx="1417989" cy="323165"/>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algn="ctr"/>
            <a:r>
              <a:rPr lang="zh-CN" altLang="en-US" sz="1500" dirty="0">
                <a:solidFill>
                  <a:schemeClr val="bg1"/>
                </a:solidFill>
                <a:latin typeface="+mn-lt"/>
                <a:ea typeface="+mn-ea"/>
                <a:cs typeface="+mn-ea"/>
                <a:sym typeface="+mn-lt"/>
              </a:rPr>
              <a:t>课时费</a:t>
            </a:r>
            <a:endParaRPr lang="en-AU" altLang="zh-CN" sz="1500" dirty="0">
              <a:solidFill>
                <a:schemeClr val="bg1"/>
              </a:solidFill>
              <a:latin typeface="+mn-lt"/>
              <a:ea typeface="+mn-ea"/>
              <a:cs typeface="+mn-ea"/>
              <a:sym typeface="+mn-lt"/>
            </a:endParaRPr>
          </a:p>
        </p:txBody>
      </p:sp>
      <p:sp>
        <p:nvSpPr>
          <p:cNvPr id="32" name="Text Placeholder 33"/>
          <p:cNvSpPr txBox="1"/>
          <p:nvPr/>
        </p:nvSpPr>
        <p:spPr>
          <a:xfrm>
            <a:off x="6756528" y="3023263"/>
            <a:ext cx="1417989" cy="323165"/>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algn="ctr"/>
            <a:r>
              <a:rPr lang="zh-CN" altLang="en-US" sz="1500" dirty="0">
                <a:solidFill>
                  <a:schemeClr val="bg1"/>
                </a:solidFill>
                <a:latin typeface="+mn-lt"/>
                <a:ea typeface="+mn-ea"/>
                <a:cs typeface="+mn-ea"/>
                <a:sym typeface="+mn-lt"/>
              </a:rPr>
              <a:t>会员费</a:t>
            </a:r>
            <a:endParaRPr lang="en-AU" altLang="zh-CN" sz="1500" dirty="0">
              <a:solidFill>
                <a:schemeClr val="bg1"/>
              </a:solidFill>
              <a:latin typeface="+mn-lt"/>
              <a:ea typeface="+mn-ea"/>
              <a:cs typeface="+mn-ea"/>
              <a:sym typeface="+mn-lt"/>
            </a:endParaRPr>
          </a:p>
        </p:txBody>
      </p:sp>
      <p:sp>
        <p:nvSpPr>
          <p:cNvPr id="33" name="TextBox 33"/>
          <p:cNvSpPr txBox="1"/>
          <p:nvPr/>
        </p:nvSpPr>
        <p:spPr>
          <a:xfrm>
            <a:off x="4702867" y="3587614"/>
            <a:ext cx="611065" cy="553998"/>
          </a:xfrm>
          <a:prstGeom prst="rect">
            <a:avLst/>
          </a:prstGeom>
          <a:noFill/>
        </p:spPr>
        <p:txBody>
          <a:bodyPr wrap="none" rtlCol="0">
            <a:spAutoFit/>
          </a:bodyPr>
          <a:lstStyle/>
          <a:p>
            <a:r>
              <a:rPr lang="en-US" sz="3000" b="1" dirty="0">
                <a:solidFill>
                  <a:schemeClr val="tx2">
                    <a:lumMod val="75000"/>
                  </a:schemeClr>
                </a:solidFill>
                <a:latin typeface="+mn-lt"/>
                <a:cs typeface="+mn-ea"/>
                <a:sym typeface="+mn-lt"/>
              </a:rPr>
              <a:t>03</a:t>
            </a:r>
            <a:endParaRPr lang="en-GB" sz="3000" b="1" dirty="0">
              <a:solidFill>
                <a:schemeClr val="tx2">
                  <a:lumMod val="75000"/>
                </a:schemeClr>
              </a:solidFill>
              <a:latin typeface="+mn-lt"/>
              <a:cs typeface="+mn-ea"/>
              <a:sym typeface="+mn-lt"/>
            </a:endParaRPr>
          </a:p>
        </p:txBody>
      </p:sp>
      <p:cxnSp>
        <p:nvCxnSpPr>
          <p:cNvPr id="34" name="Straight Connector 37"/>
          <p:cNvCxnSpPr/>
          <p:nvPr/>
        </p:nvCxnSpPr>
        <p:spPr>
          <a:xfrm>
            <a:off x="4702866" y="4078475"/>
            <a:ext cx="585659" cy="0"/>
          </a:xfrm>
          <a:prstGeom prst="line">
            <a:avLst/>
          </a:prstGeom>
          <a:ln w="25400">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sp>
        <p:nvSpPr>
          <p:cNvPr id="35" name="TextBox 43"/>
          <p:cNvSpPr txBox="1"/>
          <p:nvPr/>
        </p:nvSpPr>
        <p:spPr>
          <a:xfrm>
            <a:off x="6691189" y="3583288"/>
            <a:ext cx="611065" cy="553998"/>
          </a:xfrm>
          <a:prstGeom prst="rect">
            <a:avLst/>
          </a:prstGeom>
          <a:noFill/>
        </p:spPr>
        <p:txBody>
          <a:bodyPr wrap="none" rtlCol="0">
            <a:spAutoFit/>
          </a:bodyPr>
          <a:lstStyle/>
          <a:p>
            <a:r>
              <a:rPr lang="en-US" sz="3000" b="1" dirty="0">
                <a:solidFill>
                  <a:schemeClr val="tx2">
                    <a:lumMod val="75000"/>
                  </a:schemeClr>
                </a:solidFill>
                <a:latin typeface="+mn-lt"/>
                <a:cs typeface="+mn-ea"/>
                <a:sym typeface="+mn-lt"/>
              </a:rPr>
              <a:t>04</a:t>
            </a:r>
            <a:endParaRPr lang="en-GB" sz="3000" b="1" dirty="0">
              <a:solidFill>
                <a:schemeClr val="tx2">
                  <a:lumMod val="75000"/>
                </a:schemeClr>
              </a:solidFill>
              <a:latin typeface="+mn-lt"/>
              <a:cs typeface="+mn-ea"/>
              <a:sym typeface="+mn-lt"/>
            </a:endParaRPr>
          </a:p>
        </p:txBody>
      </p:sp>
      <p:cxnSp>
        <p:nvCxnSpPr>
          <p:cNvPr id="36" name="Straight Connector 44"/>
          <p:cNvCxnSpPr/>
          <p:nvPr/>
        </p:nvCxnSpPr>
        <p:spPr>
          <a:xfrm>
            <a:off x="6691188" y="4074149"/>
            <a:ext cx="585659" cy="0"/>
          </a:xfrm>
          <a:prstGeom prst="line">
            <a:avLst/>
          </a:prstGeom>
          <a:ln w="25400">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sp>
        <p:nvSpPr>
          <p:cNvPr id="37" name="TextBox 20"/>
          <p:cNvSpPr txBox="1"/>
          <p:nvPr/>
        </p:nvSpPr>
        <p:spPr>
          <a:xfrm>
            <a:off x="4655344" y="4210880"/>
            <a:ext cx="1729537" cy="646331"/>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开展在线课程，收取课时费。以一对一外教课为主，目前正在小规模测试小班课的模式，已组织了</a:t>
            </a:r>
            <a:r>
              <a:rPr lang="en-US" altLang="zh-CN" sz="600" dirty="0">
                <a:solidFill>
                  <a:schemeClr val="bg1">
                    <a:lumMod val="50000"/>
                  </a:schemeClr>
                </a:solidFill>
                <a:latin typeface="+mn-lt"/>
                <a:cs typeface="+mn-ea"/>
                <a:sym typeface="+mn-lt"/>
              </a:rPr>
              <a:t>10</a:t>
            </a:r>
            <a:r>
              <a:rPr lang="zh-CN" altLang="en-US" sz="600" dirty="0">
                <a:solidFill>
                  <a:schemeClr val="bg1">
                    <a:lumMod val="50000"/>
                  </a:schemeClr>
                </a:solidFill>
                <a:latin typeface="+mn-lt"/>
                <a:cs typeface="+mn-ea"/>
                <a:sym typeface="+mn-lt"/>
              </a:rPr>
              <a:t>批学生进行试验，满意度达到</a:t>
            </a:r>
            <a:r>
              <a:rPr lang="en-US" altLang="zh-CN" sz="600" dirty="0">
                <a:solidFill>
                  <a:schemeClr val="bg1">
                    <a:lumMod val="50000"/>
                  </a:schemeClr>
                </a:solidFill>
                <a:latin typeface="+mn-lt"/>
                <a:cs typeface="+mn-ea"/>
                <a:sym typeface="+mn-lt"/>
              </a:rPr>
              <a:t>90%</a:t>
            </a:r>
            <a:r>
              <a:rPr lang="zh-CN" altLang="en-US" sz="600" dirty="0">
                <a:solidFill>
                  <a:schemeClr val="bg1">
                    <a:lumMod val="50000"/>
                  </a:schemeClr>
                </a:solidFill>
                <a:latin typeface="+mn-lt"/>
                <a:cs typeface="+mn-ea"/>
                <a:sym typeface="+mn-lt"/>
              </a:rPr>
              <a:t>以上，家长付费意愿较高。</a:t>
            </a:r>
            <a:endParaRPr lang="en-US" altLang="zh-CN" sz="600" dirty="0">
              <a:solidFill>
                <a:schemeClr val="bg1">
                  <a:lumMod val="50000"/>
                </a:schemeClr>
              </a:solidFill>
              <a:latin typeface="+mn-lt"/>
              <a:cs typeface="+mn-ea"/>
              <a:sym typeface="+mn-lt"/>
            </a:endParaRPr>
          </a:p>
        </p:txBody>
      </p:sp>
      <p:sp>
        <p:nvSpPr>
          <p:cNvPr id="38" name="TextBox 20"/>
          <p:cNvSpPr txBox="1"/>
          <p:nvPr/>
        </p:nvSpPr>
        <p:spPr>
          <a:xfrm>
            <a:off x="6643666" y="4191407"/>
            <a:ext cx="1729537"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会员</a:t>
            </a:r>
            <a:r>
              <a:rPr lang="en-US" altLang="zh-CN" sz="600" dirty="0">
                <a:solidFill>
                  <a:schemeClr val="bg1">
                    <a:lumMod val="50000"/>
                  </a:schemeClr>
                </a:solidFill>
                <a:latin typeface="+mn-lt"/>
                <a:cs typeface="+mn-ea"/>
                <a:sym typeface="+mn-lt"/>
              </a:rPr>
              <a:t>3</a:t>
            </a:r>
            <a:r>
              <a:rPr lang="zh-CN" altLang="en-US" sz="600" dirty="0">
                <a:solidFill>
                  <a:schemeClr val="bg1">
                    <a:lumMod val="50000"/>
                  </a:schemeClr>
                </a:solidFill>
                <a:latin typeface="+mn-lt"/>
                <a:cs typeface="+mn-ea"/>
                <a:sym typeface="+mn-lt"/>
              </a:rPr>
              <a:t>节线上体验课免费以及线下英语训练营的优先参加资格。会员费</a:t>
            </a:r>
            <a:r>
              <a:rPr lang="en-US" altLang="zh-CN" sz="600" dirty="0">
                <a:solidFill>
                  <a:schemeClr val="bg1">
                    <a:lumMod val="50000"/>
                  </a:schemeClr>
                </a:solidFill>
                <a:latin typeface="+mn-lt"/>
                <a:cs typeface="+mn-ea"/>
                <a:sym typeface="+mn-lt"/>
              </a:rPr>
              <a:t>58</a:t>
            </a:r>
            <a:r>
              <a:rPr lang="zh-CN" altLang="en-US" sz="600" dirty="0">
                <a:solidFill>
                  <a:schemeClr val="bg1">
                    <a:lumMod val="50000"/>
                  </a:schemeClr>
                </a:solidFill>
                <a:latin typeface="+mn-lt"/>
                <a:cs typeface="+mn-ea"/>
                <a:sym typeface="+mn-lt"/>
              </a:rPr>
              <a:t>元</a:t>
            </a:r>
            <a:r>
              <a:rPr lang="en-US" altLang="zh-CN" sz="600" dirty="0">
                <a:solidFill>
                  <a:schemeClr val="bg1">
                    <a:lumMod val="50000"/>
                  </a:schemeClr>
                </a:solidFill>
                <a:latin typeface="+mn-lt"/>
                <a:cs typeface="+mn-ea"/>
                <a:sym typeface="+mn-lt"/>
              </a:rPr>
              <a:t>/</a:t>
            </a:r>
            <a:r>
              <a:rPr lang="zh-CN" altLang="en-US" sz="600" dirty="0">
                <a:solidFill>
                  <a:schemeClr val="bg1">
                    <a:lumMod val="50000"/>
                  </a:schemeClr>
                </a:solidFill>
                <a:latin typeface="+mn-lt"/>
                <a:cs typeface="+mn-ea"/>
                <a:sym typeface="+mn-lt"/>
              </a:rPr>
              <a:t>位。</a:t>
            </a:r>
            <a:endParaRPr lang="en-US" altLang="zh-CN" sz="600" dirty="0">
              <a:solidFill>
                <a:schemeClr val="bg1">
                  <a:lumMod val="50000"/>
                </a:schemeClr>
              </a:solidFill>
              <a:latin typeface="+mn-lt"/>
              <a:cs typeface="+mn-ea"/>
              <a:sym typeface="+mn-lt"/>
            </a:endParaRPr>
          </a:p>
        </p:txBody>
      </p:sp>
      <p:sp>
        <p:nvSpPr>
          <p:cNvPr id="39" name="文本框 38"/>
          <p:cNvSpPr txBox="1"/>
          <p:nvPr/>
        </p:nvSpPr>
        <p:spPr>
          <a:xfrm>
            <a:off x="3616744" y="1364143"/>
            <a:ext cx="1968858" cy="369204"/>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1800" b="1" dirty="0">
                <a:solidFill>
                  <a:schemeClr val="bg1"/>
                </a:solidFill>
                <a:latin typeface="+mn-lt"/>
                <a:ea typeface="+mn-ea"/>
                <a:cs typeface="+mn-ea"/>
                <a:sym typeface="+mn-lt"/>
              </a:rPr>
              <a:t>盈利模式</a:t>
            </a:r>
          </a:p>
        </p:txBody>
      </p:sp>
      <p:sp>
        <p:nvSpPr>
          <p:cNvPr id="40"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盈利模式</a:t>
            </a:r>
            <a:endParaRPr lang="en-AU" altLang="zh-CN" dirty="0">
              <a:solidFill>
                <a:srgbClr val="43536A"/>
              </a:solidFill>
              <a:latin typeface="+mn-lt"/>
              <a:ea typeface="+mn-ea"/>
              <a:cs typeface="+mn-ea"/>
              <a:sym typeface="+mn-lt"/>
            </a:endParaRPr>
          </a:p>
        </p:txBody>
      </p:sp>
      <p:sp>
        <p:nvSpPr>
          <p:cNvPr id="41"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Profit Model</a:t>
            </a:r>
          </a:p>
        </p:txBody>
      </p:sp>
      <p:sp>
        <p:nvSpPr>
          <p:cNvPr id="42" name="矩形 41"/>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3588924" y="311398"/>
            <a:ext cx="1978192" cy="457200"/>
            <a:chOff x="3588924" y="311398"/>
            <a:chExt cx="1978192" cy="457200"/>
          </a:xfrm>
        </p:grpSpPr>
        <p:sp>
          <p:nvSpPr>
            <p:cNvPr id="44" name="L 形 43"/>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L 形 44"/>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a:off x="3677433" y="1356149"/>
            <a:ext cx="257567" cy="338494"/>
            <a:chOff x="4462463" y="2124076"/>
            <a:chExt cx="2930525" cy="3851275"/>
          </a:xfrm>
          <a:solidFill>
            <a:schemeClr val="bg1"/>
          </a:solidFill>
        </p:grpSpPr>
        <p:sp>
          <p:nvSpPr>
            <p:cNvPr id="47" name="Freeform 143"/>
            <p:cNvSpPr>
              <a:spLocks noEditPoints="1"/>
            </p:cNvSpPr>
            <p:nvPr/>
          </p:nvSpPr>
          <p:spPr bwMode="auto">
            <a:xfrm>
              <a:off x="4462463" y="3173413"/>
              <a:ext cx="2930525" cy="2801938"/>
            </a:xfrm>
            <a:custGeom>
              <a:avLst/>
              <a:gdLst>
                <a:gd name="T0" fmla="*/ 537 w 1078"/>
                <a:gd name="T1" fmla="*/ 1 h 1035"/>
                <a:gd name="T2" fmla="*/ 652 w 1078"/>
                <a:gd name="T3" fmla="*/ 1 h 1035"/>
                <a:gd name="T4" fmla="*/ 675 w 1078"/>
                <a:gd name="T5" fmla="*/ 6 h 1035"/>
                <a:gd name="T6" fmla="*/ 1030 w 1078"/>
                <a:gd name="T7" fmla="*/ 460 h 1035"/>
                <a:gd name="T8" fmla="*/ 1034 w 1078"/>
                <a:gd name="T9" fmla="*/ 723 h 1035"/>
                <a:gd name="T10" fmla="*/ 1015 w 1078"/>
                <a:gd name="T11" fmla="*/ 860 h 1035"/>
                <a:gd name="T12" fmla="*/ 1020 w 1078"/>
                <a:gd name="T13" fmla="*/ 875 h 1035"/>
                <a:gd name="T14" fmla="*/ 1058 w 1078"/>
                <a:gd name="T15" fmla="*/ 915 h 1035"/>
                <a:gd name="T16" fmla="*/ 1039 w 1078"/>
                <a:gd name="T17" fmla="*/ 966 h 1035"/>
                <a:gd name="T18" fmla="*/ 1021 w 1078"/>
                <a:gd name="T19" fmla="*/ 969 h 1035"/>
                <a:gd name="T20" fmla="*/ 856 w 1078"/>
                <a:gd name="T21" fmla="*/ 995 h 1035"/>
                <a:gd name="T22" fmla="*/ 583 w 1078"/>
                <a:gd name="T23" fmla="*/ 1031 h 1035"/>
                <a:gd name="T24" fmla="*/ 346 w 1078"/>
                <a:gd name="T25" fmla="*/ 1016 h 1035"/>
                <a:gd name="T26" fmla="*/ 105 w 1078"/>
                <a:gd name="T27" fmla="*/ 971 h 1035"/>
                <a:gd name="T28" fmla="*/ 46 w 1078"/>
                <a:gd name="T29" fmla="*/ 967 h 1035"/>
                <a:gd name="T30" fmla="*/ 39 w 1078"/>
                <a:gd name="T31" fmla="*/ 966 h 1035"/>
                <a:gd name="T32" fmla="*/ 20 w 1078"/>
                <a:gd name="T33" fmla="*/ 915 h 1035"/>
                <a:gd name="T34" fmla="*/ 56 w 1078"/>
                <a:gd name="T35" fmla="*/ 878 h 1035"/>
                <a:gd name="T36" fmla="*/ 61 w 1078"/>
                <a:gd name="T37" fmla="*/ 857 h 1035"/>
                <a:gd name="T38" fmla="*/ 12 w 1078"/>
                <a:gd name="T39" fmla="*/ 564 h 1035"/>
                <a:gd name="T40" fmla="*/ 210 w 1078"/>
                <a:gd name="T41" fmla="*/ 111 h 1035"/>
                <a:gd name="T42" fmla="*/ 401 w 1078"/>
                <a:gd name="T43" fmla="*/ 4 h 1035"/>
                <a:gd name="T44" fmla="*/ 423 w 1078"/>
                <a:gd name="T45" fmla="*/ 1 h 1035"/>
                <a:gd name="T46" fmla="*/ 537 w 1078"/>
                <a:gd name="T47" fmla="*/ 1 h 1035"/>
                <a:gd name="T48" fmla="*/ 535 w 1078"/>
                <a:gd name="T49" fmla="*/ 831 h 1035"/>
                <a:gd name="T50" fmla="*/ 575 w 1078"/>
                <a:gd name="T51" fmla="*/ 792 h 1035"/>
                <a:gd name="T52" fmla="*/ 575 w 1078"/>
                <a:gd name="T53" fmla="*/ 785 h 1035"/>
                <a:gd name="T54" fmla="*/ 601 w 1078"/>
                <a:gd name="T55" fmla="*/ 748 h 1035"/>
                <a:gd name="T56" fmla="*/ 679 w 1078"/>
                <a:gd name="T57" fmla="*/ 562 h 1035"/>
                <a:gd name="T58" fmla="*/ 598 w 1078"/>
                <a:gd name="T59" fmla="*/ 492 h 1035"/>
                <a:gd name="T60" fmla="*/ 515 w 1078"/>
                <a:gd name="T61" fmla="*/ 452 h 1035"/>
                <a:gd name="T62" fmla="*/ 495 w 1078"/>
                <a:gd name="T63" fmla="*/ 414 h 1035"/>
                <a:gd name="T64" fmla="*/ 530 w 1078"/>
                <a:gd name="T65" fmla="*/ 385 h 1035"/>
                <a:gd name="T66" fmla="*/ 633 w 1078"/>
                <a:gd name="T67" fmla="*/ 401 h 1035"/>
                <a:gd name="T68" fmla="*/ 659 w 1078"/>
                <a:gd name="T69" fmla="*/ 390 h 1035"/>
                <a:gd name="T70" fmla="*/ 672 w 1078"/>
                <a:gd name="T71" fmla="*/ 345 h 1035"/>
                <a:gd name="T72" fmla="*/ 659 w 1078"/>
                <a:gd name="T73" fmla="*/ 318 h 1035"/>
                <a:gd name="T74" fmla="*/ 615 w 1078"/>
                <a:gd name="T75" fmla="*/ 304 h 1035"/>
                <a:gd name="T76" fmla="*/ 578 w 1078"/>
                <a:gd name="T77" fmla="*/ 261 h 1035"/>
                <a:gd name="T78" fmla="*/ 551 w 1078"/>
                <a:gd name="T79" fmla="*/ 234 h 1035"/>
                <a:gd name="T80" fmla="*/ 529 w 1078"/>
                <a:gd name="T81" fmla="*/ 234 h 1035"/>
                <a:gd name="T82" fmla="*/ 501 w 1078"/>
                <a:gd name="T83" fmla="*/ 261 h 1035"/>
                <a:gd name="T84" fmla="*/ 501 w 1078"/>
                <a:gd name="T85" fmla="*/ 269 h 1035"/>
                <a:gd name="T86" fmla="*/ 472 w 1078"/>
                <a:gd name="T87" fmla="*/ 313 h 1035"/>
                <a:gd name="T88" fmla="*/ 388 w 1078"/>
                <a:gd name="T89" fmla="*/ 421 h 1035"/>
                <a:gd name="T90" fmla="*/ 458 w 1078"/>
                <a:gd name="T91" fmla="*/ 542 h 1035"/>
                <a:gd name="T92" fmla="*/ 530 w 1078"/>
                <a:gd name="T93" fmla="*/ 574 h 1035"/>
                <a:gd name="T94" fmla="*/ 570 w 1078"/>
                <a:gd name="T95" fmla="*/ 597 h 1035"/>
                <a:gd name="T96" fmla="*/ 561 w 1078"/>
                <a:gd name="T97" fmla="*/ 667 h 1035"/>
                <a:gd name="T98" fmla="*/ 502 w 1078"/>
                <a:gd name="T99" fmla="*/ 674 h 1035"/>
                <a:gd name="T100" fmla="*/ 423 w 1078"/>
                <a:gd name="T101" fmla="*/ 649 h 1035"/>
                <a:gd name="T102" fmla="*/ 400 w 1078"/>
                <a:gd name="T103" fmla="*/ 658 h 1035"/>
                <a:gd name="T104" fmla="*/ 385 w 1078"/>
                <a:gd name="T105" fmla="*/ 710 h 1035"/>
                <a:gd name="T106" fmla="*/ 398 w 1078"/>
                <a:gd name="T107" fmla="*/ 735 h 1035"/>
                <a:gd name="T108" fmla="*/ 461 w 1078"/>
                <a:gd name="T109" fmla="*/ 756 h 1035"/>
                <a:gd name="T110" fmla="*/ 496 w 1078"/>
                <a:gd name="T111" fmla="*/ 800 h 1035"/>
                <a:gd name="T112" fmla="*/ 528 w 1078"/>
                <a:gd name="T113" fmla="*/ 831 h 1035"/>
                <a:gd name="T114" fmla="*/ 535 w 1078"/>
                <a:gd name="T115" fmla="*/ 83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8" h="1035">
                  <a:moveTo>
                    <a:pt x="537" y="1"/>
                  </a:moveTo>
                  <a:cubicBezTo>
                    <a:pt x="575" y="1"/>
                    <a:pt x="614" y="0"/>
                    <a:pt x="652" y="1"/>
                  </a:cubicBezTo>
                  <a:cubicBezTo>
                    <a:pt x="660" y="1"/>
                    <a:pt x="669" y="2"/>
                    <a:pt x="675" y="6"/>
                  </a:cubicBezTo>
                  <a:cubicBezTo>
                    <a:pt x="868" y="98"/>
                    <a:pt x="993" y="245"/>
                    <a:pt x="1030" y="460"/>
                  </a:cubicBezTo>
                  <a:cubicBezTo>
                    <a:pt x="1044" y="547"/>
                    <a:pt x="1043" y="635"/>
                    <a:pt x="1034" y="723"/>
                  </a:cubicBezTo>
                  <a:cubicBezTo>
                    <a:pt x="1029" y="769"/>
                    <a:pt x="1021" y="814"/>
                    <a:pt x="1015" y="860"/>
                  </a:cubicBezTo>
                  <a:cubicBezTo>
                    <a:pt x="1014" y="865"/>
                    <a:pt x="1017" y="872"/>
                    <a:pt x="1020" y="875"/>
                  </a:cubicBezTo>
                  <a:cubicBezTo>
                    <a:pt x="1032" y="889"/>
                    <a:pt x="1047" y="901"/>
                    <a:pt x="1058" y="915"/>
                  </a:cubicBezTo>
                  <a:cubicBezTo>
                    <a:pt x="1078" y="940"/>
                    <a:pt x="1070" y="959"/>
                    <a:pt x="1039" y="966"/>
                  </a:cubicBezTo>
                  <a:cubicBezTo>
                    <a:pt x="1033" y="967"/>
                    <a:pt x="1027" y="969"/>
                    <a:pt x="1021" y="969"/>
                  </a:cubicBezTo>
                  <a:cubicBezTo>
                    <a:pt x="964" y="967"/>
                    <a:pt x="911" y="985"/>
                    <a:pt x="856" y="995"/>
                  </a:cubicBezTo>
                  <a:cubicBezTo>
                    <a:pt x="765" y="1011"/>
                    <a:pt x="675" y="1027"/>
                    <a:pt x="583" y="1031"/>
                  </a:cubicBezTo>
                  <a:cubicBezTo>
                    <a:pt x="503" y="1035"/>
                    <a:pt x="424" y="1029"/>
                    <a:pt x="346" y="1016"/>
                  </a:cubicBezTo>
                  <a:cubicBezTo>
                    <a:pt x="265" y="1002"/>
                    <a:pt x="185" y="985"/>
                    <a:pt x="105" y="971"/>
                  </a:cubicBezTo>
                  <a:cubicBezTo>
                    <a:pt x="86" y="967"/>
                    <a:pt x="66" y="968"/>
                    <a:pt x="46" y="967"/>
                  </a:cubicBezTo>
                  <a:cubicBezTo>
                    <a:pt x="44" y="967"/>
                    <a:pt x="41" y="966"/>
                    <a:pt x="39" y="966"/>
                  </a:cubicBezTo>
                  <a:cubicBezTo>
                    <a:pt x="8" y="959"/>
                    <a:pt x="0" y="941"/>
                    <a:pt x="20" y="915"/>
                  </a:cubicBezTo>
                  <a:cubicBezTo>
                    <a:pt x="30" y="901"/>
                    <a:pt x="43" y="889"/>
                    <a:pt x="56" y="878"/>
                  </a:cubicBezTo>
                  <a:cubicBezTo>
                    <a:pt x="63" y="871"/>
                    <a:pt x="64" y="866"/>
                    <a:pt x="61" y="857"/>
                  </a:cubicBezTo>
                  <a:cubicBezTo>
                    <a:pt x="26" y="763"/>
                    <a:pt x="6" y="665"/>
                    <a:pt x="12" y="564"/>
                  </a:cubicBezTo>
                  <a:cubicBezTo>
                    <a:pt x="23" y="390"/>
                    <a:pt x="80" y="234"/>
                    <a:pt x="210" y="111"/>
                  </a:cubicBezTo>
                  <a:cubicBezTo>
                    <a:pt x="264" y="60"/>
                    <a:pt x="328" y="23"/>
                    <a:pt x="401" y="4"/>
                  </a:cubicBezTo>
                  <a:cubicBezTo>
                    <a:pt x="408" y="2"/>
                    <a:pt x="416" y="1"/>
                    <a:pt x="423" y="1"/>
                  </a:cubicBezTo>
                  <a:cubicBezTo>
                    <a:pt x="461" y="1"/>
                    <a:pt x="499" y="1"/>
                    <a:pt x="537" y="1"/>
                  </a:cubicBezTo>
                  <a:close/>
                  <a:moveTo>
                    <a:pt x="535" y="831"/>
                  </a:moveTo>
                  <a:cubicBezTo>
                    <a:pt x="574" y="831"/>
                    <a:pt x="575" y="830"/>
                    <a:pt x="575" y="792"/>
                  </a:cubicBezTo>
                  <a:cubicBezTo>
                    <a:pt x="575" y="790"/>
                    <a:pt x="575" y="787"/>
                    <a:pt x="575" y="785"/>
                  </a:cubicBezTo>
                  <a:cubicBezTo>
                    <a:pt x="575" y="757"/>
                    <a:pt x="575" y="757"/>
                    <a:pt x="601" y="748"/>
                  </a:cubicBezTo>
                  <a:cubicBezTo>
                    <a:pt x="680" y="721"/>
                    <a:pt x="717" y="635"/>
                    <a:pt x="679" y="562"/>
                  </a:cubicBezTo>
                  <a:cubicBezTo>
                    <a:pt x="662" y="528"/>
                    <a:pt x="632" y="508"/>
                    <a:pt x="598" y="492"/>
                  </a:cubicBezTo>
                  <a:cubicBezTo>
                    <a:pt x="570" y="479"/>
                    <a:pt x="542" y="467"/>
                    <a:pt x="515" y="452"/>
                  </a:cubicBezTo>
                  <a:cubicBezTo>
                    <a:pt x="500" y="445"/>
                    <a:pt x="491" y="431"/>
                    <a:pt x="495" y="414"/>
                  </a:cubicBezTo>
                  <a:cubicBezTo>
                    <a:pt x="499" y="396"/>
                    <a:pt x="513" y="388"/>
                    <a:pt x="530" y="385"/>
                  </a:cubicBezTo>
                  <a:cubicBezTo>
                    <a:pt x="566" y="379"/>
                    <a:pt x="600" y="386"/>
                    <a:pt x="633" y="401"/>
                  </a:cubicBezTo>
                  <a:cubicBezTo>
                    <a:pt x="649" y="409"/>
                    <a:pt x="654" y="407"/>
                    <a:pt x="659" y="390"/>
                  </a:cubicBezTo>
                  <a:cubicBezTo>
                    <a:pt x="664" y="375"/>
                    <a:pt x="667" y="360"/>
                    <a:pt x="672" y="345"/>
                  </a:cubicBezTo>
                  <a:cubicBezTo>
                    <a:pt x="677" y="331"/>
                    <a:pt x="672" y="323"/>
                    <a:pt x="659" y="318"/>
                  </a:cubicBezTo>
                  <a:cubicBezTo>
                    <a:pt x="644" y="313"/>
                    <a:pt x="630" y="307"/>
                    <a:pt x="615" y="304"/>
                  </a:cubicBezTo>
                  <a:cubicBezTo>
                    <a:pt x="579" y="296"/>
                    <a:pt x="579" y="296"/>
                    <a:pt x="578" y="261"/>
                  </a:cubicBezTo>
                  <a:cubicBezTo>
                    <a:pt x="577" y="238"/>
                    <a:pt x="573" y="234"/>
                    <a:pt x="551" y="234"/>
                  </a:cubicBezTo>
                  <a:cubicBezTo>
                    <a:pt x="544" y="234"/>
                    <a:pt x="536" y="234"/>
                    <a:pt x="529" y="234"/>
                  </a:cubicBezTo>
                  <a:cubicBezTo>
                    <a:pt x="504" y="234"/>
                    <a:pt x="502" y="236"/>
                    <a:pt x="501" y="261"/>
                  </a:cubicBezTo>
                  <a:cubicBezTo>
                    <a:pt x="501" y="264"/>
                    <a:pt x="501" y="266"/>
                    <a:pt x="501" y="269"/>
                  </a:cubicBezTo>
                  <a:cubicBezTo>
                    <a:pt x="501" y="300"/>
                    <a:pt x="501" y="300"/>
                    <a:pt x="472" y="313"/>
                  </a:cubicBezTo>
                  <a:cubicBezTo>
                    <a:pt x="423" y="333"/>
                    <a:pt x="393" y="367"/>
                    <a:pt x="388" y="421"/>
                  </a:cubicBezTo>
                  <a:cubicBezTo>
                    <a:pt x="383" y="478"/>
                    <a:pt x="411" y="516"/>
                    <a:pt x="458" y="542"/>
                  </a:cubicBezTo>
                  <a:cubicBezTo>
                    <a:pt x="481" y="554"/>
                    <a:pt x="506" y="563"/>
                    <a:pt x="530" y="574"/>
                  </a:cubicBezTo>
                  <a:cubicBezTo>
                    <a:pt x="544" y="581"/>
                    <a:pt x="558" y="588"/>
                    <a:pt x="570" y="597"/>
                  </a:cubicBezTo>
                  <a:cubicBezTo>
                    <a:pt x="596" y="618"/>
                    <a:pt x="591" y="652"/>
                    <a:pt x="561" y="667"/>
                  </a:cubicBezTo>
                  <a:cubicBezTo>
                    <a:pt x="542" y="676"/>
                    <a:pt x="522" y="679"/>
                    <a:pt x="502" y="674"/>
                  </a:cubicBezTo>
                  <a:cubicBezTo>
                    <a:pt x="475" y="667"/>
                    <a:pt x="449" y="658"/>
                    <a:pt x="423" y="649"/>
                  </a:cubicBezTo>
                  <a:cubicBezTo>
                    <a:pt x="411" y="644"/>
                    <a:pt x="404" y="645"/>
                    <a:pt x="400" y="658"/>
                  </a:cubicBezTo>
                  <a:cubicBezTo>
                    <a:pt x="395" y="675"/>
                    <a:pt x="390" y="693"/>
                    <a:pt x="385" y="710"/>
                  </a:cubicBezTo>
                  <a:cubicBezTo>
                    <a:pt x="382" y="722"/>
                    <a:pt x="386" y="731"/>
                    <a:pt x="398" y="735"/>
                  </a:cubicBezTo>
                  <a:cubicBezTo>
                    <a:pt x="419" y="743"/>
                    <a:pt x="440" y="751"/>
                    <a:pt x="461" y="756"/>
                  </a:cubicBezTo>
                  <a:cubicBezTo>
                    <a:pt x="497" y="765"/>
                    <a:pt x="496" y="754"/>
                    <a:pt x="496" y="800"/>
                  </a:cubicBezTo>
                  <a:cubicBezTo>
                    <a:pt x="496" y="827"/>
                    <a:pt x="500" y="831"/>
                    <a:pt x="528" y="831"/>
                  </a:cubicBezTo>
                  <a:cubicBezTo>
                    <a:pt x="530" y="831"/>
                    <a:pt x="533" y="831"/>
                    <a:pt x="535" y="8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cs typeface="+mn-ea"/>
                <a:sym typeface="+mn-lt"/>
              </a:endParaRPr>
            </a:p>
          </p:txBody>
        </p:sp>
        <p:sp>
          <p:nvSpPr>
            <p:cNvPr id="48" name="Freeform 144"/>
            <p:cNvSpPr/>
            <p:nvPr/>
          </p:nvSpPr>
          <p:spPr bwMode="auto">
            <a:xfrm>
              <a:off x="5283200" y="2124076"/>
              <a:ext cx="1163638" cy="704850"/>
            </a:xfrm>
            <a:custGeom>
              <a:avLst/>
              <a:gdLst>
                <a:gd name="T0" fmla="*/ 0 w 428"/>
                <a:gd name="T1" fmla="*/ 82 h 260"/>
                <a:gd name="T2" fmla="*/ 230 w 428"/>
                <a:gd name="T3" fmla="*/ 64 h 260"/>
                <a:gd name="T4" fmla="*/ 349 w 428"/>
                <a:gd name="T5" fmla="*/ 90 h 260"/>
                <a:gd name="T6" fmla="*/ 378 w 428"/>
                <a:gd name="T7" fmla="*/ 82 h 260"/>
                <a:gd name="T8" fmla="*/ 417 w 428"/>
                <a:gd name="T9" fmla="*/ 93 h 260"/>
                <a:gd name="T10" fmla="*/ 421 w 428"/>
                <a:gd name="T11" fmla="*/ 134 h 260"/>
                <a:gd name="T12" fmla="*/ 382 w 428"/>
                <a:gd name="T13" fmla="*/ 215 h 260"/>
                <a:gd name="T14" fmla="*/ 375 w 428"/>
                <a:gd name="T15" fmla="*/ 240 h 260"/>
                <a:gd name="T16" fmla="*/ 354 w 428"/>
                <a:gd name="T17" fmla="*/ 259 h 260"/>
                <a:gd name="T18" fmla="*/ 135 w 428"/>
                <a:gd name="T19" fmla="*/ 259 h 260"/>
                <a:gd name="T20" fmla="*/ 117 w 428"/>
                <a:gd name="T21" fmla="*/ 250 h 260"/>
                <a:gd name="T22" fmla="*/ 3 w 428"/>
                <a:gd name="T23" fmla="*/ 89 h 260"/>
                <a:gd name="T24" fmla="*/ 0 w 428"/>
                <a:gd name="T25" fmla="*/ 8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260">
                  <a:moveTo>
                    <a:pt x="0" y="82"/>
                  </a:moveTo>
                  <a:cubicBezTo>
                    <a:pt x="76" y="16"/>
                    <a:pt x="156" y="0"/>
                    <a:pt x="230" y="64"/>
                  </a:cubicBezTo>
                  <a:cubicBezTo>
                    <a:pt x="265" y="95"/>
                    <a:pt x="306" y="100"/>
                    <a:pt x="349" y="90"/>
                  </a:cubicBezTo>
                  <a:cubicBezTo>
                    <a:pt x="359" y="88"/>
                    <a:pt x="369" y="85"/>
                    <a:pt x="378" y="82"/>
                  </a:cubicBezTo>
                  <a:cubicBezTo>
                    <a:pt x="394" y="77"/>
                    <a:pt x="407" y="81"/>
                    <a:pt x="417" y="93"/>
                  </a:cubicBezTo>
                  <a:cubicBezTo>
                    <a:pt x="428" y="106"/>
                    <a:pt x="428" y="119"/>
                    <a:pt x="421" y="134"/>
                  </a:cubicBezTo>
                  <a:cubicBezTo>
                    <a:pt x="408" y="161"/>
                    <a:pt x="395" y="188"/>
                    <a:pt x="382" y="215"/>
                  </a:cubicBezTo>
                  <a:cubicBezTo>
                    <a:pt x="379" y="223"/>
                    <a:pt x="375" y="232"/>
                    <a:pt x="375" y="240"/>
                  </a:cubicBezTo>
                  <a:cubicBezTo>
                    <a:pt x="374" y="255"/>
                    <a:pt x="369" y="260"/>
                    <a:pt x="354" y="259"/>
                  </a:cubicBezTo>
                  <a:cubicBezTo>
                    <a:pt x="281" y="258"/>
                    <a:pt x="208" y="259"/>
                    <a:pt x="135" y="259"/>
                  </a:cubicBezTo>
                  <a:cubicBezTo>
                    <a:pt x="129" y="258"/>
                    <a:pt x="120" y="255"/>
                    <a:pt x="117" y="250"/>
                  </a:cubicBezTo>
                  <a:cubicBezTo>
                    <a:pt x="78" y="197"/>
                    <a:pt x="41" y="143"/>
                    <a:pt x="3" y="89"/>
                  </a:cubicBezTo>
                  <a:cubicBezTo>
                    <a:pt x="2" y="87"/>
                    <a:pt x="1" y="84"/>
                    <a:pt x="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cs typeface="+mn-ea"/>
                <a:sym typeface="+mn-lt"/>
              </a:endParaRPr>
            </a:p>
          </p:txBody>
        </p:sp>
        <p:sp>
          <p:nvSpPr>
            <p:cNvPr id="49" name="Freeform 145"/>
            <p:cNvSpPr/>
            <p:nvPr/>
          </p:nvSpPr>
          <p:spPr bwMode="auto">
            <a:xfrm>
              <a:off x="5503863" y="2894013"/>
              <a:ext cx="847725" cy="207963"/>
            </a:xfrm>
            <a:custGeom>
              <a:avLst/>
              <a:gdLst>
                <a:gd name="T0" fmla="*/ 155 w 312"/>
                <a:gd name="T1" fmla="*/ 77 h 77"/>
                <a:gd name="T2" fmla="*/ 43 w 312"/>
                <a:gd name="T3" fmla="*/ 77 h 77"/>
                <a:gd name="T4" fmla="*/ 0 w 312"/>
                <a:gd name="T5" fmla="*/ 41 h 77"/>
                <a:gd name="T6" fmla="*/ 41 w 312"/>
                <a:gd name="T7" fmla="*/ 1 h 77"/>
                <a:gd name="T8" fmla="*/ 270 w 312"/>
                <a:gd name="T9" fmla="*/ 1 h 77"/>
                <a:gd name="T10" fmla="*/ 311 w 312"/>
                <a:gd name="T11" fmla="*/ 41 h 77"/>
                <a:gd name="T12" fmla="*/ 269 w 312"/>
                <a:gd name="T13" fmla="*/ 77 h 77"/>
                <a:gd name="T14" fmla="*/ 155 w 312"/>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77">
                  <a:moveTo>
                    <a:pt x="155" y="77"/>
                  </a:moveTo>
                  <a:cubicBezTo>
                    <a:pt x="118" y="77"/>
                    <a:pt x="80" y="77"/>
                    <a:pt x="43" y="77"/>
                  </a:cubicBezTo>
                  <a:cubicBezTo>
                    <a:pt x="17" y="77"/>
                    <a:pt x="1" y="63"/>
                    <a:pt x="0" y="41"/>
                  </a:cubicBezTo>
                  <a:cubicBezTo>
                    <a:pt x="0" y="18"/>
                    <a:pt x="16" y="1"/>
                    <a:pt x="41" y="1"/>
                  </a:cubicBezTo>
                  <a:cubicBezTo>
                    <a:pt x="118" y="0"/>
                    <a:pt x="194" y="0"/>
                    <a:pt x="270" y="1"/>
                  </a:cubicBezTo>
                  <a:cubicBezTo>
                    <a:pt x="296" y="1"/>
                    <a:pt x="312" y="18"/>
                    <a:pt x="311" y="41"/>
                  </a:cubicBezTo>
                  <a:cubicBezTo>
                    <a:pt x="311" y="63"/>
                    <a:pt x="294" y="77"/>
                    <a:pt x="269" y="77"/>
                  </a:cubicBezTo>
                  <a:cubicBezTo>
                    <a:pt x="231" y="77"/>
                    <a:pt x="193" y="77"/>
                    <a:pt x="155"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Content Placeholder 2"/>
          <p:cNvSpPr txBox="1"/>
          <p:nvPr/>
        </p:nvSpPr>
        <p:spPr>
          <a:xfrm>
            <a:off x="867583" y="1625830"/>
            <a:ext cx="1204056" cy="24971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dk2">
                    <a:lumMod val="100000"/>
                  </a:schemeClr>
                </a:solidFill>
                <a:cs typeface="+mn-ea"/>
                <a:sym typeface="+mn-lt"/>
              </a:rPr>
              <a:t>用户</a:t>
            </a:r>
            <a:endParaRPr lang="en-US" dirty="0">
              <a:solidFill>
                <a:schemeClr val="dk2">
                  <a:lumMod val="100000"/>
                </a:schemeClr>
              </a:solidFill>
              <a:cs typeface="+mn-ea"/>
              <a:sym typeface="+mn-lt"/>
            </a:endParaRPr>
          </a:p>
        </p:txBody>
      </p:sp>
      <p:cxnSp>
        <p:nvCxnSpPr>
          <p:cNvPr id="78" name="直接连接符 77"/>
          <p:cNvCxnSpPr/>
          <p:nvPr/>
        </p:nvCxnSpPr>
        <p:spPr>
          <a:xfrm>
            <a:off x="1289611" y="4002145"/>
            <a:ext cx="360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txBox="1"/>
          <p:nvPr/>
        </p:nvSpPr>
        <p:spPr>
          <a:xfrm>
            <a:off x="867585" y="2495550"/>
            <a:ext cx="1204055"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5400" b="1" dirty="0">
                <a:solidFill>
                  <a:schemeClr val="accent2">
                    <a:lumMod val="100000"/>
                  </a:schemeClr>
                </a:solidFill>
                <a:cs typeface="+mn-ea"/>
                <a:sym typeface="+mn-lt"/>
              </a:rPr>
              <a:t>1.5</a:t>
            </a:r>
            <a:endParaRPr lang="en-US" sz="2400" dirty="0">
              <a:solidFill>
                <a:schemeClr val="accent2">
                  <a:lumMod val="100000"/>
                </a:schemeClr>
              </a:solidFill>
              <a:cs typeface="+mn-ea"/>
              <a:sym typeface="+mn-lt"/>
            </a:endParaRPr>
          </a:p>
        </p:txBody>
      </p:sp>
      <p:sp>
        <p:nvSpPr>
          <p:cNvPr id="19" name="Content Placeholder 2"/>
          <p:cNvSpPr txBox="1"/>
          <p:nvPr/>
        </p:nvSpPr>
        <p:spPr>
          <a:xfrm>
            <a:off x="2653895" y="2495550"/>
            <a:ext cx="1794698"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5400" b="1" dirty="0">
                <a:solidFill>
                  <a:schemeClr val="accent2">
                    <a:lumMod val="100000"/>
                  </a:schemeClr>
                </a:solidFill>
                <a:cs typeface="+mn-ea"/>
                <a:sym typeface="+mn-lt"/>
              </a:rPr>
              <a:t>英语</a:t>
            </a:r>
            <a:endParaRPr lang="en-US" sz="2400" dirty="0">
              <a:solidFill>
                <a:schemeClr val="accent2">
                  <a:lumMod val="100000"/>
                </a:schemeClr>
              </a:solidFill>
              <a:cs typeface="+mn-ea"/>
              <a:sym typeface="+mn-lt"/>
            </a:endParaRPr>
          </a:p>
        </p:txBody>
      </p:sp>
      <p:sp>
        <p:nvSpPr>
          <p:cNvPr id="23" name="Content Placeholder 2"/>
          <p:cNvSpPr txBox="1"/>
          <p:nvPr/>
        </p:nvSpPr>
        <p:spPr>
          <a:xfrm>
            <a:off x="4828259" y="2495550"/>
            <a:ext cx="1609230"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5400" b="1" dirty="0">
                <a:solidFill>
                  <a:schemeClr val="accent2">
                    <a:lumMod val="100000"/>
                  </a:schemeClr>
                </a:solidFill>
                <a:cs typeface="+mn-ea"/>
                <a:sym typeface="+mn-lt"/>
              </a:rPr>
              <a:t>35</a:t>
            </a:r>
            <a:r>
              <a:rPr lang="en-US" altLang="zh-CN" sz="2000" b="1" dirty="0">
                <a:solidFill>
                  <a:schemeClr val="accent2">
                    <a:lumMod val="100000"/>
                  </a:schemeClr>
                </a:solidFill>
                <a:cs typeface="+mn-ea"/>
                <a:sym typeface="+mn-lt"/>
              </a:rPr>
              <a:t>%</a:t>
            </a:r>
            <a:endParaRPr lang="en-US" sz="1000" dirty="0">
              <a:solidFill>
                <a:schemeClr val="accent2">
                  <a:lumMod val="100000"/>
                </a:schemeClr>
              </a:solidFill>
              <a:cs typeface="+mn-ea"/>
              <a:sym typeface="+mn-lt"/>
            </a:endParaRPr>
          </a:p>
        </p:txBody>
      </p:sp>
      <p:cxnSp>
        <p:nvCxnSpPr>
          <p:cNvPr id="46" name="直接连接符 45"/>
          <p:cNvCxnSpPr/>
          <p:nvPr/>
        </p:nvCxnSpPr>
        <p:spPr>
          <a:xfrm>
            <a:off x="3371242" y="4002145"/>
            <a:ext cx="360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452873" y="4002145"/>
            <a:ext cx="360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6817156" y="2495550"/>
            <a:ext cx="1794698"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5400" b="1" dirty="0">
                <a:solidFill>
                  <a:schemeClr val="accent2">
                    <a:lumMod val="100000"/>
                  </a:schemeClr>
                </a:solidFill>
                <a:cs typeface="+mn-ea"/>
                <a:sym typeface="+mn-lt"/>
              </a:rPr>
              <a:t>240</a:t>
            </a:r>
            <a:endParaRPr lang="en-US" sz="2400" dirty="0">
              <a:solidFill>
                <a:schemeClr val="accent2">
                  <a:lumMod val="100000"/>
                </a:schemeClr>
              </a:solidFill>
              <a:cs typeface="+mn-ea"/>
              <a:sym typeface="+mn-lt"/>
            </a:endParaRPr>
          </a:p>
        </p:txBody>
      </p:sp>
      <p:cxnSp>
        <p:nvCxnSpPr>
          <p:cNvPr id="54" name="直接连接符 53"/>
          <p:cNvCxnSpPr/>
          <p:nvPr/>
        </p:nvCxnSpPr>
        <p:spPr>
          <a:xfrm>
            <a:off x="7534504" y="4002145"/>
            <a:ext cx="360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p:nvPr/>
        </p:nvSpPr>
        <p:spPr>
          <a:xfrm>
            <a:off x="1073830" y="1920789"/>
            <a:ext cx="791564" cy="20712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2">
                    <a:lumMod val="25000"/>
                  </a:schemeClr>
                </a:solidFill>
                <a:cs typeface="+mn-ea"/>
                <a:sym typeface="+mn-lt"/>
              </a:rPr>
              <a:t>亿</a:t>
            </a:r>
            <a:endParaRPr lang="en-US" sz="900" dirty="0">
              <a:solidFill>
                <a:schemeClr val="bg2">
                  <a:lumMod val="25000"/>
                </a:schemeClr>
              </a:solidFill>
              <a:cs typeface="+mn-ea"/>
              <a:sym typeface="+mn-lt"/>
            </a:endParaRPr>
          </a:p>
        </p:txBody>
      </p:sp>
      <p:sp>
        <p:nvSpPr>
          <p:cNvPr id="20" name="Content Placeholder 2"/>
          <p:cNvSpPr txBox="1"/>
          <p:nvPr/>
        </p:nvSpPr>
        <p:spPr>
          <a:xfrm>
            <a:off x="2851516" y="1625830"/>
            <a:ext cx="1432452" cy="24971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dk2">
                    <a:lumMod val="100000"/>
                  </a:schemeClr>
                </a:solidFill>
                <a:cs typeface="+mn-ea"/>
                <a:sym typeface="+mn-lt"/>
              </a:rPr>
              <a:t>种类</a:t>
            </a:r>
            <a:endParaRPr lang="en-US" dirty="0">
              <a:solidFill>
                <a:schemeClr val="dk2">
                  <a:lumMod val="100000"/>
                </a:schemeClr>
              </a:solidFill>
              <a:cs typeface="+mn-ea"/>
              <a:sym typeface="+mn-lt"/>
            </a:endParaRPr>
          </a:p>
        </p:txBody>
      </p:sp>
      <p:sp>
        <p:nvSpPr>
          <p:cNvPr id="22" name="Content Placeholder 2"/>
          <p:cNvSpPr txBox="1"/>
          <p:nvPr/>
        </p:nvSpPr>
        <p:spPr>
          <a:xfrm>
            <a:off x="3171961" y="1920789"/>
            <a:ext cx="791564" cy="20712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2">
                    <a:lumMod val="25000"/>
                  </a:schemeClr>
                </a:solidFill>
                <a:cs typeface="+mn-ea"/>
                <a:sym typeface="+mn-lt"/>
              </a:rPr>
              <a:t>学科</a:t>
            </a:r>
            <a:endParaRPr lang="en-US" altLang="zh-CN" sz="900" dirty="0">
              <a:solidFill>
                <a:schemeClr val="bg2">
                  <a:lumMod val="25000"/>
                </a:schemeClr>
              </a:solidFill>
              <a:cs typeface="+mn-ea"/>
              <a:sym typeface="+mn-lt"/>
            </a:endParaRPr>
          </a:p>
        </p:txBody>
      </p:sp>
      <p:sp>
        <p:nvSpPr>
          <p:cNvPr id="24" name="Content Placeholder 2"/>
          <p:cNvSpPr txBox="1"/>
          <p:nvPr/>
        </p:nvSpPr>
        <p:spPr>
          <a:xfrm>
            <a:off x="4934761" y="1625830"/>
            <a:ext cx="1437440" cy="24971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dk2">
                    <a:lumMod val="100000"/>
                  </a:schemeClr>
                </a:solidFill>
                <a:cs typeface="+mn-ea"/>
                <a:sym typeface="+mn-lt"/>
              </a:rPr>
              <a:t>增长率</a:t>
            </a:r>
            <a:endParaRPr lang="en-US" dirty="0">
              <a:solidFill>
                <a:schemeClr val="dk2">
                  <a:lumMod val="100000"/>
                </a:schemeClr>
              </a:solidFill>
              <a:cs typeface="+mn-ea"/>
              <a:sym typeface="+mn-lt"/>
            </a:endParaRPr>
          </a:p>
        </p:txBody>
      </p:sp>
      <p:sp>
        <p:nvSpPr>
          <p:cNvPr id="26" name="Content Placeholder 2"/>
          <p:cNvSpPr txBox="1"/>
          <p:nvPr/>
        </p:nvSpPr>
        <p:spPr>
          <a:xfrm>
            <a:off x="5257699" y="1920789"/>
            <a:ext cx="791564" cy="20712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2">
                    <a:lumMod val="25000"/>
                  </a:schemeClr>
                </a:solidFill>
                <a:cs typeface="+mn-ea"/>
                <a:sym typeface="+mn-lt"/>
              </a:rPr>
              <a:t>百分比</a:t>
            </a:r>
            <a:endParaRPr lang="en-US" altLang="zh-CN" sz="900" dirty="0">
              <a:solidFill>
                <a:schemeClr val="bg2">
                  <a:lumMod val="25000"/>
                </a:schemeClr>
              </a:solidFill>
              <a:cs typeface="+mn-ea"/>
              <a:sym typeface="+mn-lt"/>
            </a:endParaRPr>
          </a:p>
        </p:txBody>
      </p:sp>
      <p:sp>
        <p:nvSpPr>
          <p:cNvPr id="28" name="Content Placeholder 2"/>
          <p:cNvSpPr txBox="1"/>
          <p:nvPr/>
        </p:nvSpPr>
        <p:spPr>
          <a:xfrm>
            <a:off x="7079479" y="1625830"/>
            <a:ext cx="1237052" cy="24971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dk2">
                    <a:lumMod val="100000"/>
                  </a:schemeClr>
                </a:solidFill>
                <a:cs typeface="+mn-ea"/>
                <a:sym typeface="+mn-lt"/>
              </a:rPr>
              <a:t>市场规模</a:t>
            </a:r>
            <a:endParaRPr lang="en-US" dirty="0">
              <a:solidFill>
                <a:schemeClr val="dk2">
                  <a:lumMod val="100000"/>
                </a:schemeClr>
              </a:solidFill>
              <a:cs typeface="+mn-ea"/>
              <a:sym typeface="+mn-lt"/>
            </a:endParaRPr>
          </a:p>
        </p:txBody>
      </p:sp>
      <p:sp>
        <p:nvSpPr>
          <p:cNvPr id="30" name="Content Placeholder 2"/>
          <p:cNvSpPr txBox="1"/>
          <p:nvPr/>
        </p:nvSpPr>
        <p:spPr>
          <a:xfrm>
            <a:off x="7302223" y="1920789"/>
            <a:ext cx="791564" cy="20712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2">
                    <a:lumMod val="25000"/>
                  </a:schemeClr>
                </a:solidFill>
                <a:cs typeface="+mn-ea"/>
                <a:sym typeface="+mn-lt"/>
              </a:rPr>
              <a:t>亿元</a:t>
            </a:r>
            <a:endParaRPr lang="en-US" altLang="zh-CN" sz="900" dirty="0">
              <a:solidFill>
                <a:schemeClr val="bg2">
                  <a:lumMod val="25000"/>
                </a:schemeClr>
              </a:solidFill>
              <a:cs typeface="+mn-ea"/>
              <a:sym typeface="+mn-lt"/>
            </a:endParaRPr>
          </a:p>
        </p:txBody>
      </p:sp>
      <p:grpSp>
        <p:nvGrpSpPr>
          <p:cNvPr id="2" name="组合 1"/>
          <p:cNvGrpSpPr/>
          <p:nvPr/>
        </p:nvGrpSpPr>
        <p:grpSpPr>
          <a:xfrm>
            <a:off x="2483768" y="1635647"/>
            <a:ext cx="4176464" cy="2366498"/>
            <a:chOff x="2483768" y="1635647"/>
            <a:chExt cx="4176464" cy="1656184"/>
          </a:xfrm>
        </p:grpSpPr>
        <p:cxnSp>
          <p:nvCxnSpPr>
            <p:cNvPr id="3" name="直接连接符 2"/>
            <p:cNvCxnSpPr/>
            <p:nvPr/>
          </p:nvCxnSpPr>
          <p:spPr>
            <a:xfrm>
              <a:off x="2483768" y="1635647"/>
              <a:ext cx="0" cy="165618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572000" y="1635647"/>
              <a:ext cx="0" cy="165618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660232" y="1635647"/>
              <a:ext cx="0" cy="165618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市场规模</a:t>
            </a:r>
            <a:endParaRPr lang="en-AU" altLang="zh-CN" dirty="0">
              <a:solidFill>
                <a:srgbClr val="43536A"/>
              </a:solidFill>
              <a:latin typeface="+mn-lt"/>
              <a:ea typeface="+mn-ea"/>
              <a:cs typeface="+mn-ea"/>
              <a:sym typeface="+mn-lt"/>
            </a:endParaRPr>
          </a:p>
        </p:txBody>
      </p:sp>
      <p:sp>
        <p:nvSpPr>
          <p:cNvPr id="35"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Market Size</a:t>
            </a:r>
          </a:p>
        </p:txBody>
      </p:sp>
      <p:sp>
        <p:nvSpPr>
          <p:cNvPr id="37" name="矩形 36"/>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3588924" y="311398"/>
            <a:ext cx="1978192" cy="457200"/>
            <a:chOff x="3588924" y="311398"/>
            <a:chExt cx="1978192" cy="457200"/>
          </a:xfrm>
        </p:grpSpPr>
        <p:sp>
          <p:nvSpPr>
            <p:cNvPr id="39" name="L 形 38"/>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L 形 39"/>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饼形 41"/>
          <p:cNvSpPr/>
          <p:nvPr/>
        </p:nvSpPr>
        <p:spPr>
          <a:xfrm>
            <a:off x="1056732" y="2326113"/>
            <a:ext cx="1440160" cy="1440160"/>
          </a:xfrm>
          <a:prstGeom prst="pie">
            <a:avLst>
              <a:gd name="adj1" fmla="val 1151374"/>
              <a:gd name="adj2" fmla="val 18068463"/>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3" name="饼形 42"/>
          <p:cNvSpPr/>
          <p:nvPr/>
        </p:nvSpPr>
        <p:spPr>
          <a:xfrm>
            <a:off x="611190" y="1606033"/>
            <a:ext cx="2736304" cy="2736304"/>
          </a:xfrm>
          <a:prstGeom prst="pie">
            <a:avLst>
              <a:gd name="adj1" fmla="val 17980850"/>
              <a:gd name="adj2" fmla="val 1283504"/>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4" name="TextBox 43"/>
          <p:cNvSpPr txBox="1"/>
          <p:nvPr/>
        </p:nvSpPr>
        <p:spPr>
          <a:xfrm>
            <a:off x="734027" y="3743002"/>
            <a:ext cx="790601" cy="523220"/>
          </a:xfrm>
          <a:prstGeom prst="rect">
            <a:avLst/>
          </a:prstGeom>
          <a:noFill/>
        </p:spPr>
        <p:txBody>
          <a:bodyPr wrap="none" rtlCol="0">
            <a:spAutoFit/>
          </a:bodyPr>
          <a:lstStyle/>
          <a:p>
            <a:r>
              <a:rPr lang="en-US" altLang="zh-CN" sz="2800" b="1" dirty="0">
                <a:solidFill>
                  <a:schemeClr val="dk2">
                    <a:lumMod val="100000"/>
                  </a:schemeClr>
                </a:solidFill>
                <a:latin typeface="+mn-lt"/>
                <a:cs typeface="+mn-ea"/>
                <a:sym typeface="+mn-lt"/>
              </a:rPr>
              <a:t>70</a:t>
            </a:r>
            <a:r>
              <a:rPr lang="en-US" altLang="zh-CN" dirty="0">
                <a:solidFill>
                  <a:schemeClr val="dk2">
                    <a:lumMod val="100000"/>
                  </a:schemeClr>
                </a:solidFill>
                <a:latin typeface="+mn-lt"/>
                <a:cs typeface="+mn-ea"/>
                <a:sym typeface="+mn-lt"/>
              </a:rPr>
              <a:t>%</a:t>
            </a:r>
            <a:endParaRPr lang="zh-CN" altLang="en-US" dirty="0">
              <a:solidFill>
                <a:schemeClr val="dk2">
                  <a:lumMod val="100000"/>
                </a:schemeClr>
              </a:solidFill>
              <a:latin typeface="+mn-lt"/>
              <a:cs typeface="+mn-ea"/>
              <a:sym typeface="+mn-lt"/>
            </a:endParaRPr>
          </a:p>
        </p:txBody>
      </p:sp>
      <p:sp>
        <p:nvSpPr>
          <p:cNvPr id="45" name="TextBox 44"/>
          <p:cNvSpPr txBox="1"/>
          <p:nvPr/>
        </p:nvSpPr>
        <p:spPr>
          <a:xfrm>
            <a:off x="3386371" y="2049591"/>
            <a:ext cx="845103" cy="584775"/>
          </a:xfrm>
          <a:prstGeom prst="rect">
            <a:avLst/>
          </a:prstGeom>
          <a:noFill/>
        </p:spPr>
        <p:txBody>
          <a:bodyPr wrap="none" rtlCol="0">
            <a:spAutoFit/>
          </a:bodyPr>
          <a:lstStyle/>
          <a:p>
            <a:r>
              <a:rPr lang="en-US" altLang="zh-CN" sz="3200" b="1" dirty="0">
                <a:solidFill>
                  <a:schemeClr val="dk2">
                    <a:lumMod val="100000"/>
                  </a:schemeClr>
                </a:solidFill>
                <a:latin typeface="+mn-lt"/>
                <a:cs typeface="+mn-ea"/>
                <a:sym typeface="+mn-lt"/>
              </a:rPr>
              <a:t>30</a:t>
            </a:r>
            <a:r>
              <a:rPr lang="en-US" altLang="zh-CN" dirty="0">
                <a:solidFill>
                  <a:schemeClr val="dk2">
                    <a:lumMod val="100000"/>
                  </a:schemeClr>
                </a:solidFill>
                <a:latin typeface="+mn-lt"/>
                <a:cs typeface="+mn-ea"/>
                <a:sym typeface="+mn-lt"/>
              </a:rPr>
              <a:t>%</a:t>
            </a:r>
            <a:endParaRPr lang="zh-CN" altLang="en-US" dirty="0">
              <a:solidFill>
                <a:schemeClr val="dk2">
                  <a:lumMod val="100000"/>
                </a:schemeClr>
              </a:solidFill>
              <a:latin typeface="+mn-lt"/>
              <a:cs typeface="+mn-ea"/>
              <a:sym typeface="+mn-lt"/>
            </a:endParaRPr>
          </a:p>
        </p:txBody>
      </p:sp>
      <p:cxnSp>
        <p:nvCxnSpPr>
          <p:cNvPr id="46" name="肘形连接符 45"/>
          <p:cNvCxnSpPr/>
          <p:nvPr/>
        </p:nvCxnSpPr>
        <p:spPr>
          <a:xfrm flipV="1">
            <a:off x="3347494" y="1860931"/>
            <a:ext cx="1232639" cy="1113254"/>
          </a:xfrm>
          <a:prstGeom prst="bentConnector3">
            <a:avLst>
              <a:gd name="adj1" fmla="val 72667"/>
            </a:avLst>
          </a:prstGeom>
          <a:ln w="28575">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cxnSp>
        <p:nvCxnSpPr>
          <p:cNvPr id="47" name="肘形连接符 46"/>
          <p:cNvCxnSpPr/>
          <p:nvPr/>
        </p:nvCxnSpPr>
        <p:spPr>
          <a:xfrm>
            <a:off x="3347494" y="2974185"/>
            <a:ext cx="1232639" cy="1113254"/>
          </a:xfrm>
          <a:prstGeom prst="bentConnector3">
            <a:avLst>
              <a:gd name="adj1" fmla="val 72667"/>
            </a:avLst>
          </a:prstGeom>
          <a:ln w="28575">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4530893" y="4054312"/>
            <a:ext cx="72000" cy="7200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椭圆 49"/>
          <p:cNvSpPr/>
          <p:nvPr/>
        </p:nvSpPr>
        <p:spPr>
          <a:xfrm>
            <a:off x="3308280" y="2941058"/>
            <a:ext cx="72000" cy="7200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p:cNvSpPr/>
          <p:nvPr/>
        </p:nvSpPr>
        <p:spPr>
          <a:xfrm>
            <a:off x="4530893" y="1822056"/>
            <a:ext cx="72000" cy="7200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p:cNvSpPr/>
          <p:nvPr/>
        </p:nvSpPr>
        <p:spPr>
          <a:xfrm>
            <a:off x="4530893" y="2923050"/>
            <a:ext cx="72000" cy="7200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组合 12"/>
          <p:cNvGrpSpPr/>
          <p:nvPr/>
        </p:nvGrpSpPr>
        <p:grpSpPr>
          <a:xfrm>
            <a:off x="4837883" y="1645272"/>
            <a:ext cx="459000" cy="459000"/>
            <a:chOff x="7710488" y="1144588"/>
            <a:chExt cx="376237" cy="382588"/>
          </a:xfrm>
          <a:solidFill>
            <a:schemeClr val="tx2"/>
          </a:solidFill>
        </p:grpSpPr>
        <p:sp>
          <p:nvSpPr>
            <p:cNvPr id="6" name="Freeform 5"/>
            <p:cNvSpPr>
              <a:spLocks noEditPoints="1"/>
            </p:cNvSpPr>
            <p:nvPr/>
          </p:nvSpPr>
          <p:spPr bwMode="auto">
            <a:xfrm>
              <a:off x="7710488" y="1144588"/>
              <a:ext cx="376237" cy="382588"/>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4200" dirty="0">
                <a:latin typeface="+mn-lt"/>
                <a:cs typeface="+mn-ea"/>
                <a:sym typeface="+mn-lt"/>
              </a:endParaRPr>
            </a:p>
          </p:txBody>
        </p:sp>
        <p:sp>
          <p:nvSpPr>
            <p:cNvPr id="7" name="Freeform 6"/>
            <p:cNvSpPr>
              <a:spLocks noEditPoints="1"/>
            </p:cNvSpPr>
            <p:nvPr/>
          </p:nvSpPr>
          <p:spPr bwMode="auto">
            <a:xfrm>
              <a:off x="7747794" y="1183483"/>
              <a:ext cx="301625" cy="30956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1 w 80"/>
                <a:gd name="T11" fmla="*/ 58 h 80"/>
                <a:gd name="T12" fmla="*/ 43 w 80"/>
                <a:gd name="T13" fmla="*/ 61 h 80"/>
                <a:gd name="T14" fmla="*/ 43 w 80"/>
                <a:gd name="T15" fmla="*/ 67 h 80"/>
                <a:gd name="T16" fmla="*/ 37 w 80"/>
                <a:gd name="T17" fmla="*/ 67 h 80"/>
                <a:gd name="T18" fmla="*/ 37 w 80"/>
                <a:gd name="T19" fmla="*/ 61 h 80"/>
                <a:gd name="T20" fmla="*/ 29 w 80"/>
                <a:gd name="T21" fmla="*/ 58 h 80"/>
                <a:gd name="T22" fmla="*/ 25 w 80"/>
                <a:gd name="T23" fmla="*/ 50 h 80"/>
                <a:gd name="T24" fmla="*/ 25 w 80"/>
                <a:gd name="T25" fmla="*/ 48 h 80"/>
                <a:gd name="T26" fmla="*/ 31 w 80"/>
                <a:gd name="T27" fmla="*/ 48 h 80"/>
                <a:gd name="T28" fmla="*/ 32 w 80"/>
                <a:gd name="T29" fmla="*/ 49 h 80"/>
                <a:gd name="T30" fmla="*/ 34 w 80"/>
                <a:gd name="T31" fmla="*/ 55 h 80"/>
                <a:gd name="T32" fmla="*/ 40 w 80"/>
                <a:gd name="T33" fmla="*/ 56 h 80"/>
                <a:gd name="T34" fmla="*/ 46 w 80"/>
                <a:gd name="T35" fmla="*/ 55 h 80"/>
                <a:gd name="T36" fmla="*/ 49 w 80"/>
                <a:gd name="T37" fmla="*/ 49 h 80"/>
                <a:gd name="T38" fmla="*/ 47 w 80"/>
                <a:gd name="T39" fmla="*/ 44 h 80"/>
                <a:gd name="T40" fmla="*/ 39 w 80"/>
                <a:gd name="T41" fmla="*/ 41 h 80"/>
                <a:gd name="T42" fmla="*/ 30 w 80"/>
                <a:gd name="T43" fmla="*/ 37 h 80"/>
                <a:gd name="T44" fmla="*/ 27 w 80"/>
                <a:gd name="T45" fmla="*/ 30 h 80"/>
                <a:gd name="T46" fmla="*/ 31 w 80"/>
                <a:gd name="T47" fmla="*/ 21 h 80"/>
                <a:gd name="T48" fmla="*/ 37 w 80"/>
                <a:gd name="T49" fmla="*/ 19 h 80"/>
                <a:gd name="T50" fmla="*/ 37 w 80"/>
                <a:gd name="T51" fmla="*/ 13 h 80"/>
                <a:gd name="T52" fmla="*/ 43 w 80"/>
                <a:gd name="T53" fmla="*/ 13 h 80"/>
                <a:gd name="T54" fmla="*/ 43 w 80"/>
                <a:gd name="T55" fmla="*/ 18 h 80"/>
                <a:gd name="T56" fmla="*/ 50 w 80"/>
                <a:gd name="T57" fmla="*/ 21 h 80"/>
                <a:gd name="T58" fmla="*/ 54 w 80"/>
                <a:gd name="T59" fmla="*/ 30 h 80"/>
                <a:gd name="T60" fmla="*/ 54 w 80"/>
                <a:gd name="T61" fmla="*/ 31 h 80"/>
                <a:gd name="T62" fmla="*/ 48 w 80"/>
                <a:gd name="T63" fmla="*/ 31 h 80"/>
                <a:gd name="T64" fmla="*/ 48 w 80"/>
                <a:gd name="T65" fmla="*/ 30 h 80"/>
                <a:gd name="T66" fmla="*/ 46 w 80"/>
                <a:gd name="T67" fmla="*/ 25 h 80"/>
                <a:gd name="T68" fmla="*/ 41 w 80"/>
                <a:gd name="T69" fmla="*/ 23 h 80"/>
                <a:gd name="T70" fmla="*/ 35 w 80"/>
                <a:gd name="T71" fmla="*/ 25 h 80"/>
                <a:gd name="T72" fmla="*/ 33 w 80"/>
                <a:gd name="T73" fmla="*/ 30 h 80"/>
                <a:gd name="T74" fmla="*/ 35 w 80"/>
                <a:gd name="T75" fmla="*/ 34 h 80"/>
                <a:gd name="T76" fmla="*/ 41 w 80"/>
                <a:gd name="T77" fmla="*/ 36 h 80"/>
                <a:gd name="T78" fmla="*/ 51 w 80"/>
                <a:gd name="T79" fmla="*/ 41 h 80"/>
                <a:gd name="T80" fmla="*/ 55 w 80"/>
                <a:gd name="T81" fmla="*/ 49 h 80"/>
                <a:gd name="T82" fmla="*/ 51 w 80"/>
                <a:gd name="T83"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1" y="58"/>
                  </a:moveTo>
                  <a:cubicBezTo>
                    <a:pt x="49" y="60"/>
                    <a:pt x="46" y="61"/>
                    <a:pt x="43" y="61"/>
                  </a:cubicBezTo>
                  <a:cubicBezTo>
                    <a:pt x="43" y="67"/>
                    <a:pt x="43" y="67"/>
                    <a:pt x="43" y="67"/>
                  </a:cubicBezTo>
                  <a:cubicBezTo>
                    <a:pt x="37" y="67"/>
                    <a:pt x="37" y="67"/>
                    <a:pt x="37" y="67"/>
                  </a:cubicBezTo>
                  <a:cubicBezTo>
                    <a:pt x="37" y="61"/>
                    <a:pt x="37" y="61"/>
                    <a:pt x="37" y="61"/>
                  </a:cubicBezTo>
                  <a:cubicBezTo>
                    <a:pt x="34" y="61"/>
                    <a:pt x="32" y="60"/>
                    <a:pt x="29" y="58"/>
                  </a:cubicBezTo>
                  <a:cubicBezTo>
                    <a:pt x="27" y="56"/>
                    <a:pt x="25" y="53"/>
                    <a:pt x="25" y="50"/>
                  </a:cubicBezTo>
                  <a:cubicBezTo>
                    <a:pt x="25" y="48"/>
                    <a:pt x="25" y="48"/>
                    <a:pt x="25" y="48"/>
                  </a:cubicBezTo>
                  <a:cubicBezTo>
                    <a:pt x="31" y="48"/>
                    <a:pt x="31" y="48"/>
                    <a:pt x="31" y="48"/>
                  </a:cubicBezTo>
                  <a:cubicBezTo>
                    <a:pt x="32" y="49"/>
                    <a:pt x="32" y="49"/>
                    <a:pt x="32" y="49"/>
                  </a:cubicBezTo>
                  <a:cubicBezTo>
                    <a:pt x="32" y="51"/>
                    <a:pt x="32" y="53"/>
                    <a:pt x="34" y="55"/>
                  </a:cubicBezTo>
                  <a:cubicBezTo>
                    <a:pt x="35" y="56"/>
                    <a:pt x="37" y="56"/>
                    <a:pt x="40" y="56"/>
                  </a:cubicBezTo>
                  <a:cubicBezTo>
                    <a:pt x="43" y="56"/>
                    <a:pt x="45" y="56"/>
                    <a:pt x="46" y="55"/>
                  </a:cubicBezTo>
                  <a:cubicBezTo>
                    <a:pt x="48" y="53"/>
                    <a:pt x="49" y="51"/>
                    <a:pt x="49" y="49"/>
                  </a:cubicBezTo>
                  <a:cubicBezTo>
                    <a:pt x="49" y="47"/>
                    <a:pt x="48" y="46"/>
                    <a:pt x="47" y="44"/>
                  </a:cubicBezTo>
                  <a:cubicBezTo>
                    <a:pt x="45" y="43"/>
                    <a:pt x="42" y="42"/>
                    <a:pt x="39" y="41"/>
                  </a:cubicBezTo>
                  <a:cubicBezTo>
                    <a:pt x="35" y="40"/>
                    <a:pt x="32" y="39"/>
                    <a:pt x="30" y="37"/>
                  </a:cubicBezTo>
                  <a:cubicBezTo>
                    <a:pt x="28" y="35"/>
                    <a:pt x="27" y="33"/>
                    <a:pt x="27" y="30"/>
                  </a:cubicBezTo>
                  <a:cubicBezTo>
                    <a:pt x="27" y="26"/>
                    <a:pt x="28" y="24"/>
                    <a:pt x="31" y="21"/>
                  </a:cubicBezTo>
                  <a:cubicBezTo>
                    <a:pt x="32" y="20"/>
                    <a:pt x="35" y="19"/>
                    <a:pt x="37" y="19"/>
                  </a:cubicBezTo>
                  <a:cubicBezTo>
                    <a:pt x="37" y="13"/>
                    <a:pt x="37" y="13"/>
                    <a:pt x="37" y="13"/>
                  </a:cubicBezTo>
                  <a:cubicBezTo>
                    <a:pt x="43" y="13"/>
                    <a:pt x="43" y="13"/>
                    <a:pt x="43" y="13"/>
                  </a:cubicBezTo>
                  <a:cubicBezTo>
                    <a:pt x="43" y="18"/>
                    <a:pt x="43" y="18"/>
                    <a:pt x="43" y="18"/>
                  </a:cubicBezTo>
                  <a:cubicBezTo>
                    <a:pt x="46" y="19"/>
                    <a:pt x="48" y="20"/>
                    <a:pt x="50" y="21"/>
                  </a:cubicBezTo>
                  <a:cubicBezTo>
                    <a:pt x="53" y="24"/>
                    <a:pt x="54" y="26"/>
                    <a:pt x="54" y="30"/>
                  </a:cubicBezTo>
                  <a:cubicBezTo>
                    <a:pt x="54" y="31"/>
                    <a:pt x="54" y="31"/>
                    <a:pt x="54" y="31"/>
                  </a:cubicBezTo>
                  <a:cubicBezTo>
                    <a:pt x="48" y="31"/>
                    <a:pt x="48" y="31"/>
                    <a:pt x="48" y="31"/>
                  </a:cubicBezTo>
                  <a:cubicBezTo>
                    <a:pt x="48" y="30"/>
                    <a:pt x="48" y="30"/>
                    <a:pt x="48" y="30"/>
                  </a:cubicBezTo>
                  <a:cubicBezTo>
                    <a:pt x="48" y="28"/>
                    <a:pt x="47" y="26"/>
                    <a:pt x="46" y="25"/>
                  </a:cubicBezTo>
                  <a:cubicBezTo>
                    <a:pt x="45" y="24"/>
                    <a:pt x="43" y="23"/>
                    <a:pt x="41" y="23"/>
                  </a:cubicBezTo>
                  <a:cubicBezTo>
                    <a:pt x="38" y="23"/>
                    <a:pt x="36" y="24"/>
                    <a:pt x="35" y="25"/>
                  </a:cubicBezTo>
                  <a:cubicBezTo>
                    <a:pt x="34" y="26"/>
                    <a:pt x="33" y="28"/>
                    <a:pt x="33" y="30"/>
                  </a:cubicBezTo>
                  <a:cubicBezTo>
                    <a:pt x="33" y="31"/>
                    <a:pt x="34" y="33"/>
                    <a:pt x="35" y="34"/>
                  </a:cubicBezTo>
                  <a:cubicBezTo>
                    <a:pt x="36" y="35"/>
                    <a:pt x="38" y="36"/>
                    <a:pt x="41" y="36"/>
                  </a:cubicBezTo>
                  <a:cubicBezTo>
                    <a:pt x="46" y="37"/>
                    <a:pt x="49" y="39"/>
                    <a:pt x="51" y="41"/>
                  </a:cubicBezTo>
                  <a:cubicBezTo>
                    <a:pt x="54" y="43"/>
                    <a:pt x="55" y="46"/>
                    <a:pt x="55" y="49"/>
                  </a:cubicBezTo>
                  <a:cubicBezTo>
                    <a:pt x="55" y="53"/>
                    <a:pt x="53" y="56"/>
                    <a:pt x="5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4200" dirty="0">
                <a:latin typeface="+mn-lt"/>
                <a:cs typeface="+mn-ea"/>
                <a:sym typeface="+mn-lt"/>
              </a:endParaRPr>
            </a:p>
          </p:txBody>
        </p:sp>
      </p:grpSp>
      <p:grpSp>
        <p:nvGrpSpPr>
          <p:cNvPr id="14" name="组合 13"/>
          <p:cNvGrpSpPr/>
          <p:nvPr/>
        </p:nvGrpSpPr>
        <p:grpSpPr>
          <a:xfrm>
            <a:off x="4841590" y="2816692"/>
            <a:ext cx="459000" cy="459000"/>
            <a:chOff x="9167813" y="1152526"/>
            <a:chExt cx="373062" cy="382588"/>
          </a:xfrm>
          <a:solidFill>
            <a:schemeClr val="tx2"/>
          </a:solidFill>
        </p:grpSpPr>
        <p:sp>
          <p:nvSpPr>
            <p:cNvPr id="9" name="Freeform 8"/>
            <p:cNvSpPr>
              <a:spLocks noEditPoints="1"/>
            </p:cNvSpPr>
            <p:nvPr/>
          </p:nvSpPr>
          <p:spPr bwMode="auto">
            <a:xfrm>
              <a:off x="9167813" y="1152526"/>
              <a:ext cx="373062" cy="382588"/>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5 h 99"/>
                <a:gd name="T12" fmla="*/ 4 w 99"/>
                <a:gd name="T13" fmla="*/ 49 h 99"/>
                <a:gd name="T14" fmla="*/ 49 w 99"/>
                <a:gd name="T15" fmla="*/ 4 h 99"/>
                <a:gd name="T16" fmla="*/ 95 w 99"/>
                <a:gd name="T17" fmla="*/ 49 h 99"/>
                <a:gd name="T18" fmla="*/ 49 w 99"/>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5"/>
                  </a:moveTo>
                  <a:cubicBezTo>
                    <a:pt x="24" y="95"/>
                    <a:pt x="4" y="75"/>
                    <a:pt x="4" y="49"/>
                  </a:cubicBezTo>
                  <a:cubicBezTo>
                    <a:pt x="4" y="24"/>
                    <a:pt x="24" y="4"/>
                    <a:pt x="49" y="4"/>
                  </a:cubicBezTo>
                  <a:cubicBezTo>
                    <a:pt x="74" y="4"/>
                    <a:pt x="95" y="24"/>
                    <a:pt x="95" y="49"/>
                  </a:cubicBezTo>
                  <a:cubicBezTo>
                    <a:pt x="95" y="75"/>
                    <a:pt x="74" y="95"/>
                    <a:pt x="49"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4200" dirty="0">
                <a:latin typeface="+mn-lt"/>
                <a:cs typeface="+mn-ea"/>
                <a:sym typeface="+mn-lt"/>
              </a:endParaRPr>
            </a:p>
          </p:txBody>
        </p:sp>
        <p:sp>
          <p:nvSpPr>
            <p:cNvPr id="10" name="Freeform 9"/>
            <p:cNvSpPr>
              <a:spLocks noEditPoints="1"/>
            </p:cNvSpPr>
            <p:nvPr/>
          </p:nvSpPr>
          <p:spPr bwMode="auto">
            <a:xfrm>
              <a:off x="9202925" y="1187451"/>
              <a:ext cx="302839" cy="30956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61 h 80"/>
                <a:gd name="T12" fmla="*/ 25 w 80"/>
                <a:gd name="T13" fmla="*/ 61 h 80"/>
                <a:gd name="T14" fmla="*/ 25 w 80"/>
                <a:gd name="T15" fmla="*/ 57 h 80"/>
                <a:gd name="T16" fmla="*/ 26 w 80"/>
                <a:gd name="T17" fmla="*/ 57 h 80"/>
                <a:gd name="T18" fmla="*/ 33 w 80"/>
                <a:gd name="T19" fmla="*/ 46 h 80"/>
                <a:gd name="T20" fmla="*/ 33 w 80"/>
                <a:gd name="T21" fmla="*/ 41 h 80"/>
                <a:gd name="T22" fmla="*/ 26 w 80"/>
                <a:gd name="T23" fmla="*/ 41 h 80"/>
                <a:gd name="T24" fmla="*/ 26 w 80"/>
                <a:gd name="T25" fmla="*/ 36 h 80"/>
                <a:gd name="T26" fmla="*/ 32 w 80"/>
                <a:gd name="T27" fmla="*/ 36 h 80"/>
                <a:gd name="T28" fmla="*/ 31 w 80"/>
                <a:gd name="T29" fmla="*/ 29 h 80"/>
                <a:gd name="T30" fmla="*/ 45 w 80"/>
                <a:gd name="T31" fmla="*/ 15 h 80"/>
                <a:gd name="T32" fmla="*/ 53 w 80"/>
                <a:gd name="T33" fmla="*/ 17 h 80"/>
                <a:gd name="T34" fmla="*/ 53 w 80"/>
                <a:gd name="T35" fmla="*/ 17 h 80"/>
                <a:gd name="T36" fmla="*/ 53 w 80"/>
                <a:gd name="T37" fmla="*/ 24 h 80"/>
                <a:gd name="T38" fmla="*/ 52 w 80"/>
                <a:gd name="T39" fmla="*/ 24 h 80"/>
                <a:gd name="T40" fmla="*/ 45 w 80"/>
                <a:gd name="T41" fmla="*/ 21 h 80"/>
                <a:gd name="T42" fmla="*/ 38 w 80"/>
                <a:gd name="T43" fmla="*/ 29 h 80"/>
                <a:gd name="T44" fmla="*/ 39 w 80"/>
                <a:gd name="T45" fmla="*/ 36 h 80"/>
                <a:gd name="T46" fmla="*/ 49 w 80"/>
                <a:gd name="T47" fmla="*/ 36 h 80"/>
                <a:gd name="T48" fmla="*/ 49 w 80"/>
                <a:gd name="T49" fmla="*/ 41 h 80"/>
                <a:gd name="T50" fmla="*/ 40 w 80"/>
                <a:gd name="T51" fmla="*/ 41 h 80"/>
                <a:gd name="T52" fmla="*/ 39 w 80"/>
                <a:gd name="T53" fmla="*/ 49 h 80"/>
                <a:gd name="T54" fmla="*/ 35 w 80"/>
                <a:gd name="T55" fmla="*/ 55 h 80"/>
                <a:gd name="T56" fmla="*/ 55 w 80"/>
                <a:gd name="T57" fmla="*/ 55 h 80"/>
                <a:gd name="T58" fmla="*/ 55 w 80"/>
                <a:gd name="T59"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61"/>
                  </a:moveTo>
                  <a:cubicBezTo>
                    <a:pt x="25" y="61"/>
                    <a:pt x="25" y="61"/>
                    <a:pt x="25" y="61"/>
                  </a:cubicBezTo>
                  <a:cubicBezTo>
                    <a:pt x="25" y="57"/>
                    <a:pt x="25" y="57"/>
                    <a:pt x="25" y="57"/>
                  </a:cubicBezTo>
                  <a:cubicBezTo>
                    <a:pt x="26" y="57"/>
                    <a:pt x="26" y="57"/>
                    <a:pt x="26" y="57"/>
                  </a:cubicBezTo>
                  <a:cubicBezTo>
                    <a:pt x="30" y="55"/>
                    <a:pt x="33" y="50"/>
                    <a:pt x="33" y="46"/>
                  </a:cubicBezTo>
                  <a:cubicBezTo>
                    <a:pt x="33" y="44"/>
                    <a:pt x="33" y="43"/>
                    <a:pt x="33" y="41"/>
                  </a:cubicBezTo>
                  <a:cubicBezTo>
                    <a:pt x="26" y="41"/>
                    <a:pt x="26" y="41"/>
                    <a:pt x="26" y="41"/>
                  </a:cubicBezTo>
                  <a:cubicBezTo>
                    <a:pt x="26" y="36"/>
                    <a:pt x="26" y="36"/>
                    <a:pt x="26" y="36"/>
                  </a:cubicBezTo>
                  <a:cubicBezTo>
                    <a:pt x="32" y="36"/>
                    <a:pt x="32" y="36"/>
                    <a:pt x="32" y="36"/>
                  </a:cubicBezTo>
                  <a:cubicBezTo>
                    <a:pt x="32" y="34"/>
                    <a:pt x="31" y="31"/>
                    <a:pt x="31" y="29"/>
                  </a:cubicBezTo>
                  <a:cubicBezTo>
                    <a:pt x="31" y="21"/>
                    <a:pt x="37" y="15"/>
                    <a:pt x="45" y="15"/>
                  </a:cubicBezTo>
                  <a:cubicBezTo>
                    <a:pt x="50" y="15"/>
                    <a:pt x="52" y="16"/>
                    <a:pt x="53" y="17"/>
                  </a:cubicBezTo>
                  <a:cubicBezTo>
                    <a:pt x="53" y="17"/>
                    <a:pt x="53" y="17"/>
                    <a:pt x="53" y="17"/>
                  </a:cubicBezTo>
                  <a:cubicBezTo>
                    <a:pt x="53" y="24"/>
                    <a:pt x="53" y="24"/>
                    <a:pt x="53" y="24"/>
                  </a:cubicBezTo>
                  <a:cubicBezTo>
                    <a:pt x="52" y="24"/>
                    <a:pt x="52" y="24"/>
                    <a:pt x="52" y="24"/>
                  </a:cubicBezTo>
                  <a:cubicBezTo>
                    <a:pt x="51" y="23"/>
                    <a:pt x="48" y="21"/>
                    <a:pt x="45" y="21"/>
                  </a:cubicBezTo>
                  <a:cubicBezTo>
                    <a:pt x="40" y="21"/>
                    <a:pt x="38" y="26"/>
                    <a:pt x="38" y="29"/>
                  </a:cubicBezTo>
                  <a:cubicBezTo>
                    <a:pt x="38" y="32"/>
                    <a:pt x="39" y="34"/>
                    <a:pt x="39" y="36"/>
                  </a:cubicBezTo>
                  <a:cubicBezTo>
                    <a:pt x="49" y="36"/>
                    <a:pt x="49" y="36"/>
                    <a:pt x="49" y="36"/>
                  </a:cubicBezTo>
                  <a:cubicBezTo>
                    <a:pt x="49" y="41"/>
                    <a:pt x="49" y="41"/>
                    <a:pt x="49" y="41"/>
                  </a:cubicBezTo>
                  <a:cubicBezTo>
                    <a:pt x="40" y="41"/>
                    <a:pt x="40" y="41"/>
                    <a:pt x="40" y="41"/>
                  </a:cubicBezTo>
                  <a:cubicBezTo>
                    <a:pt x="40" y="44"/>
                    <a:pt x="40" y="46"/>
                    <a:pt x="39" y="49"/>
                  </a:cubicBezTo>
                  <a:cubicBezTo>
                    <a:pt x="39" y="51"/>
                    <a:pt x="37" y="53"/>
                    <a:pt x="35" y="55"/>
                  </a:cubicBezTo>
                  <a:cubicBezTo>
                    <a:pt x="55" y="55"/>
                    <a:pt x="55" y="55"/>
                    <a:pt x="55" y="55"/>
                  </a:cubicBezTo>
                  <a:lnTo>
                    <a:pt x="55"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4200" dirty="0">
                <a:latin typeface="+mn-lt"/>
                <a:cs typeface="+mn-ea"/>
                <a:sym typeface="+mn-lt"/>
              </a:endParaRPr>
            </a:p>
          </p:txBody>
        </p:sp>
      </p:grpSp>
      <p:grpSp>
        <p:nvGrpSpPr>
          <p:cNvPr id="15" name="组合 14"/>
          <p:cNvGrpSpPr/>
          <p:nvPr/>
        </p:nvGrpSpPr>
        <p:grpSpPr>
          <a:xfrm>
            <a:off x="4837883" y="3883336"/>
            <a:ext cx="459000" cy="459000"/>
            <a:chOff x="9867900" y="1152526"/>
            <a:chExt cx="377825" cy="382588"/>
          </a:xfrm>
          <a:solidFill>
            <a:schemeClr val="tx2"/>
          </a:solidFill>
        </p:grpSpPr>
        <p:sp>
          <p:nvSpPr>
            <p:cNvPr id="11" name="Freeform 10"/>
            <p:cNvSpPr>
              <a:spLocks noEditPoints="1"/>
            </p:cNvSpPr>
            <p:nvPr/>
          </p:nvSpPr>
          <p:spPr bwMode="auto">
            <a:xfrm>
              <a:off x="9867900" y="1152526"/>
              <a:ext cx="377825" cy="382588"/>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4200" dirty="0">
                <a:latin typeface="+mn-lt"/>
                <a:cs typeface="+mn-ea"/>
                <a:sym typeface="+mn-lt"/>
              </a:endParaRPr>
            </a:p>
          </p:txBody>
        </p:sp>
        <p:sp>
          <p:nvSpPr>
            <p:cNvPr id="12" name="Freeform 11"/>
            <p:cNvSpPr>
              <a:spLocks noEditPoints="1"/>
            </p:cNvSpPr>
            <p:nvPr/>
          </p:nvSpPr>
          <p:spPr bwMode="auto">
            <a:xfrm rot="21540000">
              <a:off x="9903460" y="1191721"/>
              <a:ext cx="306705" cy="30956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4200" dirty="0">
                <a:latin typeface="+mn-lt"/>
                <a:cs typeface="+mn-ea"/>
                <a:sym typeface="+mn-lt"/>
              </a:endParaRPr>
            </a:p>
          </p:txBody>
        </p:sp>
      </p:grpSp>
      <p:sp>
        <p:nvSpPr>
          <p:cNvPr id="31" name="矩形 30"/>
          <p:cNvSpPr/>
          <p:nvPr/>
        </p:nvSpPr>
        <p:spPr>
          <a:xfrm>
            <a:off x="270229" y="1028655"/>
            <a:ext cx="6007003" cy="433645"/>
          </a:xfrm>
          <a:prstGeom prst="rect">
            <a:avLst/>
          </a:prstGeom>
          <a:noFill/>
        </p:spPr>
        <p:txBody>
          <a:bodyPr wrap="square" rtlCol="0">
            <a:spAutoFit/>
          </a:bodyPr>
          <a:lstStyle/>
          <a:p>
            <a:pPr defTabSz="914400">
              <a:lnSpc>
                <a:spcPct val="200000"/>
              </a:lnSpc>
              <a:spcBef>
                <a:spcPct val="20000"/>
              </a:spcBef>
            </a:pPr>
            <a:r>
              <a:rPr lang="zh-CN" altLang="en-US" sz="600" dirty="0">
                <a:solidFill>
                  <a:schemeClr val="bg1">
                    <a:lumMod val="50000"/>
                  </a:schemeClr>
                </a:solidFill>
                <a:latin typeface="+mn-lt"/>
                <a:cs typeface="+mn-ea"/>
                <a:sym typeface="+mn-lt"/>
              </a:rPr>
              <a:t>根据速途研究院的数据显示，自</a:t>
            </a:r>
            <a:r>
              <a:rPr lang="en-US" altLang="zh-CN" sz="600" dirty="0">
                <a:solidFill>
                  <a:schemeClr val="bg1">
                    <a:lumMod val="50000"/>
                  </a:schemeClr>
                </a:solidFill>
                <a:latin typeface="+mn-lt"/>
                <a:cs typeface="+mn-ea"/>
                <a:sym typeface="+mn-lt"/>
              </a:rPr>
              <a:t>2014</a:t>
            </a:r>
            <a:r>
              <a:rPr lang="zh-CN" altLang="en-US" sz="600" dirty="0">
                <a:solidFill>
                  <a:schemeClr val="bg1">
                    <a:lumMod val="50000"/>
                  </a:schemeClr>
                </a:solidFill>
                <a:latin typeface="+mn-lt"/>
                <a:cs typeface="+mn-ea"/>
                <a:sym typeface="+mn-lt"/>
              </a:rPr>
              <a:t>年起至</a:t>
            </a:r>
            <a:r>
              <a:rPr lang="en-US" altLang="zh-CN" sz="600" dirty="0">
                <a:solidFill>
                  <a:schemeClr val="bg1">
                    <a:lumMod val="50000"/>
                  </a:schemeClr>
                </a:solidFill>
                <a:latin typeface="+mn-lt"/>
                <a:cs typeface="+mn-ea"/>
                <a:sym typeface="+mn-lt"/>
              </a:rPr>
              <a:t>2016</a:t>
            </a:r>
            <a:r>
              <a:rPr lang="zh-CN" altLang="en-US" sz="600" dirty="0">
                <a:solidFill>
                  <a:schemeClr val="bg1">
                    <a:lumMod val="50000"/>
                  </a:schemeClr>
                </a:solidFill>
                <a:latin typeface="+mn-lt"/>
                <a:cs typeface="+mn-ea"/>
                <a:sym typeface="+mn-lt"/>
              </a:rPr>
              <a:t>年底在线语言教育市场规模增加</a:t>
            </a:r>
            <a:r>
              <a:rPr lang="en-US" altLang="zh-CN" sz="600" dirty="0">
                <a:solidFill>
                  <a:schemeClr val="bg1">
                    <a:lumMod val="50000"/>
                  </a:schemeClr>
                </a:solidFill>
                <a:latin typeface="+mn-lt"/>
                <a:cs typeface="+mn-ea"/>
                <a:sym typeface="+mn-lt"/>
              </a:rPr>
              <a:t>100</a:t>
            </a:r>
            <a:r>
              <a:rPr lang="zh-CN" altLang="en-US" sz="600" dirty="0">
                <a:solidFill>
                  <a:schemeClr val="bg1">
                    <a:lumMod val="50000"/>
                  </a:schemeClr>
                </a:solidFill>
                <a:latin typeface="+mn-lt"/>
                <a:cs typeface="+mn-ea"/>
                <a:sym typeface="+mn-lt"/>
              </a:rPr>
              <a:t>多亿元，预计</a:t>
            </a:r>
            <a:r>
              <a:rPr lang="en-US" altLang="zh-CN" sz="600" dirty="0">
                <a:solidFill>
                  <a:schemeClr val="bg1">
                    <a:lumMod val="50000"/>
                  </a:schemeClr>
                </a:solidFill>
                <a:latin typeface="+mn-lt"/>
                <a:cs typeface="+mn-ea"/>
                <a:sym typeface="+mn-lt"/>
              </a:rPr>
              <a:t>2017</a:t>
            </a:r>
            <a:r>
              <a:rPr lang="zh-CN" altLang="en-US" sz="600" dirty="0">
                <a:solidFill>
                  <a:schemeClr val="bg1">
                    <a:lumMod val="50000"/>
                  </a:schemeClr>
                </a:solidFill>
                <a:latin typeface="+mn-lt"/>
                <a:cs typeface="+mn-ea"/>
                <a:sym typeface="+mn-lt"/>
              </a:rPr>
              <a:t>年在线语言教育市场规模将增长至</a:t>
            </a:r>
            <a:r>
              <a:rPr lang="en-US" altLang="zh-CN" sz="600" dirty="0">
                <a:solidFill>
                  <a:schemeClr val="bg1">
                    <a:lumMod val="50000"/>
                  </a:schemeClr>
                </a:solidFill>
                <a:latin typeface="+mn-lt"/>
                <a:cs typeface="+mn-ea"/>
                <a:sym typeface="+mn-lt"/>
              </a:rPr>
              <a:t>364</a:t>
            </a:r>
            <a:r>
              <a:rPr lang="zh-CN" altLang="en-US" sz="600" dirty="0">
                <a:solidFill>
                  <a:schemeClr val="bg1">
                    <a:lumMod val="50000"/>
                  </a:schemeClr>
                </a:solidFill>
                <a:latin typeface="+mn-lt"/>
                <a:cs typeface="+mn-ea"/>
                <a:sym typeface="+mn-lt"/>
              </a:rPr>
              <a:t>亿元，增长率为</a:t>
            </a:r>
            <a:r>
              <a:rPr lang="en-US" altLang="zh-CN" sz="600" dirty="0">
                <a:solidFill>
                  <a:schemeClr val="bg1">
                    <a:lumMod val="50000"/>
                  </a:schemeClr>
                </a:solidFill>
                <a:latin typeface="+mn-lt"/>
                <a:cs typeface="+mn-ea"/>
                <a:sym typeface="+mn-lt"/>
              </a:rPr>
              <a:t>22.1%;</a:t>
            </a:r>
            <a:r>
              <a:rPr lang="zh-CN" altLang="en-US" sz="600" dirty="0">
                <a:solidFill>
                  <a:schemeClr val="bg1">
                    <a:lumMod val="50000"/>
                  </a:schemeClr>
                </a:solidFill>
                <a:latin typeface="+mn-lt"/>
                <a:cs typeface="+mn-ea"/>
                <a:sym typeface="+mn-lt"/>
              </a:rPr>
              <a:t>而到了</a:t>
            </a:r>
            <a:r>
              <a:rPr lang="en-US" altLang="zh-CN" sz="600" dirty="0">
                <a:solidFill>
                  <a:schemeClr val="bg1">
                    <a:lumMod val="50000"/>
                  </a:schemeClr>
                </a:solidFill>
                <a:latin typeface="+mn-lt"/>
                <a:cs typeface="+mn-ea"/>
                <a:sym typeface="+mn-lt"/>
              </a:rPr>
              <a:t>2018</a:t>
            </a:r>
            <a:r>
              <a:rPr lang="zh-CN" altLang="en-US" sz="600" dirty="0">
                <a:solidFill>
                  <a:schemeClr val="bg1">
                    <a:lumMod val="50000"/>
                  </a:schemeClr>
                </a:solidFill>
                <a:latin typeface="+mn-lt"/>
                <a:cs typeface="+mn-ea"/>
                <a:sym typeface="+mn-lt"/>
              </a:rPr>
              <a:t>年，其市场规模将突破</a:t>
            </a:r>
            <a:r>
              <a:rPr lang="en-US" altLang="zh-CN" sz="600" dirty="0">
                <a:solidFill>
                  <a:schemeClr val="bg1">
                    <a:lumMod val="50000"/>
                  </a:schemeClr>
                </a:solidFill>
                <a:latin typeface="+mn-lt"/>
                <a:cs typeface="+mn-ea"/>
                <a:sym typeface="+mn-lt"/>
              </a:rPr>
              <a:t>450</a:t>
            </a:r>
            <a:r>
              <a:rPr lang="zh-CN" altLang="en-US" sz="600" dirty="0">
                <a:solidFill>
                  <a:schemeClr val="bg1">
                    <a:lumMod val="50000"/>
                  </a:schemeClr>
                </a:solidFill>
                <a:latin typeface="+mn-lt"/>
                <a:cs typeface="+mn-ea"/>
                <a:sym typeface="+mn-lt"/>
              </a:rPr>
              <a:t>亿元。在语言教育市场中，以英语教育最为火爆，为满足市场需求，各类在线英语教育平台不断崛起。</a:t>
            </a:r>
            <a:endParaRPr lang="en-US" altLang="zh-CN" sz="600" dirty="0">
              <a:solidFill>
                <a:schemeClr val="bg1">
                  <a:lumMod val="50000"/>
                </a:schemeClr>
              </a:solidFill>
              <a:latin typeface="+mn-lt"/>
              <a:cs typeface="+mn-ea"/>
              <a:sym typeface="+mn-lt"/>
            </a:endParaRPr>
          </a:p>
        </p:txBody>
      </p:sp>
      <p:sp>
        <p:nvSpPr>
          <p:cNvPr id="28" name="Text Placeholder 33"/>
          <p:cNvSpPr txBox="1"/>
          <p:nvPr/>
        </p:nvSpPr>
        <p:spPr>
          <a:xfrm>
            <a:off x="5430734" y="1691936"/>
            <a:ext cx="1101533"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dk2">
                    <a:lumMod val="100000"/>
                  </a:schemeClr>
                </a:solidFill>
                <a:latin typeface="+mn-lt"/>
                <a:ea typeface="+mn-ea"/>
                <a:cs typeface="+mn-ea"/>
                <a:sym typeface="+mn-lt"/>
              </a:rPr>
              <a:t>商业策略</a:t>
            </a:r>
            <a:endParaRPr lang="en-AU" altLang="zh-CN" sz="1400" dirty="0">
              <a:solidFill>
                <a:schemeClr val="dk2">
                  <a:lumMod val="100000"/>
                </a:schemeClr>
              </a:solidFill>
              <a:latin typeface="+mn-lt"/>
              <a:ea typeface="+mn-ea"/>
              <a:cs typeface="+mn-ea"/>
              <a:sym typeface="+mn-lt"/>
            </a:endParaRPr>
          </a:p>
        </p:txBody>
      </p:sp>
      <p:sp>
        <p:nvSpPr>
          <p:cNvPr id="29" name="TextBox 20"/>
          <p:cNvSpPr txBox="1"/>
          <p:nvPr/>
        </p:nvSpPr>
        <p:spPr>
          <a:xfrm>
            <a:off x="5430733" y="1993874"/>
            <a:ext cx="2378737"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35" name="Text Placeholder 33"/>
          <p:cNvSpPr txBox="1"/>
          <p:nvPr/>
        </p:nvSpPr>
        <p:spPr>
          <a:xfrm>
            <a:off x="5430734" y="2816692"/>
            <a:ext cx="1101533"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dk2">
                    <a:lumMod val="100000"/>
                  </a:schemeClr>
                </a:solidFill>
                <a:latin typeface="+mn-lt"/>
                <a:ea typeface="+mn-ea"/>
                <a:cs typeface="+mn-ea"/>
                <a:sym typeface="+mn-lt"/>
              </a:rPr>
              <a:t>商业策略</a:t>
            </a:r>
            <a:endParaRPr lang="en-AU" altLang="zh-CN" sz="1400" dirty="0">
              <a:solidFill>
                <a:schemeClr val="dk2">
                  <a:lumMod val="100000"/>
                </a:schemeClr>
              </a:solidFill>
              <a:latin typeface="+mn-lt"/>
              <a:ea typeface="+mn-ea"/>
              <a:cs typeface="+mn-ea"/>
              <a:sym typeface="+mn-lt"/>
            </a:endParaRPr>
          </a:p>
        </p:txBody>
      </p:sp>
      <p:sp>
        <p:nvSpPr>
          <p:cNvPr id="36" name="TextBox 20"/>
          <p:cNvSpPr txBox="1"/>
          <p:nvPr/>
        </p:nvSpPr>
        <p:spPr>
          <a:xfrm>
            <a:off x="5430733" y="3118630"/>
            <a:ext cx="2378737"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37" name="Text Placeholder 33"/>
          <p:cNvSpPr txBox="1"/>
          <p:nvPr/>
        </p:nvSpPr>
        <p:spPr>
          <a:xfrm>
            <a:off x="5430734" y="3927136"/>
            <a:ext cx="1101533"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dk2">
                    <a:lumMod val="100000"/>
                  </a:schemeClr>
                </a:solidFill>
                <a:latin typeface="+mn-lt"/>
                <a:ea typeface="+mn-ea"/>
                <a:cs typeface="+mn-ea"/>
                <a:sym typeface="+mn-lt"/>
              </a:rPr>
              <a:t>商业策略</a:t>
            </a:r>
            <a:endParaRPr lang="en-AU" altLang="zh-CN" sz="1400" dirty="0">
              <a:solidFill>
                <a:schemeClr val="dk2">
                  <a:lumMod val="100000"/>
                </a:schemeClr>
              </a:solidFill>
              <a:latin typeface="+mn-lt"/>
              <a:ea typeface="+mn-ea"/>
              <a:cs typeface="+mn-ea"/>
              <a:sym typeface="+mn-lt"/>
            </a:endParaRPr>
          </a:p>
        </p:txBody>
      </p:sp>
      <p:sp>
        <p:nvSpPr>
          <p:cNvPr id="38" name="TextBox 20"/>
          <p:cNvSpPr txBox="1"/>
          <p:nvPr/>
        </p:nvSpPr>
        <p:spPr>
          <a:xfrm>
            <a:off x="5430733" y="4229074"/>
            <a:ext cx="2378737"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30"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市场规模</a:t>
            </a:r>
            <a:endParaRPr lang="en-AU" altLang="zh-CN" dirty="0">
              <a:solidFill>
                <a:srgbClr val="43536A"/>
              </a:solidFill>
              <a:latin typeface="+mn-lt"/>
              <a:ea typeface="+mn-ea"/>
              <a:cs typeface="+mn-ea"/>
              <a:sym typeface="+mn-lt"/>
            </a:endParaRPr>
          </a:p>
        </p:txBody>
      </p:sp>
      <p:sp>
        <p:nvSpPr>
          <p:cNvPr id="34"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Market Size</a:t>
            </a:r>
          </a:p>
        </p:txBody>
      </p:sp>
      <p:sp>
        <p:nvSpPr>
          <p:cNvPr id="39" name="矩形 38"/>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588924" y="311398"/>
            <a:ext cx="1978192" cy="457200"/>
            <a:chOff x="3588924" y="311398"/>
            <a:chExt cx="1978192" cy="457200"/>
          </a:xfrm>
        </p:grpSpPr>
        <p:sp>
          <p:nvSpPr>
            <p:cNvPr id="41" name="L 形 40"/>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L 形 47"/>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par>
                          <p:cTn id="43" fill="hold">
                            <p:stCondLst>
                              <p:cond delay="3500"/>
                            </p:stCondLst>
                            <p:childTnLst>
                              <p:par>
                                <p:cTn id="44" presetID="49" presetClass="entr" presetSubtype="0" decel="10000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 calcmode="lin" valueType="num">
                                      <p:cBhvr>
                                        <p:cTn id="48" dur="500" fill="hold"/>
                                        <p:tgtEl>
                                          <p:spTgt spid="13"/>
                                        </p:tgtEl>
                                        <p:attrNameLst>
                                          <p:attrName>style.rotation</p:attrName>
                                        </p:attrNameLst>
                                      </p:cBhvr>
                                      <p:tavLst>
                                        <p:tav tm="0">
                                          <p:val>
                                            <p:fltVal val="360"/>
                                          </p:val>
                                        </p:tav>
                                        <p:tav tm="100000">
                                          <p:val>
                                            <p:fltVal val="0"/>
                                          </p:val>
                                        </p:tav>
                                      </p:tavLst>
                                    </p:anim>
                                    <p:animEffect transition="in" filter="fade">
                                      <p:cBhvr>
                                        <p:cTn id="49" dur="500"/>
                                        <p:tgtEl>
                                          <p:spTgt spid="13"/>
                                        </p:tgtEl>
                                      </p:cBhvr>
                                    </p:animEffect>
                                  </p:childTnLst>
                                </p:cTn>
                              </p:par>
                            </p:childTnLst>
                          </p:cTn>
                        </p:par>
                        <p:par>
                          <p:cTn id="50" fill="hold">
                            <p:stCondLst>
                              <p:cond delay="4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4500"/>
                            </p:stCondLst>
                            <p:childTnLst>
                              <p:par>
                                <p:cTn id="58" presetID="49" presetClass="entr" presetSubtype="0" decel="100000"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 calcmode="lin" valueType="num">
                                      <p:cBhvr>
                                        <p:cTn id="62" dur="500" fill="hold"/>
                                        <p:tgtEl>
                                          <p:spTgt spid="15"/>
                                        </p:tgtEl>
                                        <p:attrNameLst>
                                          <p:attrName>style.rotation</p:attrName>
                                        </p:attrNameLst>
                                      </p:cBhvr>
                                      <p:tavLst>
                                        <p:tav tm="0">
                                          <p:val>
                                            <p:fltVal val="360"/>
                                          </p:val>
                                        </p:tav>
                                        <p:tav tm="100000">
                                          <p:val>
                                            <p:fltVal val="0"/>
                                          </p:val>
                                        </p:tav>
                                      </p:tavLst>
                                    </p:anim>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9" grpId="0" animBg="1"/>
      <p:bldP spid="50" grpId="0" animBg="1"/>
      <p:bldP spid="51"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4025759" y="2191410"/>
            <a:ext cx="1021970" cy="751881"/>
          </a:xfrm>
          <a:prstGeom prst="line">
            <a:avLst/>
          </a:prstGeom>
          <a:ln w="63500">
            <a:solidFill>
              <a:srgbClr val="435468"/>
            </a:solidFill>
            <a:tailEnd type="stealt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0" y="2313787"/>
            <a:ext cx="415604" cy="402947"/>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87028" y="2318806"/>
            <a:ext cx="657225" cy="695325"/>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362151" y="2639681"/>
            <a:ext cx="497681" cy="509588"/>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016869" y="2646823"/>
            <a:ext cx="366713" cy="368756"/>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819350" y="2351549"/>
            <a:ext cx="654843" cy="797720"/>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450382" y="2355121"/>
            <a:ext cx="1603772" cy="584003"/>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sp>
        <p:nvSpPr>
          <p:cNvPr id="9" name="椭圆 8"/>
          <p:cNvSpPr>
            <a:spLocks noChangeAspect="1"/>
          </p:cNvSpPr>
          <p:nvPr/>
        </p:nvSpPr>
        <p:spPr>
          <a:xfrm>
            <a:off x="297989" y="2258084"/>
            <a:ext cx="189000" cy="189000"/>
          </a:xfrm>
          <a:prstGeom prst="ellipse">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cs typeface="+mn-ea"/>
              <a:sym typeface="+mn-lt"/>
            </a:endParaRPr>
          </a:p>
        </p:txBody>
      </p:sp>
      <p:sp>
        <p:nvSpPr>
          <p:cNvPr id="10" name="椭圆 9"/>
          <p:cNvSpPr>
            <a:spLocks noChangeAspect="1"/>
          </p:cNvSpPr>
          <p:nvPr/>
        </p:nvSpPr>
        <p:spPr>
          <a:xfrm>
            <a:off x="1753901" y="2991271"/>
            <a:ext cx="189000" cy="189000"/>
          </a:xfrm>
          <a:prstGeom prst="ellipse">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cs typeface="+mn-ea"/>
              <a:sym typeface="+mn-lt"/>
            </a:endParaRPr>
          </a:p>
        </p:txBody>
      </p:sp>
      <p:sp>
        <p:nvSpPr>
          <p:cNvPr id="16" name="五边形 15"/>
          <p:cNvSpPr/>
          <p:nvPr/>
        </p:nvSpPr>
        <p:spPr>
          <a:xfrm rot="16200000" flipV="1">
            <a:off x="2625145" y="1828343"/>
            <a:ext cx="1682948" cy="1173956"/>
          </a:xfrm>
          <a:prstGeom prst="homePlate">
            <a:avLst>
              <a:gd name="adj" fmla="val 18724"/>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cs typeface="+mn-ea"/>
              <a:sym typeface="+mn-lt"/>
            </a:endParaRPr>
          </a:p>
        </p:txBody>
      </p:sp>
      <p:sp>
        <p:nvSpPr>
          <p:cNvPr id="21" name="五边形 20"/>
          <p:cNvSpPr/>
          <p:nvPr/>
        </p:nvSpPr>
        <p:spPr>
          <a:xfrm rot="5400000">
            <a:off x="3322708" y="2683242"/>
            <a:ext cx="1106972" cy="1173956"/>
          </a:xfrm>
          <a:prstGeom prst="homePlate">
            <a:avLst>
              <a:gd name="adj" fmla="val 18724"/>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cs typeface="+mn-ea"/>
              <a:sym typeface="+mn-lt"/>
            </a:endParaRPr>
          </a:p>
        </p:txBody>
      </p:sp>
      <p:sp>
        <p:nvSpPr>
          <p:cNvPr id="24" name="矩形 23"/>
          <p:cNvSpPr/>
          <p:nvPr/>
        </p:nvSpPr>
        <p:spPr>
          <a:xfrm>
            <a:off x="415604" y="3998158"/>
            <a:ext cx="4463754" cy="507831"/>
          </a:xfrm>
          <a:prstGeom prst="rect">
            <a:avLst/>
          </a:prstGeom>
          <a:noFill/>
        </p:spPr>
        <p:txBody>
          <a:bodyPr wrap="square" rtlCol="0">
            <a:spAutoFit/>
          </a:bodyPr>
          <a:lstStyle/>
          <a:p>
            <a:pPr defTabSz="914400">
              <a:lnSpc>
                <a:spcPct val="150000"/>
              </a:lnSpc>
              <a:spcBef>
                <a:spcPct val="20000"/>
              </a:spcBef>
            </a:pPr>
            <a:r>
              <a:rPr lang="zh-CN" altLang="en-US" sz="600" dirty="0">
                <a:solidFill>
                  <a:schemeClr val="bg1">
                    <a:lumMod val="50000"/>
                  </a:schemeClr>
                </a:solidFill>
                <a:latin typeface="+mn-lt"/>
                <a:cs typeface="+mn-ea"/>
                <a:sym typeface="+mn-lt"/>
              </a:rPr>
              <a:t>根据速途研究院的数据显示，自</a:t>
            </a:r>
            <a:r>
              <a:rPr lang="en-US" altLang="zh-CN" sz="600" dirty="0">
                <a:solidFill>
                  <a:schemeClr val="bg1">
                    <a:lumMod val="50000"/>
                  </a:schemeClr>
                </a:solidFill>
                <a:latin typeface="+mn-lt"/>
                <a:cs typeface="+mn-ea"/>
                <a:sym typeface="+mn-lt"/>
              </a:rPr>
              <a:t>2014</a:t>
            </a:r>
            <a:r>
              <a:rPr lang="zh-CN" altLang="en-US" sz="600" dirty="0">
                <a:solidFill>
                  <a:schemeClr val="bg1">
                    <a:lumMod val="50000"/>
                  </a:schemeClr>
                </a:solidFill>
                <a:latin typeface="+mn-lt"/>
                <a:cs typeface="+mn-ea"/>
                <a:sym typeface="+mn-lt"/>
              </a:rPr>
              <a:t>年起至</a:t>
            </a:r>
            <a:r>
              <a:rPr lang="en-US" altLang="zh-CN" sz="600" dirty="0">
                <a:solidFill>
                  <a:schemeClr val="bg1">
                    <a:lumMod val="50000"/>
                  </a:schemeClr>
                </a:solidFill>
                <a:latin typeface="+mn-lt"/>
                <a:cs typeface="+mn-ea"/>
                <a:sym typeface="+mn-lt"/>
              </a:rPr>
              <a:t>2016</a:t>
            </a:r>
            <a:r>
              <a:rPr lang="zh-CN" altLang="en-US" sz="600" dirty="0">
                <a:solidFill>
                  <a:schemeClr val="bg1">
                    <a:lumMod val="50000"/>
                  </a:schemeClr>
                </a:solidFill>
                <a:latin typeface="+mn-lt"/>
                <a:cs typeface="+mn-ea"/>
                <a:sym typeface="+mn-lt"/>
              </a:rPr>
              <a:t>年底在线语言教育市场规模增加</a:t>
            </a:r>
            <a:r>
              <a:rPr lang="en-US" altLang="zh-CN" sz="600" dirty="0">
                <a:solidFill>
                  <a:schemeClr val="bg1">
                    <a:lumMod val="50000"/>
                  </a:schemeClr>
                </a:solidFill>
                <a:latin typeface="+mn-lt"/>
                <a:cs typeface="+mn-ea"/>
                <a:sym typeface="+mn-lt"/>
              </a:rPr>
              <a:t>100</a:t>
            </a:r>
            <a:r>
              <a:rPr lang="zh-CN" altLang="en-US" sz="600" dirty="0">
                <a:solidFill>
                  <a:schemeClr val="bg1">
                    <a:lumMod val="50000"/>
                  </a:schemeClr>
                </a:solidFill>
                <a:latin typeface="+mn-lt"/>
                <a:cs typeface="+mn-ea"/>
                <a:sym typeface="+mn-lt"/>
              </a:rPr>
              <a:t>多亿元，预计</a:t>
            </a:r>
            <a:r>
              <a:rPr lang="en-US" altLang="zh-CN" sz="600" dirty="0">
                <a:solidFill>
                  <a:schemeClr val="bg1">
                    <a:lumMod val="50000"/>
                  </a:schemeClr>
                </a:solidFill>
                <a:latin typeface="+mn-lt"/>
                <a:cs typeface="+mn-ea"/>
                <a:sym typeface="+mn-lt"/>
              </a:rPr>
              <a:t>2017</a:t>
            </a:r>
            <a:r>
              <a:rPr lang="zh-CN" altLang="en-US" sz="600" dirty="0">
                <a:solidFill>
                  <a:schemeClr val="bg1">
                    <a:lumMod val="50000"/>
                  </a:schemeClr>
                </a:solidFill>
                <a:latin typeface="+mn-lt"/>
                <a:cs typeface="+mn-ea"/>
                <a:sym typeface="+mn-lt"/>
              </a:rPr>
              <a:t>年在线语言教育市场规模将增长至</a:t>
            </a:r>
            <a:r>
              <a:rPr lang="en-US" altLang="zh-CN" sz="600" dirty="0">
                <a:solidFill>
                  <a:schemeClr val="bg1">
                    <a:lumMod val="50000"/>
                  </a:schemeClr>
                </a:solidFill>
                <a:latin typeface="+mn-lt"/>
                <a:cs typeface="+mn-ea"/>
                <a:sym typeface="+mn-lt"/>
              </a:rPr>
              <a:t>364</a:t>
            </a:r>
            <a:r>
              <a:rPr lang="zh-CN" altLang="en-US" sz="600" dirty="0">
                <a:solidFill>
                  <a:schemeClr val="bg1">
                    <a:lumMod val="50000"/>
                  </a:schemeClr>
                </a:solidFill>
                <a:latin typeface="+mn-lt"/>
                <a:cs typeface="+mn-ea"/>
                <a:sym typeface="+mn-lt"/>
              </a:rPr>
              <a:t>亿元，增长率为</a:t>
            </a:r>
            <a:r>
              <a:rPr lang="en-US" altLang="zh-CN" sz="600" dirty="0">
                <a:solidFill>
                  <a:schemeClr val="bg1">
                    <a:lumMod val="50000"/>
                  </a:schemeClr>
                </a:solidFill>
                <a:latin typeface="+mn-lt"/>
                <a:cs typeface="+mn-ea"/>
                <a:sym typeface="+mn-lt"/>
              </a:rPr>
              <a:t>22.1%;</a:t>
            </a:r>
            <a:r>
              <a:rPr lang="zh-CN" altLang="en-US" sz="600" dirty="0">
                <a:solidFill>
                  <a:schemeClr val="bg1">
                    <a:lumMod val="50000"/>
                  </a:schemeClr>
                </a:solidFill>
                <a:latin typeface="+mn-lt"/>
                <a:cs typeface="+mn-ea"/>
                <a:sym typeface="+mn-lt"/>
              </a:rPr>
              <a:t>而到了</a:t>
            </a:r>
            <a:r>
              <a:rPr lang="en-US" altLang="zh-CN" sz="600" dirty="0">
                <a:solidFill>
                  <a:schemeClr val="bg1">
                    <a:lumMod val="50000"/>
                  </a:schemeClr>
                </a:solidFill>
                <a:latin typeface="+mn-lt"/>
                <a:cs typeface="+mn-ea"/>
                <a:sym typeface="+mn-lt"/>
              </a:rPr>
              <a:t>2018</a:t>
            </a:r>
            <a:r>
              <a:rPr lang="zh-CN" altLang="en-US" sz="600" dirty="0">
                <a:solidFill>
                  <a:schemeClr val="bg1">
                    <a:lumMod val="50000"/>
                  </a:schemeClr>
                </a:solidFill>
                <a:latin typeface="+mn-lt"/>
                <a:cs typeface="+mn-ea"/>
                <a:sym typeface="+mn-lt"/>
              </a:rPr>
              <a:t>年，其市场规模将突破</a:t>
            </a:r>
            <a:r>
              <a:rPr lang="en-US" altLang="zh-CN" sz="600" dirty="0">
                <a:solidFill>
                  <a:schemeClr val="bg1">
                    <a:lumMod val="50000"/>
                  </a:schemeClr>
                </a:solidFill>
                <a:latin typeface="+mn-lt"/>
                <a:cs typeface="+mn-ea"/>
                <a:sym typeface="+mn-lt"/>
              </a:rPr>
              <a:t>450</a:t>
            </a:r>
            <a:r>
              <a:rPr lang="zh-CN" altLang="en-US" sz="600" dirty="0">
                <a:solidFill>
                  <a:schemeClr val="bg1">
                    <a:lumMod val="50000"/>
                  </a:schemeClr>
                </a:solidFill>
                <a:latin typeface="+mn-lt"/>
                <a:cs typeface="+mn-ea"/>
                <a:sym typeface="+mn-lt"/>
              </a:rPr>
              <a:t>亿元。在语言教育市场中，以英语教育最为火爆，为满足市场需求，各类在线英语教育平台不断崛起。</a:t>
            </a:r>
            <a:endParaRPr lang="en-US" altLang="zh-CN" sz="600" dirty="0">
              <a:solidFill>
                <a:schemeClr val="bg1">
                  <a:lumMod val="50000"/>
                </a:schemeClr>
              </a:solidFill>
              <a:latin typeface="+mn-lt"/>
              <a:cs typeface="+mn-ea"/>
              <a:sym typeface="+mn-lt"/>
            </a:endParaRPr>
          </a:p>
        </p:txBody>
      </p:sp>
      <p:sp>
        <p:nvSpPr>
          <p:cNvPr id="27" name="矩形 26"/>
          <p:cNvSpPr/>
          <p:nvPr/>
        </p:nvSpPr>
        <p:spPr>
          <a:xfrm>
            <a:off x="5784272" y="3016585"/>
            <a:ext cx="2840516" cy="507831"/>
          </a:xfrm>
          <a:prstGeom prst="rect">
            <a:avLst/>
          </a:prstGeom>
        </p:spPr>
        <p:txBody>
          <a:bodyPr wrap="square">
            <a:spAutoFit/>
          </a:bodyPr>
          <a:lstStyle/>
          <a:p>
            <a:pPr>
              <a:lnSpc>
                <a:spcPct val="150000"/>
              </a:lnSpc>
            </a:pPr>
            <a:r>
              <a:rPr lang="zh-CN" altLang="en-US" sz="600" dirty="0">
                <a:solidFill>
                  <a:schemeClr val="tx1">
                    <a:lumMod val="50000"/>
                    <a:lumOff val="50000"/>
                  </a:schemeClr>
                </a:solidFill>
                <a:latin typeface="+mn-lt"/>
                <a:cs typeface="+mn-ea"/>
                <a:sym typeface="+mn-lt"/>
              </a:rPr>
              <a:t>产品已经上线，已经有一些数据的创业项目列出最重要的那几个数据。不同类型的项目有不同的数据，可以根据项目特点来挑选数据。产品目前还没开发出来，没有数据的话，可以不写这一块的内容。</a:t>
            </a:r>
            <a:endParaRPr lang="en-US" altLang="zh-CN" sz="600" dirty="0">
              <a:solidFill>
                <a:schemeClr val="tx1">
                  <a:lumMod val="50000"/>
                  <a:lumOff val="50000"/>
                </a:schemeClr>
              </a:solidFill>
              <a:latin typeface="+mn-lt"/>
              <a:cs typeface="+mn-ea"/>
              <a:sym typeface="+mn-lt"/>
            </a:endParaRPr>
          </a:p>
        </p:txBody>
      </p:sp>
      <p:sp>
        <p:nvSpPr>
          <p:cNvPr id="28" name="矩形 27"/>
          <p:cNvSpPr/>
          <p:nvPr/>
        </p:nvSpPr>
        <p:spPr>
          <a:xfrm>
            <a:off x="5784273" y="2716734"/>
            <a:ext cx="1750364" cy="228909"/>
          </a:xfrm>
          <a:prstGeom prst="rect">
            <a:avLst/>
          </a:prstGeom>
        </p:spPr>
        <p:txBody>
          <a:bodyPr wrap="square">
            <a:spAutoFit/>
          </a:bodyPr>
          <a:lstStyle/>
          <a:p>
            <a:pPr>
              <a:lnSpc>
                <a:spcPct val="150000"/>
              </a:lnSpc>
            </a:pPr>
            <a:r>
              <a:rPr lang="en-US" altLang="zh-CN" sz="675" dirty="0">
                <a:solidFill>
                  <a:schemeClr val="tx1">
                    <a:lumMod val="50000"/>
                    <a:lumOff val="50000"/>
                  </a:schemeClr>
                </a:solidFill>
                <a:latin typeface="+mn-lt"/>
                <a:cs typeface="+mn-ea"/>
                <a:sym typeface="+mn-lt"/>
              </a:rPr>
              <a:t>Annual work summary</a:t>
            </a:r>
          </a:p>
        </p:txBody>
      </p:sp>
      <p:sp>
        <p:nvSpPr>
          <p:cNvPr id="29" name="文本框 28"/>
          <p:cNvSpPr txBox="1"/>
          <p:nvPr/>
        </p:nvSpPr>
        <p:spPr>
          <a:xfrm>
            <a:off x="5784273" y="2351465"/>
            <a:ext cx="2143861" cy="415498"/>
          </a:xfrm>
          <a:prstGeom prst="rect">
            <a:avLst/>
          </a:prstGeom>
          <a:noFill/>
        </p:spPr>
        <p:txBody>
          <a:bodyPr wrap="square" rtlCol="0">
            <a:spAutoFit/>
          </a:bodyPr>
          <a:lstStyle/>
          <a:p>
            <a:r>
              <a:rPr lang="zh-CN" altLang="en-US" sz="2100" b="1" dirty="0">
                <a:solidFill>
                  <a:schemeClr val="bg2">
                    <a:lumMod val="25000"/>
                  </a:schemeClr>
                </a:solidFill>
                <a:latin typeface="+mn-lt"/>
                <a:cs typeface="+mn-ea"/>
                <a:sym typeface="+mn-lt"/>
              </a:rPr>
              <a:t>数据分析</a:t>
            </a:r>
          </a:p>
        </p:txBody>
      </p:sp>
      <p:sp>
        <p:nvSpPr>
          <p:cNvPr id="30" name="矩形 29"/>
          <p:cNvSpPr/>
          <p:nvPr/>
        </p:nvSpPr>
        <p:spPr>
          <a:xfrm>
            <a:off x="2930483" y="2183683"/>
            <a:ext cx="1090382" cy="305918"/>
          </a:xfrm>
          <a:prstGeom prst="rect">
            <a:avLst/>
          </a:prstGeom>
        </p:spPr>
        <p:txBody>
          <a:bodyPr wrap="square">
            <a:spAutoFit/>
          </a:bodyPr>
          <a:lstStyle/>
          <a:p>
            <a:pPr algn="ctr">
              <a:lnSpc>
                <a:spcPct val="150000"/>
              </a:lnSpc>
            </a:pPr>
            <a:r>
              <a:rPr lang="zh-CN" altLang="en-US" sz="1050" dirty="0">
                <a:solidFill>
                  <a:schemeClr val="bg1"/>
                </a:solidFill>
                <a:latin typeface="+mn-lt"/>
                <a:cs typeface="+mn-ea"/>
                <a:sym typeface="+mn-lt"/>
              </a:rPr>
              <a:t>用户数</a:t>
            </a:r>
            <a:endParaRPr lang="en-US" altLang="zh-CN" sz="1050" dirty="0">
              <a:solidFill>
                <a:schemeClr val="bg1"/>
              </a:solidFill>
              <a:latin typeface="+mn-lt"/>
              <a:cs typeface="+mn-ea"/>
              <a:sym typeface="+mn-lt"/>
            </a:endParaRPr>
          </a:p>
        </p:txBody>
      </p:sp>
      <p:sp>
        <p:nvSpPr>
          <p:cNvPr id="31" name="文本框 30"/>
          <p:cNvSpPr txBox="1"/>
          <p:nvPr/>
        </p:nvSpPr>
        <p:spPr>
          <a:xfrm>
            <a:off x="2916287" y="1941985"/>
            <a:ext cx="1118776" cy="276999"/>
          </a:xfrm>
          <a:prstGeom prst="rect">
            <a:avLst/>
          </a:prstGeom>
          <a:noFill/>
        </p:spPr>
        <p:txBody>
          <a:bodyPr wrap="square" rtlCol="0">
            <a:spAutoFit/>
          </a:bodyPr>
          <a:lstStyle/>
          <a:p>
            <a:pPr algn="ctr"/>
            <a:r>
              <a:rPr lang="en-US" altLang="zh-CN" sz="1200" b="1" dirty="0">
                <a:solidFill>
                  <a:schemeClr val="bg1"/>
                </a:solidFill>
                <a:latin typeface="+mn-lt"/>
                <a:cs typeface="+mn-ea"/>
                <a:sym typeface="+mn-lt"/>
              </a:rPr>
              <a:t>12,500,000</a:t>
            </a:r>
            <a:endParaRPr lang="zh-CN" altLang="en-US" sz="1200" b="1" dirty="0">
              <a:solidFill>
                <a:schemeClr val="bg1"/>
              </a:solidFill>
              <a:latin typeface="+mn-lt"/>
              <a:cs typeface="+mn-ea"/>
              <a:sym typeface="+mn-lt"/>
            </a:endParaRPr>
          </a:p>
        </p:txBody>
      </p:sp>
      <p:sp>
        <p:nvSpPr>
          <p:cNvPr id="32" name="矩形 31"/>
          <p:cNvSpPr/>
          <p:nvPr/>
        </p:nvSpPr>
        <p:spPr>
          <a:xfrm>
            <a:off x="3331488" y="3117743"/>
            <a:ext cx="1090382" cy="305918"/>
          </a:xfrm>
          <a:prstGeom prst="rect">
            <a:avLst/>
          </a:prstGeom>
        </p:spPr>
        <p:txBody>
          <a:bodyPr wrap="square">
            <a:spAutoFit/>
          </a:bodyPr>
          <a:lstStyle/>
          <a:p>
            <a:pPr algn="ctr">
              <a:lnSpc>
                <a:spcPct val="150000"/>
              </a:lnSpc>
            </a:pPr>
            <a:r>
              <a:rPr lang="zh-CN" altLang="en-US" sz="1050" dirty="0">
                <a:solidFill>
                  <a:schemeClr val="bg1"/>
                </a:solidFill>
                <a:latin typeface="+mn-lt"/>
                <a:cs typeface="+mn-ea"/>
                <a:sym typeface="+mn-lt"/>
              </a:rPr>
              <a:t>销售额</a:t>
            </a:r>
            <a:endParaRPr lang="en-US" altLang="zh-CN" sz="1050" dirty="0">
              <a:solidFill>
                <a:schemeClr val="bg1"/>
              </a:solidFill>
              <a:latin typeface="+mn-lt"/>
              <a:cs typeface="+mn-ea"/>
              <a:sym typeface="+mn-lt"/>
            </a:endParaRPr>
          </a:p>
        </p:txBody>
      </p:sp>
      <p:sp>
        <p:nvSpPr>
          <p:cNvPr id="33" name="文本框 32"/>
          <p:cNvSpPr txBox="1"/>
          <p:nvPr/>
        </p:nvSpPr>
        <p:spPr>
          <a:xfrm>
            <a:off x="3317292" y="2876045"/>
            <a:ext cx="1118776" cy="276999"/>
          </a:xfrm>
          <a:prstGeom prst="rect">
            <a:avLst/>
          </a:prstGeom>
          <a:noFill/>
        </p:spPr>
        <p:txBody>
          <a:bodyPr wrap="square" rtlCol="0">
            <a:spAutoFit/>
          </a:bodyPr>
          <a:lstStyle/>
          <a:p>
            <a:pPr algn="ctr"/>
            <a:r>
              <a:rPr lang="en-US" altLang="zh-CN" sz="1200" b="1" dirty="0">
                <a:solidFill>
                  <a:schemeClr val="bg1"/>
                </a:solidFill>
                <a:latin typeface="+mn-lt"/>
                <a:cs typeface="+mn-ea"/>
                <a:sym typeface="+mn-lt"/>
              </a:rPr>
              <a:t>6,500,000</a:t>
            </a:r>
            <a:endParaRPr lang="zh-CN" altLang="en-US" sz="1200" b="1" dirty="0">
              <a:solidFill>
                <a:schemeClr val="bg1"/>
              </a:solidFill>
              <a:latin typeface="+mn-lt"/>
              <a:cs typeface="+mn-ea"/>
              <a:sym typeface="+mn-lt"/>
            </a:endParaRPr>
          </a:p>
        </p:txBody>
      </p:sp>
      <p:sp>
        <p:nvSpPr>
          <p:cNvPr id="23"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市场规模</a:t>
            </a:r>
            <a:endParaRPr lang="en-AU" altLang="zh-CN" dirty="0">
              <a:solidFill>
                <a:srgbClr val="43536A"/>
              </a:solidFill>
              <a:latin typeface="+mn-lt"/>
              <a:ea typeface="+mn-ea"/>
              <a:cs typeface="+mn-ea"/>
              <a:sym typeface="+mn-lt"/>
            </a:endParaRPr>
          </a:p>
        </p:txBody>
      </p:sp>
      <p:sp>
        <p:nvSpPr>
          <p:cNvPr id="34"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Market Size</a:t>
            </a:r>
          </a:p>
        </p:txBody>
      </p:sp>
      <p:sp>
        <p:nvSpPr>
          <p:cNvPr id="35" name="矩形 34"/>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a:off x="3588924" y="311398"/>
            <a:ext cx="1978192" cy="457200"/>
            <a:chOff x="3588924" y="311398"/>
            <a:chExt cx="1978192" cy="457200"/>
          </a:xfrm>
        </p:grpSpPr>
        <p:sp>
          <p:nvSpPr>
            <p:cNvPr id="37" name="L 形 36"/>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L 形 37"/>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wd">
                                    <p:tmPct val="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0"/>
                            </p:stCondLst>
                            <p:childTnLst>
                              <p:par>
                                <p:cTn id="9" presetID="53" presetClass="entr" presetSubtype="16" fill="hold" grpId="0" nodeType="afterEffect">
                                  <p:stCondLst>
                                    <p:cond delay="0"/>
                                  </p:stCondLst>
                                  <p:iterate type="wd">
                                    <p:tmPct val="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childTnLst>
                                </p:cTn>
                              </p:par>
                            </p:childTnLst>
                          </p:cTn>
                        </p:par>
                        <p:par>
                          <p:cTn id="14" fill="hold">
                            <p:stCondLst>
                              <p:cond delay="250"/>
                            </p:stCondLst>
                            <p:childTnLst>
                              <p:par>
                                <p:cTn id="15" presetID="22" presetClass="entr" presetSubtype="8" fill="hold" nodeType="afterEffect">
                                  <p:stCondLst>
                                    <p:cond delay="0"/>
                                  </p:stCondLst>
                                  <p:iterate type="wd">
                                    <p:tmPct val="0"/>
                                  </p:iterate>
                                  <p:childTnLst>
                                    <p:set>
                                      <p:cBhvr>
                                        <p:cTn id="16" dur="1" fill="hold">
                                          <p:stCondLst>
                                            <p:cond delay="0"/>
                                          </p:stCondLst>
                                        </p:cTn>
                                        <p:tgtEl>
                                          <p:spTgt spid="4"/>
                                        </p:tgtEl>
                                        <p:attrNameLst>
                                          <p:attrName>style.visibility</p:attrName>
                                        </p:attrNameLst>
                                      </p:cBhvr>
                                      <p:to>
                                        <p:strVal val="visible"/>
                                      </p:to>
                                    </p:set>
                                    <p:animEffect transition="in" filter="wipe(left)">
                                      <p:cBhvr>
                                        <p:cTn id="17" dur="250"/>
                                        <p:tgtEl>
                                          <p:spTgt spid="4"/>
                                        </p:tgtEl>
                                      </p:cBhvr>
                                    </p:animEffect>
                                  </p:childTnLst>
                                </p:cTn>
                              </p:par>
                            </p:childTnLst>
                          </p:cTn>
                        </p:par>
                        <p:par>
                          <p:cTn id="18" fill="hold">
                            <p:stCondLst>
                              <p:cond delay="500"/>
                            </p:stCondLst>
                            <p:childTnLst>
                              <p:par>
                                <p:cTn id="19" presetID="22" presetClass="entr" presetSubtype="4" fill="hold" nodeType="afterEffect">
                                  <p:stCondLst>
                                    <p:cond delay="0"/>
                                  </p:stCondLst>
                                  <p:iterate type="wd">
                                    <p:tmPct val="0"/>
                                  </p:iterate>
                                  <p:childTnLst>
                                    <p:set>
                                      <p:cBhvr>
                                        <p:cTn id="20" dur="1" fill="hold">
                                          <p:stCondLst>
                                            <p:cond delay="0"/>
                                          </p:stCondLst>
                                        </p:cTn>
                                        <p:tgtEl>
                                          <p:spTgt spid="6"/>
                                        </p:tgtEl>
                                        <p:attrNameLst>
                                          <p:attrName>style.visibility</p:attrName>
                                        </p:attrNameLst>
                                      </p:cBhvr>
                                      <p:to>
                                        <p:strVal val="visible"/>
                                      </p:to>
                                    </p:set>
                                    <p:animEffect transition="in" filter="wipe(down)">
                                      <p:cBhvr>
                                        <p:cTn id="21" dur="250"/>
                                        <p:tgtEl>
                                          <p:spTgt spid="6"/>
                                        </p:tgtEl>
                                      </p:cBhvr>
                                    </p:animEffect>
                                  </p:childTnLst>
                                </p:cTn>
                              </p:par>
                            </p:childTnLst>
                          </p:cTn>
                        </p:par>
                        <p:par>
                          <p:cTn id="22" fill="hold">
                            <p:stCondLst>
                              <p:cond delay="750"/>
                            </p:stCondLst>
                            <p:childTnLst>
                              <p:par>
                                <p:cTn id="23" presetID="22" presetClass="entr" presetSubtype="1" fill="hold" nodeType="afterEffect">
                                  <p:stCondLst>
                                    <p:cond delay="0"/>
                                  </p:stCondLst>
                                  <p:iterate type="wd">
                                    <p:tmPct val="0"/>
                                  </p:iterate>
                                  <p:childTnLst>
                                    <p:set>
                                      <p:cBhvr>
                                        <p:cTn id="24" dur="1" fill="hold">
                                          <p:stCondLst>
                                            <p:cond delay="0"/>
                                          </p:stCondLst>
                                        </p:cTn>
                                        <p:tgtEl>
                                          <p:spTgt spid="5"/>
                                        </p:tgtEl>
                                        <p:attrNameLst>
                                          <p:attrName>style.visibility</p:attrName>
                                        </p:attrNameLst>
                                      </p:cBhvr>
                                      <p:to>
                                        <p:strVal val="visible"/>
                                      </p:to>
                                    </p:set>
                                    <p:animEffect transition="in" filter="wipe(up)">
                                      <p:cBhvr>
                                        <p:cTn id="25" dur="250"/>
                                        <p:tgtEl>
                                          <p:spTgt spid="5"/>
                                        </p:tgtEl>
                                      </p:cBhvr>
                                    </p:animEffect>
                                  </p:childTnLst>
                                </p:cTn>
                              </p:par>
                            </p:childTnLst>
                          </p:cTn>
                        </p:par>
                        <p:par>
                          <p:cTn id="26" fill="hold">
                            <p:stCondLst>
                              <p:cond delay="1000"/>
                            </p:stCondLst>
                            <p:childTnLst>
                              <p:par>
                                <p:cTn id="27" presetID="53" presetClass="entr" presetSubtype="16" fill="hold" grpId="0" nodeType="afterEffect">
                                  <p:stCondLst>
                                    <p:cond delay="0"/>
                                  </p:stCondLst>
                                  <p:iterate type="wd">
                                    <p:tmPct val="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1500"/>
                            </p:stCondLst>
                            <p:childTnLst>
                              <p:par>
                                <p:cTn id="33" presetID="22" presetClass="entr" presetSubtype="4" fill="hold" nodeType="afterEffect">
                                  <p:stCondLst>
                                    <p:cond delay="0"/>
                                  </p:stCondLst>
                                  <p:iterate type="wd">
                                    <p:tmPct val="0"/>
                                  </p:iterate>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p:stCondLst>
                              <p:cond delay="2000"/>
                            </p:stCondLst>
                            <p:childTnLst>
                              <p:par>
                                <p:cTn id="37" presetID="22" presetClass="entr" presetSubtype="8" fill="hold" nodeType="afterEffect">
                                  <p:stCondLst>
                                    <p:cond delay="0"/>
                                  </p:stCondLst>
                                  <p:iterate type="wd">
                                    <p:tmPct val="0"/>
                                  </p:iterate>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2500"/>
                            </p:stCondLst>
                            <p:childTnLst>
                              <p:par>
                                <p:cTn id="41" presetID="22" presetClass="entr" presetSubtype="8" fill="hold" nodeType="afterEffect">
                                  <p:stCondLst>
                                    <p:cond delay="0"/>
                                  </p:stCondLst>
                                  <p:iterate type="wd">
                                    <p:tmPct val="0"/>
                                  </p:iterate>
                                  <p:childTnLst>
                                    <p:set>
                                      <p:cBhvr>
                                        <p:cTn id="42" dur="1" fill="hold">
                                          <p:stCondLst>
                                            <p:cond delay="0"/>
                                          </p:stCondLst>
                                        </p:cTn>
                                        <p:tgtEl>
                                          <p:spTgt spid="2"/>
                                        </p:tgtEl>
                                        <p:attrNameLst>
                                          <p:attrName>style.visibility</p:attrName>
                                        </p:attrNameLst>
                                      </p:cBhvr>
                                      <p:to>
                                        <p:strVal val="visible"/>
                                      </p:to>
                                    </p:set>
                                    <p:animEffect transition="in" filter="wipe(left)">
                                      <p:cBhvr>
                                        <p:cTn id="43"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30772" y="1686511"/>
          <a:ext cx="1984523" cy="1565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1947611" y="1686511"/>
          <a:ext cx="1984523" cy="1565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605106" y="1686511"/>
          <a:ext cx="1984523" cy="15653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6915269" y="1686511"/>
          <a:ext cx="1984523" cy="15653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5260045" y="1670182"/>
          <a:ext cx="1984523" cy="1565363"/>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835116" y="2299633"/>
            <a:ext cx="968807" cy="400110"/>
          </a:xfrm>
          <a:prstGeom prst="rect">
            <a:avLst/>
          </a:prstGeom>
          <a:noFill/>
        </p:spPr>
        <p:txBody>
          <a:bodyPr wrap="square" rtlCol="0">
            <a:spAutoFit/>
          </a:bodyPr>
          <a:lstStyle/>
          <a:p>
            <a:pPr algn="ctr"/>
            <a:r>
              <a:rPr lang="en-US" altLang="zh-CN" sz="2000" b="1" dirty="0">
                <a:solidFill>
                  <a:schemeClr val="accent2">
                    <a:lumMod val="100000"/>
                  </a:schemeClr>
                </a:solidFill>
                <a:latin typeface="+mn-lt"/>
                <a:cs typeface="+mn-ea"/>
                <a:sym typeface="+mn-lt"/>
              </a:rPr>
              <a:t>35%</a:t>
            </a:r>
            <a:endParaRPr lang="id-ID" sz="2000" b="1" dirty="0">
              <a:solidFill>
                <a:schemeClr val="accent2">
                  <a:lumMod val="100000"/>
                </a:schemeClr>
              </a:solidFill>
              <a:latin typeface="+mn-lt"/>
              <a:cs typeface="+mn-ea"/>
              <a:sym typeface="+mn-lt"/>
            </a:endParaRPr>
          </a:p>
        </p:txBody>
      </p:sp>
      <p:sp>
        <p:nvSpPr>
          <p:cNvPr id="11" name="TextBox 10"/>
          <p:cNvSpPr txBox="1"/>
          <p:nvPr/>
        </p:nvSpPr>
        <p:spPr>
          <a:xfrm>
            <a:off x="2472283" y="2299632"/>
            <a:ext cx="968807" cy="400110"/>
          </a:xfrm>
          <a:prstGeom prst="rect">
            <a:avLst/>
          </a:prstGeom>
          <a:noFill/>
        </p:spPr>
        <p:txBody>
          <a:bodyPr wrap="square" rtlCol="0">
            <a:spAutoFit/>
          </a:bodyPr>
          <a:lstStyle/>
          <a:p>
            <a:pPr algn="ctr"/>
            <a:r>
              <a:rPr lang="en-US" sz="2000" b="1" dirty="0">
                <a:solidFill>
                  <a:schemeClr val="accent2">
                    <a:lumMod val="100000"/>
                  </a:schemeClr>
                </a:solidFill>
                <a:latin typeface="+mn-lt"/>
                <a:cs typeface="+mn-ea"/>
                <a:sym typeface="+mn-lt"/>
              </a:rPr>
              <a:t>50%</a:t>
            </a:r>
            <a:endParaRPr lang="id-ID" sz="2000" b="1" dirty="0">
              <a:solidFill>
                <a:schemeClr val="accent2">
                  <a:lumMod val="100000"/>
                </a:schemeClr>
              </a:solidFill>
              <a:latin typeface="+mn-lt"/>
              <a:cs typeface="+mn-ea"/>
              <a:sym typeface="+mn-lt"/>
            </a:endParaRPr>
          </a:p>
        </p:txBody>
      </p:sp>
      <p:sp>
        <p:nvSpPr>
          <p:cNvPr id="12" name="TextBox 11"/>
          <p:cNvSpPr txBox="1"/>
          <p:nvPr/>
        </p:nvSpPr>
        <p:spPr>
          <a:xfrm>
            <a:off x="4109450" y="2299632"/>
            <a:ext cx="968807" cy="400110"/>
          </a:xfrm>
          <a:prstGeom prst="rect">
            <a:avLst/>
          </a:prstGeom>
          <a:noFill/>
        </p:spPr>
        <p:txBody>
          <a:bodyPr wrap="square" rtlCol="0">
            <a:spAutoFit/>
          </a:bodyPr>
          <a:lstStyle/>
          <a:p>
            <a:pPr algn="ctr"/>
            <a:r>
              <a:rPr lang="en-US" sz="2000" b="1" dirty="0">
                <a:solidFill>
                  <a:schemeClr val="accent2">
                    <a:lumMod val="100000"/>
                  </a:schemeClr>
                </a:solidFill>
                <a:latin typeface="+mn-lt"/>
                <a:cs typeface="+mn-ea"/>
                <a:sym typeface="+mn-lt"/>
              </a:rPr>
              <a:t>65%</a:t>
            </a:r>
            <a:endParaRPr lang="id-ID" sz="2000" b="1" dirty="0">
              <a:solidFill>
                <a:schemeClr val="accent2">
                  <a:lumMod val="100000"/>
                </a:schemeClr>
              </a:solidFill>
              <a:latin typeface="+mn-lt"/>
              <a:cs typeface="+mn-ea"/>
              <a:sym typeface="+mn-lt"/>
            </a:endParaRPr>
          </a:p>
        </p:txBody>
      </p:sp>
      <p:sp>
        <p:nvSpPr>
          <p:cNvPr id="13" name="TextBox 12"/>
          <p:cNvSpPr txBox="1"/>
          <p:nvPr/>
        </p:nvSpPr>
        <p:spPr>
          <a:xfrm>
            <a:off x="5746617" y="2299632"/>
            <a:ext cx="968807" cy="400110"/>
          </a:xfrm>
          <a:prstGeom prst="rect">
            <a:avLst/>
          </a:prstGeom>
          <a:noFill/>
        </p:spPr>
        <p:txBody>
          <a:bodyPr wrap="square" rtlCol="0">
            <a:spAutoFit/>
          </a:bodyPr>
          <a:lstStyle/>
          <a:p>
            <a:pPr algn="ctr"/>
            <a:r>
              <a:rPr lang="en-US" sz="2000" b="1" dirty="0">
                <a:solidFill>
                  <a:schemeClr val="accent2">
                    <a:lumMod val="100000"/>
                  </a:schemeClr>
                </a:solidFill>
                <a:latin typeface="+mn-lt"/>
                <a:cs typeface="+mn-ea"/>
                <a:sym typeface="+mn-lt"/>
              </a:rPr>
              <a:t>70%</a:t>
            </a:r>
            <a:endParaRPr lang="id-ID" sz="2000" b="1" dirty="0">
              <a:solidFill>
                <a:schemeClr val="accent2">
                  <a:lumMod val="100000"/>
                </a:schemeClr>
              </a:solidFill>
              <a:latin typeface="+mn-lt"/>
              <a:cs typeface="+mn-ea"/>
              <a:sym typeface="+mn-lt"/>
            </a:endParaRPr>
          </a:p>
        </p:txBody>
      </p:sp>
      <p:sp>
        <p:nvSpPr>
          <p:cNvPr id="14" name="TextBox 13"/>
          <p:cNvSpPr txBox="1"/>
          <p:nvPr/>
        </p:nvSpPr>
        <p:spPr>
          <a:xfrm>
            <a:off x="7439347" y="2299632"/>
            <a:ext cx="968807" cy="400110"/>
          </a:xfrm>
          <a:prstGeom prst="rect">
            <a:avLst/>
          </a:prstGeom>
          <a:noFill/>
        </p:spPr>
        <p:txBody>
          <a:bodyPr wrap="square" rtlCol="0">
            <a:spAutoFit/>
          </a:bodyPr>
          <a:lstStyle/>
          <a:p>
            <a:pPr algn="ctr"/>
            <a:r>
              <a:rPr lang="en-US" sz="2000" b="1" dirty="0">
                <a:solidFill>
                  <a:schemeClr val="accent2">
                    <a:lumMod val="100000"/>
                  </a:schemeClr>
                </a:solidFill>
                <a:latin typeface="+mn-lt"/>
                <a:cs typeface="+mn-ea"/>
                <a:sym typeface="+mn-lt"/>
              </a:rPr>
              <a:t>80%</a:t>
            </a:r>
            <a:endParaRPr lang="id-ID" sz="2000" b="1" dirty="0">
              <a:solidFill>
                <a:schemeClr val="accent2">
                  <a:lumMod val="100000"/>
                </a:schemeClr>
              </a:solidFill>
              <a:latin typeface="+mn-lt"/>
              <a:cs typeface="+mn-ea"/>
              <a:sym typeface="+mn-lt"/>
            </a:endParaRPr>
          </a:p>
        </p:txBody>
      </p:sp>
      <p:sp>
        <p:nvSpPr>
          <p:cNvPr id="42" name="文本框 41"/>
          <p:cNvSpPr txBox="1"/>
          <p:nvPr/>
        </p:nvSpPr>
        <p:spPr>
          <a:xfrm>
            <a:off x="738295" y="3398772"/>
            <a:ext cx="1078308" cy="307777"/>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mn-lt"/>
                <a:cs typeface="+mn-ea"/>
                <a:sym typeface="+mn-lt"/>
              </a:rPr>
              <a:t>招商引资</a:t>
            </a:r>
          </a:p>
        </p:txBody>
      </p:sp>
      <p:sp>
        <p:nvSpPr>
          <p:cNvPr id="45" name="矩形 44"/>
          <p:cNvSpPr/>
          <p:nvPr/>
        </p:nvSpPr>
        <p:spPr>
          <a:xfrm>
            <a:off x="576871" y="3700022"/>
            <a:ext cx="1401158" cy="507831"/>
          </a:xfrm>
          <a:prstGeom prst="rect">
            <a:avLst/>
          </a:prstGeom>
        </p:spPr>
        <p:txBody>
          <a:bodyPr wrap="square">
            <a:spAutoFit/>
          </a:bodyPr>
          <a:lstStyle/>
          <a:p>
            <a:pPr algn="ctr">
              <a:lnSpc>
                <a:spcPct val="150000"/>
              </a:lnSpc>
            </a:pPr>
            <a:r>
              <a:rPr lang="zh-CN" altLang="en-US" sz="600" dirty="0">
                <a:solidFill>
                  <a:schemeClr val="bg1">
                    <a:lumMod val="50000"/>
                  </a:schemeClr>
                </a:solidFill>
                <a:latin typeface="+mn-lt"/>
                <a:cs typeface="+mn-ea"/>
                <a:sym typeface="+mn-lt"/>
              </a:rPr>
              <a:t>拓展政府招商引资业务，为政府各方位招商引资，特别是将担保公司、基金作为</a:t>
            </a:r>
            <a:endParaRPr lang="en-US" altLang="zh-CN" sz="600" dirty="0">
              <a:solidFill>
                <a:schemeClr val="bg1">
                  <a:lumMod val="50000"/>
                </a:schemeClr>
              </a:solidFill>
              <a:latin typeface="+mn-lt"/>
              <a:cs typeface="+mn-ea"/>
              <a:sym typeface="+mn-lt"/>
            </a:endParaRPr>
          </a:p>
        </p:txBody>
      </p:sp>
      <p:sp>
        <p:nvSpPr>
          <p:cNvPr id="46" name="文本框 45"/>
          <p:cNvSpPr txBox="1"/>
          <p:nvPr/>
        </p:nvSpPr>
        <p:spPr>
          <a:xfrm>
            <a:off x="2426890" y="3398772"/>
            <a:ext cx="1078308" cy="307777"/>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mn-lt"/>
                <a:cs typeface="+mn-ea"/>
                <a:sym typeface="+mn-lt"/>
              </a:rPr>
              <a:t>招商引资</a:t>
            </a:r>
          </a:p>
        </p:txBody>
      </p:sp>
      <p:sp>
        <p:nvSpPr>
          <p:cNvPr id="47" name="矩形 46"/>
          <p:cNvSpPr/>
          <p:nvPr/>
        </p:nvSpPr>
        <p:spPr>
          <a:xfrm>
            <a:off x="2265465" y="3700022"/>
            <a:ext cx="1401158" cy="507831"/>
          </a:xfrm>
          <a:prstGeom prst="rect">
            <a:avLst/>
          </a:prstGeom>
        </p:spPr>
        <p:txBody>
          <a:bodyPr wrap="square">
            <a:spAutoFit/>
          </a:bodyPr>
          <a:lstStyle/>
          <a:p>
            <a:pPr algn="ctr">
              <a:lnSpc>
                <a:spcPct val="150000"/>
              </a:lnSpc>
            </a:pPr>
            <a:r>
              <a:rPr lang="zh-CN" altLang="en-US" sz="600" dirty="0">
                <a:solidFill>
                  <a:schemeClr val="bg1">
                    <a:lumMod val="50000"/>
                  </a:schemeClr>
                </a:solidFill>
                <a:latin typeface="+mn-lt"/>
                <a:cs typeface="+mn-ea"/>
                <a:sym typeface="+mn-lt"/>
              </a:rPr>
              <a:t>拓展政府招商引资业务，为政府各方位招商引资，特别是将担保公司、基金作为</a:t>
            </a:r>
            <a:endParaRPr lang="en-US" altLang="zh-CN" sz="600" dirty="0">
              <a:solidFill>
                <a:schemeClr val="bg1">
                  <a:lumMod val="50000"/>
                </a:schemeClr>
              </a:solidFill>
              <a:latin typeface="+mn-lt"/>
              <a:cs typeface="+mn-ea"/>
              <a:sym typeface="+mn-lt"/>
            </a:endParaRPr>
          </a:p>
        </p:txBody>
      </p:sp>
      <p:sp>
        <p:nvSpPr>
          <p:cNvPr id="48" name="文本框 47"/>
          <p:cNvSpPr txBox="1"/>
          <p:nvPr/>
        </p:nvSpPr>
        <p:spPr>
          <a:xfrm>
            <a:off x="4093558" y="3398772"/>
            <a:ext cx="1078308" cy="307777"/>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mn-lt"/>
                <a:cs typeface="+mn-ea"/>
                <a:sym typeface="+mn-lt"/>
              </a:rPr>
              <a:t>招商引资</a:t>
            </a:r>
          </a:p>
        </p:txBody>
      </p:sp>
      <p:sp>
        <p:nvSpPr>
          <p:cNvPr id="49" name="矩形 48"/>
          <p:cNvSpPr/>
          <p:nvPr/>
        </p:nvSpPr>
        <p:spPr>
          <a:xfrm>
            <a:off x="3932134" y="3700022"/>
            <a:ext cx="1401158" cy="507831"/>
          </a:xfrm>
          <a:prstGeom prst="rect">
            <a:avLst/>
          </a:prstGeom>
        </p:spPr>
        <p:txBody>
          <a:bodyPr wrap="square">
            <a:spAutoFit/>
          </a:bodyPr>
          <a:lstStyle/>
          <a:p>
            <a:pPr algn="ctr">
              <a:lnSpc>
                <a:spcPct val="150000"/>
              </a:lnSpc>
            </a:pPr>
            <a:r>
              <a:rPr lang="zh-CN" altLang="en-US" sz="600" dirty="0">
                <a:solidFill>
                  <a:schemeClr val="bg1">
                    <a:lumMod val="50000"/>
                  </a:schemeClr>
                </a:solidFill>
                <a:latin typeface="+mn-lt"/>
                <a:cs typeface="+mn-ea"/>
                <a:sym typeface="+mn-lt"/>
              </a:rPr>
              <a:t>拓展政府招商引资业务，为政府各方位招商引资，特别是将担保公司、基金作为</a:t>
            </a:r>
            <a:endParaRPr lang="en-US" altLang="zh-CN" sz="600" dirty="0">
              <a:solidFill>
                <a:schemeClr val="bg1">
                  <a:lumMod val="50000"/>
                </a:schemeClr>
              </a:solidFill>
              <a:latin typeface="+mn-lt"/>
              <a:cs typeface="+mn-ea"/>
              <a:sym typeface="+mn-lt"/>
            </a:endParaRPr>
          </a:p>
        </p:txBody>
      </p:sp>
      <p:sp>
        <p:nvSpPr>
          <p:cNvPr id="50" name="文本框 49"/>
          <p:cNvSpPr txBox="1"/>
          <p:nvPr/>
        </p:nvSpPr>
        <p:spPr>
          <a:xfrm>
            <a:off x="5760227" y="3398772"/>
            <a:ext cx="1078308" cy="307777"/>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mn-lt"/>
                <a:cs typeface="+mn-ea"/>
                <a:sym typeface="+mn-lt"/>
              </a:rPr>
              <a:t>招商引资</a:t>
            </a:r>
          </a:p>
        </p:txBody>
      </p:sp>
      <p:sp>
        <p:nvSpPr>
          <p:cNvPr id="51" name="矩形 50"/>
          <p:cNvSpPr/>
          <p:nvPr/>
        </p:nvSpPr>
        <p:spPr>
          <a:xfrm>
            <a:off x="5598802" y="3700022"/>
            <a:ext cx="1401158" cy="507831"/>
          </a:xfrm>
          <a:prstGeom prst="rect">
            <a:avLst/>
          </a:prstGeom>
        </p:spPr>
        <p:txBody>
          <a:bodyPr wrap="square">
            <a:spAutoFit/>
          </a:bodyPr>
          <a:lstStyle/>
          <a:p>
            <a:pPr algn="ctr">
              <a:lnSpc>
                <a:spcPct val="150000"/>
              </a:lnSpc>
            </a:pPr>
            <a:r>
              <a:rPr lang="zh-CN" altLang="en-US" sz="600" dirty="0">
                <a:solidFill>
                  <a:schemeClr val="bg1">
                    <a:lumMod val="50000"/>
                  </a:schemeClr>
                </a:solidFill>
                <a:latin typeface="+mn-lt"/>
                <a:cs typeface="+mn-ea"/>
                <a:sym typeface="+mn-lt"/>
              </a:rPr>
              <a:t>拓展政府招商引资业务，为政府各方位招商引资，特别是将担保公司、基金作为</a:t>
            </a:r>
            <a:endParaRPr lang="en-US" altLang="zh-CN" sz="600" dirty="0">
              <a:solidFill>
                <a:schemeClr val="bg1">
                  <a:lumMod val="50000"/>
                </a:schemeClr>
              </a:solidFill>
              <a:latin typeface="+mn-lt"/>
              <a:cs typeface="+mn-ea"/>
              <a:sym typeface="+mn-lt"/>
            </a:endParaRPr>
          </a:p>
        </p:txBody>
      </p:sp>
      <p:sp>
        <p:nvSpPr>
          <p:cNvPr id="52" name="文本框 51"/>
          <p:cNvSpPr txBox="1"/>
          <p:nvPr/>
        </p:nvSpPr>
        <p:spPr>
          <a:xfrm>
            <a:off x="7352319" y="3398772"/>
            <a:ext cx="1078308" cy="307777"/>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mn-lt"/>
                <a:cs typeface="+mn-ea"/>
                <a:sym typeface="+mn-lt"/>
              </a:rPr>
              <a:t>招商引资</a:t>
            </a:r>
          </a:p>
        </p:txBody>
      </p:sp>
      <p:sp>
        <p:nvSpPr>
          <p:cNvPr id="53" name="矩形 52"/>
          <p:cNvSpPr/>
          <p:nvPr/>
        </p:nvSpPr>
        <p:spPr>
          <a:xfrm>
            <a:off x="7190894" y="3700022"/>
            <a:ext cx="1401158" cy="507831"/>
          </a:xfrm>
          <a:prstGeom prst="rect">
            <a:avLst/>
          </a:prstGeom>
        </p:spPr>
        <p:txBody>
          <a:bodyPr wrap="square">
            <a:spAutoFit/>
          </a:bodyPr>
          <a:lstStyle/>
          <a:p>
            <a:pPr algn="ctr">
              <a:lnSpc>
                <a:spcPct val="150000"/>
              </a:lnSpc>
            </a:pPr>
            <a:r>
              <a:rPr lang="zh-CN" altLang="en-US" sz="600" dirty="0">
                <a:solidFill>
                  <a:schemeClr val="bg1">
                    <a:lumMod val="50000"/>
                  </a:schemeClr>
                </a:solidFill>
                <a:latin typeface="+mn-lt"/>
                <a:cs typeface="+mn-ea"/>
                <a:sym typeface="+mn-lt"/>
              </a:rPr>
              <a:t>拓展政府招商引资业务，为政府各方位招商引资，特别是将担保公司、基金作为</a:t>
            </a:r>
            <a:endParaRPr lang="en-US" altLang="zh-CN" sz="600" dirty="0">
              <a:solidFill>
                <a:schemeClr val="bg1">
                  <a:lumMod val="50000"/>
                </a:schemeClr>
              </a:solidFill>
              <a:latin typeface="+mn-lt"/>
              <a:cs typeface="+mn-ea"/>
              <a:sym typeface="+mn-lt"/>
            </a:endParaRPr>
          </a:p>
        </p:txBody>
      </p:sp>
      <p:sp>
        <p:nvSpPr>
          <p:cNvPr id="25"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运营数据</a:t>
            </a:r>
            <a:endParaRPr lang="en-AU" altLang="zh-CN" dirty="0">
              <a:solidFill>
                <a:srgbClr val="43536A"/>
              </a:solidFill>
              <a:latin typeface="+mn-lt"/>
              <a:ea typeface="+mn-ea"/>
              <a:cs typeface="+mn-ea"/>
              <a:sym typeface="+mn-lt"/>
            </a:endParaRPr>
          </a:p>
        </p:txBody>
      </p:sp>
      <p:sp>
        <p:nvSpPr>
          <p:cNvPr id="26"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Operation Data</a:t>
            </a:r>
          </a:p>
        </p:txBody>
      </p:sp>
      <p:sp>
        <p:nvSpPr>
          <p:cNvPr id="27" name="矩形 26"/>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8" name="组合 27"/>
          <p:cNvGrpSpPr/>
          <p:nvPr/>
        </p:nvGrpSpPr>
        <p:grpSpPr>
          <a:xfrm>
            <a:off x="3588924" y="311398"/>
            <a:ext cx="1978192" cy="457200"/>
            <a:chOff x="3588924" y="311398"/>
            <a:chExt cx="1978192" cy="457200"/>
          </a:xfrm>
        </p:grpSpPr>
        <p:sp>
          <p:nvSpPr>
            <p:cNvPr id="29" name="L 形 28"/>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L 形 29"/>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1" name="TextBox 9"/>
          <p:cNvSpPr txBox="1"/>
          <p:nvPr/>
        </p:nvSpPr>
        <p:spPr>
          <a:xfrm>
            <a:off x="835116" y="1470490"/>
            <a:ext cx="968807" cy="261610"/>
          </a:xfrm>
          <a:prstGeom prst="rect">
            <a:avLst/>
          </a:prstGeom>
          <a:noFill/>
        </p:spPr>
        <p:txBody>
          <a:bodyPr wrap="square" rtlCol="0">
            <a:spAutoFit/>
          </a:bodyPr>
          <a:lstStyle/>
          <a:p>
            <a:pPr algn="ctr"/>
            <a:r>
              <a:rPr lang="id-ID" sz="1100" b="1" dirty="0">
                <a:solidFill>
                  <a:schemeClr val="tx2"/>
                </a:solidFill>
                <a:latin typeface="+mn-lt"/>
                <a:cs typeface="+mn-ea"/>
                <a:sym typeface="+mn-lt"/>
              </a:rPr>
              <a:t>2010</a:t>
            </a:r>
          </a:p>
        </p:txBody>
      </p:sp>
      <p:sp>
        <p:nvSpPr>
          <p:cNvPr id="32" name="TextBox 10"/>
          <p:cNvSpPr txBox="1"/>
          <p:nvPr/>
        </p:nvSpPr>
        <p:spPr>
          <a:xfrm>
            <a:off x="2472283" y="1470489"/>
            <a:ext cx="968807" cy="261610"/>
          </a:xfrm>
          <a:prstGeom prst="rect">
            <a:avLst/>
          </a:prstGeom>
          <a:noFill/>
        </p:spPr>
        <p:txBody>
          <a:bodyPr wrap="square" rtlCol="0">
            <a:spAutoFit/>
          </a:bodyPr>
          <a:lstStyle/>
          <a:p>
            <a:pPr algn="ctr"/>
            <a:r>
              <a:rPr lang="id-ID" sz="1100" b="1" dirty="0">
                <a:solidFill>
                  <a:schemeClr val="tx2"/>
                </a:solidFill>
                <a:latin typeface="+mn-lt"/>
                <a:cs typeface="+mn-ea"/>
                <a:sym typeface="+mn-lt"/>
              </a:rPr>
              <a:t>2011</a:t>
            </a:r>
          </a:p>
        </p:txBody>
      </p:sp>
      <p:sp>
        <p:nvSpPr>
          <p:cNvPr id="33" name="TextBox 11"/>
          <p:cNvSpPr txBox="1"/>
          <p:nvPr/>
        </p:nvSpPr>
        <p:spPr>
          <a:xfrm>
            <a:off x="4109450" y="1470489"/>
            <a:ext cx="968807" cy="261610"/>
          </a:xfrm>
          <a:prstGeom prst="rect">
            <a:avLst/>
          </a:prstGeom>
          <a:noFill/>
        </p:spPr>
        <p:txBody>
          <a:bodyPr wrap="square" rtlCol="0">
            <a:spAutoFit/>
          </a:bodyPr>
          <a:lstStyle/>
          <a:p>
            <a:pPr algn="ctr"/>
            <a:r>
              <a:rPr lang="id-ID" sz="1100" b="1" dirty="0">
                <a:solidFill>
                  <a:schemeClr val="tx2"/>
                </a:solidFill>
                <a:latin typeface="+mn-lt"/>
                <a:cs typeface="+mn-ea"/>
                <a:sym typeface="+mn-lt"/>
              </a:rPr>
              <a:t>2012</a:t>
            </a:r>
          </a:p>
        </p:txBody>
      </p:sp>
      <p:sp>
        <p:nvSpPr>
          <p:cNvPr id="34" name="TextBox 12"/>
          <p:cNvSpPr txBox="1"/>
          <p:nvPr/>
        </p:nvSpPr>
        <p:spPr>
          <a:xfrm>
            <a:off x="5746617" y="1470489"/>
            <a:ext cx="968807" cy="261610"/>
          </a:xfrm>
          <a:prstGeom prst="rect">
            <a:avLst/>
          </a:prstGeom>
          <a:noFill/>
        </p:spPr>
        <p:txBody>
          <a:bodyPr wrap="square" rtlCol="0">
            <a:spAutoFit/>
          </a:bodyPr>
          <a:lstStyle/>
          <a:p>
            <a:pPr algn="ctr"/>
            <a:r>
              <a:rPr lang="id-ID" sz="1100" b="1" dirty="0">
                <a:solidFill>
                  <a:schemeClr val="tx2"/>
                </a:solidFill>
                <a:latin typeface="+mn-lt"/>
                <a:cs typeface="+mn-ea"/>
                <a:sym typeface="+mn-lt"/>
              </a:rPr>
              <a:t>2013</a:t>
            </a:r>
          </a:p>
        </p:txBody>
      </p:sp>
      <p:sp>
        <p:nvSpPr>
          <p:cNvPr id="35" name="TextBox 13"/>
          <p:cNvSpPr txBox="1"/>
          <p:nvPr/>
        </p:nvSpPr>
        <p:spPr>
          <a:xfrm>
            <a:off x="7439347" y="1470489"/>
            <a:ext cx="968807" cy="261610"/>
          </a:xfrm>
          <a:prstGeom prst="rect">
            <a:avLst/>
          </a:prstGeom>
          <a:noFill/>
        </p:spPr>
        <p:txBody>
          <a:bodyPr wrap="square" rtlCol="0">
            <a:spAutoFit/>
          </a:bodyPr>
          <a:lstStyle/>
          <a:p>
            <a:pPr algn="ctr"/>
            <a:r>
              <a:rPr lang="id-ID" sz="1100" b="1" dirty="0">
                <a:solidFill>
                  <a:schemeClr val="tx2"/>
                </a:solidFill>
                <a:latin typeface="+mn-lt"/>
                <a:cs typeface="+mn-ea"/>
                <a:sym typeface="+mn-lt"/>
              </a:rPr>
              <a:t>2014</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53" presetClass="entr" presetSubtype="16" fill="hold" grpId="0" nodeType="withEffect">
                                  <p:stCondLst>
                                    <p:cond delay="27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27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75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275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27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275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16" fill="hold" grpId="0" nodeType="withEffect">
                                  <p:stCondLst>
                                    <p:cond delay="275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grpId="0" nodeType="withEffect">
                                  <p:stCondLst>
                                    <p:cond delay="275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grpId="0" nodeType="withEffect">
                                  <p:stCondLst>
                                    <p:cond delay="275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Graphic spid="9" grpId="0">
        <p:bldAsOne/>
      </p:bldGraphic>
      <p:bldP spid="10" grpId="0"/>
      <p:bldP spid="11" grpId="0"/>
      <p:bldP spid="12" grpId="0"/>
      <p:bldP spid="13" grpId="0"/>
      <p:bldP spid="14"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11"/>
          <p:cNvGraphicFramePr/>
          <p:nvPr/>
        </p:nvGraphicFramePr>
        <p:xfrm>
          <a:off x="250825" y="1086585"/>
          <a:ext cx="5311775" cy="3703960"/>
        </p:xfrm>
        <a:graphic>
          <a:graphicData uri="http://schemas.openxmlformats.org/drawingml/2006/chart">
            <c:chart xmlns:c="http://schemas.openxmlformats.org/drawingml/2006/chart" xmlns:r="http://schemas.openxmlformats.org/officeDocument/2006/relationships" r:id="rId3"/>
          </a:graphicData>
        </a:graphic>
      </p:graphicFrame>
      <p:sp>
        <p:nvSpPr>
          <p:cNvPr id="13" name="矩形 12"/>
          <p:cNvSpPr/>
          <p:nvPr/>
        </p:nvSpPr>
        <p:spPr>
          <a:xfrm>
            <a:off x="5967156" y="2571750"/>
            <a:ext cx="2926020" cy="900100"/>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pPr>
            <a:endParaRPr lang="zh-CN" altLang="en-US" sz="1200" dirty="0">
              <a:solidFill>
                <a:prstClr val="white"/>
              </a:solidFill>
              <a:cs typeface="+mn-ea"/>
              <a:sym typeface="+mn-lt"/>
            </a:endParaRPr>
          </a:p>
        </p:txBody>
      </p:sp>
      <p:sp>
        <p:nvSpPr>
          <p:cNvPr id="14" name="矩形 13"/>
          <p:cNvSpPr/>
          <p:nvPr/>
        </p:nvSpPr>
        <p:spPr>
          <a:xfrm>
            <a:off x="5967155" y="3606867"/>
            <a:ext cx="2926020" cy="9001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pPr>
            <a:endParaRPr lang="zh-CN" altLang="en-US" sz="1200" dirty="0">
              <a:solidFill>
                <a:prstClr val="white"/>
              </a:solidFill>
              <a:cs typeface="+mn-ea"/>
              <a:sym typeface="+mn-lt"/>
            </a:endParaRPr>
          </a:p>
        </p:txBody>
      </p:sp>
      <p:grpSp>
        <p:nvGrpSpPr>
          <p:cNvPr id="17" name="组合 7"/>
          <p:cNvGrpSpPr/>
          <p:nvPr/>
        </p:nvGrpSpPr>
        <p:grpSpPr bwMode="auto">
          <a:xfrm>
            <a:off x="5874209" y="1059065"/>
            <a:ext cx="2839884" cy="1154695"/>
            <a:chOff x="2986687" y="727673"/>
            <a:chExt cx="2838455" cy="1154860"/>
          </a:xfrm>
        </p:grpSpPr>
        <p:sp>
          <p:nvSpPr>
            <p:cNvPr id="18" name="文本框 66"/>
            <p:cNvSpPr txBox="1">
              <a:spLocks noChangeArrowheads="1"/>
            </p:cNvSpPr>
            <p:nvPr/>
          </p:nvSpPr>
          <p:spPr bwMode="auto">
            <a:xfrm>
              <a:off x="2989865" y="1374629"/>
              <a:ext cx="2835277" cy="5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600" dirty="0">
                  <a:solidFill>
                    <a:schemeClr val="tx1">
                      <a:lumMod val="75000"/>
                      <a:lumOff val="25000"/>
                    </a:schemeClr>
                  </a:solidFill>
                  <a:latin typeface="+mn-lt"/>
                  <a:ea typeface="+mn-ea"/>
                  <a:cs typeface="+mn-ea"/>
                  <a:sym typeface="+mn-lt"/>
                </a:rPr>
                <a:t>北北浏览器支持不同终端用户快捷上网，手机浏览器自主研发的</a:t>
              </a:r>
              <a:r>
                <a:rPr lang="en-US" altLang="zh-CN" sz="600" dirty="0">
                  <a:solidFill>
                    <a:schemeClr val="tx1">
                      <a:lumMod val="75000"/>
                      <a:lumOff val="25000"/>
                    </a:schemeClr>
                  </a:solidFill>
                  <a:latin typeface="+mn-lt"/>
                  <a:ea typeface="+mn-ea"/>
                  <a:cs typeface="+mn-ea"/>
                  <a:sym typeface="+mn-lt"/>
                </a:rPr>
                <a:t>X5</a:t>
              </a:r>
              <a:r>
                <a:rPr lang="zh-CN" altLang="en-US" sz="600" dirty="0">
                  <a:solidFill>
                    <a:schemeClr val="tx1">
                      <a:lumMod val="75000"/>
                      <a:lumOff val="25000"/>
                    </a:schemeClr>
                  </a:solidFill>
                  <a:latin typeface="+mn-lt"/>
                  <a:ea typeface="+mn-ea"/>
                  <a:cs typeface="+mn-ea"/>
                  <a:sym typeface="+mn-lt"/>
                </a:rPr>
                <a:t>内核在速度、流量节省、稳定性上业内领先，功能全面，满足用户不同需求，目前手机北北浏览器也广受用户欢迎。</a:t>
              </a:r>
            </a:p>
          </p:txBody>
        </p:sp>
        <p:sp>
          <p:nvSpPr>
            <p:cNvPr id="19" name="文本框 13"/>
            <p:cNvSpPr txBox="1">
              <a:spLocks noChangeArrowheads="1"/>
            </p:cNvSpPr>
            <p:nvPr/>
          </p:nvSpPr>
          <p:spPr bwMode="auto">
            <a:xfrm>
              <a:off x="2986687" y="727673"/>
              <a:ext cx="1620141" cy="52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2800" dirty="0">
                  <a:solidFill>
                    <a:schemeClr val="tx1">
                      <a:lumMod val="75000"/>
                      <a:lumOff val="25000"/>
                    </a:schemeClr>
                  </a:solidFill>
                  <a:latin typeface="+mn-lt"/>
                  <a:ea typeface="+mn-ea"/>
                  <a:cs typeface="+mn-ea"/>
                  <a:sym typeface="+mn-lt"/>
                </a:rPr>
                <a:t>数据分析</a:t>
              </a:r>
            </a:p>
          </p:txBody>
        </p:sp>
        <p:sp>
          <p:nvSpPr>
            <p:cNvPr id="20" name="任意多边形 19"/>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75000"/>
                    <a:lumOff val="25000"/>
                  </a:schemeClr>
                </a:solidFill>
                <a:cs typeface="+mn-ea"/>
                <a:sym typeface="+mn-lt"/>
              </a:endParaRPr>
            </a:p>
          </p:txBody>
        </p:sp>
      </p:grpSp>
      <p:sp>
        <p:nvSpPr>
          <p:cNvPr id="21" name="文本框 20"/>
          <p:cNvSpPr txBox="1"/>
          <p:nvPr/>
        </p:nvSpPr>
        <p:spPr>
          <a:xfrm>
            <a:off x="7201467" y="2564926"/>
            <a:ext cx="1160825" cy="316049"/>
          </a:xfrm>
          <a:prstGeom prst="rect">
            <a:avLst/>
          </a:prstGeom>
          <a:noFill/>
        </p:spPr>
        <p:txBody>
          <a:bodyPr wrap="square" rtlCol="0">
            <a:spAutoFit/>
          </a:bodyPr>
          <a:lstStyle/>
          <a:p>
            <a:pPr eaLnBrk="1" fontAlgn="auto" hangingPunct="1">
              <a:lnSpc>
                <a:spcPct val="150000"/>
              </a:lnSpc>
              <a:spcBef>
                <a:spcPts val="0"/>
              </a:spcBef>
              <a:spcAft>
                <a:spcPts val="0"/>
              </a:spcAft>
            </a:pPr>
            <a:r>
              <a:rPr lang="zh-CN" altLang="en-US" sz="1100" b="1" dirty="0">
                <a:solidFill>
                  <a:schemeClr val="bg1"/>
                </a:solidFill>
                <a:latin typeface="+mn-lt"/>
                <a:cs typeface="+mn-ea"/>
                <a:sym typeface="+mn-lt"/>
              </a:rPr>
              <a:t>男性用户</a:t>
            </a:r>
          </a:p>
        </p:txBody>
      </p:sp>
      <p:sp>
        <p:nvSpPr>
          <p:cNvPr id="22" name="文本框 21"/>
          <p:cNvSpPr txBox="1"/>
          <p:nvPr/>
        </p:nvSpPr>
        <p:spPr>
          <a:xfrm>
            <a:off x="7201467" y="2888204"/>
            <a:ext cx="1051216"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付费账户 </a:t>
            </a:r>
            <a:r>
              <a:rPr lang="en-US" altLang="zh-CN" sz="600" dirty="0">
                <a:latin typeface="+mn-lt"/>
                <a:ea typeface="+mn-ea"/>
                <a:sym typeface="+mn-lt"/>
              </a:rPr>
              <a:t>254250</a:t>
            </a:r>
          </a:p>
          <a:p>
            <a:r>
              <a:rPr lang="zh-CN" altLang="en-US" sz="600" dirty="0">
                <a:latin typeface="+mn-lt"/>
                <a:ea typeface="+mn-ea"/>
                <a:sym typeface="+mn-lt"/>
              </a:rPr>
              <a:t>流失用户 </a:t>
            </a:r>
            <a:r>
              <a:rPr lang="en-US" altLang="zh-CN" sz="600" dirty="0">
                <a:latin typeface="+mn-lt"/>
                <a:ea typeface="+mn-ea"/>
                <a:sym typeface="+mn-lt"/>
              </a:rPr>
              <a:t>9540</a:t>
            </a:r>
          </a:p>
          <a:p>
            <a:r>
              <a:rPr lang="zh-CN" altLang="en-US" sz="600" dirty="0">
                <a:latin typeface="+mn-lt"/>
                <a:ea typeface="+mn-ea"/>
                <a:sym typeface="+mn-lt"/>
              </a:rPr>
              <a:t>新增账户 </a:t>
            </a:r>
            <a:r>
              <a:rPr lang="en-US" altLang="zh-CN" sz="600" dirty="0">
                <a:latin typeface="+mn-lt"/>
                <a:ea typeface="+mn-ea"/>
                <a:sym typeface="+mn-lt"/>
              </a:rPr>
              <a:t>12999</a:t>
            </a:r>
          </a:p>
        </p:txBody>
      </p:sp>
      <p:sp>
        <p:nvSpPr>
          <p:cNvPr id="23" name="文本框 22"/>
          <p:cNvSpPr txBox="1"/>
          <p:nvPr/>
        </p:nvSpPr>
        <p:spPr>
          <a:xfrm>
            <a:off x="6062809" y="2836668"/>
            <a:ext cx="875467" cy="307777"/>
          </a:xfrm>
          <a:prstGeom prst="rect">
            <a:avLst/>
          </a:prstGeom>
          <a:noFill/>
        </p:spPr>
        <p:txBody>
          <a:bodyPr wrap="square" rtlCol="0">
            <a:spAutoFit/>
          </a:bodyPr>
          <a:lstStyle/>
          <a:p>
            <a:pPr eaLnBrk="1" fontAlgn="auto" hangingPunct="1">
              <a:spcBef>
                <a:spcPts val="0"/>
              </a:spcBef>
              <a:spcAft>
                <a:spcPts val="0"/>
              </a:spcAft>
            </a:pPr>
            <a:r>
              <a:rPr lang="en-US" altLang="zh-CN" sz="1400" b="1" dirty="0">
                <a:solidFill>
                  <a:schemeClr val="bg1"/>
                </a:solidFill>
                <a:latin typeface="+mn-lt"/>
                <a:cs typeface="+mn-ea"/>
                <a:sym typeface="+mn-lt"/>
              </a:rPr>
              <a:t>65%</a:t>
            </a:r>
            <a:endParaRPr lang="zh-CN" altLang="en-US" sz="1400" b="1" dirty="0">
              <a:solidFill>
                <a:schemeClr val="bg1"/>
              </a:solidFill>
              <a:latin typeface="+mn-lt"/>
              <a:cs typeface="+mn-ea"/>
              <a:sym typeface="+mn-lt"/>
            </a:endParaRPr>
          </a:p>
        </p:txBody>
      </p:sp>
      <p:sp>
        <p:nvSpPr>
          <p:cNvPr id="24" name="文本框 23"/>
          <p:cNvSpPr txBox="1"/>
          <p:nvPr/>
        </p:nvSpPr>
        <p:spPr>
          <a:xfrm>
            <a:off x="6062809" y="3826084"/>
            <a:ext cx="875467" cy="307777"/>
          </a:xfrm>
          <a:prstGeom prst="rect">
            <a:avLst/>
          </a:prstGeom>
          <a:noFill/>
        </p:spPr>
        <p:txBody>
          <a:bodyPr wrap="square" rtlCol="0">
            <a:spAutoFit/>
          </a:bodyPr>
          <a:lstStyle/>
          <a:p>
            <a:pPr eaLnBrk="1" fontAlgn="auto" hangingPunct="1">
              <a:spcBef>
                <a:spcPts val="0"/>
              </a:spcBef>
              <a:spcAft>
                <a:spcPts val="0"/>
              </a:spcAft>
            </a:pPr>
            <a:r>
              <a:rPr lang="en-US" altLang="zh-CN" sz="1400" b="1" dirty="0">
                <a:solidFill>
                  <a:schemeClr val="bg1"/>
                </a:solidFill>
                <a:latin typeface="+mn-lt"/>
                <a:cs typeface="+mn-ea"/>
                <a:sym typeface="+mn-lt"/>
              </a:rPr>
              <a:t>35%</a:t>
            </a:r>
            <a:endParaRPr lang="zh-CN" altLang="en-US" sz="1400" b="1" dirty="0">
              <a:solidFill>
                <a:schemeClr val="bg1"/>
              </a:solidFill>
              <a:latin typeface="+mn-lt"/>
              <a:cs typeface="+mn-ea"/>
              <a:sym typeface="+mn-lt"/>
            </a:endParaRPr>
          </a:p>
        </p:txBody>
      </p:sp>
      <p:sp>
        <p:nvSpPr>
          <p:cNvPr id="25" name="文本框 24"/>
          <p:cNvSpPr txBox="1"/>
          <p:nvPr/>
        </p:nvSpPr>
        <p:spPr>
          <a:xfrm>
            <a:off x="7201467" y="3612185"/>
            <a:ext cx="1160825" cy="316049"/>
          </a:xfrm>
          <a:prstGeom prst="rect">
            <a:avLst/>
          </a:prstGeom>
          <a:noFill/>
        </p:spPr>
        <p:txBody>
          <a:bodyPr wrap="square" rtlCol="0">
            <a:spAutoFit/>
          </a:bodyPr>
          <a:lstStyle/>
          <a:p>
            <a:pPr eaLnBrk="1" fontAlgn="auto" hangingPunct="1">
              <a:lnSpc>
                <a:spcPct val="150000"/>
              </a:lnSpc>
              <a:spcBef>
                <a:spcPts val="0"/>
              </a:spcBef>
              <a:spcAft>
                <a:spcPts val="0"/>
              </a:spcAft>
            </a:pPr>
            <a:r>
              <a:rPr lang="zh-CN" altLang="en-US" sz="1100" b="1" dirty="0">
                <a:solidFill>
                  <a:schemeClr val="bg1"/>
                </a:solidFill>
                <a:latin typeface="+mn-lt"/>
                <a:cs typeface="+mn-ea"/>
                <a:sym typeface="+mn-lt"/>
              </a:rPr>
              <a:t>女性用户</a:t>
            </a:r>
          </a:p>
        </p:txBody>
      </p:sp>
      <p:sp>
        <p:nvSpPr>
          <p:cNvPr id="26" name="文本框 25"/>
          <p:cNvSpPr txBox="1"/>
          <p:nvPr/>
        </p:nvSpPr>
        <p:spPr>
          <a:xfrm>
            <a:off x="7201467" y="3935463"/>
            <a:ext cx="1051216"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付费账户 </a:t>
            </a:r>
            <a:r>
              <a:rPr lang="en-US" altLang="zh-CN" sz="600" dirty="0">
                <a:latin typeface="+mn-lt"/>
                <a:ea typeface="+mn-ea"/>
                <a:sym typeface="+mn-lt"/>
              </a:rPr>
              <a:t>254250</a:t>
            </a:r>
          </a:p>
          <a:p>
            <a:r>
              <a:rPr lang="zh-CN" altLang="en-US" sz="600" dirty="0">
                <a:latin typeface="+mn-lt"/>
                <a:ea typeface="+mn-ea"/>
                <a:sym typeface="+mn-lt"/>
              </a:rPr>
              <a:t>流失用户 </a:t>
            </a:r>
            <a:r>
              <a:rPr lang="en-US" altLang="zh-CN" sz="600" dirty="0">
                <a:latin typeface="+mn-lt"/>
                <a:ea typeface="+mn-ea"/>
                <a:sym typeface="+mn-lt"/>
              </a:rPr>
              <a:t>9540</a:t>
            </a:r>
          </a:p>
          <a:p>
            <a:r>
              <a:rPr lang="zh-CN" altLang="en-US" sz="600" dirty="0">
                <a:latin typeface="+mn-lt"/>
                <a:ea typeface="+mn-ea"/>
                <a:sym typeface="+mn-lt"/>
              </a:rPr>
              <a:t>新增账户 </a:t>
            </a:r>
            <a:r>
              <a:rPr lang="en-US" altLang="zh-CN" sz="600" dirty="0">
                <a:latin typeface="+mn-lt"/>
                <a:ea typeface="+mn-ea"/>
                <a:sym typeface="+mn-lt"/>
              </a:rPr>
              <a:t>12999</a:t>
            </a:r>
          </a:p>
        </p:txBody>
      </p:sp>
      <p:sp>
        <p:nvSpPr>
          <p:cNvPr id="29"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运营数据</a:t>
            </a:r>
            <a:endParaRPr lang="en-AU" altLang="zh-CN" dirty="0">
              <a:solidFill>
                <a:srgbClr val="43536A"/>
              </a:solidFill>
              <a:latin typeface="+mn-lt"/>
              <a:ea typeface="+mn-ea"/>
              <a:cs typeface="+mn-ea"/>
              <a:sym typeface="+mn-lt"/>
            </a:endParaRPr>
          </a:p>
        </p:txBody>
      </p:sp>
      <p:sp>
        <p:nvSpPr>
          <p:cNvPr id="30"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Operation Data</a:t>
            </a:r>
          </a:p>
        </p:txBody>
      </p:sp>
      <p:sp>
        <p:nvSpPr>
          <p:cNvPr id="31" name="矩形 30"/>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3588924" y="311398"/>
            <a:ext cx="1978192" cy="457200"/>
            <a:chOff x="3588924" y="311398"/>
            <a:chExt cx="1978192" cy="457200"/>
          </a:xfrm>
        </p:grpSpPr>
        <p:sp>
          <p:nvSpPr>
            <p:cNvPr id="33" name="L 形 32"/>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L 形 33"/>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18" presetClass="entr" presetSubtype="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Right)">
                                      <p:cBhvr>
                                        <p:cTn id="12" dur="500"/>
                                        <p:tgtEl>
                                          <p:spTgt spid="21"/>
                                        </p:tgtEl>
                                      </p:cBhvr>
                                    </p:animEffect>
                                  </p:childTnLst>
                                </p:cTn>
                              </p:par>
                            </p:childTnLst>
                          </p:cTn>
                        </p:par>
                        <p:par>
                          <p:cTn id="13" fill="hold">
                            <p:stCondLst>
                              <p:cond delay="1800"/>
                            </p:stCondLst>
                            <p:childTnLst>
                              <p:par>
                                <p:cTn id="14" presetID="18" presetClass="entr" presetSubtype="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trips(downRight)">
                                      <p:cBhvr>
                                        <p:cTn id="16" dur="500"/>
                                        <p:tgtEl>
                                          <p:spTgt spid="23"/>
                                        </p:tgtEl>
                                      </p:cBhvr>
                                    </p:animEffect>
                                  </p:childTnLst>
                                </p:cTn>
                              </p:par>
                            </p:childTnLst>
                          </p:cTn>
                        </p:par>
                        <p:par>
                          <p:cTn id="17" fill="hold">
                            <p:stCondLst>
                              <p:cond delay="2300"/>
                            </p:stCondLst>
                            <p:childTnLst>
                              <p:par>
                                <p:cTn id="18" presetID="18" presetClass="entr" presetSubtype="6"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downRight)">
                                      <p:cBhvr>
                                        <p:cTn id="20" dur="500"/>
                                        <p:tgtEl>
                                          <p:spTgt spid="24"/>
                                        </p:tgtEl>
                                      </p:cBhvr>
                                    </p:animEffect>
                                  </p:childTnLst>
                                </p:cTn>
                              </p:par>
                            </p:childTnLst>
                          </p:cTn>
                        </p:par>
                        <p:par>
                          <p:cTn id="21" fill="hold">
                            <p:stCondLst>
                              <p:cond delay="2800"/>
                            </p:stCondLst>
                            <p:childTnLst>
                              <p:par>
                                <p:cTn id="22" presetID="18" presetClass="entr" presetSubtype="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Righ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screen"/>
          <a:srcRect/>
          <a:stretch>
            <a:fillRect/>
          </a:stretch>
        </p:blipFill>
        <p:spPr bwMode="auto">
          <a:xfrm>
            <a:off x="-14414" y="1"/>
            <a:ext cx="9158414" cy="5143499"/>
          </a:xfrm>
          <a:prstGeom prst="rect">
            <a:avLst/>
          </a:prstGeom>
          <a:noFill/>
          <a:ln>
            <a:noFill/>
          </a:ln>
          <a:effectLst/>
        </p:spPr>
      </p:pic>
      <p:sp>
        <p:nvSpPr>
          <p:cNvPr id="36" name="Rectangle 35"/>
          <p:cNvSpPr/>
          <p:nvPr/>
        </p:nvSpPr>
        <p:spPr>
          <a:xfrm>
            <a:off x="-14414" y="0"/>
            <a:ext cx="4586414" cy="5143499"/>
          </a:xfrm>
          <a:prstGeom prst="rect">
            <a:avLst/>
          </a:prstGeom>
          <a:solidFill>
            <a:schemeClr val="tx2">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tr-TR" sz="1050">
              <a:cs typeface="+mn-ea"/>
              <a:sym typeface="+mn-lt"/>
            </a:endParaRPr>
          </a:p>
        </p:txBody>
      </p:sp>
      <p:sp>
        <p:nvSpPr>
          <p:cNvPr id="12" name="TextBox 20"/>
          <p:cNvSpPr txBox="1"/>
          <p:nvPr/>
        </p:nvSpPr>
        <p:spPr>
          <a:xfrm>
            <a:off x="401198" y="2495550"/>
            <a:ext cx="3755190" cy="1606594"/>
          </a:xfrm>
          <a:prstGeom prst="rect">
            <a:avLst/>
          </a:prstGeom>
          <a:noFill/>
        </p:spPr>
        <p:txBody>
          <a:bodyPr wrap="square" rtlCol="0">
            <a:spAutoFit/>
          </a:bodyPr>
          <a:lstStyle/>
          <a:p>
            <a:pPr defTabSz="914400">
              <a:lnSpc>
                <a:spcPct val="200000"/>
              </a:lnSpc>
              <a:spcBef>
                <a:spcPct val="20000"/>
              </a:spcBef>
              <a:defRPr/>
            </a:pPr>
            <a:r>
              <a:rPr lang="zh-CN" altLang="en-US" sz="600" dirty="0">
                <a:solidFill>
                  <a:schemeClr val="bg1"/>
                </a:solidFill>
                <a:latin typeface="+mn-lt"/>
                <a:cs typeface="+mn-ea"/>
                <a:sym typeface="+mn-lt"/>
              </a:rPr>
              <a:t>公司名称（</a:t>
            </a:r>
            <a:r>
              <a:rPr lang="en-US" altLang="zh-CN" sz="600" dirty="0" err="1">
                <a:solidFill>
                  <a:schemeClr val="bg1"/>
                </a:solidFill>
                <a:latin typeface="+mn-lt"/>
                <a:cs typeface="+mn-ea"/>
                <a:sym typeface="+mn-lt"/>
              </a:rPr>
              <a:t>Beile</a:t>
            </a:r>
            <a:r>
              <a:rPr lang="en-US" altLang="zh-CN" sz="600" dirty="0">
                <a:solidFill>
                  <a:schemeClr val="bg1"/>
                </a:solidFill>
                <a:latin typeface="+mn-lt"/>
                <a:cs typeface="+mn-ea"/>
                <a:sym typeface="+mn-lt"/>
              </a:rPr>
              <a:t> Inc. </a:t>
            </a:r>
            <a:r>
              <a:rPr lang="zh-CN" altLang="en-US" sz="600" dirty="0">
                <a:solidFill>
                  <a:schemeClr val="bg1"/>
                </a:solidFill>
                <a:latin typeface="+mn-lt"/>
                <a:cs typeface="+mn-ea"/>
                <a:sym typeface="+mn-lt"/>
              </a:rPr>
              <a:t>）是美国的一家高科技公司。由北北、斯蒂夫</a:t>
            </a:r>
            <a:r>
              <a:rPr lang="en-US" altLang="zh-CN" sz="600" dirty="0">
                <a:solidFill>
                  <a:schemeClr val="bg1"/>
                </a:solidFill>
                <a:latin typeface="+mn-lt"/>
                <a:cs typeface="+mn-ea"/>
                <a:sym typeface="+mn-lt"/>
              </a:rPr>
              <a:t>·</a:t>
            </a:r>
            <a:r>
              <a:rPr lang="zh-CN" altLang="en-US" sz="600" dirty="0">
                <a:solidFill>
                  <a:schemeClr val="bg1"/>
                </a:solidFill>
                <a:latin typeface="+mn-lt"/>
                <a:cs typeface="+mn-ea"/>
                <a:sym typeface="+mn-lt"/>
              </a:rPr>
              <a:t>沃兹尼亚克和罗</a:t>
            </a:r>
            <a:r>
              <a:rPr lang="en-US" altLang="zh-CN" sz="600" dirty="0">
                <a:solidFill>
                  <a:schemeClr val="bg1"/>
                </a:solidFill>
                <a:latin typeface="+mn-lt"/>
                <a:cs typeface="+mn-ea"/>
                <a:sym typeface="+mn-lt"/>
              </a:rPr>
              <a:t>·</a:t>
            </a:r>
            <a:r>
              <a:rPr lang="zh-CN" altLang="en-US" sz="600" dirty="0">
                <a:solidFill>
                  <a:schemeClr val="bg1"/>
                </a:solidFill>
                <a:latin typeface="+mn-lt"/>
                <a:cs typeface="+mn-ea"/>
                <a:sym typeface="+mn-lt"/>
              </a:rPr>
              <a:t>韦恩</a:t>
            </a:r>
            <a:r>
              <a:rPr lang="en-US" altLang="zh-CN" sz="600" dirty="0">
                <a:solidFill>
                  <a:schemeClr val="bg1"/>
                </a:solidFill>
                <a:latin typeface="+mn-lt"/>
                <a:cs typeface="+mn-ea"/>
                <a:sym typeface="+mn-lt"/>
              </a:rPr>
              <a:t>(Ron Wayne)</a:t>
            </a:r>
            <a:r>
              <a:rPr lang="zh-CN" altLang="en-US" sz="600" dirty="0">
                <a:solidFill>
                  <a:schemeClr val="bg1"/>
                </a:solidFill>
                <a:latin typeface="+mn-lt"/>
                <a:cs typeface="+mn-ea"/>
                <a:sym typeface="+mn-lt"/>
              </a:rPr>
              <a:t>等人于</a:t>
            </a:r>
            <a:r>
              <a:rPr lang="en-US" altLang="zh-CN" sz="600" dirty="0">
                <a:solidFill>
                  <a:schemeClr val="bg1"/>
                </a:solidFill>
                <a:latin typeface="+mn-lt"/>
                <a:cs typeface="+mn-ea"/>
                <a:sym typeface="+mn-lt"/>
              </a:rPr>
              <a:t>1976</a:t>
            </a:r>
            <a:r>
              <a:rPr lang="zh-CN" altLang="en-US" sz="600" dirty="0">
                <a:solidFill>
                  <a:schemeClr val="bg1"/>
                </a:solidFill>
                <a:latin typeface="+mn-lt"/>
                <a:cs typeface="+mn-ea"/>
                <a:sym typeface="+mn-lt"/>
              </a:rPr>
              <a:t>年</a:t>
            </a:r>
            <a:r>
              <a:rPr lang="en-US" altLang="zh-CN" sz="600" dirty="0">
                <a:solidFill>
                  <a:schemeClr val="bg1"/>
                </a:solidFill>
                <a:latin typeface="+mn-lt"/>
                <a:cs typeface="+mn-ea"/>
                <a:sym typeface="+mn-lt"/>
              </a:rPr>
              <a:t>4</a:t>
            </a:r>
            <a:r>
              <a:rPr lang="zh-CN" altLang="en-US" sz="600" dirty="0">
                <a:solidFill>
                  <a:schemeClr val="bg1"/>
                </a:solidFill>
                <a:latin typeface="+mn-lt"/>
                <a:cs typeface="+mn-ea"/>
                <a:sym typeface="+mn-lt"/>
              </a:rPr>
              <a:t>月</a:t>
            </a:r>
            <a:r>
              <a:rPr lang="en-US" altLang="zh-CN" sz="600" dirty="0">
                <a:solidFill>
                  <a:schemeClr val="bg1"/>
                </a:solidFill>
                <a:latin typeface="+mn-lt"/>
                <a:cs typeface="+mn-ea"/>
                <a:sym typeface="+mn-lt"/>
              </a:rPr>
              <a:t>1</a:t>
            </a:r>
            <a:r>
              <a:rPr lang="zh-CN" altLang="en-US" sz="600" dirty="0">
                <a:solidFill>
                  <a:schemeClr val="bg1"/>
                </a:solidFill>
                <a:latin typeface="+mn-lt"/>
                <a:cs typeface="+mn-ea"/>
                <a:sym typeface="+mn-lt"/>
              </a:rPr>
              <a:t>日创立，并命名为美国北北电脑公司（</a:t>
            </a:r>
            <a:r>
              <a:rPr lang="en-US" altLang="zh-CN" sz="600" dirty="0" err="1">
                <a:solidFill>
                  <a:schemeClr val="bg1"/>
                </a:solidFill>
                <a:latin typeface="+mn-lt"/>
                <a:cs typeface="+mn-ea"/>
                <a:sym typeface="+mn-lt"/>
              </a:rPr>
              <a:t>Beibei</a:t>
            </a:r>
            <a:r>
              <a:rPr lang="en-US" altLang="zh-CN" sz="600" dirty="0">
                <a:solidFill>
                  <a:schemeClr val="bg1"/>
                </a:solidFill>
                <a:latin typeface="+mn-lt"/>
                <a:cs typeface="+mn-ea"/>
                <a:sym typeface="+mn-lt"/>
              </a:rPr>
              <a:t> Computer Inc. </a:t>
            </a:r>
            <a:r>
              <a:rPr lang="zh-CN" altLang="en-US" sz="600" dirty="0">
                <a:solidFill>
                  <a:schemeClr val="bg1"/>
                </a:solidFill>
                <a:latin typeface="+mn-lt"/>
                <a:cs typeface="+mn-ea"/>
                <a:sym typeface="+mn-lt"/>
              </a:rPr>
              <a:t>），</a:t>
            </a:r>
            <a:r>
              <a:rPr lang="en-US" altLang="zh-CN" sz="600" dirty="0">
                <a:solidFill>
                  <a:schemeClr val="bg1"/>
                </a:solidFill>
                <a:latin typeface="+mn-lt"/>
                <a:cs typeface="+mn-ea"/>
                <a:sym typeface="+mn-lt"/>
              </a:rPr>
              <a:t>2007</a:t>
            </a:r>
            <a:r>
              <a:rPr lang="zh-CN" altLang="en-US" sz="600" dirty="0">
                <a:solidFill>
                  <a:schemeClr val="bg1"/>
                </a:solidFill>
                <a:latin typeface="+mn-lt"/>
                <a:cs typeface="+mn-ea"/>
                <a:sym typeface="+mn-lt"/>
              </a:rPr>
              <a:t>年</a:t>
            </a:r>
            <a:r>
              <a:rPr lang="en-US" altLang="zh-CN" sz="600" dirty="0">
                <a:solidFill>
                  <a:schemeClr val="bg1"/>
                </a:solidFill>
                <a:latin typeface="+mn-lt"/>
                <a:cs typeface="+mn-ea"/>
                <a:sym typeface="+mn-lt"/>
              </a:rPr>
              <a:t>1</a:t>
            </a:r>
            <a:r>
              <a:rPr lang="zh-CN" altLang="en-US" sz="600" dirty="0">
                <a:solidFill>
                  <a:schemeClr val="bg1"/>
                </a:solidFill>
                <a:latin typeface="+mn-lt"/>
                <a:cs typeface="+mn-ea"/>
                <a:sym typeface="+mn-lt"/>
              </a:rPr>
              <a:t>月</a:t>
            </a:r>
            <a:r>
              <a:rPr lang="en-US" altLang="zh-CN" sz="600" dirty="0">
                <a:solidFill>
                  <a:schemeClr val="bg1"/>
                </a:solidFill>
                <a:latin typeface="+mn-lt"/>
                <a:cs typeface="+mn-ea"/>
                <a:sym typeface="+mn-lt"/>
              </a:rPr>
              <a:t>9</a:t>
            </a:r>
            <a:r>
              <a:rPr lang="zh-CN" altLang="en-US" sz="600" dirty="0">
                <a:solidFill>
                  <a:schemeClr val="bg1"/>
                </a:solidFill>
                <a:latin typeface="+mn-lt"/>
                <a:cs typeface="+mn-ea"/>
                <a:sym typeface="+mn-lt"/>
              </a:rPr>
              <a:t>日更名为公司名称，总部位于加利福尼亚州的库比蒂诺。</a:t>
            </a:r>
          </a:p>
          <a:p>
            <a:pPr defTabSz="914400">
              <a:lnSpc>
                <a:spcPct val="200000"/>
              </a:lnSpc>
              <a:spcBef>
                <a:spcPct val="20000"/>
              </a:spcBef>
              <a:defRPr/>
            </a:pPr>
            <a:endParaRPr lang="zh-CN" altLang="en-US" sz="600" dirty="0">
              <a:solidFill>
                <a:schemeClr val="bg1"/>
              </a:solidFill>
              <a:latin typeface="+mn-lt"/>
              <a:cs typeface="+mn-ea"/>
              <a:sym typeface="+mn-lt"/>
            </a:endParaRPr>
          </a:p>
          <a:p>
            <a:pPr defTabSz="914400">
              <a:lnSpc>
                <a:spcPct val="200000"/>
              </a:lnSpc>
              <a:spcBef>
                <a:spcPct val="20000"/>
              </a:spcBef>
              <a:defRPr/>
            </a:pPr>
            <a:r>
              <a:rPr lang="zh-CN" altLang="en-US" sz="600" dirty="0">
                <a:solidFill>
                  <a:schemeClr val="bg1"/>
                </a:solidFill>
                <a:latin typeface="+mn-lt"/>
                <a:cs typeface="+mn-ea"/>
                <a:sym typeface="+mn-lt"/>
              </a:rPr>
              <a:t>公司名称</a:t>
            </a:r>
            <a:r>
              <a:rPr lang="en-US" altLang="zh-CN" sz="600" dirty="0">
                <a:solidFill>
                  <a:schemeClr val="bg1"/>
                </a:solidFill>
                <a:latin typeface="+mn-lt"/>
                <a:cs typeface="+mn-ea"/>
                <a:sym typeface="+mn-lt"/>
              </a:rPr>
              <a:t>1980</a:t>
            </a:r>
            <a:r>
              <a:rPr lang="zh-CN" altLang="en-US" sz="600" dirty="0">
                <a:solidFill>
                  <a:schemeClr val="bg1"/>
                </a:solidFill>
                <a:latin typeface="+mn-lt"/>
                <a:cs typeface="+mn-ea"/>
                <a:sym typeface="+mn-lt"/>
              </a:rPr>
              <a:t>年</a:t>
            </a:r>
            <a:r>
              <a:rPr lang="en-US" altLang="zh-CN" sz="600" dirty="0">
                <a:solidFill>
                  <a:schemeClr val="bg1"/>
                </a:solidFill>
                <a:latin typeface="+mn-lt"/>
                <a:cs typeface="+mn-ea"/>
                <a:sym typeface="+mn-lt"/>
              </a:rPr>
              <a:t>12</a:t>
            </a:r>
            <a:r>
              <a:rPr lang="zh-CN" altLang="en-US" sz="600" dirty="0">
                <a:solidFill>
                  <a:schemeClr val="bg1"/>
                </a:solidFill>
                <a:latin typeface="+mn-lt"/>
                <a:cs typeface="+mn-ea"/>
                <a:sym typeface="+mn-lt"/>
              </a:rPr>
              <a:t>月</a:t>
            </a:r>
            <a:r>
              <a:rPr lang="en-US" altLang="zh-CN" sz="600" dirty="0">
                <a:solidFill>
                  <a:schemeClr val="bg1"/>
                </a:solidFill>
                <a:latin typeface="+mn-lt"/>
                <a:cs typeface="+mn-ea"/>
                <a:sym typeface="+mn-lt"/>
              </a:rPr>
              <a:t>12</a:t>
            </a:r>
            <a:r>
              <a:rPr lang="zh-CN" altLang="en-US" sz="600" dirty="0">
                <a:solidFill>
                  <a:schemeClr val="bg1"/>
                </a:solidFill>
                <a:latin typeface="+mn-lt"/>
                <a:cs typeface="+mn-ea"/>
                <a:sym typeface="+mn-lt"/>
              </a:rPr>
              <a:t>日公开招股上市，</a:t>
            </a:r>
            <a:r>
              <a:rPr lang="en-US" altLang="zh-CN" sz="600" dirty="0">
                <a:solidFill>
                  <a:schemeClr val="bg1"/>
                </a:solidFill>
                <a:latin typeface="+mn-lt"/>
                <a:cs typeface="+mn-ea"/>
                <a:sym typeface="+mn-lt"/>
              </a:rPr>
              <a:t>2012</a:t>
            </a:r>
            <a:r>
              <a:rPr lang="zh-CN" altLang="en-US" sz="600" dirty="0">
                <a:solidFill>
                  <a:schemeClr val="bg1"/>
                </a:solidFill>
                <a:latin typeface="+mn-lt"/>
                <a:cs typeface="+mn-ea"/>
                <a:sym typeface="+mn-lt"/>
              </a:rPr>
              <a:t>年创下</a:t>
            </a:r>
            <a:r>
              <a:rPr lang="en-US" altLang="zh-CN" sz="600" dirty="0">
                <a:solidFill>
                  <a:schemeClr val="bg1"/>
                </a:solidFill>
                <a:latin typeface="+mn-lt"/>
                <a:cs typeface="+mn-ea"/>
                <a:sym typeface="+mn-lt"/>
              </a:rPr>
              <a:t>6235</a:t>
            </a:r>
            <a:r>
              <a:rPr lang="zh-CN" altLang="en-US" sz="600" dirty="0">
                <a:solidFill>
                  <a:schemeClr val="bg1"/>
                </a:solidFill>
                <a:latin typeface="+mn-lt"/>
                <a:cs typeface="+mn-ea"/>
                <a:sym typeface="+mn-lt"/>
              </a:rPr>
              <a:t>亿美元的市值记录，截至</a:t>
            </a:r>
            <a:r>
              <a:rPr lang="en-US" altLang="zh-CN" sz="600" dirty="0">
                <a:solidFill>
                  <a:schemeClr val="bg1"/>
                </a:solidFill>
                <a:latin typeface="+mn-lt"/>
                <a:cs typeface="+mn-ea"/>
                <a:sym typeface="+mn-lt"/>
              </a:rPr>
              <a:t>2014</a:t>
            </a:r>
            <a:r>
              <a:rPr lang="zh-CN" altLang="en-US" sz="600" dirty="0">
                <a:solidFill>
                  <a:schemeClr val="bg1"/>
                </a:solidFill>
                <a:latin typeface="+mn-lt"/>
                <a:cs typeface="+mn-ea"/>
                <a:sym typeface="+mn-lt"/>
              </a:rPr>
              <a:t>年</a:t>
            </a:r>
            <a:r>
              <a:rPr lang="en-US" altLang="zh-CN" sz="600" dirty="0">
                <a:solidFill>
                  <a:schemeClr val="bg1"/>
                </a:solidFill>
                <a:latin typeface="+mn-lt"/>
                <a:cs typeface="+mn-ea"/>
                <a:sym typeface="+mn-lt"/>
              </a:rPr>
              <a:t>6</a:t>
            </a:r>
            <a:r>
              <a:rPr lang="zh-CN" altLang="en-US" sz="600" dirty="0">
                <a:solidFill>
                  <a:schemeClr val="bg1"/>
                </a:solidFill>
                <a:latin typeface="+mn-lt"/>
                <a:cs typeface="+mn-ea"/>
                <a:sym typeface="+mn-lt"/>
              </a:rPr>
              <a:t>月，公司名称已经连续三年成为全球市值最大公司。公司名称在</a:t>
            </a:r>
            <a:r>
              <a:rPr lang="en-US" altLang="zh-CN" sz="600" dirty="0">
                <a:solidFill>
                  <a:schemeClr val="bg1"/>
                </a:solidFill>
                <a:latin typeface="+mn-lt"/>
                <a:cs typeface="+mn-ea"/>
                <a:sym typeface="+mn-lt"/>
              </a:rPr>
              <a:t>2016</a:t>
            </a:r>
            <a:r>
              <a:rPr lang="zh-CN" altLang="en-US" sz="600" dirty="0">
                <a:solidFill>
                  <a:schemeClr val="bg1"/>
                </a:solidFill>
                <a:latin typeface="+mn-lt"/>
                <a:cs typeface="+mn-ea"/>
                <a:sym typeface="+mn-lt"/>
              </a:rPr>
              <a:t>年世界</a:t>
            </a:r>
            <a:r>
              <a:rPr lang="en-US" altLang="zh-CN" sz="600" dirty="0">
                <a:solidFill>
                  <a:schemeClr val="bg1"/>
                </a:solidFill>
                <a:latin typeface="+mn-lt"/>
                <a:cs typeface="+mn-ea"/>
                <a:sym typeface="+mn-lt"/>
              </a:rPr>
              <a:t>500</a:t>
            </a:r>
            <a:r>
              <a:rPr lang="zh-CN" altLang="en-US" sz="600" dirty="0">
                <a:solidFill>
                  <a:schemeClr val="bg1"/>
                </a:solidFill>
                <a:latin typeface="+mn-lt"/>
                <a:cs typeface="+mn-ea"/>
                <a:sym typeface="+mn-lt"/>
              </a:rPr>
              <a:t>强排行榜中排名第</a:t>
            </a:r>
            <a:r>
              <a:rPr lang="en-US" altLang="zh-CN" sz="600" dirty="0">
                <a:solidFill>
                  <a:schemeClr val="bg1"/>
                </a:solidFill>
                <a:latin typeface="+mn-lt"/>
                <a:cs typeface="+mn-ea"/>
                <a:sym typeface="+mn-lt"/>
              </a:rPr>
              <a:t>9</a:t>
            </a:r>
            <a:r>
              <a:rPr lang="zh-CN" altLang="en-US" sz="600" dirty="0">
                <a:solidFill>
                  <a:schemeClr val="bg1"/>
                </a:solidFill>
                <a:latin typeface="+mn-lt"/>
                <a:cs typeface="+mn-ea"/>
                <a:sym typeface="+mn-lt"/>
              </a:rPr>
              <a:t>名。</a:t>
            </a:r>
            <a:r>
              <a:rPr lang="en-US" altLang="zh-CN" sz="600" dirty="0">
                <a:solidFill>
                  <a:schemeClr val="bg1"/>
                </a:solidFill>
                <a:latin typeface="+mn-lt"/>
                <a:cs typeface="+mn-ea"/>
                <a:sym typeface="+mn-lt"/>
              </a:rPr>
              <a:t>2013</a:t>
            </a:r>
            <a:r>
              <a:rPr lang="zh-CN" altLang="en-US" sz="600" dirty="0">
                <a:solidFill>
                  <a:schemeClr val="bg1"/>
                </a:solidFill>
                <a:latin typeface="+mn-lt"/>
                <a:cs typeface="+mn-ea"/>
                <a:sym typeface="+mn-lt"/>
              </a:rPr>
              <a:t>年</a:t>
            </a:r>
            <a:r>
              <a:rPr lang="en-US" altLang="zh-CN" sz="600" dirty="0">
                <a:solidFill>
                  <a:schemeClr val="bg1"/>
                </a:solidFill>
                <a:latin typeface="+mn-lt"/>
                <a:cs typeface="+mn-ea"/>
                <a:sym typeface="+mn-lt"/>
              </a:rPr>
              <a:t>9</a:t>
            </a:r>
            <a:r>
              <a:rPr lang="zh-CN" altLang="en-US" sz="600" dirty="0">
                <a:solidFill>
                  <a:schemeClr val="bg1"/>
                </a:solidFill>
                <a:latin typeface="+mn-lt"/>
                <a:cs typeface="+mn-ea"/>
                <a:sym typeface="+mn-lt"/>
              </a:rPr>
              <a:t>月</a:t>
            </a:r>
            <a:r>
              <a:rPr lang="en-US" altLang="zh-CN" sz="600" dirty="0">
                <a:solidFill>
                  <a:schemeClr val="bg1"/>
                </a:solidFill>
                <a:latin typeface="+mn-lt"/>
                <a:cs typeface="+mn-ea"/>
                <a:sym typeface="+mn-lt"/>
              </a:rPr>
              <a:t>30</a:t>
            </a:r>
            <a:r>
              <a:rPr lang="zh-CN" altLang="en-US" sz="600" dirty="0">
                <a:solidFill>
                  <a:schemeClr val="bg1"/>
                </a:solidFill>
                <a:latin typeface="+mn-lt"/>
                <a:cs typeface="+mn-ea"/>
                <a:sym typeface="+mn-lt"/>
              </a:rPr>
              <a:t>日，在宏盟集团的“全球最佳品牌”报告中，公司名称超过可口可乐成为世界最有价值品牌。</a:t>
            </a:r>
            <a:r>
              <a:rPr lang="en-US" altLang="zh-CN" sz="600" dirty="0">
                <a:solidFill>
                  <a:schemeClr val="bg1"/>
                </a:solidFill>
                <a:latin typeface="+mn-lt"/>
                <a:cs typeface="+mn-ea"/>
                <a:sym typeface="+mn-lt"/>
              </a:rPr>
              <a:t>2014</a:t>
            </a:r>
            <a:r>
              <a:rPr lang="zh-CN" altLang="en-US" sz="600" dirty="0">
                <a:solidFill>
                  <a:schemeClr val="bg1"/>
                </a:solidFill>
                <a:latin typeface="+mn-lt"/>
                <a:cs typeface="+mn-ea"/>
                <a:sym typeface="+mn-lt"/>
              </a:rPr>
              <a:t>年，北小北品牌超越谷歌（</a:t>
            </a:r>
            <a:r>
              <a:rPr lang="en-US" altLang="zh-CN" sz="600" dirty="0">
                <a:solidFill>
                  <a:schemeClr val="bg1"/>
                </a:solidFill>
                <a:latin typeface="+mn-lt"/>
                <a:cs typeface="+mn-ea"/>
                <a:sym typeface="+mn-lt"/>
              </a:rPr>
              <a:t>Google</a:t>
            </a:r>
            <a:r>
              <a:rPr lang="zh-CN" altLang="en-US" sz="600" dirty="0">
                <a:solidFill>
                  <a:schemeClr val="bg1"/>
                </a:solidFill>
                <a:latin typeface="+mn-lt"/>
                <a:cs typeface="+mn-ea"/>
                <a:sym typeface="+mn-lt"/>
              </a:rPr>
              <a:t>），成为世界最具价值品牌。</a:t>
            </a:r>
            <a:endParaRPr lang="en-US" altLang="zh-CN" sz="600" dirty="0">
              <a:solidFill>
                <a:schemeClr val="bg1"/>
              </a:solidFill>
              <a:latin typeface="+mn-lt"/>
              <a:cs typeface="+mn-ea"/>
              <a:sym typeface="+mn-lt"/>
            </a:endParaRPr>
          </a:p>
        </p:txBody>
      </p:sp>
      <p:sp>
        <p:nvSpPr>
          <p:cNvPr id="17" name="TextBox 25"/>
          <p:cNvSpPr txBox="1"/>
          <p:nvPr/>
        </p:nvSpPr>
        <p:spPr>
          <a:xfrm>
            <a:off x="6858000" y="698222"/>
            <a:ext cx="1371600" cy="169277"/>
          </a:xfrm>
          <a:prstGeom prst="rect">
            <a:avLst/>
          </a:prstGeom>
          <a:noFill/>
        </p:spPr>
        <p:txBody>
          <a:bodyPr wrap="square" rtlCol="0">
            <a:spAutoFit/>
          </a:bodyPr>
          <a:lstStyle/>
          <a:p>
            <a:pPr algn="dist"/>
            <a:r>
              <a:rPr lang="id-ID" sz="500" dirty="0">
                <a:solidFill>
                  <a:schemeClr val="tx1">
                    <a:lumMod val="65000"/>
                    <a:lumOff val="35000"/>
                  </a:schemeClr>
                </a:solidFill>
                <a:latin typeface="+mn-lt"/>
                <a:cs typeface="+mn-ea"/>
                <a:sym typeface="+mn-lt"/>
              </a:rPr>
              <a:t>Company Introduction</a:t>
            </a:r>
          </a:p>
        </p:txBody>
      </p:sp>
      <p:sp>
        <p:nvSpPr>
          <p:cNvPr id="18" name="TextBox 9"/>
          <p:cNvSpPr txBox="1">
            <a:spLocks noChangeArrowheads="1"/>
          </p:cNvSpPr>
          <p:nvPr/>
        </p:nvSpPr>
        <p:spPr bwMode="auto">
          <a:xfrm>
            <a:off x="6400800" y="285750"/>
            <a:ext cx="2271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400" b="1" dirty="0">
                <a:solidFill>
                  <a:schemeClr val="tx1">
                    <a:lumMod val="65000"/>
                    <a:lumOff val="35000"/>
                  </a:schemeClr>
                </a:solidFill>
                <a:latin typeface="+mn-lt"/>
                <a:cs typeface="+mn-ea"/>
                <a:sym typeface="+mn-lt"/>
              </a:rPr>
              <a:t>公司概况</a:t>
            </a:r>
            <a:endParaRPr lang="id-ID" sz="2400" b="1" dirty="0">
              <a:solidFill>
                <a:schemeClr val="tx1">
                  <a:lumMod val="65000"/>
                  <a:lumOff val="35000"/>
                </a:schemeClr>
              </a:solidFill>
              <a:latin typeface="+mn-lt"/>
              <a:cs typeface="+mn-ea"/>
              <a:sym typeface="+mn-lt"/>
            </a:endParaRPr>
          </a:p>
        </p:txBody>
      </p:sp>
      <p:sp>
        <p:nvSpPr>
          <p:cNvPr id="7" name="TextBox 9"/>
          <p:cNvSpPr txBox="1">
            <a:spLocks noChangeArrowheads="1"/>
          </p:cNvSpPr>
          <p:nvPr/>
        </p:nvSpPr>
        <p:spPr bwMode="auto">
          <a:xfrm>
            <a:off x="367860" y="1588888"/>
            <a:ext cx="3442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CN" altLang="en-US" sz="2400" b="1" dirty="0">
                <a:solidFill>
                  <a:schemeClr val="bg1"/>
                </a:solidFill>
                <a:latin typeface="+mn-lt"/>
                <a:cs typeface="+mn-ea"/>
                <a:sym typeface="+mn-lt"/>
              </a:rPr>
              <a:t>创业公司名称</a:t>
            </a:r>
            <a:endParaRPr lang="id-ID" sz="2400" b="1" dirty="0">
              <a:solidFill>
                <a:schemeClr val="bg1"/>
              </a:solidFill>
              <a:latin typeface="+mn-lt"/>
              <a:cs typeface="+mn-ea"/>
              <a:sym typeface="+mn-lt"/>
            </a:endParaRPr>
          </a:p>
        </p:txBody>
      </p:sp>
      <p:sp>
        <p:nvSpPr>
          <p:cNvPr id="2" name="矩形 1"/>
          <p:cNvSpPr/>
          <p:nvPr/>
        </p:nvSpPr>
        <p:spPr>
          <a:xfrm>
            <a:off x="497680" y="2227332"/>
            <a:ext cx="76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fill="hold" grpId="0" nodeType="withEffect">
                                  <p:stCondLst>
                                    <p:cond delay="0"/>
                                  </p:stCondLst>
                                  <p:childTnLst>
                                    <p:animClr clrSpc="hsl" dir="cw">
                                      <p:cBhvr override="childStyle">
                                        <p:cTn id="6" dur="3000" fill="hold"/>
                                        <p:tgtEl>
                                          <p:spTgt spid="36"/>
                                        </p:tgtEl>
                                        <p:attrNameLst>
                                          <p:attrName>style.color</p:attrName>
                                        </p:attrNameLst>
                                      </p:cBhvr>
                                      <p:by>
                                        <p:hsl h="0" s="-70588" l="0"/>
                                      </p:by>
                                    </p:animClr>
                                    <p:animClr clrSpc="hsl" dir="cw">
                                      <p:cBhvr>
                                        <p:cTn id="7" dur="3000" fill="hold"/>
                                        <p:tgtEl>
                                          <p:spTgt spid="36"/>
                                        </p:tgtEl>
                                        <p:attrNameLst>
                                          <p:attrName>fillcolor</p:attrName>
                                        </p:attrNameLst>
                                      </p:cBhvr>
                                      <p:by>
                                        <p:hsl h="0" s="-70588" l="0"/>
                                      </p:by>
                                    </p:animClr>
                                    <p:animClr clrSpc="hsl" dir="cw">
                                      <p:cBhvr>
                                        <p:cTn id="8" dur="3000" fill="hold"/>
                                        <p:tgtEl>
                                          <p:spTgt spid="36"/>
                                        </p:tgtEl>
                                        <p:attrNameLst>
                                          <p:attrName>stroke.color</p:attrName>
                                        </p:attrNameLst>
                                      </p:cBhvr>
                                      <p:by>
                                        <p:hsl h="0" s="-70588" l="0"/>
                                      </p:by>
                                    </p:animClr>
                                    <p:set>
                                      <p:cBhvr>
                                        <p:cTn id="9" dur="3000" fill="hold"/>
                                        <p:tgtEl>
                                          <p:spTgt spid="36"/>
                                        </p:tgtEl>
                                        <p:attrNameLst>
                                          <p:attrName>fill.type</p:attrName>
                                        </p:attrNameLst>
                                      </p:cBhvr>
                                      <p:to>
                                        <p:strVal val="solid"/>
                                      </p:to>
                                    </p:set>
                                  </p:childTnLst>
                                </p:cTn>
                              </p:par>
                            </p:childTnLst>
                          </p:cTn>
                        </p:par>
                        <p:par>
                          <p:cTn id="10" fill="hold">
                            <p:stCondLst>
                              <p:cond delay="3000"/>
                            </p:stCondLst>
                            <p:childTnLst>
                              <p:par>
                                <p:cTn id="11" presetID="17" presetClass="entr" presetSubtype="1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strVal val="#ppt_h"/>
                                          </p:val>
                                        </p:tav>
                                        <p:tav tm="100000">
                                          <p:val>
                                            <p:strVal val="#ppt_h"/>
                                          </p:val>
                                        </p:tav>
                                      </p:tavLst>
                                    </p:anim>
                                  </p:childTnLst>
                                </p:cTn>
                              </p:par>
                            </p:childTnLst>
                          </p:cTn>
                        </p:par>
                        <p:par>
                          <p:cTn id="15" fill="hold">
                            <p:stCondLst>
                              <p:cond delay="35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4862888" y="1243620"/>
            <a:ext cx="587528" cy="3251497"/>
            <a:chOff x="6417094" y="2025779"/>
            <a:chExt cx="783575" cy="4335329"/>
          </a:xfrm>
        </p:grpSpPr>
        <p:sp>
          <p:nvSpPr>
            <p:cNvPr id="14" name="Rectangle 13"/>
            <p:cNvSpPr/>
            <p:nvPr/>
          </p:nvSpPr>
          <p:spPr>
            <a:xfrm>
              <a:off x="6527221"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8" name="Rectangle 7"/>
            <p:cNvSpPr/>
            <p:nvPr/>
          </p:nvSpPr>
          <p:spPr>
            <a:xfrm>
              <a:off x="6527220" y="3176224"/>
              <a:ext cx="535472" cy="3184884"/>
            </a:xfrm>
            <a:prstGeom prst="rect">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0" name="Title 20"/>
            <p:cNvSpPr txBox="1"/>
            <p:nvPr/>
          </p:nvSpPr>
          <p:spPr>
            <a:xfrm rot="16200000">
              <a:off x="5890556" y="4974835"/>
              <a:ext cx="1773753"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01 – January </a:t>
              </a:r>
            </a:p>
          </p:txBody>
        </p:sp>
        <p:sp>
          <p:nvSpPr>
            <p:cNvPr id="26" name="Title 20"/>
            <p:cNvSpPr txBox="1"/>
            <p:nvPr/>
          </p:nvSpPr>
          <p:spPr>
            <a:xfrm>
              <a:off x="6417094"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dk2">
                      <a:lumMod val="100000"/>
                    </a:schemeClr>
                  </a:solidFill>
                  <a:latin typeface="+mn-lt"/>
                  <a:ea typeface="+mn-ea"/>
                  <a:cs typeface="+mn-ea"/>
                  <a:sym typeface="+mn-lt"/>
                </a:rPr>
                <a:t>70%</a:t>
              </a:r>
            </a:p>
          </p:txBody>
        </p:sp>
      </p:grpSp>
      <p:grpSp>
        <p:nvGrpSpPr>
          <p:cNvPr id="122" name="Group 121"/>
          <p:cNvGrpSpPr/>
          <p:nvPr/>
        </p:nvGrpSpPr>
        <p:grpSpPr>
          <a:xfrm>
            <a:off x="5478629" y="1243620"/>
            <a:ext cx="587528" cy="3251497"/>
            <a:chOff x="7238296" y="2025779"/>
            <a:chExt cx="783575" cy="4335329"/>
          </a:xfrm>
        </p:grpSpPr>
        <p:sp>
          <p:nvSpPr>
            <p:cNvPr id="15" name="Rectangle 14"/>
            <p:cNvSpPr/>
            <p:nvPr/>
          </p:nvSpPr>
          <p:spPr>
            <a:xfrm>
              <a:off x="7354844"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9" name="Rectangle 8"/>
            <p:cNvSpPr/>
            <p:nvPr/>
          </p:nvSpPr>
          <p:spPr>
            <a:xfrm>
              <a:off x="7354844" y="3904792"/>
              <a:ext cx="535472" cy="2456316"/>
            </a:xfrm>
            <a:prstGeom prst="rect">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1" name="Title 20"/>
            <p:cNvSpPr txBox="1"/>
            <p:nvPr/>
          </p:nvSpPr>
          <p:spPr>
            <a:xfrm rot="16200000">
              <a:off x="6596104" y="4829376"/>
              <a:ext cx="2064669"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02 - February</a:t>
              </a:r>
            </a:p>
          </p:txBody>
        </p:sp>
        <p:sp>
          <p:nvSpPr>
            <p:cNvPr id="27" name="Title 20"/>
            <p:cNvSpPr txBox="1"/>
            <p:nvPr/>
          </p:nvSpPr>
          <p:spPr>
            <a:xfrm>
              <a:off x="7238296"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accent2">
                      <a:lumMod val="100000"/>
                    </a:schemeClr>
                  </a:solidFill>
                  <a:latin typeface="+mn-lt"/>
                  <a:ea typeface="+mn-ea"/>
                  <a:cs typeface="+mn-ea"/>
                  <a:sym typeface="+mn-lt"/>
                </a:rPr>
                <a:t>40%</a:t>
              </a:r>
            </a:p>
          </p:txBody>
        </p:sp>
      </p:grpSp>
      <p:grpSp>
        <p:nvGrpSpPr>
          <p:cNvPr id="123" name="Group 122"/>
          <p:cNvGrpSpPr/>
          <p:nvPr/>
        </p:nvGrpSpPr>
        <p:grpSpPr>
          <a:xfrm>
            <a:off x="6083123" y="1243619"/>
            <a:ext cx="587528" cy="3251498"/>
            <a:chOff x="8044498" y="2025779"/>
            <a:chExt cx="783575" cy="4335330"/>
          </a:xfrm>
        </p:grpSpPr>
        <p:sp>
          <p:nvSpPr>
            <p:cNvPr id="16" name="Rectangle 15"/>
            <p:cNvSpPr/>
            <p:nvPr/>
          </p:nvSpPr>
          <p:spPr>
            <a:xfrm>
              <a:off x="8182466"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10" name="Rectangle 9"/>
            <p:cNvSpPr/>
            <p:nvPr/>
          </p:nvSpPr>
          <p:spPr>
            <a:xfrm>
              <a:off x="8182467" y="2609559"/>
              <a:ext cx="535472" cy="3751550"/>
            </a:xfrm>
            <a:prstGeom prst="rect">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2" name="Title 20"/>
            <p:cNvSpPr txBox="1"/>
            <p:nvPr/>
          </p:nvSpPr>
          <p:spPr>
            <a:xfrm rot="16200000">
              <a:off x="7545521" y="4974833"/>
              <a:ext cx="1773753"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03 - March</a:t>
              </a:r>
            </a:p>
          </p:txBody>
        </p:sp>
        <p:sp>
          <p:nvSpPr>
            <p:cNvPr id="28" name="Title 20"/>
            <p:cNvSpPr txBox="1"/>
            <p:nvPr/>
          </p:nvSpPr>
          <p:spPr>
            <a:xfrm>
              <a:off x="8044498"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dk2">
                      <a:lumMod val="100000"/>
                    </a:schemeClr>
                  </a:solidFill>
                  <a:latin typeface="+mn-lt"/>
                  <a:ea typeface="+mn-ea"/>
                  <a:cs typeface="+mn-ea"/>
                  <a:sym typeface="+mn-lt"/>
                </a:rPr>
                <a:t>85%</a:t>
              </a:r>
            </a:p>
          </p:txBody>
        </p:sp>
      </p:grpSp>
      <p:grpSp>
        <p:nvGrpSpPr>
          <p:cNvPr id="124" name="Group 123"/>
          <p:cNvGrpSpPr/>
          <p:nvPr/>
        </p:nvGrpSpPr>
        <p:grpSpPr>
          <a:xfrm>
            <a:off x="6698864" y="1243619"/>
            <a:ext cx="587528" cy="3251498"/>
            <a:chOff x="8865700" y="2025779"/>
            <a:chExt cx="783575" cy="4335330"/>
          </a:xfrm>
        </p:grpSpPr>
        <p:sp>
          <p:nvSpPr>
            <p:cNvPr id="17" name="Rectangle 16"/>
            <p:cNvSpPr/>
            <p:nvPr/>
          </p:nvSpPr>
          <p:spPr>
            <a:xfrm>
              <a:off x="9007602"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11" name="Rectangle 10"/>
            <p:cNvSpPr/>
            <p:nvPr/>
          </p:nvSpPr>
          <p:spPr>
            <a:xfrm>
              <a:off x="9007603" y="2829284"/>
              <a:ext cx="535472" cy="3531825"/>
            </a:xfrm>
            <a:prstGeom prst="rect">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3" name="Title 20"/>
            <p:cNvSpPr txBox="1"/>
            <p:nvPr/>
          </p:nvSpPr>
          <p:spPr>
            <a:xfrm rot="16200000">
              <a:off x="8392715" y="4974833"/>
              <a:ext cx="1773753"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04 - April</a:t>
              </a:r>
            </a:p>
          </p:txBody>
        </p:sp>
        <p:sp>
          <p:nvSpPr>
            <p:cNvPr id="29" name="Title 20"/>
            <p:cNvSpPr txBox="1"/>
            <p:nvPr/>
          </p:nvSpPr>
          <p:spPr>
            <a:xfrm>
              <a:off x="8865700"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accent2">
                      <a:lumMod val="100000"/>
                    </a:schemeClr>
                  </a:solidFill>
                  <a:latin typeface="+mn-lt"/>
                  <a:ea typeface="+mn-ea"/>
                  <a:cs typeface="+mn-ea"/>
                  <a:sym typeface="+mn-lt"/>
                </a:rPr>
                <a:t>76%</a:t>
              </a:r>
            </a:p>
          </p:txBody>
        </p:sp>
      </p:grpSp>
      <p:grpSp>
        <p:nvGrpSpPr>
          <p:cNvPr id="127" name="Group 126"/>
          <p:cNvGrpSpPr/>
          <p:nvPr/>
        </p:nvGrpSpPr>
        <p:grpSpPr>
          <a:xfrm>
            <a:off x="7331774" y="1243619"/>
            <a:ext cx="587528" cy="3251501"/>
            <a:chOff x="9709799" y="2025779"/>
            <a:chExt cx="783575" cy="4335334"/>
          </a:xfrm>
        </p:grpSpPr>
        <p:grpSp>
          <p:nvGrpSpPr>
            <p:cNvPr id="125" name="Group 124"/>
            <p:cNvGrpSpPr/>
            <p:nvPr/>
          </p:nvGrpSpPr>
          <p:grpSpPr>
            <a:xfrm>
              <a:off x="9835225" y="2025779"/>
              <a:ext cx="535472" cy="4335334"/>
              <a:chOff x="9835225" y="2025779"/>
              <a:chExt cx="535472" cy="4335334"/>
            </a:xfrm>
          </p:grpSpPr>
          <p:sp>
            <p:nvSpPr>
              <p:cNvPr id="18" name="Rectangle 17"/>
              <p:cNvSpPr/>
              <p:nvPr/>
            </p:nvSpPr>
            <p:spPr>
              <a:xfrm>
                <a:off x="9835225"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12" name="Rectangle 11"/>
              <p:cNvSpPr/>
              <p:nvPr/>
            </p:nvSpPr>
            <p:spPr>
              <a:xfrm>
                <a:off x="9835225" y="2609560"/>
                <a:ext cx="535472" cy="3751553"/>
              </a:xfrm>
              <a:prstGeom prst="rect">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4" name="Title 20"/>
              <p:cNvSpPr txBox="1"/>
              <p:nvPr/>
            </p:nvSpPr>
            <p:spPr>
              <a:xfrm rot="16200000">
                <a:off x="9208144" y="4974832"/>
                <a:ext cx="1773753"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05 - May</a:t>
                </a:r>
              </a:p>
            </p:txBody>
          </p:sp>
        </p:grpSp>
        <p:sp>
          <p:nvSpPr>
            <p:cNvPr id="30" name="Title 20"/>
            <p:cNvSpPr txBox="1"/>
            <p:nvPr/>
          </p:nvSpPr>
          <p:spPr>
            <a:xfrm>
              <a:off x="9709799"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dk2">
                      <a:lumMod val="100000"/>
                    </a:schemeClr>
                  </a:solidFill>
                  <a:latin typeface="+mn-lt"/>
                  <a:ea typeface="+mn-ea"/>
                  <a:cs typeface="+mn-ea"/>
                  <a:sym typeface="+mn-lt"/>
                </a:rPr>
                <a:t>92%</a:t>
              </a:r>
            </a:p>
          </p:txBody>
        </p:sp>
      </p:grpSp>
      <p:grpSp>
        <p:nvGrpSpPr>
          <p:cNvPr id="128" name="Group 127"/>
          <p:cNvGrpSpPr/>
          <p:nvPr/>
        </p:nvGrpSpPr>
        <p:grpSpPr>
          <a:xfrm>
            <a:off x="7947516" y="1243620"/>
            <a:ext cx="587528" cy="3251498"/>
            <a:chOff x="10531002" y="2025779"/>
            <a:chExt cx="783575" cy="4335331"/>
          </a:xfrm>
        </p:grpSpPr>
        <p:grpSp>
          <p:nvGrpSpPr>
            <p:cNvPr id="126" name="Group 125"/>
            <p:cNvGrpSpPr/>
            <p:nvPr/>
          </p:nvGrpSpPr>
          <p:grpSpPr>
            <a:xfrm>
              <a:off x="10660361" y="2025779"/>
              <a:ext cx="535472" cy="4335331"/>
              <a:chOff x="10660361" y="2025779"/>
              <a:chExt cx="535472" cy="4335331"/>
            </a:xfrm>
          </p:grpSpPr>
          <p:sp>
            <p:nvSpPr>
              <p:cNvPr id="19" name="Rectangle 18"/>
              <p:cNvSpPr/>
              <p:nvPr/>
            </p:nvSpPr>
            <p:spPr>
              <a:xfrm>
                <a:off x="10660361"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13" name="Rectangle 12"/>
              <p:cNvSpPr/>
              <p:nvPr/>
            </p:nvSpPr>
            <p:spPr>
              <a:xfrm>
                <a:off x="10660361" y="3176223"/>
                <a:ext cx="535472" cy="3184887"/>
              </a:xfrm>
              <a:prstGeom prst="rect">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5" name="Title 20"/>
              <p:cNvSpPr txBox="1"/>
              <p:nvPr/>
            </p:nvSpPr>
            <p:spPr>
              <a:xfrm rot="16200000">
                <a:off x="10041784" y="4974834"/>
                <a:ext cx="1773753"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06 -June</a:t>
                </a:r>
              </a:p>
            </p:txBody>
          </p:sp>
        </p:grpSp>
        <p:sp>
          <p:nvSpPr>
            <p:cNvPr id="31" name="Title 20"/>
            <p:cNvSpPr txBox="1"/>
            <p:nvPr/>
          </p:nvSpPr>
          <p:spPr>
            <a:xfrm>
              <a:off x="10531002"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accent2">
                      <a:lumMod val="100000"/>
                    </a:schemeClr>
                  </a:solidFill>
                  <a:latin typeface="+mn-lt"/>
                  <a:ea typeface="+mn-ea"/>
                  <a:cs typeface="+mn-ea"/>
                  <a:sym typeface="+mn-lt"/>
                </a:rPr>
                <a:t>65%</a:t>
              </a:r>
            </a:p>
          </p:txBody>
        </p:sp>
      </p:grpSp>
      <p:sp>
        <p:nvSpPr>
          <p:cNvPr id="48" name="TextBox 47"/>
          <p:cNvSpPr txBox="1"/>
          <p:nvPr/>
        </p:nvSpPr>
        <p:spPr>
          <a:xfrm>
            <a:off x="1254416" y="2697044"/>
            <a:ext cx="790601" cy="276999"/>
          </a:xfrm>
          <a:prstGeom prst="rect">
            <a:avLst/>
          </a:prstGeom>
          <a:noFill/>
        </p:spPr>
        <p:txBody>
          <a:bodyPr wrap="none" rtlCol="0">
            <a:spAutoFit/>
          </a:bodyPr>
          <a:lstStyle/>
          <a:p>
            <a:r>
              <a:rPr lang="id-ID" sz="1200" b="1" dirty="0">
                <a:solidFill>
                  <a:schemeClr val="tx2"/>
                </a:solidFill>
                <a:latin typeface="+mn-lt"/>
                <a:cs typeface="+mn-ea"/>
                <a:sym typeface="+mn-lt"/>
              </a:rPr>
              <a:t>January</a:t>
            </a:r>
          </a:p>
        </p:txBody>
      </p:sp>
      <p:sp>
        <p:nvSpPr>
          <p:cNvPr id="49" name="TextBox 48"/>
          <p:cNvSpPr txBox="1"/>
          <p:nvPr/>
        </p:nvSpPr>
        <p:spPr>
          <a:xfrm>
            <a:off x="1254417" y="2928904"/>
            <a:ext cx="1349586"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dolor sit amet, consectetur adipiscing elit.</a:t>
            </a:r>
            <a:endParaRPr lang="en-US" sz="600" b="1" dirty="0">
              <a:latin typeface="+mn-lt"/>
              <a:cs typeface="+mn-ea"/>
              <a:sym typeface="+mn-lt"/>
            </a:endParaRPr>
          </a:p>
        </p:txBody>
      </p:sp>
      <p:sp>
        <p:nvSpPr>
          <p:cNvPr id="106" name="AutoShape 10"/>
          <p:cNvSpPr/>
          <p:nvPr/>
        </p:nvSpPr>
        <p:spPr bwMode="auto">
          <a:xfrm>
            <a:off x="800503" y="2845539"/>
            <a:ext cx="288813" cy="316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dk2">
              <a:lumMod val="100000"/>
            </a:schemeClr>
          </a:solidFill>
          <a:ln>
            <a:noFill/>
          </a:ln>
          <a:effectLst/>
        </p:spPr>
        <p:txBody>
          <a:bodyPr lIns="19050" tIns="19050" rIns="19050" bIns="19050" anchor="ctr"/>
          <a:lstStyle/>
          <a:p>
            <a:pPr defTabSz="342900">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64" name="TextBox 63"/>
          <p:cNvSpPr txBox="1"/>
          <p:nvPr/>
        </p:nvSpPr>
        <p:spPr>
          <a:xfrm>
            <a:off x="3139803" y="2728274"/>
            <a:ext cx="841897" cy="276999"/>
          </a:xfrm>
          <a:prstGeom prst="rect">
            <a:avLst/>
          </a:prstGeom>
          <a:noFill/>
        </p:spPr>
        <p:txBody>
          <a:bodyPr wrap="none" rtlCol="0">
            <a:spAutoFit/>
          </a:bodyPr>
          <a:lstStyle/>
          <a:p>
            <a:r>
              <a:rPr lang="id-ID" sz="1200" b="1" dirty="0">
                <a:solidFill>
                  <a:schemeClr val="tx2"/>
                </a:solidFill>
                <a:latin typeface="+mn-lt"/>
                <a:cs typeface="+mn-ea"/>
                <a:sym typeface="+mn-lt"/>
              </a:rPr>
              <a:t>February</a:t>
            </a:r>
          </a:p>
        </p:txBody>
      </p:sp>
      <p:sp>
        <p:nvSpPr>
          <p:cNvPr id="65" name="TextBox 64"/>
          <p:cNvSpPr txBox="1"/>
          <p:nvPr/>
        </p:nvSpPr>
        <p:spPr>
          <a:xfrm>
            <a:off x="3139804" y="2960134"/>
            <a:ext cx="1349586"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dolor sit amet, consectetur adipiscing elit.</a:t>
            </a:r>
            <a:endParaRPr lang="en-US" sz="600" b="1" dirty="0">
              <a:latin typeface="+mn-lt"/>
              <a:cs typeface="+mn-ea"/>
              <a:sym typeface="+mn-lt"/>
            </a:endParaRPr>
          </a:p>
        </p:txBody>
      </p:sp>
      <p:sp>
        <p:nvSpPr>
          <p:cNvPr id="107" name="AutoShape 10"/>
          <p:cNvSpPr/>
          <p:nvPr/>
        </p:nvSpPr>
        <p:spPr bwMode="auto">
          <a:xfrm>
            <a:off x="2686768" y="2849916"/>
            <a:ext cx="288813" cy="316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2">
              <a:lumMod val="100000"/>
            </a:schemeClr>
          </a:solidFill>
          <a:ln>
            <a:noFill/>
          </a:ln>
          <a:effectLst/>
        </p:spPr>
        <p:txBody>
          <a:bodyPr lIns="19050" tIns="19050" rIns="19050" bIns="19050" anchor="ctr"/>
          <a:lstStyle/>
          <a:p>
            <a:pPr defTabSz="342900">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82" name="TextBox 81"/>
          <p:cNvSpPr txBox="1"/>
          <p:nvPr/>
        </p:nvSpPr>
        <p:spPr>
          <a:xfrm>
            <a:off x="1254416" y="3351958"/>
            <a:ext cx="636713" cy="276999"/>
          </a:xfrm>
          <a:prstGeom prst="rect">
            <a:avLst/>
          </a:prstGeom>
          <a:noFill/>
        </p:spPr>
        <p:txBody>
          <a:bodyPr wrap="none" rtlCol="0">
            <a:spAutoFit/>
          </a:bodyPr>
          <a:lstStyle/>
          <a:p>
            <a:r>
              <a:rPr lang="id-ID" sz="1200" b="1" dirty="0">
                <a:solidFill>
                  <a:schemeClr val="tx2"/>
                </a:solidFill>
                <a:latin typeface="+mn-lt"/>
                <a:cs typeface="+mn-ea"/>
                <a:sym typeface="+mn-lt"/>
              </a:rPr>
              <a:t>March</a:t>
            </a:r>
          </a:p>
        </p:txBody>
      </p:sp>
      <p:sp>
        <p:nvSpPr>
          <p:cNvPr id="83" name="TextBox 82"/>
          <p:cNvSpPr txBox="1"/>
          <p:nvPr/>
        </p:nvSpPr>
        <p:spPr>
          <a:xfrm>
            <a:off x="1254417" y="3583817"/>
            <a:ext cx="1349587"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dolor sit amet, consectetur adipiscing elit.</a:t>
            </a:r>
            <a:endParaRPr lang="en-US" sz="600" b="1" dirty="0">
              <a:latin typeface="+mn-lt"/>
              <a:cs typeface="+mn-ea"/>
              <a:sym typeface="+mn-lt"/>
            </a:endParaRPr>
          </a:p>
        </p:txBody>
      </p:sp>
      <p:sp>
        <p:nvSpPr>
          <p:cNvPr id="108" name="AutoShape 10"/>
          <p:cNvSpPr/>
          <p:nvPr/>
        </p:nvSpPr>
        <p:spPr bwMode="auto">
          <a:xfrm>
            <a:off x="800678" y="3481281"/>
            <a:ext cx="288814" cy="3165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dk2">
              <a:lumMod val="100000"/>
            </a:schemeClr>
          </a:solidFill>
          <a:ln>
            <a:noFill/>
          </a:ln>
          <a:effectLst/>
        </p:spPr>
        <p:txBody>
          <a:bodyPr lIns="19050" tIns="19050" rIns="19050" bIns="19050" anchor="ctr"/>
          <a:lstStyle/>
          <a:p>
            <a:pPr defTabSz="342900">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89" name="TextBox 88"/>
          <p:cNvSpPr txBox="1"/>
          <p:nvPr/>
        </p:nvSpPr>
        <p:spPr>
          <a:xfrm>
            <a:off x="3146214" y="3357212"/>
            <a:ext cx="535724" cy="276999"/>
          </a:xfrm>
          <a:prstGeom prst="rect">
            <a:avLst/>
          </a:prstGeom>
          <a:noFill/>
        </p:spPr>
        <p:txBody>
          <a:bodyPr wrap="none" rtlCol="0">
            <a:spAutoFit/>
          </a:bodyPr>
          <a:lstStyle/>
          <a:p>
            <a:r>
              <a:rPr lang="id-ID" sz="1200" b="1" dirty="0">
                <a:solidFill>
                  <a:schemeClr val="tx2"/>
                </a:solidFill>
                <a:latin typeface="+mn-lt"/>
                <a:cs typeface="+mn-ea"/>
                <a:sym typeface="+mn-lt"/>
              </a:rPr>
              <a:t>April</a:t>
            </a:r>
          </a:p>
        </p:txBody>
      </p:sp>
      <p:sp>
        <p:nvSpPr>
          <p:cNvPr id="90" name="TextBox 89"/>
          <p:cNvSpPr txBox="1"/>
          <p:nvPr/>
        </p:nvSpPr>
        <p:spPr>
          <a:xfrm>
            <a:off x="3146215" y="3589072"/>
            <a:ext cx="1349586"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dolor sit amet, consectetur adipiscing elit.</a:t>
            </a:r>
            <a:endParaRPr lang="en-US" sz="600" b="1" dirty="0">
              <a:latin typeface="+mn-lt"/>
              <a:cs typeface="+mn-ea"/>
              <a:sym typeface="+mn-lt"/>
            </a:endParaRPr>
          </a:p>
        </p:txBody>
      </p:sp>
      <p:sp>
        <p:nvSpPr>
          <p:cNvPr id="109" name="AutoShape 10"/>
          <p:cNvSpPr/>
          <p:nvPr/>
        </p:nvSpPr>
        <p:spPr bwMode="auto">
          <a:xfrm>
            <a:off x="2705656" y="3478854"/>
            <a:ext cx="288813" cy="316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2">
              <a:lumMod val="100000"/>
            </a:schemeClr>
          </a:solidFill>
          <a:ln>
            <a:noFill/>
          </a:ln>
          <a:effectLst/>
        </p:spPr>
        <p:txBody>
          <a:bodyPr lIns="19050" tIns="19050" rIns="19050" bIns="19050" anchor="ctr"/>
          <a:lstStyle/>
          <a:p>
            <a:pPr defTabSz="342900">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96" name="TextBox 95"/>
          <p:cNvSpPr txBox="1"/>
          <p:nvPr/>
        </p:nvSpPr>
        <p:spPr>
          <a:xfrm>
            <a:off x="1271554" y="3965056"/>
            <a:ext cx="482824" cy="276999"/>
          </a:xfrm>
          <a:prstGeom prst="rect">
            <a:avLst/>
          </a:prstGeom>
          <a:noFill/>
        </p:spPr>
        <p:txBody>
          <a:bodyPr wrap="none" rtlCol="0">
            <a:spAutoFit/>
          </a:bodyPr>
          <a:lstStyle/>
          <a:p>
            <a:r>
              <a:rPr lang="id-ID" sz="1200" b="1" dirty="0">
                <a:solidFill>
                  <a:schemeClr val="tx2"/>
                </a:solidFill>
                <a:latin typeface="+mn-lt"/>
                <a:cs typeface="+mn-ea"/>
                <a:sym typeface="+mn-lt"/>
              </a:rPr>
              <a:t>May</a:t>
            </a:r>
          </a:p>
        </p:txBody>
      </p:sp>
      <p:sp>
        <p:nvSpPr>
          <p:cNvPr id="97" name="TextBox 96"/>
          <p:cNvSpPr txBox="1"/>
          <p:nvPr/>
        </p:nvSpPr>
        <p:spPr>
          <a:xfrm>
            <a:off x="1271555" y="4196916"/>
            <a:ext cx="1349587"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dolor sit amet, consectetur adipiscing elit.</a:t>
            </a:r>
            <a:endParaRPr lang="en-US" sz="600" b="1" dirty="0">
              <a:latin typeface="+mn-lt"/>
              <a:cs typeface="+mn-ea"/>
              <a:sym typeface="+mn-lt"/>
            </a:endParaRPr>
          </a:p>
        </p:txBody>
      </p:sp>
      <p:sp>
        <p:nvSpPr>
          <p:cNvPr id="110" name="AutoShape 10"/>
          <p:cNvSpPr/>
          <p:nvPr/>
        </p:nvSpPr>
        <p:spPr bwMode="auto">
          <a:xfrm>
            <a:off x="817816" y="4073625"/>
            <a:ext cx="288814" cy="316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dk2">
              <a:lumMod val="100000"/>
            </a:schemeClr>
          </a:solidFill>
          <a:ln>
            <a:noFill/>
          </a:ln>
          <a:effectLst/>
        </p:spPr>
        <p:txBody>
          <a:bodyPr lIns="19050" tIns="19050" rIns="19050" bIns="19050" anchor="ctr"/>
          <a:lstStyle/>
          <a:p>
            <a:pPr defTabSz="342900">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103" name="TextBox 102"/>
          <p:cNvSpPr txBox="1"/>
          <p:nvPr/>
        </p:nvSpPr>
        <p:spPr>
          <a:xfrm>
            <a:off x="3163527" y="3956628"/>
            <a:ext cx="545342" cy="276999"/>
          </a:xfrm>
          <a:prstGeom prst="rect">
            <a:avLst/>
          </a:prstGeom>
          <a:noFill/>
        </p:spPr>
        <p:txBody>
          <a:bodyPr wrap="none" rtlCol="0">
            <a:spAutoFit/>
          </a:bodyPr>
          <a:lstStyle/>
          <a:p>
            <a:r>
              <a:rPr lang="id-ID" sz="1200" b="1" dirty="0">
                <a:solidFill>
                  <a:schemeClr val="tx2"/>
                </a:solidFill>
                <a:latin typeface="+mn-lt"/>
                <a:cs typeface="+mn-ea"/>
                <a:sym typeface="+mn-lt"/>
              </a:rPr>
              <a:t>June</a:t>
            </a:r>
          </a:p>
        </p:txBody>
      </p:sp>
      <p:sp>
        <p:nvSpPr>
          <p:cNvPr id="104" name="TextBox 103"/>
          <p:cNvSpPr txBox="1"/>
          <p:nvPr/>
        </p:nvSpPr>
        <p:spPr>
          <a:xfrm>
            <a:off x="3163528" y="4188488"/>
            <a:ext cx="1349586"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dolor sit amet, consectetur adipiscing elit.</a:t>
            </a:r>
            <a:endParaRPr lang="en-US" sz="600" b="1" dirty="0">
              <a:latin typeface="+mn-lt"/>
              <a:cs typeface="+mn-ea"/>
              <a:sym typeface="+mn-lt"/>
            </a:endParaRPr>
          </a:p>
        </p:txBody>
      </p:sp>
      <p:sp>
        <p:nvSpPr>
          <p:cNvPr id="111" name="AutoShape 10"/>
          <p:cNvSpPr/>
          <p:nvPr/>
        </p:nvSpPr>
        <p:spPr bwMode="auto">
          <a:xfrm>
            <a:off x="2708090" y="4078270"/>
            <a:ext cx="288814" cy="316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2">
              <a:lumMod val="100000"/>
            </a:schemeClr>
          </a:solidFill>
          <a:ln>
            <a:noFill/>
          </a:ln>
          <a:effectLst/>
        </p:spPr>
        <p:txBody>
          <a:bodyPr lIns="19050" tIns="19050" rIns="19050" bIns="19050" anchor="ctr"/>
          <a:lstStyle/>
          <a:p>
            <a:pPr defTabSz="342900">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112" name="TextBox 111"/>
          <p:cNvSpPr txBox="1"/>
          <p:nvPr/>
        </p:nvSpPr>
        <p:spPr>
          <a:xfrm>
            <a:off x="744979" y="2067162"/>
            <a:ext cx="3982407" cy="332399"/>
          </a:xfrm>
          <a:prstGeom prst="rect">
            <a:avLst/>
          </a:prstGeom>
          <a:noFill/>
        </p:spPr>
        <p:txBody>
          <a:bodyPr wrap="square" rtlCol="0">
            <a:spAutoFit/>
          </a:bodyPr>
          <a:lstStyle/>
          <a:p>
            <a:pPr>
              <a:lnSpc>
                <a:spcPct val="130000"/>
              </a:lnSpc>
            </a:pPr>
            <a:r>
              <a:rPr lang="zh-CN" altLang="en-US" sz="600" dirty="0">
                <a:latin typeface="+mn-lt"/>
                <a:cs typeface="+mn-ea"/>
                <a:sym typeface="+mn-lt"/>
              </a:rPr>
              <a:t>公司名称超过可口可乐成为世界最有价值品牌。</a:t>
            </a:r>
            <a:r>
              <a:rPr lang="en-US" altLang="zh-CN" sz="600" dirty="0">
                <a:latin typeface="+mn-lt"/>
                <a:cs typeface="+mn-ea"/>
                <a:sym typeface="+mn-lt"/>
              </a:rPr>
              <a:t>2014</a:t>
            </a:r>
            <a:r>
              <a:rPr lang="zh-CN" altLang="en-US" sz="600" dirty="0">
                <a:latin typeface="+mn-lt"/>
                <a:cs typeface="+mn-ea"/>
                <a:sym typeface="+mn-lt"/>
              </a:rPr>
              <a:t>年，北小北品牌超越谷歌（</a:t>
            </a:r>
            <a:r>
              <a:rPr lang="en-US" altLang="zh-CN" sz="600" dirty="0">
                <a:latin typeface="+mn-lt"/>
                <a:cs typeface="+mn-ea"/>
                <a:sym typeface="+mn-lt"/>
              </a:rPr>
              <a:t>Google</a:t>
            </a:r>
            <a:r>
              <a:rPr lang="zh-CN" altLang="en-US" sz="600" dirty="0">
                <a:latin typeface="+mn-lt"/>
                <a:cs typeface="+mn-ea"/>
                <a:sym typeface="+mn-lt"/>
              </a:rPr>
              <a:t>），成为世界最具价值品牌。</a:t>
            </a:r>
            <a:endParaRPr lang="en-US" sz="600" dirty="0">
              <a:latin typeface="+mn-lt"/>
              <a:cs typeface="+mn-ea"/>
              <a:sym typeface="+mn-lt"/>
            </a:endParaRPr>
          </a:p>
        </p:txBody>
      </p:sp>
      <p:sp>
        <p:nvSpPr>
          <p:cNvPr id="113" name="TextBox 112"/>
          <p:cNvSpPr txBox="1"/>
          <p:nvPr/>
        </p:nvSpPr>
        <p:spPr>
          <a:xfrm>
            <a:off x="740082" y="1094557"/>
            <a:ext cx="1680909" cy="323165"/>
          </a:xfrm>
          <a:prstGeom prst="rect">
            <a:avLst/>
          </a:prstGeom>
          <a:noFill/>
        </p:spPr>
        <p:txBody>
          <a:bodyPr wrap="none" rtlCol="0">
            <a:spAutoFit/>
          </a:bodyPr>
          <a:lstStyle/>
          <a:p>
            <a:r>
              <a:rPr lang="id-ID" sz="1500" b="1" dirty="0">
                <a:solidFill>
                  <a:schemeClr val="tx2"/>
                </a:solidFill>
                <a:latin typeface="+mn-lt"/>
                <a:cs typeface="+mn-ea"/>
                <a:sym typeface="+mn-lt"/>
              </a:rPr>
              <a:t>Grown Analysis</a:t>
            </a:r>
          </a:p>
        </p:txBody>
      </p:sp>
      <p:sp>
        <p:nvSpPr>
          <p:cNvPr id="114" name="TextBox 113"/>
          <p:cNvSpPr txBox="1"/>
          <p:nvPr/>
        </p:nvSpPr>
        <p:spPr>
          <a:xfrm>
            <a:off x="2166846" y="1511634"/>
            <a:ext cx="2560540" cy="332399"/>
          </a:xfrm>
          <a:prstGeom prst="rect">
            <a:avLst/>
          </a:prstGeom>
          <a:noFill/>
        </p:spPr>
        <p:txBody>
          <a:bodyPr wrap="square" rtlCol="0">
            <a:spAutoFit/>
          </a:bodyPr>
          <a:lstStyle/>
          <a:p>
            <a:pPr>
              <a:lnSpc>
                <a:spcPct val="130000"/>
              </a:lnSpc>
            </a:pPr>
            <a:r>
              <a:rPr lang="zh-CN" altLang="en-US" sz="600" dirty="0">
                <a:latin typeface="+mn-lt"/>
                <a:cs typeface="+mn-ea"/>
                <a:sym typeface="+mn-lt"/>
              </a:rPr>
              <a:t>截至</a:t>
            </a:r>
            <a:r>
              <a:rPr lang="en-US" altLang="zh-CN" sz="600" dirty="0">
                <a:latin typeface="+mn-lt"/>
                <a:cs typeface="+mn-ea"/>
                <a:sym typeface="+mn-lt"/>
              </a:rPr>
              <a:t>2014</a:t>
            </a:r>
            <a:r>
              <a:rPr lang="zh-CN" altLang="en-US" sz="600" dirty="0">
                <a:latin typeface="+mn-lt"/>
                <a:cs typeface="+mn-ea"/>
                <a:sym typeface="+mn-lt"/>
              </a:rPr>
              <a:t>年</a:t>
            </a:r>
            <a:r>
              <a:rPr lang="en-US" altLang="zh-CN" sz="600" dirty="0">
                <a:latin typeface="+mn-lt"/>
                <a:cs typeface="+mn-ea"/>
                <a:sym typeface="+mn-lt"/>
              </a:rPr>
              <a:t>6</a:t>
            </a:r>
            <a:r>
              <a:rPr lang="zh-CN" altLang="en-US" sz="600" dirty="0">
                <a:latin typeface="+mn-lt"/>
                <a:cs typeface="+mn-ea"/>
                <a:sym typeface="+mn-lt"/>
              </a:rPr>
              <a:t>月，公司名称已经连续三年成为全球市值最大公司。公司名称在</a:t>
            </a:r>
            <a:r>
              <a:rPr lang="en-US" altLang="zh-CN" sz="600" dirty="0">
                <a:latin typeface="+mn-lt"/>
                <a:cs typeface="+mn-ea"/>
                <a:sym typeface="+mn-lt"/>
              </a:rPr>
              <a:t>2016</a:t>
            </a:r>
            <a:r>
              <a:rPr lang="zh-CN" altLang="en-US" sz="600" dirty="0">
                <a:latin typeface="+mn-lt"/>
                <a:cs typeface="+mn-ea"/>
                <a:sym typeface="+mn-lt"/>
              </a:rPr>
              <a:t>年世界</a:t>
            </a:r>
            <a:r>
              <a:rPr lang="en-US" altLang="zh-CN" sz="600" dirty="0">
                <a:latin typeface="+mn-lt"/>
                <a:cs typeface="+mn-ea"/>
                <a:sym typeface="+mn-lt"/>
              </a:rPr>
              <a:t>500</a:t>
            </a:r>
            <a:r>
              <a:rPr lang="zh-CN" altLang="en-US" sz="600" dirty="0">
                <a:latin typeface="+mn-lt"/>
                <a:cs typeface="+mn-ea"/>
                <a:sym typeface="+mn-lt"/>
              </a:rPr>
              <a:t>强排行榜中排名第</a:t>
            </a:r>
            <a:r>
              <a:rPr lang="en-US" altLang="zh-CN" sz="600" dirty="0">
                <a:latin typeface="+mn-lt"/>
                <a:cs typeface="+mn-ea"/>
                <a:sym typeface="+mn-lt"/>
              </a:rPr>
              <a:t>9</a:t>
            </a:r>
            <a:r>
              <a:rPr lang="zh-CN" altLang="en-US" sz="600" dirty="0">
                <a:latin typeface="+mn-lt"/>
                <a:cs typeface="+mn-ea"/>
                <a:sym typeface="+mn-lt"/>
              </a:rPr>
              <a:t>名。</a:t>
            </a:r>
            <a:endParaRPr lang="en-US" sz="600" dirty="0">
              <a:latin typeface="+mn-lt"/>
              <a:cs typeface="+mn-ea"/>
              <a:sym typeface="+mn-lt"/>
            </a:endParaRPr>
          </a:p>
        </p:txBody>
      </p:sp>
      <p:sp>
        <p:nvSpPr>
          <p:cNvPr id="115" name="TextBox 114"/>
          <p:cNvSpPr txBox="1"/>
          <p:nvPr/>
        </p:nvSpPr>
        <p:spPr>
          <a:xfrm>
            <a:off x="740082" y="1360005"/>
            <a:ext cx="1223412" cy="715581"/>
          </a:xfrm>
          <a:prstGeom prst="rect">
            <a:avLst/>
          </a:prstGeom>
          <a:noFill/>
        </p:spPr>
        <p:txBody>
          <a:bodyPr wrap="none" rtlCol="0">
            <a:spAutoFit/>
          </a:bodyPr>
          <a:lstStyle/>
          <a:p>
            <a:r>
              <a:rPr lang="id-ID" sz="4050" b="1" dirty="0">
                <a:solidFill>
                  <a:schemeClr val="accent2">
                    <a:lumMod val="100000"/>
                  </a:schemeClr>
                </a:solidFill>
                <a:latin typeface="+mn-lt"/>
                <a:cs typeface="+mn-ea"/>
                <a:sym typeface="+mn-lt"/>
              </a:rPr>
              <a:t>84%</a:t>
            </a:r>
          </a:p>
        </p:txBody>
      </p:sp>
      <p:sp>
        <p:nvSpPr>
          <p:cNvPr id="62"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运营数据</a:t>
            </a:r>
            <a:endParaRPr lang="en-AU" altLang="zh-CN" dirty="0">
              <a:solidFill>
                <a:srgbClr val="43536A"/>
              </a:solidFill>
              <a:latin typeface="+mn-lt"/>
              <a:ea typeface="+mn-ea"/>
              <a:cs typeface="+mn-ea"/>
              <a:sym typeface="+mn-lt"/>
            </a:endParaRPr>
          </a:p>
        </p:txBody>
      </p:sp>
      <p:sp>
        <p:nvSpPr>
          <p:cNvPr id="63"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Operation Data</a:t>
            </a:r>
          </a:p>
        </p:txBody>
      </p:sp>
      <p:sp>
        <p:nvSpPr>
          <p:cNvPr id="66" name="矩形 65"/>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7" name="组合 66"/>
          <p:cNvGrpSpPr/>
          <p:nvPr/>
        </p:nvGrpSpPr>
        <p:grpSpPr>
          <a:xfrm>
            <a:off x="3588924" y="311398"/>
            <a:ext cx="1978192" cy="457200"/>
            <a:chOff x="3588924" y="311398"/>
            <a:chExt cx="1978192" cy="457200"/>
          </a:xfrm>
        </p:grpSpPr>
        <p:sp>
          <p:nvSpPr>
            <p:cNvPr id="68" name="L 形 67"/>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L 形 68"/>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down)">
                                      <p:cBhvr>
                                        <p:cTn id="7" dur="500"/>
                                        <p:tgtEl>
                                          <p:spTgt spid="1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down)">
                                      <p:cBhvr>
                                        <p:cTn id="11" dur="500"/>
                                        <p:tgtEl>
                                          <p:spTgt spid="12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wipe(down)">
                                      <p:cBhvr>
                                        <p:cTn id="15" dur="500"/>
                                        <p:tgtEl>
                                          <p:spTgt spid="12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wipe(down)">
                                      <p:cBhvr>
                                        <p:cTn id="19" dur="500"/>
                                        <p:tgtEl>
                                          <p:spTgt spid="12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wipe(down)">
                                      <p:cBhvr>
                                        <p:cTn id="23" dur="500"/>
                                        <p:tgtEl>
                                          <p:spTgt spid="12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wipe(down)">
                                      <p:cBhvr>
                                        <p:cTn id="2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占位符 39"/>
          <p:cNvPicPr>
            <a:picLocks noGrp="1" noChangeAspect="1"/>
          </p:cNvPicPr>
          <p:nvPr>
            <p:ph type="pic" sz="quarter" idx="10"/>
          </p:nvPr>
        </p:nvPicPr>
        <p:blipFill>
          <a:blip r:embed="rId2" cstate="screen"/>
          <a:srcRect/>
          <a:stretch>
            <a:fillRect/>
          </a:stretch>
        </p:blipFill>
        <p:spPr/>
      </p:pic>
      <p:sp>
        <p:nvSpPr>
          <p:cNvPr id="36" name="矩形 35"/>
          <p:cNvSpPr/>
          <p:nvPr/>
        </p:nvSpPr>
        <p:spPr bwMode="auto">
          <a:xfrm>
            <a:off x="1016506"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lstStyle/>
          <a:p>
            <a:pPr algn="ctr" defTabSz="342900"/>
            <a:endParaRPr lang="zh-CN" altLang="en-US" sz="2100">
              <a:solidFill>
                <a:srgbClr val="000000"/>
              </a:solidFill>
              <a:latin typeface="+mn-lt"/>
              <a:cs typeface="+mn-ea"/>
              <a:sym typeface="+mn-lt"/>
            </a:endParaRPr>
          </a:p>
        </p:txBody>
      </p:sp>
      <p:sp>
        <p:nvSpPr>
          <p:cNvPr id="80" name="矩形 79"/>
          <p:cNvSpPr/>
          <p:nvPr/>
        </p:nvSpPr>
        <p:spPr bwMode="auto">
          <a:xfrm>
            <a:off x="2285770"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lstStyle/>
          <a:p>
            <a:pPr algn="ctr" defTabSz="342900"/>
            <a:endParaRPr lang="zh-CN" altLang="en-US" sz="2100">
              <a:solidFill>
                <a:srgbClr val="000000"/>
              </a:solidFill>
              <a:latin typeface="+mn-lt"/>
              <a:cs typeface="+mn-ea"/>
              <a:sym typeface="+mn-lt"/>
            </a:endParaRPr>
          </a:p>
        </p:txBody>
      </p:sp>
      <p:sp>
        <p:nvSpPr>
          <p:cNvPr id="81" name="矩形 80"/>
          <p:cNvSpPr/>
          <p:nvPr/>
        </p:nvSpPr>
        <p:spPr bwMode="auto">
          <a:xfrm>
            <a:off x="3555034"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lstStyle/>
          <a:p>
            <a:pPr algn="ctr" defTabSz="342900"/>
            <a:endParaRPr lang="zh-CN" altLang="en-US" sz="2100">
              <a:solidFill>
                <a:srgbClr val="000000"/>
              </a:solidFill>
              <a:latin typeface="+mn-lt"/>
              <a:cs typeface="+mn-ea"/>
              <a:sym typeface="+mn-lt"/>
            </a:endParaRPr>
          </a:p>
        </p:txBody>
      </p:sp>
      <p:sp>
        <p:nvSpPr>
          <p:cNvPr id="82" name="矩形 81"/>
          <p:cNvSpPr/>
          <p:nvPr/>
        </p:nvSpPr>
        <p:spPr bwMode="auto">
          <a:xfrm>
            <a:off x="4824298"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lstStyle/>
          <a:p>
            <a:pPr algn="ctr" defTabSz="342900"/>
            <a:endParaRPr lang="zh-CN" altLang="en-US" sz="2100">
              <a:solidFill>
                <a:srgbClr val="000000"/>
              </a:solidFill>
              <a:latin typeface="+mn-lt"/>
              <a:cs typeface="+mn-ea"/>
              <a:sym typeface="+mn-lt"/>
            </a:endParaRPr>
          </a:p>
        </p:txBody>
      </p:sp>
      <p:sp>
        <p:nvSpPr>
          <p:cNvPr id="83" name="矩形 82"/>
          <p:cNvSpPr/>
          <p:nvPr/>
        </p:nvSpPr>
        <p:spPr bwMode="auto">
          <a:xfrm>
            <a:off x="6093562"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lstStyle/>
          <a:p>
            <a:pPr algn="ctr" defTabSz="342900"/>
            <a:endParaRPr lang="zh-CN" altLang="en-US" sz="2100">
              <a:solidFill>
                <a:srgbClr val="000000"/>
              </a:solidFill>
              <a:latin typeface="+mn-lt"/>
              <a:cs typeface="+mn-ea"/>
              <a:sym typeface="+mn-lt"/>
            </a:endParaRPr>
          </a:p>
        </p:txBody>
      </p:sp>
      <p:sp>
        <p:nvSpPr>
          <p:cNvPr id="84" name="矩形 83"/>
          <p:cNvSpPr/>
          <p:nvPr/>
        </p:nvSpPr>
        <p:spPr bwMode="auto">
          <a:xfrm>
            <a:off x="7362825"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lstStyle/>
          <a:p>
            <a:pPr algn="ctr" defTabSz="342900"/>
            <a:endParaRPr lang="zh-CN" altLang="en-US" sz="2100">
              <a:solidFill>
                <a:srgbClr val="000000"/>
              </a:solidFill>
              <a:latin typeface="+mn-lt"/>
              <a:cs typeface="+mn-ea"/>
              <a:sym typeface="+mn-lt"/>
            </a:endParaRPr>
          </a:p>
        </p:txBody>
      </p:sp>
      <p:sp>
        <p:nvSpPr>
          <p:cNvPr id="17451" name="Text Box 10"/>
          <p:cNvSpPr>
            <a:spLocks noChangeArrowheads="1"/>
          </p:cNvSpPr>
          <p:nvPr/>
        </p:nvSpPr>
        <p:spPr bwMode="auto">
          <a:xfrm>
            <a:off x="2446180" y="3943350"/>
            <a:ext cx="638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55%</a:t>
            </a:r>
            <a:endParaRPr lang="en-US" altLang="zh-CN" sz="1050" dirty="0">
              <a:solidFill>
                <a:schemeClr val="bg1"/>
              </a:solidFill>
              <a:latin typeface="+mn-lt"/>
              <a:ea typeface="+mn-ea"/>
              <a:cs typeface="+mn-ea"/>
              <a:sym typeface="+mn-lt"/>
            </a:endParaRPr>
          </a:p>
        </p:txBody>
      </p:sp>
      <p:sp>
        <p:nvSpPr>
          <p:cNvPr id="17453" name="Text Box 10"/>
          <p:cNvSpPr>
            <a:spLocks noChangeArrowheads="1"/>
          </p:cNvSpPr>
          <p:nvPr/>
        </p:nvSpPr>
        <p:spPr bwMode="auto">
          <a:xfrm>
            <a:off x="1177511" y="3943350"/>
            <a:ext cx="636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35%</a:t>
            </a:r>
            <a:endParaRPr lang="en-US" altLang="zh-CN" sz="1050" dirty="0">
              <a:solidFill>
                <a:schemeClr val="bg1"/>
              </a:solidFill>
              <a:latin typeface="+mn-lt"/>
              <a:ea typeface="+mn-ea"/>
              <a:cs typeface="+mn-ea"/>
              <a:sym typeface="+mn-lt"/>
            </a:endParaRPr>
          </a:p>
        </p:txBody>
      </p:sp>
      <p:sp>
        <p:nvSpPr>
          <p:cNvPr id="17455" name="Text Box 10"/>
          <p:cNvSpPr>
            <a:spLocks noChangeArrowheads="1"/>
          </p:cNvSpPr>
          <p:nvPr/>
        </p:nvSpPr>
        <p:spPr bwMode="auto">
          <a:xfrm>
            <a:off x="3716040" y="3943350"/>
            <a:ext cx="636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21%</a:t>
            </a:r>
            <a:endParaRPr lang="en-US" altLang="zh-CN" sz="1050" dirty="0">
              <a:solidFill>
                <a:schemeClr val="bg1"/>
              </a:solidFill>
              <a:latin typeface="+mn-lt"/>
              <a:ea typeface="+mn-ea"/>
              <a:cs typeface="+mn-ea"/>
              <a:sym typeface="+mn-lt"/>
            </a:endParaRPr>
          </a:p>
        </p:txBody>
      </p:sp>
      <p:sp>
        <p:nvSpPr>
          <p:cNvPr id="17457" name="Text Box 10"/>
          <p:cNvSpPr>
            <a:spLocks noChangeArrowheads="1"/>
          </p:cNvSpPr>
          <p:nvPr/>
        </p:nvSpPr>
        <p:spPr bwMode="auto">
          <a:xfrm>
            <a:off x="4985303" y="3943350"/>
            <a:ext cx="636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42%</a:t>
            </a:r>
            <a:endParaRPr lang="en-US" altLang="zh-CN" sz="1050" dirty="0">
              <a:solidFill>
                <a:schemeClr val="bg1"/>
              </a:solidFill>
              <a:latin typeface="+mn-lt"/>
              <a:ea typeface="+mn-ea"/>
              <a:cs typeface="+mn-ea"/>
              <a:sym typeface="+mn-lt"/>
            </a:endParaRPr>
          </a:p>
        </p:txBody>
      </p:sp>
      <p:sp>
        <p:nvSpPr>
          <p:cNvPr id="17459" name="Text Box 10"/>
          <p:cNvSpPr>
            <a:spLocks noChangeArrowheads="1"/>
          </p:cNvSpPr>
          <p:nvPr/>
        </p:nvSpPr>
        <p:spPr bwMode="auto">
          <a:xfrm>
            <a:off x="6254568" y="3943350"/>
            <a:ext cx="636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94%</a:t>
            </a:r>
            <a:endParaRPr lang="en-US" altLang="zh-CN" sz="1050" dirty="0">
              <a:solidFill>
                <a:schemeClr val="bg1"/>
              </a:solidFill>
              <a:latin typeface="+mn-lt"/>
              <a:ea typeface="+mn-ea"/>
              <a:cs typeface="+mn-ea"/>
              <a:sym typeface="+mn-lt"/>
            </a:endParaRPr>
          </a:p>
        </p:txBody>
      </p:sp>
      <p:sp>
        <p:nvSpPr>
          <p:cNvPr id="17461" name="Text Box 10"/>
          <p:cNvSpPr>
            <a:spLocks noChangeArrowheads="1"/>
          </p:cNvSpPr>
          <p:nvPr/>
        </p:nvSpPr>
        <p:spPr bwMode="auto">
          <a:xfrm>
            <a:off x="7523235" y="3943350"/>
            <a:ext cx="638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89%</a:t>
            </a:r>
            <a:endParaRPr lang="en-US" altLang="zh-CN" sz="1050" dirty="0">
              <a:solidFill>
                <a:schemeClr val="bg1"/>
              </a:solidFill>
              <a:latin typeface="+mn-lt"/>
              <a:ea typeface="+mn-ea"/>
              <a:cs typeface="+mn-ea"/>
              <a:sym typeface="+mn-lt"/>
            </a:endParaRPr>
          </a:p>
        </p:txBody>
      </p:sp>
      <p:sp>
        <p:nvSpPr>
          <p:cNvPr id="17462" name="Oval 302"/>
          <p:cNvSpPr>
            <a:spLocks noChangeArrowheads="1"/>
          </p:cNvSpPr>
          <p:nvPr/>
        </p:nvSpPr>
        <p:spPr bwMode="auto">
          <a:xfrm>
            <a:off x="3420667" y="1702595"/>
            <a:ext cx="88106" cy="89297"/>
          </a:xfrm>
          <a:prstGeom prst="ellipse">
            <a:avLst/>
          </a:prstGeom>
          <a:solidFill>
            <a:srgbClr val="262626"/>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sp>
        <p:nvSpPr>
          <p:cNvPr id="17463" name="Oval 303"/>
          <p:cNvSpPr>
            <a:spLocks noChangeArrowheads="1"/>
          </p:cNvSpPr>
          <p:nvPr/>
        </p:nvSpPr>
        <p:spPr bwMode="auto">
          <a:xfrm>
            <a:off x="3211117" y="2511030"/>
            <a:ext cx="88106" cy="88106"/>
          </a:xfrm>
          <a:prstGeom prst="ellipse">
            <a:avLst/>
          </a:prstGeom>
          <a:solidFill>
            <a:srgbClr val="262626"/>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sp>
        <p:nvSpPr>
          <p:cNvPr id="17464" name="Oval 304"/>
          <p:cNvSpPr>
            <a:spLocks noChangeArrowheads="1"/>
          </p:cNvSpPr>
          <p:nvPr/>
        </p:nvSpPr>
        <p:spPr bwMode="auto">
          <a:xfrm>
            <a:off x="4550570" y="2818211"/>
            <a:ext cx="88106" cy="88106"/>
          </a:xfrm>
          <a:prstGeom prst="ellipse">
            <a:avLst/>
          </a:prstGeom>
          <a:solidFill>
            <a:srgbClr val="262626"/>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sp>
        <p:nvSpPr>
          <p:cNvPr id="17465" name="Oval 305"/>
          <p:cNvSpPr>
            <a:spLocks noChangeArrowheads="1"/>
          </p:cNvSpPr>
          <p:nvPr/>
        </p:nvSpPr>
        <p:spPr bwMode="auto">
          <a:xfrm>
            <a:off x="4948239" y="2546747"/>
            <a:ext cx="89297" cy="89297"/>
          </a:xfrm>
          <a:prstGeom prst="ellipse">
            <a:avLst/>
          </a:prstGeom>
          <a:solidFill>
            <a:srgbClr val="262626"/>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sp>
        <p:nvSpPr>
          <p:cNvPr id="17466" name="Oval 306"/>
          <p:cNvSpPr>
            <a:spLocks noChangeArrowheads="1"/>
          </p:cNvSpPr>
          <p:nvPr/>
        </p:nvSpPr>
        <p:spPr bwMode="auto">
          <a:xfrm>
            <a:off x="5503070" y="2080022"/>
            <a:ext cx="89297" cy="89297"/>
          </a:xfrm>
          <a:prstGeom prst="ellipse">
            <a:avLst/>
          </a:prstGeom>
          <a:solidFill>
            <a:srgbClr val="262626"/>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sp>
        <p:nvSpPr>
          <p:cNvPr id="17467" name="Oval 307"/>
          <p:cNvSpPr>
            <a:spLocks noChangeArrowheads="1"/>
          </p:cNvSpPr>
          <p:nvPr/>
        </p:nvSpPr>
        <p:spPr bwMode="auto">
          <a:xfrm>
            <a:off x="5895976" y="2757489"/>
            <a:ext cx="88106" cy="89297"/>
          </a:xfrm>
          <a:prstGeom prst="ellipse">
            <a:avLst/>
          </a:prstGeom>
          <a:solidFill>
            <a:srgbClr val="262626"/>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cxnSp>
        <p:nvCxnSpPr>
          <p:cNvPr id="17468" name="Straight Arrow Connector 568"/>
          <p:cNvCxnSpPr>
            <a:cxnSpLocks noChangeShapeType="1"/>
          </p:cNvCxnSpPr>
          <p:nvPr/>
        </p:nvCxnSpPr>
        <p:spPr bwMode="auto">
          <a:xfrm>
            <a:off x="1490663" y="1747838"/>
            <a:ext cx="0" cy="1982391"/>
          </a:xfrm>
          <a:prstGeom prst="straightConnector1">
            <a:avLst/>
          </a:prstGeom>
          <a:noFill/>
          <a:ln w="12700">
            <a:solidFill>
              <a:srgbClr val="A5A5A5"/>
            </a:solidFill>
            <a:round/>
            <a:tailEnd type="arrow" w="med" len="med"/>
          </a:ln>
          <a:extLst>
            <a:ext uri="{909E8E84-426E-40DD-AFC4-6F175D3DCCD1}">
              <a14:hiddenFill xmlns:a14="http://schemas.microsoft.com/office/drawing/2010/main">
                <a:noFill/>
              </a14:hiddenFill>
            </a:ext>
          </a:extLst>
        </p:spPr>
      </p:cxnSp>
      <p:sp>
        <p:nvSpPr>
          <p:cNvPr id="17469" name="Straight Connector 571"/>
          <p:cNvSpPr>
            <a:spLocks noChangeShapeType="1"/>
          </p:cNvSpPr>
          <p:nvPr/>
        </p:nvSpPr>
        <p:spPr bwMode="auto">
          <a:xfrm flipH="1">
            <a:off x="1490662" y="1747838"/>
            <a:ext cx="1930004" cy="0"/>
          </a:xfrm>
          <a:prstGeom prst="line">
            <a:avLst/>
          </a:prstGeom>
          <a:noFill/>
          <a:ln w="12700">
            <a:solidFill>
              <a:srgbClr val="A5A5A5"/>
            </a:solidFill>
            <a:rou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cxnSp>
        <p:nvCxnSpPr>
          <p:cNvPr id="17470" name="Straight Arrow Connector 573"/>
          <p:cNvCxnSpPr>
            <a:cxnSpLocks noChangeShapeType="1"/>
          </p:cNvCxnSpPr>
          <p:nvPr/>
        </p:nvCxnSpPr>
        <p:spPr bwMode="auto">
          <a:xfrm>
            <a:off x="2665810" y="2550320"/>
            <a:ext cx="0" cy="1179910"/>
          </a:xfrm>
          <a:prstGeom prst="straightConnector1">
            <a:avLst/>
          </a:prstGeom>
          <a:noFill/>
          <a:ln w="12700">
            <a:solidFill>
              <a:srgbClr val="A5A5A5"/>
            </a:solidFill>
            <a:round/>
            <a:tailEnd type="arrow" w="med" len="med"/>
          </a:ln>
          <a:extLst>
            <a:ext uri="{909E8E84-426E-40DD-AFC4-6F175D3DCCD1}">
              <a14:hiddenFill xmlns:a14="http://schemas.microsoft.com/office/drawing/2010/main">
                <a:noFill/>
              </a14:hiddenFill>
            </a:ext>
          </a:extLst>
        </p:spPr>
      </p:cxnSp>
      <p:sp>
        <p:nvSpPr>
          <p:cNvPr id="17471" name="Straight Connector 576"/>
          <p:cNvSpPr>
            <a:spLocks noChangeShapeType="1"/>
          </p:cNvSpPr>
          <p:nvPr/>
        </p:nvSpPr>
        <p:spPr bwMode="auto">
          <a:xfrm flipH="1">
            <a:off x="2665811" y="2555081"/>
            <a:ext cx="545306" cy="0"/>
          </a:xfrm>
          <a:prstGeom prst="line">
            <a:avLst/>
          </a:prstGeom>
          <a:noFill/>
          <a:ln w="12700">
            <a:solidFill>
              <a:srgbClr val="A5A5A5"/>
            </a:solidFill>
            <a:rou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cxnSp>
        <p:nvCxnSpPr>
          <p:cNvPr id="17472" name="Straight Arrow Connector 585"/>
          <p:cNvCxnSpPr>
            <a:cxnSpLocks noChangeShapeType="1"/>
          </p:cNvCxnSpPr>
          <p:nvPr/>
        </p:nvCxnSpPr>
        <p:spPr bwMode="auto">
          <a:xfrm>
            <a:off x="4002881" y="2862264"/>
            <a:ext cx="0" cy="859631"/>
          </a:xfrm>
          <a:prstGeom prst="straightConnector1">
            <a:avLst/>
          </a:prstGeom>
          <a:noFill/>
          <a:ln w="12700">
            <a:solidFill>
              <a:srgbClr val="A5A5A5"/>
            </a:solidFill>
            <a:round/>
            <a:tailEnd type="arrow" w="med" len="med"/>
          </a:ln>
          <a:extLst>
            <a:ext uri="{909E8E84-426E-40DD-AFC4-6F175D3DCCD1}">
              <a14:hiddenFill xmlns:a14="http://schemas.microsoft.com/office/drawing/2010/main">
                <a:noFill/>
              </a14:hiddenFill>
            </a:ext>
          </a:extLst>
        </p:spPr>
      </p:cxnSp>
      <p:sp>
        <p:nvSpPr>
          <p:cNvPr id="17473" name="Straight Connector 586"/>
          <p:cNvSpPr>
            <a:spLocks noChangeShapeType="1"/>
          </p:cNvSpPr>
          <p:nvPr/>
        </p:nvSpPr>
        <p:spPr bwMode="auto">
          <a:xfrm flipH="1">
            <a:off x="4001692" y="2862263"/>
            <a:ext cx="548878" cy="0"/>
          </a:xfrm>
          <a:prstGeom prst="line">
            <a:avLst/>
          </a:prstGeom>
          <a:noFill/>
          <a:ln w="6350">
            <a:solidFill>
              <a:srgbClr val="A5A5A5"/>
            </a:solidFill>
            <a:rou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cxnSp>
        <p:nvCxnSpPr>
          <p:cNvPr id="17474" name="Straight Arrow Connector 596"/>
          <p:cNvCxnSpPr>
            <a:cxnSpLocks noChangeShapeType="1"/>
          </p:cNvCxnSpPr>
          <p:nvPr/>
        </p:nvCxnSpPr>
        <p:spPr bwMode="auto">
          <a:xfrm>
            <a:off x="5385197" y="2590801"/>
            <a:ext cx="0" cy="1131094"/>
          </a:xfrm>
          <a:prstGeom prst="straightConnector1">
            <a:avLst/>
          </a:prstGeom>
          <a:noFill/>
          <a:ln w="12700">
            <a:solidFill>
              <a:srgbClr val="A5A5A5"/>
            </a:solidFill>
            <a:round/>
            <a:tailEnd type="arrow" w="med" len="med"/>
          </a:ln>
          <a:extLst>
            <a:ext uri="{909E8E84-426E-40DD-AFC4-6F175D3DCCD1}">
              <a14:hiddenFill xmlns:a14="http://schemas.microsoft.com/office/drawing/2010/main">
                <a:noFill/>
              </a14:hiddenFill>
            </a:ext>
          </a:extLst>
        </p:spPr>
      </p:cxnSp>
      <p:sp>
        <p:nvSpPr>
          <p:cNvPr id="17475" name="Straight Connector 597"/>
          <p:cNvSpPr>
            <a:spLocks noChangeShapeType="1"/>
          </p:cNvSpPr>
          <p:nvPr/>
        </p:nvSpPr>
        <p:spPr bwMode="auto">
          <a:xfrm>
            <a:off x="5037535" y="2590800"/>
            <a:ext cx="347663" cy="1191"/>
          </a:xfrm>
          <a:prstGeom prst="line">
            <a:avLst/>
          </a:prstGeom>
          <a:noFill/>
          <a:ln w="12700">
            <a:solidFill>
              <a:srgbClr val="A5A5A5"/>
            </a:solidFill>
            <a:rou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cxnSp>
        <p:nvCxnSpPr>
          <p:cNvPr id="17476" name="Straight Arrow Connector 604"/>
          <p:cNvCxnSpPr>
            <a:cxnSpLocks noChangeShapeType="1"/>
          </p:cNvCxnSpPr>
          <p:nvPr/>
        </p:nvCxnSpPr>
        <p:spPr bwMode="auto">
          <a:xfrm>
            <a:off x="6685361" y="2124076"/>
            <a:ext cx="1190" cy="1597819"/>
          </a:xfrm>
          <a:prstGeom prst="straightConnector1">
            <a:avLst/>
          </a:prstGeom>
          <a:noFill/>
          <a:ln w="12700">
            <a:solidFill>
              <a:srgbClr val="A5A5A5"/>
            </a:solidFill>
            <a:round/>
            <a:tailEnd type="arrow" w="med" len="med"/>
          </a:ln>
          <a:extLst>
            <a:ext uri="{909E8E84-426E-40DD-AFC4-6F175D3DCCD1}">
              <a14:hiddenFill xmlns:a14="http://schemas.microsoft.com/office/drawing/2010/main">
                <a:noFill/>
              </a14:hiddenFill>
            </a:ext>
          </a:extLst>
        </p:spPr>
      </p:cxnSp>
      <p:sp>
        <p:nvSpPr>
          <p:cNvPr id="17477" name="Straight Connector 605"/>
          <p:cNvSpPr>
            <a:spLocks noChangeShapeType="1"/>
          </p:cNvSpPr>
          <p:nvPr/>
        </p:nvSpPr>
        <p:spPr bwMode="auto">
          <a:xfrm flipH="1">
            <a:off x="5592367" y="2124075"/>
            <a:ext cx="1092994" cy="1191"/>
          </a:xfrm>
          <a:prstGeom prst="line">
            <a:avLst/>
          </a:prstGeom>
          <a:noFill/>
          <a:ln w="12700">
            <a:solidFill>
              <a:srgbClr val="A5A5A5"/>
            </a:solidFill>
            <a:rou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cxnSp>
        <p:nvCxnSpPr>
          <p:cNvPr id="17478" name="Straight Arrow Connector 608"/>
          <p:cNvCxnSpPr>
            <a:cxnSpLocks noChangeShapeType="1"/>
          </p:cNvCxnSpPr>
          <p:nvPr/>
        </p:nvCxnSpPr>
        <p:spPr bwMode="auto">
          <a:xfrm>
            <a:off x="7822406" y="2807494"/>
            <a:ext cx="0" cy="914400"/>
          </a:xfrm>
          <a:prstGeom prst="straightConnector1">
            <a:avLst/>
          </a:prstGeom>
          <a:noFill/>
          <a:ln w="12700">
            <a:solidFill>
              <a:srgbClr val="A5A5A5"/>
            </a:solidFill>
            <a:round/>
            <a:tailEnd type="arrow" w="med" len="med"/>
          </a:ln>
          <a:extLst>
            <a:ext uri="{909E8E84-426E-40DD-AFC4-6F175D3DCCD1}">
              <a14:hiddenFill xmlns:a14="http://schemas.microsoft.com/office/drawing/2010/main">
                <a:noFill/>
              </a14:hiddenFill>
            </a:ext>
          </a:extLst>
        </p:spPr>
      </p:cxnSp>
      <p:sp>
        <p:nvSpPr>
          <p:cNvPr id="17479" name="Straight Connector 609"/>
          <p:cNvSpPr>
            <a:spLocks noChangeShapeType="1"/>
          </p:cNvSpPr>
          <p:nvPr/>
        </p:nvSpPr>
        <p:spPr bwMode="auto">
          <a:xfrm flipH="1">
            <a:off x="5984081" y="2802731"/>
            <a:ext cx="1838325" cy="0"/>
          </a:xfrm>
          <a:prstGeom prst="line">
            <a:avLst/>
          </a:prstGeom>
          <a:noFill/>
          <a:ln w="12700">
            <a:solidFill>
              <a:srgbClr val="A5A5A5"/>
            </a:solidFill>
            <a:rou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sp>
        <p:nvSpPr>
          <p:cNvPr id="73"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运营数据</a:t>
            </a:r>
            <a:endParaRPr lang="en-AU" altLang="zh-CN" dirty="0">
              <a:solidFill>
                <a:srgbClr val="43536A"/>
              </a:solidFill>
              <a:latin typeface="+mn-lt"/>
              <a:ea typeface="+mn-ea"/>
              <a:cs typeface="+mn-ea"/>
              <a:sym typeface="+mn-lt"/>
            </a:endParaRPr>
          </a:p>
        </p:txBody>
      </p:sp>
      <p:sp>
        <p:nvSpPr>
          <p:cNvPr id="74"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Operation Data</a:t>
            </a:r>
          </a:p>
        </p:txBody>
      </p:sp>
      <p:sp>
        <p:nvSpPr>
          <p:cNvPr id="75" name="矩形 74"/>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8" name="组合 77"/>
          <p:cNvGrpSpPr/>
          <p:nvPr/>
        </p:nvGrpSpPr>
        <p:grpSpPr>
          <a:xfrm>
            <a:off x="3588924" y="311398"/>
            <a:ext cx="1978192" cy="457200"/>
            <a:chOff x="3588924" y="311398"/>
            <a:chExt cx="1978192" cy="457200"/>
          </a:xfrm>
        </p:grpSpPr>
        <p:sp>
          <p:nvSpPr>
            <p:cNvPr id="79" name="L 形 78"/>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L 形 84"/>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6" name="文本框 85"/>
          <p:cNvSpPr txBox="1"/>
          <p:nvPr/>
        </p:nvSpPr>
        <p:spPr>
          <a:xfrm>
            <a:off x="1073548"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付费账户 </a:t>
            </a:r>
            <a:r>
              <a:rPr lang="en-US" altLang="zh-CN" sz="600" dirty="0">
                <a:latin typeface="+mn-lt"/>
                <a:ea typeface="+mn-ea"/>
                <a:sym typeface="+mn-lt"/>
              </a:rPr>
              <a:t>254250</a:t>
            </a:r>
          </a:p>
          <a:p>
            <a:r>
              <a:rPr lang="zh-CN" altLang="en-US" sz="600" dirty="0">
                <a:latin typeface="+mn-lt"/>
                <a:ea typeface="+mn-ea"/>
                <a:sym typeface="+mn-lt"/>
              </a:rPr>
              <a:t>流失用户 </a:t>
            </a:r>
            <a:r>
              <a:rPr lang="en-US" altLang="zh-CN" sz="600" dirty="0">
                <a:latin typeface="+mn-lt"/>
                <a:ea typeface="+mn-ea"/>
                <a:sym typeface="+mn-lt"/>
              </a:rPr>
              <a:t>9540</a:t>
            </a:r>
          </a:p>
          <a:p>
            <a:r>
              <a:rPr lang="zh-CN" altLang="en-US" sz="600" dirty="0">
                <a:latin typeface="+mn-lt"/>
                <a:ea typeface="+mn-ea"/>
                <a:sym typeface="+mn-lt"/>
              </a:rPr>
              <a:t>新增账户 </a:t>
            </a:r>
            <a:r>
              <a:rPr lang="en-US" altLang="zh-CN" sz="600" dirty="0">
                <a:latin typeface="+mn-lt"/>
                <a:ea typeface="+mn-ea"/>
                <a:sym typeface="+mn-lt"/>
              </a:rPr>
              <a:t>12999</a:t>
            </a:r>
          </a:p>
        </p:txBody>
      </p:sp>
      <p:sp>
        <p:nvSpPr>
          <p:cNvPr id="87" name="文本框 86"/>
          <p:cNvSpPr txBox="1"/>
          <p:nvPr/>
        </p:nvSpPr>
        <p:spPr>
          <a:xfrm>
            <a:off x="2330909"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付费账户 </a:t>
            </a:r>
            <a:r>
              <a:rPr lang="en-US" altLang="zh-CN" sz="600" dirty="0">
                <a:latin typeface="+mn-lt"/>
                <a:ea typeface="+mn-ea"/>
                <a:sym typeface="+mn-lt"/>
              </a:rPr>
              <a:t>254250</a:t>
            </a:r>
          </a:p>
          <a:p>
            <a:r>
              <a:rPr lang="zh-CN" altLang="en-US" sz="600" dirty="0">
                <a:latin typeface="+mn-lt"/>
                <a:ea typeface="+mn-ea"/>
                <a:sym typeface="+mn-lt"/>
              </a:rPr>
              <a:t>流失用户 </a:t>
            </a:r>
            <a:r>
              <a:rPr lang="en-US" altLang="zh-CN" sz="600" dirty="0">
                <a:latin typeface="+mn-lt"/>
                <a:ea typeface="+mn-ea"/>
                <a:sym typeface="+mn-lt"/>
              </a:rPr>
              <a:t>9540</a:t>
            </a:r>
          </a:p>
          <a:p>
            <a:r>
              <a:rPr lang="zh-CN" altLang="en-US" sz="600" dirty="0">
                <a:latin typeface="+mn-lt"/>
                <a:ea typeface="+mn-ea"/>
                <a:sym typeface="+mn-lt"/>
              </a:rPr>
              <a:t>新增账户 </a:t>
            </a:r>
            <a:r>
              <a:rPr lang="en-US" altLang="zh-CN" sz="600" dirty="0">
                <a:latin typeface="+mn-lt"/>
                <a:ea typeface="+mn-ea"/>
                <a:sym typeface="+mn-lt"/>
              </a:rPr>
              <a:t>12999</a:t>
            </a:r>
          </a:p>
        </p:txBody>
      </p:sp>
      <p:sp>
        <p:nvSpPr>
          <p:cNvPr id="88" name="文本框 87"/>
          <p:cNvSpPr txBox="1"/>
          <p:nvPr/>
        </p:nvSpPr>
        <p:spPr>
          <a:xfrm>
            <a:off x="3588270"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付费账户 </a:t>
            </a:r>
            <a:r>
              <a:rPr lang="en-US" altLang="zh-CN" sz="600" dirty="0">
                <a:latin typeface="+mn-lt"/>
                <a:ea typeface="+mn-ea"/>
                <a:sym typeface="+mn-lt"/>
              </a:rPr>
              <a:t>254250</a:t>
            </a:r>
          </a:p>
          <a:p>
            <a:r>
              <a:rPr lang="zh-CN" altLang="en-US" sz="600" dirty="0">
                <a:latin typeface="+mn-lt"/>
                <a:ea typeface="+mn-ea"/>
                <a:sym typeface="+mn-lt"/>
              </a:rPr>
              <a:t>流失用户 </a:t>
            </a:r>
            <a:r>
              <a:rPr lang="en-US" altLang="zh-CN" sz="600" dirty="0">
                <a:latin typeface="+mn-lt"/>
                <a:ea typeface="+mn-ea"/>
                <a:sym typeface="+mn-lt"/>
              </a:rPr>
              <a:t>9540</a:t>
            </a:r>
          </a:p>
          <a:p>
            <a:r>
              <a:rPr lang="zh-CN" altLang="en-US" sz="600" dirty="0">
                <a:latin typeface="+mn-lt"/>
                <a:ea typeface="+mn-ea"/>
                <a:sym typeface="+mn-lt"/>
              </a:rPr>
              <a:t>新增账户 </a:t>
            </a:r>
            <a:r>
              <a:rPr lang="en-US" altLang="zh-CN" sz="600" dirty="0">
                <a:latin typeface="+mn-lt"/>
                <a:ea typeface="+mn-ea"/>
                <a:sym typeface="+mn-lt"/>
              </a:rPr>
              <a:t>12999</a:t>
            </a:r>
          </a:p>
        </p:txBody>
      </p:sp>
      <p:sp>
        <p:nvSpPr>
          <p:cNvPr id="89" name="文本框 88"/>
          <p:cNvSpPr txBox="1"/>
          <p:nvPr/>
        </p:nvSpPr>
        <p:spPr>
          <a:xfrm>
            <a:off x="4845631"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付费账户 </a:t>
            </a:r>
            <a:r>
              <a:rPr lang="en-US" altLang="zh-CN" sz="600" dirty="0">
                <a:latin typeface="+mn-lt"/>
                <a:ea typeface="+mn-ea"/>
                <a:sym typeface="+mn-lt"/>
              </a:rPr>
              <a:t>254250</a:t>
            </a:r>
          </a:p>
          <a:p>
            <a:r>
              <a:rPr lang="zh-CN" altLang="en-US" sz="600" dirty="0">
                <a:latin typeface="+mn-lt"/>
                <a:ea typeface="+mn-ea"/>
                <a:sym typeface="+mn-lt"/>
              </a:rPr>
              <a:t>流失用户 </a:t>
            </a:r>
            <a:r>
              <a:rPr lang="en-US" altLang="zh-CN" sz="600" dirty="0">
                <a:latin typeface="+mn-lt"/>
                <a:ea typeface="+mn-ea"/>
                <a:sym typeface="+mn-lt"/>
              </a:rPr>
              <a:t>9540</a:t>
            </a:r>
          </a:p>
          <a:p>
            <a:r>
              <a:rPr lang="zh-CN" altLang="en-US" sz="600" dirty="0">
                <a:latin typeface="+mn-lt"/>
                <a:ea typeface="+mn-ea"/>
                <a:sym typeface="+mn-lt"/>
              </a:rPr>
              <a:t>新增账户 </a:t>
            </a:r>
            <a:r>
              <a:rPr lang="en-US" altLang="zh-CN" sz="600" dirty="0">
                <a:latin typeface="+mn-lt"/>
                <a:ea typeface="+mn-ea"/>
                <a:sym typeface="+mn-lt"/>
              </a:rPr>
              <a:t>12999</a:t>
            </a:r>
          </a:p>
        </p:txBody>
      </p:sp>
      <p:sp>
        <p:nvSpPr>
          <p:cNvPr id="90" name="文本框 89"/>
          <p:cNvSpPr txBox="1"/>
          <p:nvPr/>
        </p:nvSpPr>
        <p:spPr>
          <a:xfrm>
            <a:off x="6102992"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付费账户 </a:t>
            </a:r>
            <a:r>
              <a:rPr lang="en-US" altLang="zh-CN" sz="600" dirty="0">
                <a:latin typeface="+mn-lt"/>
                <a:ea typeface="+mn-ea"/>
                <a:sym typeface="+mn-lt"/>
              </a:rPr>
              <a:t>254250</a:t>
            </a:r>
          </a:p>
          <a:p>
            <a:r>
              <a:rPr lang="zh-CN" altLang="en-US" sz="600" dirty="0">
                <a:latin typeface="+mn-lt"/>
                <a:ea typeface="+mn-ea"/>
                <a:sym typeface="+mn-lt"/>
              </a:rPr>
              <a:t>流失用户 </a:t>
            </a:r>
            <a:r>
              <a:rPr lang="en-US" altLang="zh-CN" sz="600" dirty="0">
                <a:latin typeface="+mn-lt"/>
                <a:ea typeface="+mn-ea"/>
                <a:sym typeface="+mn-lt"/>
              </a:rPr>
              <a:t>9540</a:t>
            </a:r>
          </a:p>
          <a:p>
            <a:r>
              <a:rPr lang="zh-CN" altLang="en-US" sz="600" dirty="0">
                <a:latin typeface="+mn-lt"/>
                <a:ea typeface="+mn-ea"/>
                <a:sym typeface="+mn-lt"/>
              </a:rPr>
              <a:t>新增账户 </a:t>
            </a:r>
            <a:r>
              <a:rPr lang="en-US" altLang="zh-CN" sz="600" dirty="0">
                <a:latin typeface="+mn-lt"/>
                <a:ea typeface="+mn-ea"/>
                <a:sym typeface="+mn-lt"/>
              </a:rPr>
              <a:t>12999</a:t>
            </a:r>
          </a:p>
        </p:txBody>
      </p:sp>
      <p:sp>
        <p:nvSpPr>
          <p:cNvPr id="91" name="文本框 90"/>
          <p:cNvSpPr txBox="1"/>
          <p:nvPr/>
        </p:nvSpPr>
        <p:spPr>
          <a:xfrm>
            <a:off x="7360353"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付费账户 </a:t>
            </a:r>
            <a:r>
              <a:rPr lang="en-US" altLang="zh-CN" sz="600" dirty="0">
                <a:latin typeface="+mn-lt"/>
                <a:ea typeface="+mn-ea"/>
                <a:sym typeface="+mn-lt"/>
              </a:rPr>
              <a:t>254250</a:t>
            </a:r>
          </a:p>
          <a:p>
            <a:r>
              <a:rPr lang="zh-CN" altLang="en-US" sz="600" dirty="0">
                <a:latin typeface="+mn-lt"/>
                <a:ea typeface="+mn-ea"/>
                <a:sym typeface="+mn-lt"/>
              </a:rPr>
              <a:t>流失用户 </a:t>
            </a:r>
            <a:r>
              <a:rPr lang="en-US" altLang="zh-CN" sz="600" dirty="0">
                <a:latin typeface="+mn-lt"/>
                <a:ea typeface="+mn-ea"/>
                <a:sym typeface="+mn-lt"/>
              </a:rPr>
              <a:t>9540</a:t>
            </a:r>
          </a:p>
          <a:p>
            <a:r>
              <a:rPr lang="zh-CN" altLang="en-US" sz="600" dirty="0">
                <a:latin typeface="+mn-lt"/>
                <a:ea typeface="+mn-ea"/>
                <a:sym typeface="+mn-lt"/>
              </a:rPr>
              <a:t>新增账户 </a:t>
            </a:r>
            <a:r>
              <a:rPr lang="en-US" altLang="zh-CN" sz="600" dirty="0">
                <a:latin typeface="+mn-lt"/>
                <a:ea typeface="+mn-ea"/>
                <a:sym typeface="+mn-lt"/>
              </a:rPr>
              <a:t>12999</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462"/>
                                        </p:tgtEl>
                                        <p:attrNameLst>
                                          <p:attrName>style.visibility</p:attrName>
                                        </p:attrNameLst>
                                      </p:cBhvr>
                                      <p:to>
                                        <p:strVal val="visible"/>
                                      </p:to>
                                    </p:set>
                                    <p:anim calcmode="lin" valueType="num">
                                      <p:cBhvr>
                                        <p:cTn id="7" dur="350" fill="hold"/>
                                        <p:tgtEl>
                                          <p:spTgt spid="17462"/>
                                        </p:tgtEl>
                                        <p:attrNameLst>
                                          <p:attrName>ppt_x</p:attrName>
                                        </p:attrNameLst>
                                      </p:cBhvr>
                                      <p:tavLst>
                                        <p:tav tm="0">
                                          <p:val>
                                            <p:strVal val="1+#ppt_w/2"/>
                                          </p:val>
                                        </p:tav>
                                        <p:tav tm="100000">
                                          <p:val>
                                            <p:strVal val="#ppt_x"/>
                                          </p:val>
                                        </p:tav>
                                      </p:tavLst>
                                    </p:anim>
                                    <p:anim calcmode="lin" valueType="num">
                                      <p:cBhvr>
                                        <p:cTn id="8" dur="350" fill="hold"/>
                                        <p:tgtEl>
                                          <p:spTgt spid="174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7469"/>
                                        </p:tgtEl>
                                        <p:attrNameLst>
                                          <p:attrName>style.visibility</p:attrName>
                                        </p:attrNameLst>
                                      </p:cBhvr>
                                      <p:to>
                                        <p:strVal val="visible"/>
                                      </p:to>
                                    </p:set>
                                    <p:animEffect>
                                      <p:cBhvr>
                                        <p:cTn id="12" dur="250"/>
                                        <p:tgtEl>
                                          <p:spTgt spid="1746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468"/>
                                        </p:tgtEl>
                                        <p:attrNameLst>
                                          <p:attrName>style.visibility</p:attrName>
                                        </p:attrNameLst>
                                      </p:cBhvr>
                                      <p:to>
                                        <p:strVal val="visible"/>
                                      </p:to>
                                    </p:set>
                                    <p:animEffect>
                                      <p:cBhvr>
                                        <p:cTn id="16" dur="250"/>
                                        <p:tgtEl>
                                          <p:spTgt spid="174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53"/>
                                        </p:tgtEl>
                                        <p:attrNameLst>
                                          <p:attrName>style.visibility</p:attrName>
                                        </p:attrNameLst>
                                      </p:cBhvr>
                                      <p:to>
                                        <p:strVal val="visible"/>
                                      </p:to>
                                    </p:set>
                                    <p:animEffect>
                                      <p:cBhvr>
                                        <p:cTn id="19" dur="350"/>
                                        <p:tgtEl>
                                          <p:spTgt spid="17453"/>
                                        </p:tgtEl>
                                      </p:cBhvr>
                                    </p:animEffect>
                                  </p:childTnLst>
                                </p:cTn>
                              </p:par>
                            </p:childTnLst>
                          </p:cTn>
                        </p:par>
                        <p:par>
                          <p:cTn id="20" fill="hold">
                            <p:stCondLst>
                              <p:cond delay="1500"/>
                            </p:stCondLst>
                            <p:childTnLst>
                              <p:par>
                                <p:cTn id="21" presetID="2" presetClass="entr" presetSubtype="6" fill="hold" grpId="0" nodeType="afterEffect">
                                  <p:stCondLst>
                                    <p:cond delay="0"/>
                                  </p:stCondLst>
                                  <p:childTnLst>
                                    <p:set>
                                      <p:cBhvr>
                                        <p:cTn id="22" dur="1" fill="hold">
                                          <p:stCondLst>
                                            <p:cond delay="0"/>
                                          </p:stCondLst>
                                        </p:cTn>
                                        <p:tgtEl>
                                          <p:spTgt spid="17463"/>
                                        </p:tgtEl>
                                        <p:attrNameLst>
                                          <p:attrName>style.visibility</p:attrName>
                                        </p:attrNameLst>
                                      </p:cBhvr>
                                      <p:to>
                                        <p:strVal val="visible"/>
                                      </p:to>
                                    </p:set>
                                    <p:anim calcmode="lin" valueType="num">
                                      <p:cBhvr>
                                        <p:cTn id="23" dur="350" fill="hold"/>
                                        <p:tgtEl>
                                          <p:spTgt spid="17463"/>
                                        </p:tgtEl>
                                        <p:attrNameLst>
                                          <p:attrName>ppt_x</p:attrName>
                                        </p:attrNameLst>
                                      </p:cBhvr>
                                      <p:tavLst>
                                        <p:tav tm="0">
                                          <p:val>
                                            <p:strVal val="1+#ppt_w/2"/>
                                          </p:val>
                                        </p:tav>
                                        <p:tav tm="100000">
                                          <p:val>
                                            <p:strVal val="#ppt_x"/>
                                          </p:val>
                                        </p:tav>
                                      </p:tavLst>
                                    </p:anim>
                                    <p:anim calcmode="lin" valueType="num">
                                      <p:cBhvr>
                                        <p:cTn id="24" dur="350" fill="hold"/>
                                        <p:tgtEl>
                                          <p:spTgt spid="17463"/>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7471"/>
                                        </p:tgtEl>
                                        <p:attrNameLst>
                                          <p:attrName>style.visibility</p:attrName>
                                        </p:attrNameLst>
                                      </p:cBhvr>
                                      <p:to>
                                        <p:strVal val="visible"/>
                                      </p:to>
                                    </p:set>
                                    <p:animEffect>
                                      <p:cBhvr>
                                        <p:cTn id="28" dur="150"/>
                                        <p:tgtEl>
                                          <p:spTgt spid="17471"/>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470"/>
                                        </p:tgtEl>
                                        <p:attrNameLst>
                                          <p:attrName>style.visibility</p:attrName>
                                        </p:attrNameLst>
                                      </p:cBhvr>
                                      <p:to>
                                        <p:strVal val="visible"/>
                                      </p:to>
                                    </p:set>
                                    <p:animEffect>
                                      <p:cBhvr>
                                        <p:cTn id="32" dur="250"/>
                                        <p:tgtEl>
                                          <p:spTgt spid="174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451"/>
                                        </p:tgtEl>
                                        <p:attrNameLst>
                                          <p:attrName>style.visibility</p:attrName>
                                        </p:attrNameLst>
                                      </p:cBhvr>
                                      <p:to>
                                        <p:strVal val="visible"/>
                                      </p:to>
                                    </p:set>
                                    <p:animEffect>
                                      <p:cBhvr>
                                        <p:cTn id="35" dur="350"/>
                                        <p:tgtEl>
                                          <p:spTgt spid="17451"/>
                                        </p:tgtEl>
                                      </p:cBhvr>
                                    </p:animEffect>
                                  </p:childTnLst>
                                </p:cTn>
                              </p:par>
                            </p:childTnLst>
                          </p:cTn>
                        </p:par>
                        <p:par>
                          <p:cTn id="36" fill="hold">
                            <p:stCondLst>
                              <p:cond delay="3000"/>
                            </p:stCondLst>
                            <p:childTnLst>
                              <p:par>
                                <p:cTn id="37" presetID="2" presetClass="entr" presetSubtype="1" fill="hold" grpId="0" nodeType="afterEffect">
                                  <p:stCondLst>
                                    <p:cond delay="0"/>
                                  </p:stCondLst>
                                  <p:childTnLst>
                                    <p:set>
                                      <p:cBhvr>
                                        <p:cTn id="38" dur="1" fill="hold">
                                          <p:stCondLst>
                                            <p:cond delay="0"/>
                                          </p:stCondLst>
                                        </p:cTn>
                                        <p:tgtEl>
                                          <p:spTgt spid="17464"/>
                                        </p:tgtEl>
                                        <p:attrNameLst>
                                          <p:attrName>style.visibility</p:attrName>
                                        </p:attrNameLst>
                                      </p:cBhvr>
                                      <p:to>
                                        <p:strVal val="visible"/>
                                      </p:to>
                                    </p:set>
                                    <p:anim calcmode="lin" valueType="num">
                                      <p:cBhvr>
                                        <p:cTn id="39" dur="350" fill="hold"/>
                                        <p:tgtEl>
                                          <p:spTgt spid="17464"/>
                                        </p:tgtEl>
                                        <p:attrNameLst>
                                          <p:attrName>ppt_x</p:attrName>
                                        </p:attrNameLst>
                                      </p:cBhvr>
                                      <p:tavLst>
                                        <p:tav tm="0">
                                          <p:val>
                                            <p:strVal val="#ppt_x"/>
                                          </p:val>
                                        </p:tav>
                                        <p:tav tm="100000">
                                          <p:val>
                                            <p:strVal val="#ppt_x"/>
                                          </p:val>
                                        </p:tav>
                                      </p:tavLst>
                                    </p:anim>
                                    <p:anim calcmode="lin" valueType="num">
                                      <p:cBhvr>
                                        <p:cTn id="40" dur="350" fill="hold"/>
                                        <p:tgtEl>
                                          <p:spTgt spid="17464"/>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17473"/>
                                        </p:tgtEl>
                                        <p:attrNameLst>
                                          <p:attrName>style.visibility</p:attrName>
                                        </p:attrNameLst>
                                      </p:cBhvr>
                                      <p:to>
                                        <p:strVal val="visible"/>
                                      </p:to>
                                    </p:set>
                                    <p:animEffect>
                                      <p:cBhvr>
                                        <p:cTn id="44" dur="150"/>
                                        <p:tgtEl>
                                          <p:spTgt spid="17473"/>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7472"/>
                                        </p:tgtEl>
                                        <p:attrNameLst>
                                          <p:attrName>style.visibility</p:attrName>
                                        </p:attrNameLst>
                                      </p:cBhvr>
                                      <p:to>
                                        <p:strVal val="visible"/>
                                      </p:to>
                                    </p:set>
                                    <p:animEffect>
                                      <p:cBhvr>
                                        <p:cTn id="48" dur="150"/>
                                        <p:tgtEl>
                                          <p:spTgt spid="1747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455"/>
                                        </p:tgtEl>
                                        <p:attrNameLst>
                                          <p:attrName>style.visibility</p:attrName>
                                        </p:attrNameLst>
                                      </p:cBhvr>
                                      <p:to>
                                        <p:strVal val="visible"/>
                                      </p:to>
                                    </p:set>
                                    <p:animEffect>
                                      <p:cBhvr>
                                        <p:cTn id="51" dur="350"/>
                                        <p:tgtEl>
                                          <p:spTgt spid="17455"/>
                                        </p:tgtEl>
                                      </p:cBhvr>
                                    </p:animEffect>
                                  </p:childTnLst>
                                </p:cTn>
                              </p:par>
                            </p:childTnLst>
                          </p:cTn>
                        </p:par>
                        <p:par>
                          <p:cTn id="52" fill="hold">
                            <p:stCondLst>
                              <p:cond delay="4500"/>
                            </p:stCondLst>
                            <p:childTnLst>
                              <p:par>
                                <p:cTn id="53" presetID="2" presetClass="entr" presetSubtype="12" fill="hold" grpId="0" nodeType="afterEffect">
                                  <p:stCondLst>
                                    <p:cond delay="0"/>
                                  </p:stCondLst>
                                  <p:childTnLst>
                                    <p:set>
                                      <p:cBhvr>
                                        <p:cTn id="54" dur="1" fill="hold">
                                          <p:stCondLst>
                                            <p:cond delay="0"/>
                                          </p:stCondLst>
                                        </p:cTn>
                                        <p:tgtEl>
                                          <p:spTgt spid="17465"/>
                                        </p:tgtEl>
                                        <p:attrNameLst>
                                          <p:attrName>style.visibility</p:attrName>
                                        </p:attrNameLst>
                                      </p:cBhvr>
                                      <p:to>
                                        <p:strVal val="visible"/>
                                      </p:to>
                                    </p:set>
                                    <p:anim calcmode="lin" valueType="num">
                                      <p:cBhvr>
                                        <p:cTn id="55" dur="350" fill="hold"/>
                                        <p:tgtEl>
                                          <p:spTgt spid="17465"/>
                                        </p:tgtEl>
                                        <p:attrNameLst>
                                          <p:attrName>ppt_x</p:attrName>
                                        </p:attrNameLst>
                                      </p:cBhvr>
                                      <p:tavLst>
                                        <p:tav tm="0">
                                          <p:val>
                                            <p:strVal val="0-#ppt_w/2"/>
                                          </p:val>
                                        </p:tav>
                                        <p:tav tm="100000">
                                          <p:val>
                                            <p:strVal val="#ppt_x"/>
                                          </p:val>
                                        </p:tav>
                                      </p:tavLst>
                                    </p:anim>
                                    <p:anim calcmode="lin" valueType="num">
                                      <p:cBhvr>
                                        <p:cTn id="56" dur="350" fill="hold"/>
                                        <p:tgtEl>
                                          <p:spTgt spid="17465"/>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17475"/>
                                        </p:tgtEl>
                                        <p:attrNameLst>
                                          <p:attrName>style.visibility</p:attrName>
                                        </p:attrNameLst>
                                      </p:cBhvr>
                                      <p:to>
                                        <p:strVal val="visible"/>
                                      </p:to>
                                    </p:set>
                                    <p:animEffect>
                                      <p:cBhvr>
                                        <p:cTn id="60" dur="150"/>
                                        <p:tgtEl>
                                          <p:spTgt spid="17475"/>
                                        </p:tgtEl>
                                      </p:cBhvr>
                                    </p:animEffect>
                                  </p:childTnLst>
                                </p:cTn>
                              </p:par>
                            </p:childTnLst>
                          </p:cTn>
                        </p:par>
                        <p:par>
                          <p:cTn id="61" fill="hold">
                            <p:stCondLst>
                              <p:cond delay="5500"/>
                            </p:stCondLst>
                            <p:childTnLst>
                              <p:par>
                                <p:cTn id="62" presetID="22" presetClass="entr" presetSubtype="1" fill="hold" grpId="0" nodeType="afterEffect">
                                  <p:stCondLst>
                                    <p:cond delay="0"/>
                                  </p:stCondLst>
                                  <p:childTnLst>
                                    <p:set>
                                      <p:cBhvr>
                                        <p:cTn id="63" dur="1" fill="hold">
                                          <p:stCondLst>
                                            <p:cond delay="0"/>
                                          </p:stCondLst>
                                        </p:cTn>
                                        <p:tgtEl>
                                          <p:spTgt spid="17474"/>
                                        </p:tgtEl>
                                        <p:attrNameLst>
                                          <p:attrName>style.visibility</p:attrName>
                                        </p:attrNameLst>
                                      </p:cBhvr>
                                      <p:to>
                                        <p:strVal val="visible"/>
                                      </p:to>
                                    </p:set>
                                    <p:animEffect>
                                      <p:cBhvr>
                                        <p:cTn id="64" dur="200"/>
                                        <p:tgtEl>
                                          <p:spTgt spid="1747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457"/>
                                        </p:tgtEl>
                                        <p:attrNameLst>
                                          <p:attrName>style.visibility</p:attrName>
                                        </p:attrNameLst>
                                      </p:cBhvr>
                                      <p:to>
                                        <p:strVal val="visible"/>
                                      </p:to>
                                    </p:set>
                                    <p:animEffect>
                                      <p:cBhvr>
                                        <p:cTn id="67" dur="350"/>
                                        <p:tgtEl>
                                          <p:spTgt spid="17457"/>
                                        </p:tgtEl>
                                      </p:cBhvr>
                                    </p:animEffect>
                                  </p:childTnLst>
                                </p:cTn>
                              </p:par>
                            </p:childTnLst>
                          </p:cTn>
                        </p:par>
                        <p:par>
                          <p:cTn id="68" fill="hold">
                            <p:stCondLst>
                              <p:cond delay="6000"/>
                            </p:stCondLst>
                            <p:childTnLst>
                              <p:par>
                                <p:cTn id="69" presetID="2" presetClass="entr" presetSubtype="8" fill="hold" grpId="0" nodeType="afterEffect">
                                  <p:stCondLst>
                                    <p:cond delay="0"/>
                                  </p:stCondLst>
                                  <p:childTnLst>
                                    <p:set>
                                      <p:cBhvr>
                                        <p:cTn id="70" dur="1" fill="hold">
                                          <p:stCondLst>
                                            <p:cond delay="0"/>
                                          </p:stCondLst>
                                        </p:cTn>
                                        <p:tgtEl>
                                          <p:spTgt spid="17466"/>
                                        </p:tgtEl>
                                        <p:attrNameLst>
                                          <p:attrName>style.visibility</p:attrName>
                                        </p:attrNameLst>
                                      </p:cBhvr>
                                      <p:to>
                                        <p:strVal val="visible"/>
                                      </p:to>
                                    </p:set>
                                    <p:anim calcmode="lin" valueType="num">
                                      <p:cBhvr>
                                        <p:cTn id="71" dur="350" fill="hold"/>
                                        <p:tgtEl>
                                          <p:spTgt spid="17466"/>
                                        </p:tgtEl>
                                        <p:attrNameLst>
                                          <p:attrName>ppt_x</p:attrName>
                                        </p:attrNameLst>
                                      </p:cBhvr>
                                      <p:tavLst>
                                        <p:tav tm="0">
                                          <p:val>
                                            <p:strVal val="0-#ppt_w/2"/>
                                          </p:val>
                                        </p:tav>
                                        <p:tav tm="100000">
                                          <p:val>
                                            <p:strVal val="#ppt_x"/>
                                          </p:val>
                                        </p:tav>
                                      </p:tavLst>
                                    </p:anim>
                                    <p:anim calcmode="lin" valueType="num">
                                      <p:cBhvr>
                                        <p:cTn id="72" dur="350" fill="hold"/>
                                        <p:tgtEl>
                                          <p:spTgt spid="17466"/>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22" presetClass="entr" presetSubtype="8" fill="hold" grpId="0" nodeType="afterEffect">
                                  <p:stCondLst>
                                    <p:cond delay="0"/>
                                  </p:stCondLst>
                                  <p:childTnLst>
                                    <p:set>
                                      <p:cBhvr>
                                        <p:cTn id="75" dur="1" fill="hold">
                                          <p:stCondLst>
                                            <p:cond delay="0"/>
                                          </p:stCondLst>
                                        </p:cTn>
                                        <p:tgtEl>
                                          <p:spTgt spid="17477"/>
                                        </p:tgtEl>
                                        <p:attrNameLst>
                                          <p:attrName>style.visibility</p:attrName>
                                        </p:attrNameLst>
                                      </p:cBhvr>
                                      <p:to>
                                        <p:strVal val="visible"/>
                                      </p:to>
                                    </p:set>
                                    <p:animEffect>
                                      <p:cBhvr>
                                        <p:cTn id="76" dur="250"/>
                                        <p:tgtEl>
                                          <p:spTgt spid="17477"/>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17476"/>
                                        </p:tgtEl>
                                        <p:attrNameLst>
                                          <p:attrName>style.visibility</p:attrName>
                                        </p:attrNameLst>
                                      </p:cBhvr>
                                      <p:to>
                                        <p:strVal val="visible"/>
                                      </p:to>
                                    </p:set>
                                    <p:animEffect>
                                      <p:cBhvr>
                                        <p:cTn id="80" dur="250"/>
                                        <p:tgtEl>
                                          <p:spTgt spid="1747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7459"/>
                                        </p:tgtEl>
                                        <p:attrNameLst>
                                          <p:attrName>style.visibility</p:attrName>
                                        </p:attrNameLst>
                                      </p:cBhvr>
                                      <p:to>
                                        <p:strVal val="visible"/>
                                      </p:to>
                                    </p:set>
                                    <p:animEffect>
                                      <p:cBhvr>
                                        <p:cTn id="83" dur="350"/>
                                        <p:tgtEl>
                                          <p:spTgt spid="17459"/>
                                        </p:tgtEl>
                                      </p:cBhvr>
                                    </p:animEffect>
                                  </p:childTnLst>
                                </p:cTn>
                              </p:par>
                            </p:childTnLst>
                          </p:cTn>
                        </p:par>
                        <p:par>
                          <p:cTn id="84" fill="hold">
                            <p:stCondLst>
                              <p:cond delay="7500"/>
                            </p:stCondLst>
                            <p:childTnLst>
                              <p:par>
                                <p:cTn id="85" presetID="2" presetClass="entr" presetSubtype="9" fill="hold" grpId="0" nodeType="afterEffect">
                                  <p:stCondLst>
                                    <p:cond delay="0"/>
                                  </p:stCondLst>
                                  <p:childTnLst>
                                    <p:set>
                                      <p:cBhvr>
                                        <p:cTn id="86" dur="1" fill="hold">
                                          <p:stCondLst>
                                            <p:cond delay="0"/>
                                          </p:stCondLst>
                                        </p:cTn>
                                        <p:tgtEl>
                                          <p:spTgt spid="17467"/>
                                        </p:tgtEl>
                                        <p:attrNameLst>
                                          <p:attrName>style.visibility</p:attrName>
                                        </p:attrNameLst>
                                      </p:cBhvr>
                                      <p:to>
                                        <p:strVal val="visible"/>
                                      </p:to>
                                    </p:set>
                                    <p:anim calcmode="lin" valueType="num">
                                      <p:cBhvr>
                                        <p:cTn id="87" dur="350" fill="hold"/>
                                        <p:tgtEl>
                                          <p:spTgt spid="17467"/>
                                        </p:tgtEl>
                                        <p:attrNameLst>
                                          <p:attrName>ppt_x</p:attrName>
                                        </p:attrNameLst>
                                      </p:cBhvr>
                                      <p:tavLst>
                                        <p:tav tm="0">
                                          <p:val>
                                            <p:strVal val="0-#ppt_w/2"/>
                                          </p:val>
                                        </p:tav>
                                        <p:tav tm="100000">
                                          <p:val>
                                            <p:strVal val="#ppt_x"/>
                                          </p:val>
                                        </p:tav>
                                      </p:tavLst>
                                    </p:anim>
                                    <p:anim calcmode="lin" valueType="num">
                                      <p:cBhvr>
                                        <p:cTn id="88" dur="350" fill="hold"/>
                                        <p:tgtEl>
                                          <p:spTgt spid="17467"/>
                                        </p:tgtEl>
                                        <p:attrNameLst>
                                          <p:attrName>ppt_y</p:attrName>
                                        </p:attrNameLst>
                                      </p:cBhvr>
                                      <p:tavLst>
                                        <p:tav tm="0">
                                          <p:val>
                                            <p:strVal val="0-#ppt_h/2"/>
                                          </p:val>
                                        </p:tav>
                                        <p:tav tm="100000">
                                          <p:val>
                                            <p:strVal val="#ppt_y"/>
                                          </p:val>
                                        </p:tav>
                                      </p:tavLst>
                                    </p:anim>
                                  </p:childTnLst>
                                </p:cTn>
                              </p:par>
                            </p:childTnLst>
                          </p:cTn>
                        </p:par>
                        <p:par>
                          <p:cTn id="89" fill="hold">
                            <p:stCondLst>
                              <p:cond delay="8000"/>
                            </p:stCondLst>
                            <p:childTnLst>
                              <p:par>
                                <p:cTn id="90" presetID="22" presetClass="entr" presetSubtype="8" fill="hold" grpId="0" nodeType="afterEffect">
                                  <p:stCondLst>
                                    <p:cond delay="0"/>
                                  </p:stCondLst>
                                  <p:childTnLst>
                                    <p:set>
                                      <p:cBhvr>
                                        <p:cTn id="91" dur="1" fill="hold">
                                          <p:stCondLst>
                                            <p:cond delay="0"/>
                                          </p:stCondLst>
                                        </p:cTn>
                                        <p:tgtEl>
                                          <p:spTgt spid="17479"/>
                                        </p:tgtEl>
                                        <p:attrNameLst>
                                          <p:attrName>style.visibility</p:attrName>
                                        </p:attrNameLst>
                                      </p:cBhvr>
                                      <p:to>
                                        <p:strVal val="visible"/>
                                      </p:to>
                                    </p:set>
                                    <p:animEffect>
                                      <p:cBhvr>
                                        <p:cTn id="92" dur="350"/>
                                        <p:tgtEl>
                                          <p:spTgt spid="17479"/>
                                        </p:tgtEl>
                                      </p:cBhvr>
                                    </p:animEffect>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17478"/>
                                        </p:tgtEl>
                                        <p:attrNameLst>
                                          <p:attrName>style.visibility</p:attrName>
                                        </p:attrNameLst>
                                      </p:cBhvr>
                                      <p:to>
                                        <p:strVal val="visible"/>
                                      </p:to>
                                    </p:set>
                                    <p:animEffect>
                                      <p:cBhvr>
                                        <p:cTn id="96" dur="250"/>
                                        <p:tgtEl>
                                          <p:spTgt spid="1747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461"/>
                                        </p:tgtEl>
                                        <p:attrNameLst>
                                          <p:attrName>style.visibility</p:attrName>
                                        </p:attrNameLst>
                                      </p:cBhvr>
                                      <p:to>
                                        <p:strVal val="visible"/>
                                      </p:to>
                                    </p:set>
                                    <p:animEffect>
                                      <p:cBhvr>
                                        <p:cTn id="99" dur="350"/>
                                        <p:tgtEl>
                                          <p:spTgt spid="1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1" grpId="0" bldLvl="0" autoUpdateAnimBg="0"/>
      <p:bldP spid="17453" grpId="0" bldLvl="0" autoUpdateAnimBg="0"/>
      <p:bldP spid="17455" grpId="0" bldLvl="0" autoUpdateAnimBg="0"/>
      <p:bldP spid="17457" grpId="0" bldLvl="0" autoUpdateAnimBg="0"/>
      <p:bldP spid="17459" grpId="0" bldLvl="0" autoUpdateAnimBg="0"/>
      <p:bldP spid="17461" grpId="0" bldLvl="0" autoUpdateAnimBg="0"/>
      <p:bldP spid="17462" grpId="0" bldLvl="0" animBg="1" autoUpdateAnimBg="0"/>
      <p:bldP spid="17463" grpId="0" bldLvl="0" animBg="1" autoUpdateAnimBg="0"/>
      <p:bldP spid="17464" grpId="0" bldLvl="0" animBg="1" autoUpdateAnimBg="0"/>
      <p:bldP spid="17465" grpId="0" bldLvl="0" animBg="1" autoUpdateAnimBg="0"/>
      <p:bldP spid="17466" grpId="0" bldLvl="0" animBg="1" autoUpdateAnimBg="0"/>
      <p:bldP spid="17467" grpId="0" bldLvl="0" animBg="1" autoUpdateAnimBg="0"/>
      <p:bldP spid="17468" grpId="0" animBg="1"/>
      <p:bldP spid="17469" grpId="0" animBg="1"/>
      <p:bldP spid="17470" grpId="0" animBg="1"/>
      <p:bldP spid="17471" grpId="0" animBg="1"/>
      <p:bldP spid="17472" grpId="0" animBg="1"/>
      <p:bldP spid="17473" grpId="0" animBg="1"/>
      <p:bldP spid="17474" grpId="0" animBg="1"/>
      <p:bldP spid="17475" grpId="0" animBg="1"/>
      <p:bldP spid="17476" grpId="0" animBg="1"/>
      <p:bldP spid="17477" grpId="0" animBg="1"/>
      <p:bldP spid="17478" grpId="0" animBg="1"/>
      <p:bldP spid="174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33"/>
          <p:cNvSpPr txBox="1"/>
          <p:nvPr/>
        </p:nvSpPr>
        <p:spPr>
          <a:xfrm>
            <a:off x="5656946" y="1654997"/>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商业策略</a:t>
            </a:r>
            <a:endParaRPr lang="en-AU" altLang="zh-CN" sz="1500" dirty="0">
              <a:solidFill>
                <a:srgbClr val="43536A"/>
              </a:solidFill>
              <a:latin typeface="+mn-lt"/>
              <a:ea typeface="+mn-ea"/>
              <a:cs typeface="+mn-ea"/>
              <a:sym typeface="+mn-lt"/>
            </a:endParaRPr>
          </a:p>
        </p:txBody>
      </p:sp>
      <p:sp>
        <p:nvSpPr>
          <p:cNvPr id="58" name="TextBox 20"/>
          <p:cNvSpPr txBox="1"/>
          <p:nvPr/>
        </p:nvSpPr>
        <p:spPr>
          <a:xfrm>
            <a:off x="5656945" y="1956975"/>
            <a:ext cx="251294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59" name="Text Placeholder 33"/>
          <p:cNvSpPr txBox="1"/>
          <p:nvPr/>
        </p:nvSpPr>
        <p:spPr>
          <a:xfrm>
            <a:off x="5656946" y="2575279"/>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商业策略</a:t>
            </a:r>
            <a:endParaRPr lang="en-AU" altLang="zh-CN" sz="1500" dirty="0">
              <a:solidFill>
                <a:srgbClr val="43536A"/>
              </a:solidFill>
              <a:latin typeface="+mn-lt"/>
              <a:ea typeface="+mn-ea"/>
              <a:cs typeface="+mn-ea"/>
              <a:sym typeface="+mn-lt"/>
            </a:endParaRPr>
          </a:p>
        </p:txBody>
      </p:sp>
      <p:sp>
        <p:nvSpPr>
          <p:cNvPr id="60" name="TextBox 20"/>
          <p:cNvSpPr txBox="1"/>
          <p:nvPr/>
        </p:nvSpPr>
        <p:spPr>
          <a:xfrm>
            <a:off x="5656945" y="2877257"/>
            <a:ext cx="251294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61" name="Text Placeholder 33"/>
          <p:cNvSpPr txBox="1"/>
          <p:nvPr/>
        </p:nvSpPr>
        <p:spPr>
          <a:xfrm>
            <a:off x="5656946" y="3496885"/>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商业策略</a:t>
            </a:r>
            <a:endParaRPr lang="en-AU" altLang="zh-CN" sz="1500" dirty="0">
              <a:solidFill>
                <a:srgbClr val="43536A"/>
              </a:solidFill>
              <a:latin typeface="+mn-lt"/>
              <a:ea typeface="+mn-ea"/>
              <a:cs typeface="+mn-ea"/>
              <a:sym typeface="+mn-lt"/>
            </a:endParaRPr>
          </a:p>
        </p:txBody>
      </p:sp>
      <p:sp>
        <p:nvSpPr>
          <p:cNvPr id="62" name="TextBox 20"/>
          <p:cNvSpPr txBox="1"/>
          <p:nvPr/>
        </p:nvSpPr>
        <p:spPr>
          <a:xfrm>
            <a:off x="5656945" y="3798863"/>
            <a:ext cx="251294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63"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运营计划</a:t>
            </a:r>
            <a:endParaRPr lang="en-AU" altLang="zh-CN" dirty="0">
              <a:solidFill>
                <a:srgbClr val="43536A"/>
              </a:solidFill>
              <a:latin typeface="+mn-lt"/>
              <a:ea typeface="+mn-ea"/>
              <a:cs typeface="+mn-ea"/>
              <a:sym typeface="+mn-lt"/>
            </a:endParaRPr>
          </a:p>
        </p:txBody>
      </p:sp>
      <p:sp>
        <p:nvSpPr>
          <p:cNvPr id="64"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Operation Plan</a:t>
            </a:r>
          </a:p>
        </p:txBody>
      </p:sp>
      <p:sp>
        <p:nvSpPr>
          <p:cNvPr id="65" name="矩形 64"/>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6" name="组合 65"/>
          <p:cNvGrpSpPr/>
          <p:nvPr/>
        </p:nvGrpSpPr>
        <p:grpSpPr>
          <a:xfrm>
            <a:off x="3588924" y="311398"/>
            <a:ext cx="1978192" cy="457200"/>
            <a:chOff x="3588924" y="311398"/>
            <a:chExt cx="1978192" cy="457200"/>
          </a:xfrm>
        </p:grpSpPr>
        <p:sp>
          <p:nvSpPr>
            <p:cNvPr id="67" name="L 形 66"/>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L 形 67"/>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2" name="组合 51"/>
          <p:cNvGrpSpPr/>
          <p:nvPr/>
        </p:nvGrpSpPr>
        <p:grpSpPr>
          <a:xfrm>
            <a:off x="1329870" y="1469226"/>
            <a:ext cx="2868841" cy="2858436"/>
            <a:chOff x="3618897" y="2279040"/>
            <a:chExt cx="706229" cy="703668"/>
          </a:xfrm>
          <a:solidFill>
            <a:schemeClr val="tx2"/>
          </a:solidFill>
        </p:grpSpPr>
        <p:sp>
          <p:nvSpPr>
            <p:cNvPr id="53"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4"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5"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533366" y="1893328"/>
            <a:ext cx="1829490" cy="55088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300">
              <a:solidFill>
                <a:schemeClr val="bg1"/>
              </a:solidFill>
              <a:cs typeface="+mn-ea"/>
              <a:sym typeface="+mn-lt"/>
            </a:endParaRPr>
          </a:p>
        </p:txBody>
      </p:sp>
      <p:sp>
        <p:nvSpPr>
          <p:cNvPr id="11" name="任意多边形 10"/>
          <p:cNvSpPr/>
          <p:nvPr/>
        </p:nvSpPr>
        <p:spPr>
          <a:xfrm>
            <a:off x="2283925" y="1893328"/>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300">
              <a:solidFill>
                <a:schemeClr val="bg1"/>
              </a:solidFill>
              <a:cs typeface="+mn-ea"/>
              <a:sym typeface="+mn-lt"/>
            </a:endParaRPr>
          </a:p>
        </p:txBody>
      </p:sp>
      <p:sp>
        <p:nvSpPr>
          <p:cNvPr id="13" name="任意多边形 12"/>
          <p:cNvSpPr/>
          <p:nvPr/>
        </p:nvSpPr>
        <p:spPr>
          <a:xfrm>
            <a:off x="3785533" y="1893328"/>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300">
              <a:solidFill>
                <a:schemeClr val="bg1"/>
              </a:solidFill>
              <a:cs typeface="+mn-ea"/>
              <a:sym typeface="+mn-lt"/>
            </a:endParaRPr>
          </a:p>
        </p:txBody>
      </p:sp>
      <p:sp>
        <p:nvSpPr>
          <p:cNvPr id="14" name="任意多边形 13"/>
          <p:cNvSpPr/>
          <p:nvPr/>
        </p:nvSpPr>
        <p:spPr>
          <a:xfrm>
            <a:off x="5299118" y="1893328"/>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300">
              <a:solidFill>
                <a:schemeClr val="bg1"/>
              </a:solidFill>
              <a:cs typeface="+mn-ea"/>
              <a:sym typeface="+mn-lt"/>
            </a:endParaRPr>
          </a:p>
        </p:txBody>
      </p:sp>
      <p:sp>
        <p:nvSpPr>
          <p:cNvPr id="15" name="任意多边形 14"/>
          <p:cNvSpPr/>
          <p:nvPr/>
        </p:nvSpPr>
        <p:spPr>
          <a:xfrm>
            <a:off x="6776776" y="1893328"/>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300">
              <a:solidFill>
                <a:schemeClr val="bg1"/>
              </a:solidFill>
              <a:cs typeface="+mn-ea"/>
              <a:sym typeface="+mn-lt"/>
            </a:endParaRPr>
          </a:p>
        </p:txBody>
      </p:sp>
      <p:sp>
        <p:nvSpPr>
          <p:cNvPr id="18" name="文本框 17"/>
          <p:cNvSpPr txBox="1"/>
          <p:nvPr/>
        </p:nvSpPr>
        <p:spPr>
          <a:xfrm>
            <a:off x="861714" y="2041814"/>
            <a:ext cx="852007" cy="276999"/>
          </a:xfrm>
          <a:prstGeom prst="rect">
            <a:avLst/>
          </a:prstGeom>
          <a:noFill/>
        </p:spPr>
        <p:txBody>
          <a:bodyPr wrap="square" rtlCol="0">
            <a:spAutoFit/>
          </a:bodyPr>
          <a:lstStyle/>
          <a:p>
            <a:r>
              <a:rPr lang="en-US" altLang="zh-CN" sz="1200" dirty="0">
                <a:solidFill>
                  <a:schemeClr val="bg1"/>
                </a:solidFill>
                <a:latin typeface="+mn-lt"/>
                <a:cs typeface="+mn-ea"/>
                <a:sym typeface="+mn-lt"/>
              </a:rPr>
              <a:t>Step 01</a:t>
            </a:r>
            <a:endParaRPr lang="zh-CN" altLang="en-US" sz="1200" dirty="0">
              <a:solidFill>
                <a:schemeClr val="bg1"/>
              </a:solidFill>
              <a:latin typeface="+mn-lt"/>
              <a:cs typeface="+mn-ea"/>
              <a:sym typeface="+mn-lt"/>
            </a:endParaRPr>
          </a:p>
        </p:txBody>
      </p:sp>
      <p:sp>
        <p:nvSpPr>
          <p:cNvPr id="19" name="文本框 18"/>
          <p:cNvSpPr txBox="1"/>
          <p:nvPr/>
        </p:nvSpPr>
        <p:spPr>
          <a:xfrm>
            <a:off x="2720564" y="2041814"/>
            <a:ext cx="945919" cy="276999"/>
          </a:xfrm>
          <a:prstGeom prst="rect">
            <a:avLst/>
          </a:prstGeom>
          <a:noFill/>
        </p:spPr>
        <p:txBody>
          <a:bodyPr wrap="square" rtlCol="0">
            <a:spAutoFit/>
          </a:bodyPr>
          <a:lstStyle/>
          <a:p>
            <a:r>
              <a:rPr lang="en-US" altLang="zh-CN" sz="1200" dirty="0">
                <a:solidFill>
                  <a:schemeClr val="bg1"/>
                </a:solidFill>
                <a:latin typeface="+mn-lt"/>
                <a:cs typeface="+mn-ea"/>
                <a:sym typeface="+mn-lt"/>
              </a:rPr>
              <a:t>Step 02</a:t>
            </a:r>
            <a:endParaRPr lang="zh-CN" altLang="en-US" sz="1200" dirty="0">
              <a:solidFill>
                <a:schemeClr val="bg1"/>
              </a:solidFill>
              <a:latin typeface="+mn-lt"/>
              <a:cs typeface="+mn-ea"/>
              <a:sym typeface="+mn-lt"/>
            </a:endParaRPr>
          </a:p>
        </p:txBody>
      </p:sp>
      <p:sp>
        <p:nvSpPr>
          <p:cNvPr id="20" name="文本框 19"/>
          <p:cNvSpPr txBox="1"/>
          <p:nvPr/>
        </p:nvSpPr>
        <p:spPr>
          <a:xfrm>
            <a:off x="4265232" y="2041814"/>
            <a:ext cx="945834" cy="276999"/>
          </a:xfrm>
          <a:prstGeom prst="rect">
            <a:avLst/>
          </a:prstGeom>
          <a:noFill/>
        </p:spPr>
        <p:txBody>
          <a:bodyPr wrap="square" rtlCol="0">
            <a:spAutoFit/>
          </a:bodyPr>
          <a:lstStyle/>
          <a:p>
            <a:r>
              <a:rPr lang="en-US" altLang="zh-CN" sz="1200" dirty="0">
                <a:solidFill>
                  <a:schemeClr val="bg1"/>
                </a:solidFill>
                <a:latin typeface="+mn-lt"/>
                <a:cs typeface="+mn-ea"/>
                <a:sym typeface="+mn-lt"/>
              </a:rPr>
              <a:t>Step 03</a:t>
            </a:r>
            <a:endParaRPr lang="zh-CN" altLang="en-US" sz="1200" dirty="0">
              <a:solidFill>
                <a:schemeClr val="bg1"/>
              </a:solidFill>
              <a:latin typeface="+mn-lt"/>
              <a:cs typeface="+mn-ea"/>
              <a:sym typeface="+mn-lt"/>
            </a:endParaRPr>
          </a:p>
        </p:txBody>
      </p:sp>
      <p:sp>
        <p:nvSpPr>
          <p:cNvPr id="21" name="文本框 20"/>
          <p:cNvSpPr txBox="1"/>
          <p:nvPr/>
        </p:nvSpPr>
        <p:spPr>
          <a:xfrm>
            <a:off x="5735008" y="2041814"/>
            <a:ext cx="934676" cy="276999"/>
          </a:xfrm>
          <a:prstGeom prst="rect">
            <a:avLst/>
          </a:prstGeom>
          <a:noFill/>
        </p:spPr>
        <p:txBody>
          <a:bodyPr wrap="square" rtlCol="0">
            <a:spAutoFit/>
          </a:bodyPr>
          <a:lstStyle/>
          <a:p>
            <a:r>
              <a:rPr lang="en-US" altLang="zh-CN" sz="1200" dirty="0">
                <a:solidFill>
                  <a:schemeClr val="bg1"/>
                </a:solidFill>
                <a:latin typeface="+mn-lt"/>
                <a:cs typeface="+mn-ea"/>
                <a:sym typeface="+mn-lt"/>
              </a:rPr>
              <a:t>Step 04</a:t>
            </a:r>
            <a:endParaRPr lang="zh-CN" altLang="en-US" sz="1200" dirty="0">
              <a:solidFill>
                <a:schemeClr val="bg1"/>
              </a:solidFill>
              <a:latin typeface="+mn-lt"/>
              <a:cs typeface="+mn-ea"/>
              <a:sym typeface="+mn-lt"/>
            </a:endParaRPr>
          </a:p>
        </p:txBody>
      </p:sp>
      <p:sp>
        <p:nvSpPr>
          <p:cNvPr id="22" name="文本框 21"/>
          <p:cNvSpPr txBox="1"/>
          <p:nvPr/>
        </p:nvSpPr>
        <p:spPr>
          <a:xfrm>
            <a:off x="7242567" y="2041814"/>
            <a:ext cx="921400" cy="276999"/>
          </a:xfrm>
          <a:prstGeom prst="rect">
            <a:avLst/>
          </a:prstGeom>
          <a:noFill/>
        </p:spPr>
        <p:txBody>
          <a:bodyPr wrap="square" rtlCol="0">
            <a:spAutoFit/>
          </a:bodyPr>
          <a:lstStyle/>
          <a:p>
            <a:r>
              <a:rPr lang="en-US" altLang="zh-CN" sz="1200" dirty="0">
                <a:solidFill>
                  <a:schemeClr val="bg1"/>
                </a:solidFill>
                <a:latin typeface="+mn-lt"/>
                <a:cs typeface="+mn-ea"/>
                <a:sym typeface="+mn-lt"/>
              </a:rPr>
              <a:t>Step 05</a:t>
            </a:r>
            <a:endParaRPr lang="zh-CN" altLang="en-US" sz="1200" dirty="0">
              <a:solidFill>
                <a:schemeClr val="bg1"/>
              </a:solidFill>
              <a:latin typeface="+mn-lt"/>
              <a:cs typeface="+mn-ea"/>
              <a:sym typeface="+mn-lt"/>
            </a:endParaRPr>
          </a:p>
        </p:txBody>
      </p:sp>
      <p:sp>
        <p:nvSpPr>
          <p:cNvPr id="39" name="Text Placeholder 33"/>
          <p:cNvSpPr txBox="1"/>
          <p:nvPr/>
        </p:nvSpPr>
        <p:spPr>
          <a:xfrm>
            <a:off x="533366" y="2726509"/>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dk2">
                    <a:lumMod val="100000"/>
                  </a:schemeClr>
                </a:solidFill>
                <a:latin typeface="+mn-lt"/>
                <a:ea typeface="+mn-ea"/>
                <a:cs typeface="+mn-ea"/>
                <a:sym typeface="+mn-lt"/>
              </a:rPr>
              <a:t>商业策略</a:t>
            </a:r>
            <a:endParaRPr lang="en-AU" altLang="zh-CN" sz="1400" dirty="0">
              <a:solidFill>
                <a:schemeClr val="dk2">
                  <a:lumMod val="100000"/>
                </a:schemeClr>
              </a:solidFill>
              <a:latin typeface="+mn-lt"/>
              <a:ea typeface="+mn-ea"/>
              <a:cs typeface="+mn-ea"/>
              <a:sym typeface="+mn-lt"/>
            </a:endParaRPr>
          </a:p>
        </p:txBody>
      </p:sp>
      <p:sp>
        <p:nvSpPr>
          <p:cNvPr id="40" name="TextBox 20"/>
          <p:cNvSpPr txBox="1"/>
          <p:nvPr/>
        </p:nvSpPr>
        <p:spPr>
          <a:xfrm>
            <a:off x="533366" y="3028447"/>
            <a:ext cx="1303626" cy="830997"/>
          </a:xfrm>
          <a:prstGeom prst="rect">
            <a:avLst/>
          </a:prstGeom>
          <a:noFill/>
        </p:spPr>
        <p:txBody>
          <a:bodyPr wrap="square" rtlCol="0">
            <a:spAutoFit/>
          </a:bodyPr>
          <a:lstStyle/>
          <a:p>
            <a:pPr defTabSz="914400">
              <a:lnSpc>
                <a:spcPct val="20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46" name="Text Placeholder 33"/>
          <p:cNvSpPr txBox="1"/>
          <p:nvPr/>
        </p:nvSpPr>
        <p:spPr>
          <a:xfrm>
            <a:off x="2362856" y="2726509"/>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dk2">
                    <a:lumMod val="100000"/>
                  </a:schemeClr>
                </a:solidFill>
                <a:latin typeface="+mn-lt"/>
                <a:ea typeface="+mn-ea"/>
                <a:cs typeface="+mn-ea"/>
                <a:sym typeface="+mn-lt"/>
              </a:rPr>
              <a:t>商业策略</a:t>
            </a:r>
            <a:endParaRPr lang="en-AU" altLang="zh-CN" sz="1400" dirty="0">
              <a:solidFill>
                <a:schemeClr val="dk2">
                  <a:lumMod val="100000"/>
                </a:schemeClr>
              </a:solidFill>
              <a:latin typeface="+mn-lt"/>
              <a:ea typeface="+mn-ea"/>
              <a:cs typeface="+mn-ea"/>
              <a:sym typeface="+mn-lt"/>
            </a:endParaRPr>
          </a:p>
        </p:txBody>
      </p:sp>
      <p:sp>
        <p:nvSpPr>
          <p:cNvPr id="47" name="TextBox 20"/>
          <p:cNvSpPr txBox="1"/>
          <p:nvPr/>
        </p:nvSpPr>
        <p:spPr>
          <a:xfrm>
            <a:off x="2362856" y="3028447"/>
            <a:ext cx="1303626" cy="830997"/>
          </a:xfrm>
          <a:prstGeom prst="rect">
            <a:avLst/>
          </a:prstGeom>
          <a:noFill/>
        </p:spPr>
        <p:txBody>
          <a:bodyPr wrap="square" rtlCol="0">
            <a:spAutoFit/>
          </a:bodyPr>
          <a:lstStyle/>
          <a:p>
            <a:pPr defTabSz="914400">
              <a:lnSpc>
                <a:spcPct val="20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48" name="Text Placeholder 33"/>
          <p:cNvSpPr txBox="1"/>
          <p:nvPr/>
        </p:nvSpPr>
        <p:spPr>
          <a:xfrm>
            <a:off x="3924344" y="2726509"/>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dk2">
                    <a:lumMod val="100000"/>
                  </a:schemeClr>
                </a:solidFill>
                <a:latin typeface="+mn-lt"/>
                <a:ea typeface="+mn-ea"/>
                <a:cs typeface="+mn-ea"/>
                <a:sym typeface="+mn-lt"/>
              </a:rPr>
              <a:t>商业策略</a:t>
            </a:r>
            <a:endParaRPr lang="en-AU" altLang="zh-CN" sz="1400" dirty="0">
              <a:solidFill>
                <a:schemeClr val="dk2">
                  <a:lumMod val="100000"/>
                </a:schemeClr>
              </a:solidFill>
              <a:latin typeface="+mn-lt"/>
              <a:ea typeface="+mn-ea"/>
              <a:cs typeface="+mn-ea"/>
              <a:sym typeface="+mn-lt"/>
            </a:endParaRPr>
          </a:p>
        </p:txBody>
      </p:sp>
      <p:sp>
        <p:nvSpPr>
          <p:cNvPr id="49" name="TextBox 20"/>
          <p:cNvSpPr txBox="1"/>
          <p:nvPr/>
        </p:nvSpPr>
        <p:spPr>
          <a:xfrm>
            <a:off x="3924344" y="3028447"/>
            <a:ext cx="1303626" cy="830997"/>
          </a:xfrm>
          <a:prstGeom prst="rect">
            <a:avLst/>
          </a:prstGeom>
          <a:noFill/>
        </p:spPr>
        <p:txBody>
          <a:bodyPr wrap="square" rtlCol="0">
            <a:spAutoFit/>
          </a:bodyPr>
          <a:lstStyle/>
          <a:p>
            <a:pPr defTabSz="914400">
              <a:lnSpc>
                <a:spcPct val="20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50" name="Text Placeholder 33"/>
          <p:cNvSpPr txBox="1"/>
          <p:nvPr/>
        </p:nvSpPr>
        <p:spPr>
          <a:xfrm>
            <a:off x="5425953" y="2726509"/>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dk2">
                    <a:lumMod val="100000"/>
                  </a:schemeClr>
                </a:solidFill>
                <a:latin typeface="+mn-lt"/>
                <a:ea typeface="+mn-ea"/>
                <a:cs typeface="+mn-ea"/>
                <a:sym typeface="+mn-lt"/>
              </a:rPr>
              <a:t>商业策略</a:t>
            </a:r>
            <a:endParaRPr lang="en-AU" altLang="zh-CN" sz="1400" dirty="0">
              <a:solidFill>
                <a:schemeClr val="dk2">
                  <a:lumMod val="100000"/>
                </a:schemeClr>
              </a:solidFill>
              <a:latin typeface="+mn-lt"/>
              <a:ea typeface="+mn-ea"/>
              <a:cs typeface="+mn-ea"/>
              <a:sym typeface="+mn-lt"/>
            </a:endParaRPr>
          </a:p>
        </p:txBody>
      </p:sp>
      <p:sp>
        <p:nvSpPr>
          <p:cNvPr id="51" name="TextBox 20"/>
          <p:cNvSpPr txBox="1"/>
          <p:nvPr/>
        </p:nvSpPr>
        <p:spPr>
          <a:xfrm>
            <a:off x="5425953" y="3028447"/>
            <a:ext cx="1303626" cy="830997"/>
          </a:xfrm>
          <a:prstGeom prst="rect">
            <a:avLst/>
          </a:prstGeom>
          <a:noFill/>
        </p:spPr>
        <p:txBody>
          <a:bodyPr wrap="square" rtlCol="0">
            <a:spAutoFit/>
          </a:bodyPr>
          <a:lstStyle/>
          <a:p>
            <a:pPr defTabSz="914400">
              <a:lnSpc>
                <a:spcPct val="20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52" name="Text Placeholder 33"/>
          <p:cNvSpPr txBox="1"/>
          <p:nvPr/>
        </p:nvSpPr>
        <p:spPr>
          <a:xfrm>
            <a:off x="6939538" y="2726509"/>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dk2">
                    <a:lumMod val="100000"/>
                  </a:schemeClr>
                </a:solidFill>
                <a:latin typeface="+mn-lt"/>
                <a:ea typeface="+mn-ea"/>
                <a:cs typeface="+mn-ea"/>
                <a:sym typeface="+mn-lt"/>
              </a:rPr>
              <a:t>商业策略</a:t>
            </a:r>
            <a:endParaRPr lang="en-AU" altLang="zh-CN" sz="1400" dirty="0">
              <a:solidFill>
                <a:schemeClr val="dk2">
                  <a:lumMod val="100000"/>
                </a:schemeClr>
              </a:solidFill>
              <a:latin typeface="+mn-lt"/>
              <a:ea typeface="+mn-ea"/>
              <a:cs typeface="+mn-ea"/>
              <a:sym typeface="+mn-lt"/>
            </a:endParaRPr>
          </a:p>
        </p:txBody>
      </p:sp>
      <p:sp>
        <p:nvSpPr>
          <p:cNvPr id="53" name="TextBox 20"/>
          <p:cNvSpPr txBox="1"/>
          <p:nvPr/>
        </p:nvSpPr>
        <p:spPr>
          <a:xfrm>
            <a:off x="6939538" y="3028447"/>
            <a:ext cx="1303626" cy="830997"/>
          </a:xfrm>
          <a:prstGeom prst="rect">
            <a:avLst/>
          </a:prstGeom>
          <a:noFill/>
        </p:spPr>
        <p:txBody>
          <a:bodyPr wrap="square" rtlCol="0">
            <a:spAutoFit/>
          </a:bodyPr>
          <a:lstStyle/>
          <a:p>
            <a:pPr defTabSz="914400">
              <a:lnSpc>
                <a:spcPct val="20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27"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运营措施</a:t>
            </a:r>
            <a:endParaRPr lang="en-AU" altLang="zh-CN" dirty="0">
              <a:solidFill>
                <a:srgbClr val="43536A"/>
              </a:solidFill>
              <a:latin typeface="+mn-lt"/>
              <a:ea typeface="+mn-ea"/>
              <a:cs typeface="+mn-ea"/>
              <a:sym typeface="+mn-lt"/>
            </a:endParaRPr>
          </a:p>
        </p:txBody>
      </p:sp>
      <p:sp>
        <p:nvSpPr>
          <p:cNvPr id="28"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Operation Measures</a:t>
            </a:r>
          </a:p>
        </p:txBody>
      </p:sp>
      <p:sp>
        <p:nvSpPr>
          <p:cNvPr id="29" name="矩形 28"/>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3588924" y="311398"/>
            <a:ext cx="1978192" cy="457200"/>
            <a:chOff x="3588924" y="311398"/>
            <a:chExt cx="1978192" cy="457200"/>
          </a:xfrm>
        </p:grpSpPr>
        <p:sp>
          <p:nvSpPr>
            <p:cNvPr id="31" name="L 形 30"/>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L 形 31"/>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33"/>
          <p:cNvSpPr txBox="1"/>
          <p:nvPr/>
        </p:nvSpPr>
        <p:spPr>
          <a:xfrm>
            <a:off x="5587782" y="1509522"/>
            <a:ext cx="1417989" cy="369332"/>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r>
              <a:rPr lang="zh-CN" altLang="en-US" sz="1800" dirty="0">
                <a:solidFill>
                  <a:schemeClr val="dk2">
                    <a:lumMod val="100000"/>
                  </a:schemeClr>
                </a:solidFill>
                <a:latin typeface="+mn-lt"/>
                <a:ea typeface="+mn-ea"/>
                <a:cs typeface="+mn-ea"/>
                <a:sym typeface="+mn-lt"/>
              </a:rPr>
              <a:t>入驻商家</a:t>
            </a:r>
            <a:endParaRPr lang="en-AU" altLang="zh-CN" sz="1800" dirty="0">
              <a:solidFill>
                <a:schemeClr val="dk2">
                  <a:lumMod val="100000"/>
                </a:schemeClr>
              </a:solidFill>
              <a:latin typeface="+mn-lt"/>
              <a:ea typeface="+mn-ea"/>
              <a:cs typeface="+mn-ea"/>
              <a:sym typeface="+mn-lt"/>
            </a:endParaRPr>
          </a:p>
        </p:txBody>
      </p:sp>
      <p:sp>
        <p:nvSpPr>
          <p:cNvPr id="28" name="TextBox 20"/>
          <p:cNvSpPr txBox="1"/>
          <p:nvPr/>
        </p:nvSpPr>
        <p:spPr>
          <a:xfrm>
            <a:off x="5587782" y="1855771"/>
            <a:ext cx="1842657" cy="507831"/>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29" name="Text Placeholder 33"/>
          <p:cNvSpPr txBox="1"/>
          <p:nvPr/>
        </p:nvSpPr>
        <p:spPr>
          <a:xfrm>
            <a:off x="5587782" y="3347673"/>
            <a:ext cx="1417989" cy="369332"/>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r>
              <a:rPr lang="zh-CN" altLang="en-US" sz="1800" dirty="0">
                <a:solidFill>
                  <a:schemeClr val="dk2">
                    <a:lumMod val="100000"/>
                  </a:schemeClr>
                </a:solidFill>
                <a:latin typeface="+mn-lt"/>
                <a:ea typeface="+mn-ea"/>
                <a:cs typeface="+mn-ea"/>
                <a:sym typeface="+mn-lt"/>
              </a:rPr>
              <a:t>团队完善</a:t>
            </a:r>
            <a:endParaRPr lang="en-AU" altLang="zh-CN" sz="1800" dirty="0">
              <a:solidFill>
                <a:schemeClr val="dk2">
                  <a:lumMod val="100000"/>
                </a:schemeClr>
              </a:solidFill>
              <a:latin typeface="+mn-lt"/>
              <a:ea typeface="+mn-ea"/>
              <a:cs typeface="+mn-ea"/>
              <a:sym typeface="+mn-lt"/>
            </a:endParaRPr>
          </a:p>
        </p:txBody>
      </p:sp>
      <p:sp>
        <p:nvSpPr>
          <p:cNvPr id="30" name="TextBox 20"/>
          <p:cNvSpPr txBox="1"/>
          <p:nvPr/>
        </p:nvSpPr>
        <p:spPr>
          <a:xfrm>
            <a:off x="5587782" y="3693922"/>
            <a:ext cx="1842657" cy="507831"/>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31" name="Text Placeholder 33"/>
          <p:cNvSpPr txBox="1"/>
          <p:nvPr/>
        </p:nvSpPr>
        <p:spPr>
          <a:xfrm>
            <a:off x="1933775" y="1509522"/>
            <a:ext cx="1417989" cy="369332"/>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algn="r"/>
            <a:r>
              <a:rPr lang="zh-CN" altLang="en-US" sz="1800" dirty="0">
                <a:solidFill>
                  <a:schemeClr val="dk2">
                    <a:lumMod val="100000"/>
                  </a:schemeClr>
                </a:solidFill>
                <a:latin typeface="+mn-lt"/>
                <a:ea typeface="+mn-ea"/>
                <a:cs typeface="+mn-ea"/>
                <a:sym typeface="+mn-lt"/>
              </a:rPr>
              <a:t>课程续费率</a:t>
            </a:r>
            <a:endParaRPr lang="en-AU" altLang="zh-CN" sz="1800" dirty="0">
              <a:solidFill>
                <a:schemeClr val="dk2">
                  <a:lumMod val="100000"/>
                </a:schemeClr>
              </a:solidFill>
              <a:latin typeface="+mn-lt"/>
              <a:ea typeface="+mn-ea"/>
              <a:cs typeface="+mn-ea"/>
              <a:sym typeface="+mn-lt"/>
            </a:endParaRPr>
          </a:p>
        </p:txBody>
      </p:sp>
      <p:sp>
        <p:nvSpPr>
          <p:cNvPr id="32" name="TextBox 20"/>
          <p:cNvSpPr txBox="1"/>
          <p:nvPr/>
        </p:nvSpPr>
        <p:spPr>
          <a:xfrm>
            <a:off x="1509107" y="1855771"/>
            <a:ext cx="1842657" cy="507831"/>
          </a:xfrm>
          <a:prstGeom prst="rect">
            <a:avLst/>
          </a:prstGeom>
          <a:noFill/>
        </p:spPr>
        <p:txBody>
          <a:bodyPr wrap="square" rtlCol="0">
            <a:spAutoFit/>
          </a:bodyPr>
          <a:lstStyle/>
          <a:p>
            <a:pPr algn="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33" name="Text Placeholder 33"/>
          <p:cNvSpPr txBox="1"/>
          <p:nvPr/>
        </p:nvSpPr>
        <p:spPr>
          <a:xfrm>
            <a:off x="1933775" y="3347673"/>
            <a:ext cx="1417989" cy="369332"/>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algn="r"/>
            <a:r>
              <a:rPr lang="zh-CN" altLang="en-US" sz="1800" dirty="0">
                <a:solidFill>
                  <a:schemeClr val="dk2">
                    <a:lumMod val="100000"/>
                  </a:schemeClr>
                </a:solidFill>
                <a:latin typeface="+mn-lt"/>
                <a:ea typeface="+mn-ea"/>
                <a:cs typeface="+mn-ea"/>
                <a:sym typeface="+mn-lt"/>
              </a:rPr>
              <a:t>注册会员</a:t>
            </a:r>
            <a:endParaRPr lang="en-AU" altLang="zh-CN" sz="1800" dirty="0">
              <a:solidFill>
                <a:schemeClr val="dk2">
                  <a:lumMod val="100000"/>
                </a:schemeClr>
              </a:solidFill>
              <a:latin typeface="+mn-lt"/>
              <a:ea typeface="+mn-ea"/>
              <a:cs typeface="+mn-ea"/>
              <a:sym typeface="+mn-lt"/>
            </a:endParaRPr>
          </a:p>
        </p:txBody>
      </p:sp>
      <p:sp>
        <p:nvSpPr>
          <p:cNvPr id="34" name="TextBox 20"/>
          <p:cNvSpPr txBox="1"/>
          <p:nvPr/>
        </p:nvSpPr>
        <p:spPr>
          <a:xfrm>
            <a:off x="1509107" y="3693922"/>
            <a:ext cx="1842657" cy="507831"/>
          </a:xfrm>
          <a:prstGeom prst="rect">
            <a:avLst/>
          </a:prstGeom>
          <a:noFill/>
        </p:spPr>
        <p:txBody>
          <a:bodyPr wrap="square" rtlCol="0">
            <a:spAutoFit/>
          </a:bodyPr>
          <a:lstStyle/>
          <a:p>
            <a:pPr algn="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2" name="椭圆 1"/>
          <p:cNvSpPr/>
          <p:nvPr/>
        </p:nvSpPr>
        <p:spPr>
          <a:xfrm>
            <a:off x="3440310" y="1610767"/>
            <a:ext cx="732269" cy="732269"/>
          </a:xfrm>
          <a:prstGeom prst="ellipse">
            <a:avLst/>
          </a:prstGeom>
          <a:noFill/>
          <a:ln w="38100">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accent2"/>
              </a:solidFill>
              <a:cs typeface="+mn-ea"/>
              <a:sym typeface="+mn-lt"/>
            </a:endParaRPr>
          </a:p>
        </p:txBody>
      </p:sp>
      <p:sp>
        <p:nvSpPr>
          <p:cNvPr id="35" name="椭圆 34"/>
          <p:cNvSpPr/>
          <p:nvPr/>
        </p:nvSpPr>
        <p:spPr>
          <a:xfrm>
            <a:off x="3440310" y="3391984"/>
            <a:ext cx="732269" cy="732269"/>
          </a:xfrm>
          <a:prstGeom prst="ellipse">
            <a:avLst/>
          </a:prstGeom>
          <a:noFill/>
          <a:ln w="38100">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accent2"/>
              </a:solidFill>
              <a:cs typeface="+mn-ea"/>
              <a:sym typeface="+mn-lt"/>
            </a:endParaRPr>
          </a:p>
        </p:txBody>
      </p:sp>
      <p:sp>
        <p:nvSpPr>
          <p:cNvPr id="36" name="椭圆 35"/>
          <p:cNvSpPr/>
          <p:nvPr/>
        </p:nvSpPr>
        <p:spPr>
          <a:xfrm>
            <a:off x="4742453" y="1610767"/>
            <a:ext cx="732269" cy="732269"/>
          </a:xfrm>
          <a:prstGeom prst="ellipse">
            <a:avLst/>
          </a:prstGeom>
          <a:noFill/>
          <a:ln w="38100">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accent2"/>
              </a:solidFill>
              <a:cs typeface="+mn-ea"/>
              <a:sym typeface="+mn-lt"/>
            </a:endParaRPr>
          </a:p>
        </p:txBody>
      </p:sp>
      <p:sp>
        <p:nvSpPr>
          <p:cNvPr id="37" name="椭圆 36"/>
          <p:cNvSpPr/>
          <p:nvPr/>
        </p:nvSpPr>
        <p:spPr>
          <a:xfrm>
            <a:off x="4742453" y="3391984"/>
            <a:ext cx="732269" cy="732269"/>
          </a:xfrm>
          <a:prstGeom prst="ellipse">
            <a:avLst/>
          </a:prstGeom>
          <a:noFill/>
          <a:ln w="38100">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accent2"/>
              </a:solidFill>
              <a:cs typeface="+mn-ea"/>
              <a:sym typeface="+mn-lt"/>
            </a:endParaRPr>
          </a:p>
        </p:txBody>
      </p:sp>
      <p:sp>
        <p:nvSpPr>
          <p:cNvPr id="40" name="Text Placeholder 33"/>
          <p:cNvSpPr txBox="1"/>
          <p:nvPr/>
        </p:nvSpPr>
        <p:spPr>
          <a:xfrm>
            <a:off x="3532349" y="1860252"/>
            <a:ext cx="545843" cy="276999"/>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algn="ctr"/>
            <a:r>
              <a:rPr lang="en-US" altLang="zh-CN" sz="1200" dirty="0">
                <a:solidFill>
                  <a:schemeClr val="accent2">
                    <a:lumMod val="100000"/>
                  </a:schemeClr>
                </a:solidFill>
                <a:latin typeface="+mn-lt"/>
                <a:ea typeface="+mn-ea"/>
                <a:cs typeface="+mn-ea"/>
                <a:sym typeface="+mn-lt"/>
              </a:rPr>
              <a:t>72%</a:t>
            </a:r>
            <a:endParaRPr lang="en-AU" altLang="zh-CN" sz="1200" dirty="0">
              <a:solidFill>
                <a:schemeClr val="accent2">
                  <a:lumMod val="100000"/>
                </a:schemeClr>
              </a:solidFill>
              <a:latin typeface="+mn-lt"/>
              <a:ea typeface="+mn-ea"/>
              <a:cs typeface="+mn-ea"/>
              <a:sym typeface="+mn-lt"/>
            </a:endParaRPr>
          </a:p>
        </p:txBody>
      </p:sp>
      <p:sp>
        <p:nvSpPr>
          <p:cNvPr id="41" name="Text Placeholder 33"/>
          <p:cNvSpPr txBox="1"/>
          <p:nvPr/>
        </p:nvSpPr>
        <p:spPr>
          <a:xfrm>
            <a:off x="3532349" y="3637367"/>
            <a:ext cx="545843" cy="461665"/>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algn="ctr"/>
            <a:r>
              <a:rPr lang="en-US" altLang="zh-CN" sz="1200" dirty="0">
                <a:solidFill>
                  <a:schemeClr val="accent2">
                    <a:lumMod val="100000"/>
                  </a:schemeClr>
                </a:solidFill>
                <a:latin typeface="+mn-lt"/>
                <a:ea typeface="+mn-ea"/>
                <a:cs typeface="+mn-ea"/>
                <a:sym typeface="+mn-lt"/>
              </a:rPr>
              <a:t>3.5</a:t>
            </a:r>
            <a:r>
              <a:rPr lang="zh-CN" altLang="en-US" sz="1200" dirty="0">
                <a:solidFill>
                  <a:schemeClr val="accent2">
                    <a:lumMod val="100000"/>
                  </a:schemeClr>
                </a:solidFill>
                <a:latin typeface="+mn-lt"/>
                <a:ea typeface="+mn-ea"/>
                <a:cs typeface="+mn-ea"/>
                <a:sym typeface="+mn-lt"/>
              </a:rPr>
              <a:t>万</a:t>
            </a:r>
            <a:endParaRPr lang="en-AU" altLang="zh-CN" sz="1200" dirty="0">
              <a:solidFill>
                <a:schemeClr val="accent2">
                  <a:lumMod val="100000"/>
                </a:schemeClr>
              </a:solidFill>
              <a:latin typeface="+mn-lt"/>
              <a:ea typeface="+mn-ea"/>
              <a:cs typeface="+mn-ea"/>
              <a:sym typeface="+mn-lt"/>
            </a:endParaRPr>
          </a:p>
        </p:txBody>
      </p:sp>
      <p:sp>
        <p:nvSpPr>
          <p:cNvPr id="21" name="Text Placeholder 33"/>
          <p:cNvSpPr txBox="1"/>
          <p:nvPr/>
        </p:nvSpPr>
        <p:spPr>
          <a:xfrm>
            <a:off x="4828576" y="1860252"/>
            <a:ext cx="545843" cy="276999"/>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algn="ctr"/>
            <a:r>
              <a:rPr lang="en-US" altLang="zh-CN" sz="1200" dirty="0">
                <a:solidFill>
                  <a:schemeClr val="accent2">
                    <a:lumMod val="100000"/>
                  </a:schemeClr>
                </a:solidFill>
                <a:latin typeface="+mn-lt"/>
                <a:ea typeface="+mn-ea"/>
                <a:cs typeface="+mn-ea"/>
                <a:sym typeface="+mn-lt"/>
              </a:rPr>
              <a:t>1000</a:t>
            </a:r>
            <a:endParaRPr lang="en-AU" altLang="zh-CN" sz="1200" dirty="0">
              <a:solidFill>
                <a:schemeClr val="accent2">
                  <a:lumMod val="100000"/>
                </a:schemeClr>
              </a:solidFill>
              <a:latin typeface="+mn-lt"/>
              <a:ea typeface="+mn-ea"/>
              <a:cs typeface="+mn-ea"/>
              <a:sym typeface="+mn-lt"/>
            </a:endParaRPr>
          </a:p>
        </p:txBody>
      </p:sp>
      <p:sp>
        <p:nvSpPr>
          <p:cNvPr id="22" name="Text Placeholder 33"/>
          <p:cNvSpPr txBox="1"/>
          <p:nvPr/>
        </p:nvSpPr>
        <p:spPr>
          <a:xfrm>
            <a:off x="4828576" y="3637367"/>
            <a:ext cx="545843" cy="276999"/>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pPr algn="ctr"/>
            <a:r>
              <a:rPr lang="en-US" altLang="zh-CN" sz="1200" dirty="0">
                <a:solidFill>
                  <a:schemeClr val="accent2">
                    <a:lumMod val="100000"/>
                  </a:schemeClr>
                </a:solidFill>
                <a:latin typeface="+mn-lt"/>
                <a:ea typeface="+mn-ea"/>
                <a:cs typeface="+mn-ea"/>
                <a:sym typeface="+mn-lt"/>
              </a:rPr>
              <a:t>72</a:t>
            </a:r>
            <a:endParaRPr lang="en-AU" altLang="zh-CN" sz="1200" dirty="0">
              <a:solidFill>
                <a:schemeClr val="accent2">
                  <a:lumMod val="100000"/>
                </a:schemeClr>
              </a:solidFill>
              <a:latin typeface="+mn-lt"/>
              <a:ea typeface="+mn-ea"/>
              <a:cs typeface="+mn-ea"/>
              <a:sym typeface="+mn-lt"/>
            </a:endParaRPr>
          </a:p>
        </p:txBody>
      </p:sp>
      <p:sp>
        <p:nvSpPr>
          <p:cNvPr id="20"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运营目标</a:t>
            </a:r>
            <a:endParaRPr lang="en-AU" altLang="zh-CN" dirty="0">
              <a:solidFill>
                <a:srgbClr val="43536A"/>
              </a:solidFill>
              <a:latin typeface="+mn-lt"/>
              <a:ea typeface="+mn-ea"/>
              <a:cs typeface="+mn-ea"/>
              <a:sym typeface="+mn-lt"/>
            </a:endParaRPr>
          </a:p>
        </p:txBody>
      </p:sp>
      <p:sp>
        <p:nvSpPr>
          <p:cNvPr id="23"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Operational Objectives</a:t>
            </a:r>
          </a:p>
        </p:txBody>
      </p:sp>
      <p:sp>
        <p:nvSpPr>
          <p:cNvPr id="24" name="矩形 23"/>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588924" y="311398"/>
            <a:ext cx="1978192" cy="457200"/>
            <a:chOff x="3588924" y="311398"/>
            <a:chExt cx="1978192" cy="457200"/>
          </a:xfrm>
        </p:grpSpPr>
        <p:sp>
          <p:nvSpPr>
            <p:cNvPr id="26" name="L 形 25"/>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L 形 41"/>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プレースホルダー 32"/>
          <p:cNvGraphicFramePr>
            <a:graphicFrameLocks noGrp="1"/>
          </p:cNvGraphicFramePr>
          <p:nvPr>
            <p:ph type="chart" sz="quarter" idx="29"/>
          </p:nvPr>
        </p:nvGraphicFramePr>
        <p:xfrm>
          <a:off x="3045619" y="1021599"/>
          <a:ext cx="3067844" cy="3067844"/>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 Placeholder 7"/>
          <p:cNvSpPr>
            <a:spLocks noGrp="1"/>
          </p:cNvSpPr>
          <p:nvPr>
            <p:ph type="body" sz="quarter" idx="4294967295"/>
          </p:nvPr>
        </p:nvSpPr>
        <p:spPr>
          <a:xfrm>
            <a:off x="2157406" y="1527118"/>
            <a:ext cx="684077" cy="323750"/>
          </a:xfrm>
          <a:prstGeom prst="rect">
            <a:avLst/>
          </a:prstGeom>
          <a:effectLst/>
        </p:spPr>
        <p:txBody>
          <a:bodyPr>
            <a:noAutofit/>
          </a:bodyPr>
          <a:lstStyle/>
          <a:p>
            <a:pPr>
              <a:buNone/>
            </a:pPr>
            <a:r>
              <a:rPr lang="en-US" sz="1600" dirty="0">
                <a:solidFill>
                  <a:schemeClr val="dk2">
                    <a:lumMod val="100000"/>
                  </a:schemeClr>
                </a:solidFill>
                <a:effectLst>
                  <a:outerShdw dist="38100" dir="2700000" algn="tl" rotWithShape="0">
                    <a:schemeClr val="bg1">
                      <a:alpha val="40000"/>
                    </a:schemeClr>
                  </a:outerShdw>
                </a:effectLst>
                <a:cs typeface="+mn-ea"/>
                <a:sym typeface="+mn-lt"/>
              </a:rPr>
              <a:t>58%</a:t>
            </a:r>
            <a:endParaRPr lang="en-SG" sz="1600" dirty="0">
              <a:solidFill>
                <a:schemeClr val="dk2">
                  <a:lumMod val="100000"/>
                </a:schemeClr>
              </a:solidFill>
              <a:effectLst>
                <a:outerShdw dist="38100" dir="2700000" algn="tl" rotWithShape="0">
                  <a:schemeClr val="bg1">
                    <a:alpha val="40000"/>
                  </a:schemeClr>
                </a:outerShdw>
              </a:effectLst>
              <a:cs typeface="+mn-ea"/>
              <a:sym typeface="+mn-lt"/>
            </a:endParaRPr>
          </a:p>
        </p:txBody>
      </p:sp>
      <p:sp>
        <p:nvSpPr>
          <p:cNvPr id="29" name="Text Placeholder 7"/>
          <p:cNvSpPr txBox="1"/>
          <p:nvPr/>
        </p:nvSpPr>
        <p:spPr>
          <a:xfrm>
            <a:off x="7612429" y="1527118"/>
            <a:ext cx="684077" cy="323750"/>
          </a:xfrm>
          <a:prstGeom prst="rect">
            <a:avLst/>
          </a:prstGeom>
          <a:effectLst/>
        </p:spPr>
        <p:txBody>
          <a:bodyPr vert="horz" lIns="91430" tIns="45715" rIns="91430" bIns="45715" rtlCol="0">
            <a:noAutofit/>
          </a:bodyPr>
          <a:lstStyle/>
          <a:p>
            <a:pPr marL="342900" indent="-342900" defTabSz="914400">
              <a:spcBef>
                <a:spcPct val="20000"/>
              </a:spcBef>
              <a:defRPr/>
            </a:pPr>
            <a:r>
              <a:rPr lang="en-US" sz="1600" dirty="0">
                <a:solidFill>
                  <a:schemeClr val="dk2">
                    <a:lumMod val="100000"/>
                  </a:schemeClr>
                </a:solidFill>
                <a:effectLst>
                  <a:outerShdw dist="38100" dir="2700000" algn="tl" rotWithShape="0">
                    <a:schemeClr val="bg1">
                      <a:alpha val="40000"/>
                    </a:schemeClr>
                  </a:outerShdw>
                </a:effectLst>
                <a:latin typeface="+mn-lt"/>
                <a:cs typeface="+mn-ea"/>
                <a:sym typeface="+mn-lt"/>
              </a:rPr>
              <a:t>23%</a:t>
            </a:r>
            <a:endParaRPr lang="en-SG" sz="1600" dirty="0">
              <a:solidFill>
                <a:schemeClr val="dk2">
                  <a:lumMod val="100000"/>
                </a:schemeClr>
              </a:solidFill>
              <a:effectLst>
                <a:outerShdw dist="38100" dir="2700000" algn="tl" rotWithShape="0">
                  <a:schemeClr val="bg1">
                    <a:alpha val="40000"/>
                  </a:schemeClr>
                </a:outerShdw>
              </a:effectLst>
              <a:latin typeface="+mn-lt"/>
              <a:cs typeface="+mn-ea"/>
              <a:sym typeface="+mn-lt"/>
            </a:endParaRPr>
          </a:p>
        </p:txBody>
      </p:sp>
      <p:sp>
        <p:nvSpPr>
          <p:cNvPr id="30" name="Text Placeholder 7"/>
          <p:cNvSpPr txBox="1"/>
          <p:nvPr/>
        </p:nvSpPr>
        <p:spPr>
          <a:xfrm>
            <a:off x="2157616" y="3144609"/>
            <a:ext cx="684077" cy="323750"/>
          </a:xfrm>
          <a:prstGeom prst="rect">
            <a:avLst/>
          </a:prstGeom>
          <a:effectLst/>
        </p:spPr>
        <p:txBody>
          <a:bodyPr vert="horz" lIns="91430" tIns="45715" rIns="91430" bIns="45715" rtlCol="0">
            <a:noAutofit/>
          </a:bodyPr>
          <a:lstStyle/>
          <a:p>
            <a:pPr marL="342900" indent="-342900" defTabSz="914400">
              <a:spcBef>
                <a:spcPct val="20000"/>
              </a:spcBef>
              <a:defRPr/>
            </a:pPr>
            <a:r>
              <a:rPr lang="en-US" sz="1600" dirty="0">
                <a:solidFill>
                  <a:schemeClr val="dk2">
                    <a:lumMod val="100000"/>
                  </a:schemeClr>
                </a:solidFill>
                <a:effectLst>
                  <a:outerShdw dist="38100" dir="2700000" algn="tl" rotWithShape="0">
                    <a:schemeClr val="bg1">
                      <a:alpha val="40000"/>
                    </a:schemeClr>
                  </a:outerShdw>
                </a:effectLst>
                <a:latin typeface="+mn-lt"/>
                <a:cs typeface="+mn-ea"/>
                <a:sym typeface="+mn-lt"/>
              </a:rPr>
              <a:t>10%</a:t>
            </a:r>
            <a:endParaRPr lang="en-SG" sz="1600" dirty="0">
              <a:solidFill>
                <a:schemeClr val="dk2">
                  <a:lumMod val="100000"/>
                </a:schemeClr>
              </a:solidFill>
              <a:effectLst>
                <a:outerShdw dist="38100" dir="2700000" algn="tl" rotWithShape="0">
                  <a:schemeClr val="bg1">
                    <a:alpha val="40000"/>
                  </a:schemeClr>
                </a:outerShdw>
              </a:effectLst>
              <a:latin typeface="+mn-lt"/>
              <a:cs typeface="+mn-ea"/>
              <a:sym typeface="+mn-lt"/>
            </a:endParaRPr>
          </a:p>
        </p:txBody>
      </p:sp>
      <p:sp>
        <p:nvSpPr>
          <p:cNvPr id="31" name="Text Placeholder 7"/>
          <p:cNvSpPr txBox="1"/>
          <p:nvPr/>
        </p:nvSpPr>
        <p:spPr>
          <a:xfrm>
            <a:off x="7612641" y="3144609"/>
            <a:ext cx="684077" cy="323750"/>
          </a:xfrm>
          <a:prstGeom prst="rect">
            <a:avLst/>
          </a:prstGeom>
          <a:effectLst/>
        </p:spPr>
        <p:txBody>
          <a:bodyPr vert="horz" lIns="91430" tIns="45715" rIns="91430" bIns="45715" rtlCol="0">
            <a:noAutofit/>
          </a:bodyPr>
          <a:lstStyle/>
          <a:p>
            <a:pPr marL="342900" indent="-342900" defTabSz="914400">
              <a:spcBef>
                <a:spcPct val="20000"/>
              </a:spcBef>
              <a:defRPr/>
            </a:pPr>
            <a:r>
              <a:rPr lang="en-US" altLang="zh-CN" sz="1600" dirty="0">
                <a:solidFill>
                  <a:schemeClr val="dk2">
                    <a:lumMod val="100000"/>
                  </a:schemeClr>
                </a:solidFill>
                <a:effectLst>
                  <a:outerShdw dist="38100" dir="2700000" algn="tl" rotWithShape="0">
                    <a:schemeClr val="bg1">
                      <a:alpha val="40000"/>
                    </a:schemeClr>
                  </a:outerShdw>
                </a:effectLst>
                <a:latin typeface="+mn-lt"/>
                <a:cs typeface="+mn-ea"/>
                <a:sym typeface="+mn-lt"/>
              </a:rPr>
              <a:t>1</a:t>
            </a:r>
            <a:r>
              <a:rPr lang="en-US" sz="1600" dirty="0">
                <a:solidFill>
                  <a:schemeClr val="dk2">
                    <a:lumMod val="100000"/>
                  </a:schemeClr>
                </a:solidFill>
                <a:effectLst>
                  <a:outerShdw dist="38100" dir="2700000" algn="tl" rotWithShape="0">
                    <a:schemeClr val="bg1">
                      <a:alpha val="40000"/>
                    </a:schemeClr>
                  </a:outerShdw>
                </a:effectLst>
                <a:latin typeface="+mn-lt"/>
                <a:cs typeface="+mn-ea"/>
                <a:sym typeface="+mn-lt"/>
              </a:rPr>
              <a:t>0%</a:t>
            </a:r>
            <a:endParaRPr lang="en-SG" sz="1600" dirty="0">
              <a:solidFill>
                <a:schemeClr val="dk2">
                  <a:lumMod val="100000"/>
                </a:schemeClr>
              </a:solidFill>
              <a:effectLst>
                <a:outerShdw dist="38100" dir="2700000" algn="tl" rotWithShape="0">
                  <a:schemeClr val="bg1">
                    <a:alpha val="40000"/>
                  </a:schemeClr>
                </a:outerShdw>
              </a:effectLst>
              <a:latin typeface="+mn-lt"/>
              <a:cs typeface="+mn-ea"/>
              <a:sym typeface="+mn-lt"/>
            </a:endParaRPr>
          </a:p>
        </p:txBody>
      </p:sp>
      <p:sp>
        <p:nvSpPr>
          <p:cNvPr id="38" name="Text Placeholder 33"/>
          <p:cNvSpPr txBox="1"/>
          <p:nvPr/>
        </p:nvSpPr>
        <p:spPr>
          <a:xfrm>
            <a:off x="946191" y="3029233"/>
            <a:ext cx="1469744" cy="461665"/>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2400" dirty="0">
                <a:solidFill>
                  <a:schemeClr val="tx2">
                    <a:lumMod val="75000"/>
                  </a:schemeClr>
                </a:solidFill>
                <a:latin typeface="+mn-lt"/>
                <a:ea typeface="+mn-ea"/>
                <a:cs typeface="+mn-ea"/>
                <a:sym typeface="+mn-lt"/>
              </a:rPr>
              <a:t>期权池</a:t>
            </a:r>
            <a:endParaRPr lang="en-AU" altLang="zh-CN" sz="2400" dirty="0">
              <a:solidFill>
                <a:schemeClr val="tx2">
                  <a:lumMod val="75000"/>
                </a:schemeClr>
              </a:solidFill>
              <a:latin typeface="+mn-lt"/>
              <a:ea typeface="+mn-ea"/>
              <a:cs typeface="+mn-ea"/>
              <a:sym typeface="+mn-lt"/>
            </a:endParaRPr>
          </a:p>
        </p:txBody>
      </p:sp>
      <p:sp>
        <p:nvSpPr>
          <p:cNvPr id="39" name="TextBox 20"/>
          <p:cNvSpPr txBox="1"/>
          <p:nvPr/>
        </p:nvSpPr>
        <p:spPr>
          <a:xfrm>
            <a:off x="946192" y="3495043"/>
            <a:ext cx="201581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让投资人知道创业者需要多少钱，会出让多少股权，后续对这些资金的安排。</a:t>
            </a:r>
            <a:endParaRPr lang="en-US" altLang="zh-CN" sz="600" dirty="0">
              <a:solidFill>
                <a:schemeClr val="bg1">
                  <a:lumMod val="50000"/>
                </a:schemeClr>
              </a:solidFill>
              <a:latin typeface="+mn-lt"/>
              <a:cs typeface="+mn-ea"/>
              <a:sym typeface="+mn-lt"/>
            </a:endParaRPr>
          </a:p>
        </p:txBody>
      </p:sp>
      <p:sp>
        <p:nvSpPr>
          <p:cNvPr id="40" name="Text Placeholder 33"/>
          <p:cNvSpPr txBox="1"/>
          <p:nvPr/>
        </p:nvSpPr>
        <p:spPr>
          <a:xfrm>
            <a:off x="6280693" y="1412287"/>
            <a:ext cx="1469744" cy="461665"/>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2400" dirty="0">
                <a:solidFill>
                  <a:schemeClr val="tx2">
                    <a:lumMod val="75000"/>
                  </a:schemeClr>
                </a:solidFill>
                <a:latin typeface="+mn-lt"/>
                <a:ea typeface="+mn-ea"/>
                <a:cs typeface="+mn-ea"/>
                <a:sym typeface="+mn-lt"/>
              </a:rPr>
              <a:t>创业团队</a:t>
            </a:r>
            <a:endParaRPr lang="en-AU" altLang="zh-CN" sz="2400" dirty="0">
              <a:solidFill>
                <a:schemeClr val="tx2">
                  <a:lumMod val="75000"/>
                </a:schemeClr>
              </a:solidFill>
              <a:latin typeface="+mn-lt"/>
              <a:ea typeface="+mn-ea"/>
              <a:cs typeface="+mn-ea"/>
              <a:sym typeface="+mn-lt"/>
            </a:endParaRPr>
          </a:p>
        </p:txBody>
      </p:sp>
      <p:sp>
        <p:nvSpPr>
          <p:cNvPr id="41" name="TextBox 20"/>
          <p:cNvSpPr txBox="1"/>
          <p:nvPr/>
        </p:nvSpPr>
        <p:spPr>
          <a:xfrm>
            <a:off x="6280693" y="1878097"/>
            <a:ext cx="201581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让投资人知道创业者需要多少钱，会出让多少股权，后续对这些资金的安排。</a:t>
            </a:r>
            <a:endParaRPr lang="en-US" altLang="zh-CN" sz="600" dirty="0">
              <a:solidFill>
                <a:schemeClr val="bg1">
                  <a:lumMod val="50000"/>
                </a:schemeClr>
              </a:solidFill>
              <a:latin typeface="+mn-lt"/>
              <a:cs typeface="+mn-ea"/>
              <a:sym typeface="+mn-lt"/>
            </a:endParaRPr>
          </a:p>
        </p:txBody>
      </p:sp>
      <p:sp>
        <p:nvSpPr>
          <p:cNvPr id="42" name="Text Placeholder 33"/>
          <p:cNvSpPr txBox="1"/>
          <p:nvPr/>
        </p:nvSpPr>
        <p:spPr>
          <a:xfrm>
            <a:off x="946191" y="1411118"/>
            <a:ext cx="1469744" cy="461665"/>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en-US" altLang="zh-CN" sz="2400" dirty="0">
                <a:solidFill>
                  <a:schemeClr val="tx2">
                    <a:lumMod val="75000"/>
                  </a:schemeClr>
                </a:solidFill>
                <a:latin typeface="+mn-lt"/>
                <a:ea typeface="+mn-ea"/>
                <a:cs typeface="+mn-ea"/>
                <a:sym typeface="+mn-lt"/>
              </a:rPr>
              <a:t>CEO</a:t>
            </a:r>
            <a:endParaRPr lang="en-AU" altLang="zh-CN" sz="2400" dirty="0">
              <a:solidFill>
                <a:schemeClr val="tx2">
                  <a:lumMod val="75000"/>
                </a:schemeClr>
              </a:solidFill>
              <a:latin typeface="+mn-lt"/>
              <a:ea typeface="+mn-ea"/>
              <a:cs typeface="+mn-ea"/>
              <a:sym typeface="+mn-lt"/>
            </a:endParaRPr>
          </a:p>
        </p:txBody>
      </p:sp>
      <p:sp>
        <p:nvSpPr>
          <p:cNvPr id="43" name="TextBox 20"/>
          <p:cNvSpPr txBox="1"/>
          <p:nvPr/>
        </p:nvSpPr>
        <p:spPr>
          <a:xfrm>
            <a:off x="946192" y="1876928"/>
            <a:ext cx="201581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让投资人知道创业者需要多少钱，会出让多少股权，后续对这些资金的安排。</a:t>
            </a:r>
            <a:endParaRPr lang="en-US" altLang="zh-CN" sz="600" dirty="0">
              <a:solidFill>
                <a:schemeClr val="bg1">
                  <a:lumMod val="50000"/>
                </a:schemeClr>
              </a:solidFill>
              <a:latin typeface="+mn-lt"/>
              <a:cs typeface="+mn-ea"/>
              <a:sym typeface="+mn-lt"/>
            </a:endParaRPr>
          </a:p>
        </p:txBody>
      </p:sp>
      <p:sp>
        <p:nvSpPr>
          <p:cNvPr id="44" name="Text Placeholder 33"/>
          <p:cNvSpPr txBox="1"/>
          <p:nvPr/>
        </p:nvSpPr>
        <p:spPr>
          <a:xfrm>
            <a:off x="6280693" y="3027714"/>
            <a:ext cx="1469744" cy="461665"/>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2400" dirty="0">
                <a:solidFill>
                  <a:schemeClr val="tx2">
                    <a:lumMod val="75000"/>
                  </a:schemeClr>
                </a:solidFill>
                <a:latin typeface="+mn-lt"/>
                <a:ea typeface="+mn-ea"/>
                <a:cs typeface="+mn-ea"/>
                <a:sym typeface="+mn-lt"/>
              </a:rPr>
              <a:t>投资人</a:t>
            </a:r>
            <a:endParaRPr lang="en-AU" altLang="zh-CN" sz="2400" dirty="0">
              <a:solidFill>
                <a:schemeClr val="tx2">
                  <a:lumMod val="75000"/>
                </a:schemeClr>
              </a:solidFill>
              <a:latin typeface="+mn-lt"/>
              <a:ea typeface="+mn-ea"/>
              <a:cs typeface="+mn-ea"/>
              <a:sym typeface="+mn-lt"/>
            </a:endParaRPr>
          </a:p>
        </p:txBody>
      </p:sp>
      <p:sp>
        <p:nvSpPr>
          <p:cNvPr id="45" name="TextBox 20"/>
          <p:cNvSpPr txBox="1"/>
          <p:nvPr/>
        </p:nvSpPr>
        <p:spPr>
          <a:xfrm>
            <a:off x="6280693" y="3493523"/>
            <a:ext cx="201581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让投资人知道创业者需要多少钱，会出让多少股权，后续对这些资金的安排。</a:t>
            </a:r>
            <a:endParaRPr lang="en-US" altLang="zh-CN" sz="600" dirty="0">
              <a:solidFill>
                <a:schemeClr val="bg1">
                  <a:lumMod val="50000"/>
                </a:schemeClr>
              </a:solidFill>
              <a:latin typeface="+mn-lt"/>
              <a:cs typeface="+mn-ea"/>
              <a:sym typeface="+mn-lt"/>
            </a:endParaRPr>
          </a:p>
        </p:txBody>
      </p:sp>
      <p:sp>
        <p:nvSpPr>
          <p:cNvPr id="46" name="文本框 45"/>
          <p:cNvSpPr txBox="1"/>
          <p:nvPr/>
        </p:nvSpPr>
        <p:spPr>
          <a:xfrm>
            <a:off x="1531569" y="4345477"/>
            <a:ext cx="6080861" cy="507831"/>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700" b="1" dirty="0">
                <a:solidFill>
                  <a:schemeClr val="tx1">
                    <a:lumMod val="65000"/>
                    <a:lumOff val="35000"/>
                  </a:schemeClr>
                </a:solidFill>
                <a:latin typeface="+mn-lt"/>
                <a:ea typeface="+mn-ea"/>
                <a:cs typeface="+mn-ea"/>
                <a:sym typeface="+mn-lt"/>
              </a:rPr>
              <a:t>融资</a:t>
            </a:r>
            <a:r>
              <a:rPr lang="en-US" altLang="zh-CN" sz="2700" b="1" dirty="0">
                <a:solidFill>
                  <a:schemeClr val="accent2"/>
                </a:solidFill>
                <a:latin typeface="+mn-lt"/>
                <a:ea typeface="+mn-ea"/>
                <a:cs typeface="+mn-ea"/>
                <a:sym typeface="+mn-lt"/>
              </a:rPr>
              <a:t>500</a:t>
            </a:r>
            <a:r>
              <a:rPr lang="zh-CN" altLang="en-US" sz="2700" b="1" dirty="0">
                <a:solidFill>
                  <a:schemeClr val="accent2"/>
                </a:solidFill>
                <a:latin typeface="+mn-lt"/>
                <a:ea typeface="+mn-ea"/>
                <a:cs typeface="+mn-ea"/>
                <a:sym typeface="+mn-lt"/>
              </a:rPr>
              <a:t>万</a:t>
            </a:r>
            <a:r>
              <a:rPr lang="zh-CN" altLang="en-US" sz="2700" b="1" dirty="0">
                <a:solidFill>
                  <a:schemeClr val="tx1">
                    <a:lumMod val="65000"/>
                    <a:lumOff val="35000"/>
                  </a:schemeClr>
                </a:solidFill>
                <a:latin typeface="+mn-lt"/>
                <a:ea typeface="+mn-ea"/>
                <a:cs typeface="+mn-ea"/>
                <a:sym typeface="+mn-lt"/>
              </a:rPr>
              <a:t>，出让</a:t>
            </a:r>
            <a:r>
              <a:rPr lang="en-US" altLang="zh-CN" sz="2700" b="1" dirty="0">
                <a:solidFill>
                  <a:schemeClr val="accent2"/>
                </a:solidFill>
                <a:latin typeface="+mn-lt"/>
                <a:ea typeface="+mn-ea"/>
                <a:cs typeface="+mn-ea"/>
                <a:sym typeface="+mn-lt"/>
              </a:rPr>
              <a:t>10%</a:t>
            </a:r>
            <a:r>
              <a:rPr lang="zh-CN" altLang="en-US" sz="2700" b="1" dirty="0">
                <a:solidFill>
                  <a:schemeClr val="tx1">
                    <a:lumMod val="65000"/>
                    <a:lumOff val="35000"/>
                  </a:schemeClr>
                </a:solidFill>
                <a:latin typeface="+mn-lt"/>
                <a:ea typeface="+mn-ea"/>
                <a:cs typeface="+mn-ea"/>
                <a:sym typeface="+mn-lt"/>
              </a:rPr>
              <a:t>的股份</a:t>
            </a:r>
          </a:p>
        </p:txBody>
      </p:sp>
      <p:sp>
        <p:nvSpPr>
          <p:cNvPr id="21"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股权结构</a:t>
            </a:r>
            <a:endParaRPr lang="en-AU" altLang="zh-CN" dirty="0">
              <a:solidFill>
                <a:srgbClr val="43536A"/>
              </a:solidFill>
              <a:latin typeface="+mn-lt"/>
              <a:ea typeface="+mn-ea"/>
              <a:cs typeface="+mn-ea"/>
              <a:sym typeface="+mn-lt"/>
            </a:endParaRPr>
          </a:p>
        </p:txBody>
      </p:sp>
      <p:sp>
        <p:nvSpPr>
          <p:cNvPr id="22"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Ownership Structure</a:t>
            </a:r>
          </a:p>
        </p:txBody>
      </p:sp>
      <p:sp>
        <p:nvSpPr>
          <p:cNvPr id="23" name="矩形 22"/>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3588924" y="311398"/>
            <a:ext cx="1978192" cy="457200"/>
            <a:chOff x="3588924" y="311398"/>
            <a:chExt cx="1978192" cy="457200"/>
          </a:xfrm>
        </p:grpSpPr>
        <p:sp>
          <p:nvSpPr>
            <p:cNvPr id="25" name="L 形 24"/>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L 形 25"/>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p:cTn id="7" dur="500" fill="hold"/>
                                        <p:tgtEl>
                                          <p:spTgt spid="2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xEl>
                                              <p:pRg st="0" end="0"/>
                                            </p:txEl>
                                          </p:spTgt>
                                        </p:tgtEl>
                                      </p:cBhvr>
                                    </p:animEffect>
                                  </p:childTnLst>
                                </p:cTn>
                              </p:par>
                            </p:childTnLst>
                          </p:cTn>
                        </p:par>
                        <p:par>
                          <p:cTn id="12" fill="hold">
                            <p:stCondLst>
                              <p:cond delay="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p:cTn id="15" dur="5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9">
                                            <p:txEl>
                                              <p:pRg st="0" end="0"/>
                                            </p:txEl>
                                          </p:spTgt>
                                        </p:tgtEl>
                                      </p:cBhvr>
                                    </p:animEffect>
                                  </p:childTnLst>
                                </p:cTn>
                              </p:par>
                            </p:childTnLst>
                          </p:cTn>
                        </p:par>
                        <p:par>
                          <p:cTn id="20" fill="hold">
                            <p:stCondLst>
                              <p:cond delay="1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0">
                                            <p:txEl>
                                              <p:pRg st="0" end="0"/>
                                            </p:txEl>
                                          </p:spTgt>
                                        </p:tgtEl>
                                        <p:attrNameLst>
                                          <p:attrName>style.visibility</p:attrName>
                                        </p:attrNameLst>
                                      </p:cBhvr>
                                      <p:to>
                                        <p:strVal val="visible"/>
                                      </p:to>
                                    </p:set>
                                    <p:anim calcmode="lin" valueType="num">
                                      <p:cBhvr>
                                        <p:cTn id="23"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0">
                                            <p:txEl>
                                              <p:pRg st="0" end="0"/>
                                            </p:txEl>
                                          </p:spTgt>
                                        </p:tgtEl>
                                      </p:cBhvr>
                                    </p:animEffect>
                                  </p:childTnLst>
                                </p:cTn>
                              </p:par>
                            </p:childTnLst>
                          </p:cTn>
                        </p:par>
                        <p:par>
                          <p:cTn id="28" fill="hold">
                            <p:stCondLst>
                              <p:cond delay="18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xEl>
                                              <p:pRg st="0" end="0"/>
                                            </p:txEl>
                                          </p:spTgt>
                                        </p:tgtEl>
                                        <p:attrNameLst>
                                          <p:attrName>style.visibility</p:attrName>
                                        </p:attrNameLst>
                                      </p:cBhvr>
                                      <p:to>
                                        <p:strVal val="visible"/>
                                      </p:to>
                                    </p:set>
                                    <p:anim calcmode="lin" valueType="num">
                                      <p:cBhvr>
                                        <p:cTn id="31"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30" grpId="0" build="p"/>
      <p:bldP spid="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ドーナツ 8"/>
          <p:cNvSpPr/>
          <p:nvPr/>
        </p:nvSpPr>
        <p:spPr>
          <a:xfrm>
            <a:off x="3131840" y="1369332"/>
            <a:ext cx="2880321" cy="2884642"/>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dirty="0">
              <a:solidFill>
                <a:schemeClr val="tx1"/>
              </a:solidFill>
              <a:cs typeface="+mn-ea"/>
              <a:sym typeface="+mn-lt"/>
            </a:endParaRPr>
          </a:p>
        </p:txBody>
      </p:sp>
      <p:sp>
        <p:nvSpPr>
          <p:cNvPr id="27" name="アーチ 6"/>
          <p:cNvSpPr/>
          <p:nvPr/>
        </p:nvSpPr>
        <p:spPr>
          <a:xfrm>
            <a:off x="4589785" y="1369332"/>
            <a:ext cx="1422375" cy="1579496"/>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dk2">
              <a:lumMod val="10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dirty="0">
              <a:solidFill>
                <a:schemeClr val="tx1"/>
              </a:solidFill>
              <a:cs typeface="+mn-ea"/>
              <a:sym typeface="+mn-lt"/>
            </a:endParaRPr>
          </a:p>
        </p:txBody>
      </p:sp>
      <p:sp>
        <p:nvSpPr>
          <p:cNvPr id="28" name="アーチ 6"/>
          <p:cNvSpPr/>
          <p:nvPr/>
        </p:nvSpPr>
        <p:spPr>
          <a:xfrm rot="5400000">
            <a:off x="4511225" y="2753038"/>
            <a:ext cx="1422375" cy="1579496"/>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dk2">
              <a:lumMod val="10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dirty="0">
              <a:solidFill>
                <a:schemeClr val="tx1"/>
              </a:solidFill>
              <a:cs typeface="+mn-ea"/>
              <a:sym typeface="+mn-lt"/>
            </a:endParaRPr>
          </a:p>
        </p:txBody>
      </p:sp>
      <p:sp>
        <p:nvSpPr>
          <p:cNvPr id="33" name="アーチ 6"/>
          <p:cNvSpPr/>
          <p:nvPr/>
        </p:nvSpPr>
        <p:spPr>
          <a:xfrm rot="10800000">
            <a:off x="3127520" y="2674477"/>
            <a:ext cx="1422375" cy="1579496"/>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10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dirty="0">
              <a:solidFill>
                <a:schemeClr val="tx1"/>
              </a:solidFill>
              <a:cs typeface="+mn-ea"/>
              <a:sym typeface="+mn-lt"/>
            </a:endParaRPr>
          </a:p>
        </p:txBody>
      </p:sp>
      <p:sp>
        <p:nvSpPr>
          <p:cNvPr id="34" name="アーチ 6"/>
          <p:cNvSpPr/>
          <p:nvPr/>
        </p:nvSpPr>
        <p:spPr>
          <a:xfrm rot="16200000">
            <a:off x="3206080" y="1290375"/>
            <a:ext cx="1422375" cy="1579496"/>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10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dirty="0">
              <a:solidFill>
                <a:schemeClr val="tx1"/>
              </a:solidFill>
              <a:cs typeface="+mn-ea"/>
              <a:sym typeface="+mn-lt"/>
            </a:endParaRPr>
          </a:p>
        </p:txBody>
      </p:sp>
      <p:sp>
        <p:nvSpPr>
          <p:cNvPr id="36" name="円/楕円 22"/>
          <p:cNvSpPr/>
          <p:nvPr/>
        </p:nvSpPr>
        <p:spPr>
          <a:xfrm>
            <a:off x="5222412" y="1661467"/>
            <a:ext cx="675075" cy="675075"/>
          </a:xfrm>
          <a:prstGeom prst="ellipse">
            <a:avLst/>
          </a:prstGeom>
          <a:solidFill>
            <a:schemeClr val="dk2">
              <a:lumMod val="100000"/>
            </a:schemeClr>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cs typeface="+mn-ea"/>
              <a:sym typeface="+mn-lt"/>
            </a:endParaRPr>
          </a:p>
        </p:txBody>
      </p:sp>
      <p:sp>
        <p:nvSpPr>
          <p:cNvPr id="38" name="円/楕円 24"/>
          <p:cNvSpPr/>
          <p:nvPr/>
        </p:nvSpPr>
        <p:spPr>
          <a:xfrm>
            <a:off x="5224573" y="3344192"/>
            <a:ext cx="675075" cy="675075"/>
          </a:xfrm>
          <a:prstGeom prst="ellipse">
            <a:avLst/>
          </a:prstGeom>
          <a:solidFill>
            <a:schemeClr val="dk2">
              <a:lumMod val="100000"/>
            </a:schemeClr>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cs typeface="+mn-ea"/>
              <a:sym typeface="+mn-lt"/>
            </a:endParaRPr>
          </a:p>
        </p:txBody>
      </p:sp>
      <p:sp>
        <p:nvSpPr>
          <p:cNvPr id="40" name="円/楕円 26"/>
          <p:cNvSpPr/>
          <p:nvPr/>
        </p:nvSpPr>
        <p:spPr>
          <a:xfrm>
            <a:off x="3272359" y="3344192"/>
            <a:ext cx="675075" cy="675075"/>
          </a:xfrm>
          <a:prstGeom prst="ellipse">
            <a:avLst/>
          </a:prstGeom>
          <a:solidFill>
            <a:schemeClr val="accent2">
              <a:lumMod val="100000"/>
            </a:schemeClr>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cs typeface="+mn-ea"/>
              <a:sym typeface="+mn-lt"/>
            </a:endParaRPr>
          </a:p>
        </p:txBody>
      </p:sp>
      <p:sp>
        <p:nvSpPr>
          <p:cNvPr id="42" name="円/楕円 28"/>
          <p:cNvSpPr/>
          <p:nvPr/>
        </p:nvSpPr>
        <p:spPr>
          <a:xfrm>
            <a:off x="3272359" y="1661467"/>
            <a:ext cx="675075" cy="675075"/>
          </a:xfrm>
          <a:prstGeom prst="ellipse">
            <a:avLst/>
          </a:prstGeom>
          <a:solidFill>
            <a:schemeClr val="accent2">
              <a:lumMod val="100000"/>
            </a:schemeClr>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cs typeface="+mn-ea"/>
              <a:sym typeface="+mn-lt"/>
            </a:endParaRPr>
          </a:p>
        </p:txBody>
      </p:sp>
      <p:sp>
        <p:nvSpPr>
          <p:cNvPr id="44" name="正方形/長方形 30"/>
          <p:cNvSpPr/>
          <p:nvPr/>
        </p:nvSpPr>
        <p:spPr>
          <a:xfrm>
            <a:off x="6195339" y="1847759"/>
            <a:ext cx="1620180" cy="36004"/>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900" dirty="0">
              <a:cs typeface="+mn-ea"/>
              <a:sym typeface="+mn-lt"/>
            </a:endParaRPr>
          </a:p>
        </p:txBody>
      </p:sp>
      <p:sp>
        <p:nvSpPr>
          <p:cNvPr id="45" name="正方形/長方形 31"/>
          <p:cNvSpPr/>
          <p:nvPr/>
        </p:nvSpPr>
        <p:spPr>
          <a:xfrm>
            <a:off x="6195339" y="3481626"/>
            <a:ext cx="1620180" cy="36004"/>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900" dirty="0">
              <a:cs typeface="+mn-ea"/>
              <a:sym typeface="+mn-lt"/>
            </a:endParaRPr>
          </a:p>
        </p:txBody>
      </p:sp>
      <p:sp>
        <p:nvSpPr>
          <p:cNvPr id="46" name="正方形/長方形 32"/>
          <p:cNvSpPr/>
          <p:nvPr/>
        </p:nvSpPr>
        <p:spPr>
          <a:xfrm>
            <a:off x="1449730" y="3492126"/>
            <a:ext cx="1620180" cy="36004"/>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900" dirty="0">
              <a:cs typeface="+mn-ea"/>
              <a:sym typeface="+mn-lt"/>
            </a:endParaRPr>
          </a:p>
        </p:txBody>
      </p:sp>
      <p:sp>
        <p:nvSpPr>
          <p:cNvPr id="47" name="正方形/長方形 33"/>
          <p:cNvSpPr/>
          <p:nvPr/>
        </p:nvSpPr>
        <p:spPr>
          <a:xfrm>
            <a:off x="1449730" y="1844271"/>
            <a:ext cx="1620180" cy="36004"/>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900" dirty="0">
              <a:cs typeface="+mn-ea"/>
              <a:sym typeface="+mn-lt"/>
            </a:endParaRPr>
          </a:p>
        </p:txBody>
      </p:sp>
      <p:sp>
        <p:nvSpPr>
          <p:cNvPr id="49" name="TextBox 20"/>
          <p:cNvSpPr txBox="1"/>
          <p:nvPr/>
        </p:nvSpPr>
        <p:spPr>
          <a:xfrm>
            <a:off x="1336993" y="1947548"/>
            <a:ext cx="1675295" cy="455894"/>
          </a:xfrm>
          <a:prstGeom prst="rect">
            <a:avLst/>
          </a:prstGeom>
          <a:noFill/>
        </p:spPr>
        <p:txBody>
          <a:bodyPr wrap="square" rtlCol="0">
            <a:spAutoFit/>
          </a:bodyPr>
          <a:lstStyle/>
          <a:p>
            <a:pPr defTabSz="609600">
              <a:lnSpc>
                <a:spcPct val="150000"/>
              </a:lnSpc>
              <a:spcBef>
                <a:spcPct val="20000"/>
              </a:spcBef>
              <a:defRPr/>
            </a:pPr>
            <a:r>
              <a:rPr lang="zh-CN" altLang="en-US" sz="525" dirty="0">
                <a:solidFill>
                  <a:schemeClr val="bg1">
                    <a:lumMod val="50000"/>
                  </a:schemeClr>
                </a:solidFill>
                <a:latin typeface="+mn-lt"/>
                <a:cs typeface="+mn-ea"/>
                <a:sym typeface="+mn-lt"/>
              </a:rPr>
              <a:t>北北浏览器支持不同终端用户快捷上网，手机浏览器自主研发的</a:t>
            </a:r>
            <a:r>
              <a:rPr lang="en-US" altLang="zh-CN" sz="525" dirty="0">
                <a:solidFill>
                  <a:schemeClr val="bg1">
                    <a:lumMod val="50000"/>
                  </a:schemeClr>
                </a:solidFill>
                <a:latin typeface="+mn-lt"/>
                <a:cs typeface="+mn-ea"/>
                <a:sym typeface="+mn-lt"/>
              </a:rPr>
              <a:t>X5</a:t>
            </a:r>
            <a:r>
              <a:rPr lang="zh-CN" altLang="en-US" sz="525" dirty="0">
                <a:solidFill>
                  <a:schemeClr val="bg1">
                    <a:lumMod val="50000"/>
                  </a:schemeClr>
                </a:solidFill>
                <a:latin typeface="+mn-lt"/>
                <a:cs typeface="+mn-ea"/>
                <a:sym typeface="+mn-lt"/>
              </a:rPr>
              <a:t>内核在速度、流量节省、稳定性上业内领先，功能全面</a:t>
            </a:r>
            <a:endParaRPr lang="en-US" altLang="zh-CN" sz="525" dirty="0">
              <a:solidFill>
                <a:schemeClr val="bg1">
                  <a:lumMod val="50000"/>
                </a:schemeClr>
              </a:solidFill>
              <a:latin typeface="+mn-lt"/>
              <a:cs typeface="+mn-ea"/>
              <a:sym typeface="+mn-lt"/>
            </a:endParaRPr>
          </a:p>
        </p:txBody>
      </p:sp>
      <p:sp>
        <p:nvSpPr>
          <p:cNvPr id="51" name="TextBox 20"/>
          <p:cNvSpPr txBox="1"/>
          <p:nvPr/>
        </p:nvSpPr>
        <p:spPr>
          <a:xfrm>
            <a:off x="6090294" y="3590764"/>
            <a:ext cx="1675295" cy="455894"/>
          </a:xfrm>
          <a:prstGeom prst="rect">
            <a:avLst/>
          </a:prstGeom>
          <a:noFill/>
        </p:spPr>
        <p:txBody>
          <a:bodyPr wrap="square" rtlCol="0">
            <a:spAutoFit/>
          </a:bodyPr>
          <a:lstStyle/>
          <a:p>
            <a:pPr defTabSz="609600">
              <a:lnSpc>
                <a:spcPct val="150000"/>
              </a:lnSpc>
              <a:spcBef>
                <a:spcPct val="20000"/>
              </a:spcBef>
              <a:defRPr/>
            </a:pPr>
            <a:r>
              <a:rPr lang="zh-CN" altLang="en-US" sz="525" dirty="0">
                <a:solidFill>
                  <a:schemeClr val="bg1">
                    <a:lumMod val="50000"/>
                  </a:schemeClr>
                </a:solidFill>
                <a:latin typeface="+mn-lt"/>
                <a:cs typeface="+mn-ea"/>
                <a:sym typeface="+mn-lt"/>
              </a:rPr>
              <a:t>北北浏览器支持不同终端用户快捷上网，手机浏览器自主研发的</a:t>
            </a:r>
            <a:r>
              <a:rPr lang="en-US" altLang="zh-CN" sz="525" dirty="0">
                <a:solidFill>
                  <a:schemeClr val="bg1">
                    <a:lumMod val="50000"/>
                  </a:schemeClr>
                </a:solidFill>
                <a:latin typeface="+mn-lt"/>
                <a:cs typeface="+mn-ea"/>
                <a:sym typeface="+mn-lt"/>
              </a:rPr>
              <a:t>X5</a:t>
            </a:r>
            <a:r>
              <a:rPr lang="zh-CN" altLang="en-US" sz="525" dirty="0">
                <a:solidFill>
                  <a:schemeClr val="bg1">
                    <a:lumMod val="50000"/>
                  </a:schemeClr>
                </a:solidFill>
                <a:latin typeface="+mn-lt"/>
                <a:cs typeface="+mn-ea"/>
                <a:sym typeface="+mn-lt"/>
              </a:rPr>
              <a:t>内核在速度、流量节省、稳定性上业内领先，功能全面</a:t>
            </a:r>
            <a:endParaRPr lang="en-US" altLang="zh-CN" sz="525" dirty="0">
              <a:solidFill>
                <a:schemeClr val="bg1">
                  <a:lumMod val="50000"/>
                </a:schemeClr>
              </a:solidFill>
              <a:latin typeface="+mn-lt"/>
              <a:cs typeface="+mn-ea"/>
              <a:sym typeface="+mn-lt"/>
            </a:endParaRPr>
          </a:p>
        </p:txBody>
      </p:sp>
      <p:sp>
        <p:nvSpPr>
          <p:cNvPr id="53" name="TextBox 20"/>
          <p:cNvSpPr txBox="1"/>
          <p:nvPr/>
        </p:nvSpPr>
        <p:spPr>
          <a:xfrm>
            <a:off x="6090294" y="1947548"/>
            <a:ext cx="1675295" cy="455894"/>
          </a:xfrm>
          <a:prstGeom prst="rect">
            <a:avLst/>
          </a:prstGeom>
          <a:noFill/>
        </p:spPr>
        <p:txBody>
          <a:bodyPr wrap="square" rtlCol="0">
            <a:spAutoFit/>
          </a:bodyPr>
          <a:lstStyle/>
          <a:p>
            <a:pPr defTabSz="609600">
              <a:lnSpc>
                <a:spcPct val="150000"/>
              </a:lnSpc>
              <a:spcBef>
                <a:spcPct val="20000"/>
              </a:spcBef>
              <a:defRPr/>
            </a:pPr>
            <a:r>
              <a:rPr lang="zh-CN" altLang="en-US" sz="525" dirty="0">
                <a:solidFill>
                  <a:schemeClr val="bg1">
                    <a:lumMod val="50000"/>
                  </a:schemeClr>
                </a:solidFill>
                <a:latin typeface="+mn-lt"/>
                <a:cs typeface="+mn-ea"/>
                <a:sym typeface="+mn-lt"/>
              </a:rPr>
              <a:t>北北浏览器支持不同终端用户快捷上网，手机浏览器自主研发的</a:t>
            </a:r>
            <a:r>
              <a:rPr lang="en-US" altLang="zh-CN" sz="525" dirty="0">
                <a:solidFill>
                  <a:schemeClr val="bg1">
                    <a:lumMod val="50000"/>
                  </a:schemeClr>
                </a:solidFill>
                <a:latin typeface="+mn-lt"/>
                <a:cs typeface="+mn-ea"/>
                <a:sym typeface="+mn-lt"/>
              </a:rPr>
              <a:t>X5</a:t>
            </a:r>
            <a:r>
              <a:rPr lang="zh-CN" altLang="en-US" sz="525" dirty="0">
                <a:solidFill>
                  <a:schemeClr val="bg1">
                    <a:lumMod val="50000"/>
                  </a:schemeClr>
                </a:solidFill>
                <a:latin typeface="+mn-lt"/>
                <a:cs typeface="+mn-ea"/>
                <a:sym typeface="+mn-lt"/>
              </a:rPr>
              <a:t>内核在速度、流量节省、稳定性上业内领先，功能全面</a:t>
            </a:r>
            <a:endParaRPr lang="en-US" altLang="zh-CN" sz="525" dirty="0">
              <a:solidFill>
                <a:schemeClr val="bg1">
                  <a:lumMod val="50000"/>
                </a:schemeClr>
              </a:solidFill>
              <a:latin typeface="+mn-lt"/>
              <a:cs typeface="+mn-ea"/>
              <a:sym typeface="+mn-lt"/>
            </a:endParaRPr>
          </a:p>
        </p:txBody>
      </p:sp>
      <p:sp>
        <p:nvSpPr>
          <p:cNvPr id="55" name="TextBox 20"/>
          <p:cNvSpPr txBox="1"/>
          <p:nvPr/>
        </p:nvSpPr>
        <p:spPr>
          <a:xfrm>
            <a:off x="1336993" y="3590506"/>
            <a:ext cx="1675295" cy="455894"/>
          </a:xfrm>
          <a:prstGeom prst="rect">
            <a:avLst/>
          </a:prstGeom>
          <a:noFill/>
        </p:spPr>
        <p:txBody>
          <a:bodyPr wrap="square" rtlCol="0">
            <a:spAutoFit/>
          </a:bodyPr>
          <a:lstStyle/>
          <a:p>
            <a:pPr defTabSz="609600">
              <a:lnSpc>
                <a:spcPct val="150000"/>
              </a:lnSpc>
              <a:spcBef>
                <a:spcPct val="20000"/>
              </a:spcBef>
              <a:defRPr/>
            </a:pPr>
            <a:r>
              <a:rPr lang="zh-CN" altLang="en-US" sz="525" dirty="0">
                <a:solidFill>
                  <a:schemeClr val="bg1">
                    <a:lumMod val="50000"/>
                  </a:schemeClr>
                </a:solidFill>
                <a:latin typeface="+mn-lt"/>
                <a:cs typeface="+mn-ea"/>
                <a:sym typeface="+mn-lt"/>
              </a:rPr>
              <a:t>北北浏览器支持不同终端用户快捷上网，手机浏览器自主研发的</a:t>
            </a:r>
            <a:r>
              <a:rPr lang="en-US" altLang="zh-CN" sz="525" dirty="0">
                <a:solidFill>
                  <a:schemeClr val="bg1">
                    <a:lumMod val="50000"/>
                  </a:schemeClr>
                </a:solidFill>
                <a:latin typeface="+mn-lt"/>
                <a:cs typeface="+mn-ea"/>
                <a:sym typeface="+mn-lt"/>
              </a:rPr>
              <a:t>X5</a:t>
            </a:r>
            <a:r>
              <a:rPr lang="zh-CN" altLang="en-US" sz="525" dirty="0">
                <a:solidFill>
                  <a:schemeClr val="bg1">
                    <a:lumMod val="50000"/>
                  </a:schemeClr>
                </a:solidFill>
                <a:latin typeface="+mn-lt"/>
                <a:cs typeface="+mn-ea"/>
                <a:sym typeface="+mn-lt"/>
              </a:rPr>
              <a:t>内核在速度、流量节省、稳定性上业内领先，功能全面</a:t>
            </a:r>
            <a:endParaRPr lang="en-US" altLang="zh-CN" sz="525" dirty="0">
              <a:solidFill>
                <a:schemeClr val="bg1">
                  <a:lumMod val="50000"/>
                </a:schemeClr>
              </a:solidFill>
              <a:latin typeface="+mn-lt"/>
              <a:cs typeface="+mn-ea"/>
              <a:sym typeface="+mn-lt"/>
            </a:endParaRPr>
          </a:p>
        </p:txBody>
      </p:sp>
      <p:sp>
        <p:nvSpPr>
          <p:cNvPr id="32"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融资计划</a:t>
            </a:r>
            <a:endParaRPr lang="en-AU" altLang="zh-CN" dirty="0">
              <a:solidFill>
                <a:srgbClr val="43536A"/>
              </a:solidFill>
              <a:latin typeface="+mn-lt"/>
              <a:ea typeface="+mn-ea"/>
              <a:cs typeface="+mn-ea"/>
              <a:sym typeface="+mn-lt"/>
            </a:endParaRPr>
          </a:p>
        </p:txBody>
      </p:sp>
      <p:sp>
        <p:nvSpPr>
          <p:cNvPr id="35"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Operational Objectives</a:t>
            </a:r>
          </a:p>
        </p:txBody>
      </p:sp>
      <p:sp>
        <p:nvSpPr>
          <p:cNvPr id="37" name="矩形 36"/>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9" name="组合 38"/>
          <p:cNvGrpSpPr/>
          <p:nvPr/>
        </p:nvGrpSpPr>
        <p:grpSpPr>
          <a:xfrm>
            <a:off x="3588924" y="311398"/>
            <a:ext cx="1978192" cy="457200"/>
            <a:chOff x="3588924" y="311398"/>
            <a:chExt cx="1978192" cy="457200"/>
          </a:xfrm>
        </p:grpSpPr>
        <p:sp>
          <p:nvSpPr>
            <p:cNvPr id="41" name="L 形 40"/>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L 形 42"/>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 name="Freeform 826"/>
          <p:cNvSpPr>
            <a:spLocks noEditPoints="1"/>
          </p:cNvSpPr>
          <p:nvPr/>
        </p:nvSpPr>
        <p:spPr bwMode="auto">
          <a:xfrm>
            <a:off x="3458117" y="3545088"/>
            <a:ext cx="303149" cy="304758"/>
          </a:xfrm>
          <a:custGeom>
            <a:avLst/>
            <a:gdLst>
              <a:gd name="T0" fmla="*/ 928923347 w 85"/>
              <a:gd name="T1" fmla="*/ 822945656 h 85"/>
              <a:gd name="T2" fmla="*/ 903474858 w 85"/>
              <a:gd name="T3" fmla="*/ 797231294 h 85"/>
              <a:gd name="T4" fmla="*/ 878026369 w 85"/>
              <a:gd name="T5" fmla="*/ 655786165 h 85"/>
              <a:gd name="T6" fmla="*/ 878026369 w 85"/>
              <a:gd name="T7" fmla="*/ 655786165 h 85"/>
              <a:gd name="T8" fmla="*/ 979823891 w 85"/>
              <a:gd name="T9" fmla="*/ 565776932 h 85"/>
              <a:gd name="T10" fmla="*/ 1018000192 w 85"/>
              <a:gd name="T11" fmla="*/ 552917958 h 85"/>
              <a:gd name="T12" fmla="*/ 1081624981 w 85"/>
              <a:gd name="T13" fmla="*/ 475767699 h 85"/>
              <a:gd name="T14" fmla="*/ 1068900736 w 85"/>
              <a:gd name="T15" fmla="*/ 398613854 h 85"/>
              <a:gd name="T16" fmla="*/ 979823891 w 85"/>
              <a:gd name="T17" fmla="*/ 347181544 h 85"/>
              <a:gd name="T18" fmla="*/ 941651158 w 85"/>
              <a:gd name="T19" fmla="*/ 347181544 h 85"/>
              <a:gd name="T20" fmla="*/ 814401580 w 85"/>
              <a:gd name="T21" fmla="*/ 308604621 h 85"/>
              <a:gd name="T22" fmla="*/ 814401580 w 85"/>
              <a:gd name="T23" fmla="*/ 308604621 h 85"/>
              <a:gd name="T24" fmla="*/ 776225280 w 85"/>
              <a:gd name="T25" fmla="*/ 167159492 h 85"/>
              <a:gd name="T26" fmla="*/ 788949524 w 85"/>
              <a:gd name="T27" fmla="*/ 128586155 h 85"/>
              <a:gd name="T28" fmla="*/ 750773224 w 85"/>
              <a:gd name="T29" fmla="*/ 38576922 h 85"/>
              <a:gd name="T30" fmla="*/ 712600491 w 85"/>
              <a:gd name="T31" fmla="*/ 25717948 h 85"/>
              <a:gd name="T32" fmla="*/ 674424191 w 85"/>
              <a:gd name="T33" fmla="*/ 12858974 h 85"/>
              <a:gd name="T34" fmla="*/ 585350913 w 85"/>
              <a:gd name="T35" fmla="*/ 64291285 h 85"/>
              <a:gd name="T36" fmla="*/ 572626669 w 85"/>
              <a:gd name="T37" fmla="*/ 90009233 h 85"/>
              <a:gd name="T38" fmla="*/ 470825579 w 85"/>
              <a:gd name="T39" fmla="*/ 192877440 h 85"/>
              <a:gd name="T40" fmla="*/ 470825579 w 85"/>
              <a:gd name="T41" fmla="*/ 192877440 h 85"/>
              <a:gd name="T42" fmla="*/ 330851757 w 85"/>
              <a:gd name="T43" fmla="*/ 141445129 h 85"/>
              <a:gd name="T44" fmla="*/ 318123945 w 85"/>
              <a:gd name="T45" fmla="*/ 115727181 h 85"/>
              <a:gd name="T46" fmla="*/ 203598611 w 85"/>
              <a:gd name="T47" fmla="*/ 102868207 h 85"/>
              <a:gd name="T48" fmla="*/ 152701634 w 85"/>
              <a:gd name="T49" fmla="*/ 154304104 h 85"/>
              <a:gd name="T50" fmla="*/ 152701634 w 85"/>
              <a:gd name="T51" fmla="*/ 257172311 h 85"/>
              <a:gd name="T52" fmla="*/ 178150123 w 85"/>
              <a:gd name="T53" fmla="*/ 282886673 h 85"/>
              <a:gd name="T54" fmla="*/ 203598611 w 85"/>
              <a:gd name="T55" fmla="*/ 424331802 h 85"/>
              <a:gd name="T56" fmla="*/ 89073278 w 85"/>
              <a:gd name="T57" fmla="*/ 527200009 h 85"/>
              <a:gd name="T58" fmla="*/ 63624789 w 85"/>
              <a:gd name="T59" fmla="*/ 527200009 h 85"/>
              <a:gd name="T60" fmla="*/ 0 w 85"/>
              <a:gd name="T61" fmla="*/ 617209242 h 85"/>
              <a:gd name="T62" fmla="*/ 12724244 w 85"/>
              <a:gd name="T63" fmla="*/ 694363087 h 85"/>
              <a:gd name="T64" fmla="*/ 101801089 w 85"/>
              <a:gd name="T65" fmla="*/ 745795398 h 85"/>
              <a:gd name="T66" fmla="*/ 139973822 w 85"/>
              <a:gd name="T67" fmla="*/ 732936424 h 85"/>
              <a:gd name="T68" fmla="*/ 267223401 w 85"/>
              <a:gd name="T69" fmla="*/ 784372320 h 85"/>
              <a:gd name="T70" fmla="*/ 267223401 w 85"/>
              <a:gd name="T71" fmla="*/ 784372320 h 85"/>
              <a:gd name="T72" fmla="*/ 305399701 w 85"/>
              <a:gd name="T73" fmla="*/ 925817449 h 85"/>
              <a:gd name="T74" fmla="*/ 292675456 w 85"/>
              <a:gd name="T75" fmla="*/ 951531812 h 85"/>
              <a:gd name="T76" fmla="*/ 330851757 w 85"/>
              <a:gd name="T77" fmla="*/ 1054400019 h 85"/>
              <a:gd name="T78" fmla="*/ 369024490 w 85"/>
              <a:gd name="T79" fmla="*/ 1067258993 h 85"/>
              <a:gd name="T80" fmla="*/ 407200790 w 85"/>
              <a:gd name="T81" fmla="*/ 1080117967 h 85"/>
              <a:gd name="T82" fmla="*/ 496274068 w 85"/>
              <a:gd name="T83" fmla="*/ 1028685656 h 85"/>
              <a:gd name="T84" fmla="*/ 508998312 w 85"/>
              <a:gd name="T85" fmla="*/ 990108734 h 85"/>
              <a:gd name="T86" fmla="*/ 610799402 w 85"/>
              <a:gd name="T87" fmla="*/ 900099501 h 85"/>
              <a:gd name="T88" fmla="*/ 610799402 w 85"/>
              <a:gd name="T89" fmla="*/ 900099501 h 85"/>
              <a:gd name="T90" fmla="*/ 750773224 w 85"/>
              <a:gd name="T91" fmla="*/ 938672838 h 85"/>
              <a:gd name="T92" fmla="*/ 763501036 w 85"/>
              <a:gd name="T93" fmla="*/ 964390786 h 85"/>
              <a:gd name="T94" fmla="*/ 878026369 w 85"/>
              <a:gd name="T95" fmla="*/ 977249760 h 85"/>
              <a:gd name="T96" fmla="*/ 928923347 w 85"/>
              <a:gd name="T97" fmla="*/ 925817449 h 85"/>
              <a:gd name="T98" fmla="*/ 928923347 w 85"/>
              <a:gd name="T99" fmla="*/ 822945656 h 85"/>
              <a:gd name="T100" fmla="*/ 483549824 w 85"/>
              <a:gd name="T101" fmla="*/ 720077449 h 85"/>
              <a:gd name="T102" fmla="*/ 369024490 w 85"/>
              <a:gd name="T103" fmla="*/ 488626673 h 85"/>
              <a:gd name="T104" fmla="*/ 598075157 w 85"/>
              <a:gd name="T105" fmla="*/ 372899492 h 85"/>
              <a:gd name="T106" fmla="*/ 712600491 w 85"/>
              <a:gd name="T107" fmla="*/ 604350268 h 85"/>
              <a:gd name="T108" fmla="*/ 483549824 w 85"/>
              <a:gd name="T109" fmla="*/ 720077449 h 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
              <a:gd name="T166" fmla="*/ 0 h 85"/>
              <a:gd name="T167" fmla="*/ 85 w 85"/>
              <a:gd name="T168" fmla="*/ 85 h 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 h="85">
                <a:moveTo>
                  <a:pt x="73" y="64"/>
                </a:moveTo>
                <a:cubicBezTo>
                  <a:pt x="71" y="62"/>
                  <a:pt x="71" y="62"/>
                  <a:pt x="71" y="62"/>
                </a:cubicBezTo>
                <a:cubicBezTo>
                  <a:pt x="69" y="59"/>
                  <a:pt x="68" y="55"/>
                  <a:pt x="69" y="51"/>
                </a:cubicBezTo>
                <a:cubicBezTo>
                  <a:pt x="69" y="51"/>
                  <a:pt x="69" y="51"/>
                  <a:pt x="69" y="51"/>
                </a:cubicBezTo>
                <a:cubicBezTo>
                  <a:pt x="70" y="48"/>
                  <a:pt x="74" y="45"/>
                  <a:pt x="77" y="44"/>
                </a:cubicBezTo>
                <a:cubicBezTo>
                  <a:pt x="80" y="43"/>
                  <a:pt x="80" y="43"/>
                  <a:pt x="80" y="43"/>
                </a:cubicBezTo>
                <a:cubicBezTo>
                  <a:pt x="83" y="43"/>
                  <a:pt x="85" y="40"/>
                  <a:pt x="85" y="37"/>
                </a:cubicBezTo>
                <a:cubicBezTo>
                  <a:pt x="85" y="35"/>
                  <a:pt x="84" y="33"/>
                  <a:pt x="84" y="31"/>
                </a:cubicBezTo>
                <a:cubicBezTo>
                  <a:pt x="83" y="28"/>
                  <a:pt x="80" y="26"/>
                  <a:pt x="77" y="27"/>
                </a:cubicBezTo>
                <a:cubicBezTo>
                  <a:pt x="74" y="27"/>
                  <a:pt x="74" y="27"/>
                  <a:pt x="74" y="27"/>
                </a:cubicBezTo>
                <a:cubicBezTo>
                  <a:pt x="70" y="28"/>
                  <a:pt x="66" y="27"/>
                  <a:pt x="64" y="24"/>
                </a:cubicBezTo>
                <a:cubicBezTo>
                  <a:pt x="64" y="24"/>
                  <a:pt x="64" y="24"/>
                  <a:pt x="64" y="24"/>
                </a:cubicBezTo>
                <a:cubicBezTo>
                  <a:pt x="61" y="21"/>
                  <a:pt x="60" y="17"/>
                  <a:pt x="61" y="13"/>
                </a:cubicBezTo>
                <a:cubicBezTo>
                  <a:pt x="62" y="10"/>
                  <a:pt x="62" y="10"/>
                  <a:pt x="62" y="10"/>
                </a:cubicBezTo>
                <a:cubicBezTo>
                  <a:pt x="63" y="7"/>
                  <a:pt x="62" y="4"/>
                  <a:pt x="59" y="3"/>
                </a:cubicBezTo>
                <a:cubicBezTo>
                  <a:pt x="58" y="2"/>
                  <a:pt x="57" y="2"/>
                  <a:pt x="56" y="2"/>
                </a:cubicBezTo>
                <a:cubicBezTo>
                  <a:pt x="55" y="1"/>
                  <a:pt x="54" y="1"/>
                  <a:pt x="53" y="1"/>
                </a:cubicBezTo>
                <a:cubicBezTo>
                  <a:pt x="50" y="0"/>
                  <a:pt x="47" y="2"/>
                  <a:pt x="46" y="5"/>
                </a:cubicBezTo>
                <a:cubicBezTo>
                  <a:pt x="45" y="7"/>
                  <a:pt x="45" y="7"/>
                  <a:pt x="45" y="7"/>
                </a:cubicBezTo>
                <a:cubicBezTo>
                  <a:pt x="44" y="11"/>
                  <a:pt x="41" y="14"/>
                  <a:pt x="37" y="15"/>
                </a:cubicBezTo>
                <a:cubicBezTo>
                  <a:pt x="37" y="15"/>
                  <a:pt x="37" y="15"/>
                  <a:pt x="37" y="15"/>
                </a:cubicBezTo>
                <a:cubicBezTo>
                  <a:pt x="33" y="16"/>
                  <a:pt x="29" y="14"/>
                  <a:pt x="26" y="11"/>
                </a:cubicBezTo>
                <a:cubicBezTo>
                  <a:pt x="25" y="9"/>
                  <a:pt x="25" y="9"/>
                  <a:pt x="25" y="9"/>
                </a:cubicBezTo>
                <a:cubicBezTo>
                  <a:pt x="22" y="7"/>
                  <a:pt x="19" y="6"/>
                  <a:pt x="16" y="8"/>
                </a:cubicBezTo>
                <a:cubicBezTo>
                  <a:pt x="15" y="10"/>
                  <a:pt x="13" y="11"/>
                  <a:pt x="12" y="12"/>
                </a:cubicBezTo>
                <a:cubicBezTo>
                  <a:pt x="10" y="14"/>
                  <a:pt x="10" y="18"/>
                  <a:pt x="12" y="20"/>
                </a:cubicBezTo>
                <a:cubicBezTo>
                  <a:pt x="14" y="22"/>
                  <a:pt x="14" y="22"/>
                  <a:pt x="14" y="22"/>
                </a:cubicBezTo>
                <a:cubicBezTo>
                  <a:pt x="16" y="25"/>
                  <a:pt x="17" y="30"/>
                  <a:pt x="16" y="33"/>
                </a:cubicBezTo>
                <a:cubicBezTo>
                  <a:pt x="15" y="37"/>
                  <a:pt x="11" y="40"/>
                  <a:pt x="7" y="41"/>
                </a:cubicBezTo>
                <a:cubicBezTo>
                  <a:pt x="5" y="41"/>
                  <a:pt x="5" y="41"/>
                  <a:pt x="5" y="41"/>
                </a:cubicBezTo>
                <a:cubicBezTo>
                  <a:pt x="2" y="42"/>
                  <a:pt x="0" y="45"/>
                  <a:pt x="0" y="48"/>
                </a:cubicBezTo>
                <a:cubicBezTo>
                  <a:pt x="0" y="50"/>
                  <a:pt x="1" y="52"/>
                  <a:pt x="1" y="54"/>
                </a:cubicBezTo>
                <a:cubicBezTo>
                  <a:pt x="2" y="57"/>
                  <a:pt x="5" y="59"/>
                  <a:pt x="8" y="58"/>
                </a:cubicBezTo>
                <a:cubicBezTo>
                  <a:pt x="11" y="57"/>
                  <a:pt x="11" y="57"/>
                  <a:pt x="11" y="57"/>
                </a:cubicBezTo>
                <a:cubicBezTo>
                  <a:pt x="15" y="57"/>
                  <a:pt x="19" y="58"/>
                  <a:pt x="21" y="61"/>
                </a:cubicBezTo>
                <a:cubicBezTo>
                  <a:pt x="21" y="61"/>
                  <a:pt x="21" y="61"/>
                  <a:pt x="21" y="61"/>
                </a:cubicBezTo>
                <a:cubicBezTo>
                  <a:pt x="24" y="64"/>
                  <a:pt x="25" y="68"/>
                  <a:pt x="24" y="72"/>
                </a:cubicBezTo>
                <a:cubicBezTo>
                  <a:pt x="23" y="74"/>
                  <a:pt x="23" y="74"/>
                  <a:pt x="23" y="74"/>
                </a:cubicBezTo>
                <a:cubicBezTo>
                  <a:pt x="22" y="77"/>
                  <a:pt x="23" y="81"/>
                  <a:pt x="26" y="82"/>
                </a:cubicBezTo>
                <a:cubicBezTo>
                  <a:pt x="27" y="82"/>
                  <a:pt x="28" y="83"/>
                  <a:pt x="29" y="83"/>
                </a:cubicBezTo>
                <a:cubicBezTo>
                  <a:pt x="30" y="83"/>
                  <a:pt x="31" y="84"/>
                  <a:pt x="32" y="84"/>
                </a:cubicBezTo>
                <a:cubicBezTo>
                  <a:pt x="35" y="85"/>
                  <a:pt x="38" y="83"/>
                  <a:pt x="39" y="80"/>
                </a:cubicBezTo>
                <a:cubicBezTo>
                  <a:pt x="40" y="77"/>
                  <a:pt x="40" y="77"/>
                  <a:pt x="40" y="77"/>
                </a:cubicBezTo>
                <a:cubicBezTo>
                  <a:pt x="41" y="73"/>
                  <a:pt x="44" y="71"/>
                  <a:pt x="48" y="70"/>
                </a:cubicBezTo>
                <a:cubicBezTo>
                  <a:pt x="48" y="70"/>
                  <a:pt x="48" y="70"/>
                  <a:pt x="48" y="70"/>
                </a:cubicBezTo>
                <a:cubicBezTo>
                  <a:pt x="52" y="69"/>
                  <a:pt x="56" y="70"/>
                  <a:pt x="59" y="73"/>
                </a:cubicBezTo>
                <a:cubicBezTo>
                  <a:pt x="60" y="75"/>
                  <a:pt x="60" y="75"/>
                  <a:pt x="60" y="75"/>
                </a:cubicBezTo>
                <a:cubicBezTo>
                  <a:pt x="63" y="78"/>
                  <a:pt x="66" y="78"/>
                  <a:pt x="69" y="76"/>
                </a:cubicBezTo>
                <a:cubicBezTo>
                  <a:pt x="70" y="75"/>
                  <a:pt x="72" y="74"/>
                  <a:pt x="73" y="72"/>
                </a:cubicBezTo>
                <a:cubicBezTo>
                  <a:pt x="75" y="70"/>
                  <a:pt x="75" y="67"/>
                  <a:pt x="73" y="64"/>
                </a:cubicBezTo>
                <a:close/>
                <a:moveTo>
                  <a:pt x="38" y="56"/>
                </a:moveTo>
                <a:cubicBezTo>
                  <a:pt x="30" y="53"/>
                  <a:pt x="26" y="45"/>
                  <a:pt x="29" y="38"/>
                </a:cubicBezTo>
                <a:cubicBezTo>
                  <a:pt x="31" y="30"/>
                  <a:pt x="40" y="26"/>
                  <a:pt x="47" y="29"/>
                </a:cubicBezTo>
                <a:cubicBezTo>
                  <a:pt x="55" y="31"/>
                  <a:pt x="59" y="39"/>
                  <a:pt x="56" y="47"/>
                </a:cubicBezTo>
                <a:cubicBezTo>
                  <a:pt x="54" y="54"/>
                  <a:pt x="45" y="59"/>
                  <a:pt x="38" y="56"/>
                </a:cubicBezTo>
                <a:close/>
              </a:path>
            </a:pathLst>
          </a:custGeom>
          <a:solidFill>
            <a:schemeClr val="bg1"/>
          </a:solidFill>
          <a:ln>
            <a:noFill/>
          </a:ln>
        </p:spPr>
        <p:txBody>
          <a:bodyPr/>
          <a:lstStyle/>
          <a:p>
            <a:endParaRPr lang="zh-CN" altLang="en-US" dirty="0">
              <a:latin typeface="+mn-lt"/>
              <a:cs typeface="+mn-ea"/>
              <a:sym typeface="+mn-lt"/>
            </a:endParaRPr>
          </a:p>
        </p:txBody>
      </p:sp>
      <p:grpSp>
        <p:nvGrpSpPr>
          <p:cNvPr id="31" name="Group 78"/>
          <p:cNvGrpSpPr/>
          <p:nvPr/>
        </p:nvGrpSpPr>
        <p:grpSpPr bwMode="auto">
          <a:xfrm>
            <a:off x="5403908" y="3533790"/>
            <a:ext cx="321254" cy="316056"/>
            <a:chOff x="2689225" y="2878138"/>
            <a:chExt cx="393700" cy="387350"/>
          </a:xfrm>
          <a:solidFill>
            <a:schemeClr val="bg1"/>
          </a:solidFill>
        </p:grpSpPr>
        <p:sp>
          <p:nvSpPr>
            <p:cNvPr id="56" name="Freeform 801"/>
            <p:cNvSpPr/>
            <p:nvPr/>
          </p:nvSpPr>
          <p:spPr bwMode="auto">
            <a:xfrm>
              <a:off x="3003550" y="3079750"/>
              <a:ext cx="79375" cy="128588"/>
            </a:xfrm>
            <a:custGeom>
              <a:avLst/>
              <a:gdLst>
                <a:gd name="T0" fmla="*/ 78105000 w 22"/>
                <a:gd name="T1" fmla="*/ 51035148 h 36"/>
                <a:gd name="T2" fmla="*/ 78105000 w 22"/>
                <a:gd name="T3" fmla="*/ 63790364 h 36"/>
                <a:gd name="T4" fmla="*/ 78105000 w 22"/>
                <a:gd name="T5" fmla="*/ 63790364 h 36"/>
                <a:gd name="T6" fmla="*/ 78105000 w 22"/>
                <a:gd name="T7" fmla="*/ 76549151 h 36"/>
                <a:gd name="T8" fmla="*/ 78105000 w 22"/>
                <a:gd name="T9" fmla="*/ 102066725 h 36"/>
                <a:gd name="T10" fmla="*/ 78105000 w 22"/>
                <a:gd name="T11" fmla="*/ 114825512 h 36"/>
                <a:gd name="T12" fmla="*/ 78105000 w 22"/>
                <a:gd name="T13" fmla="*/ 140343086 h 36"/>
                <a:gd name="T14" fmla="*/ 65087500 w 22"/>
                <a:gd name="T15" fmla="*/ 165860661 h 36"/>
                <a:gd name="T16" fmla="*/ 65087500 w 22"/>
                <a:gd name="T17" fmla="*/ 178615876 h 36"/>
                <a:gd name="T18" fmla="*/ 65087500 w 22"/>
                <a:gd name="T19" fmla="*/ 204133450 h 36"/>
                <a:gd name="T20" fmla="*/ 52070000 w 22"/>
                <a:gd name="T21" fmla="*/ 229651024 h 36"/>
                <a:gd name="T22" fmla="*/ 52070000 w 22"/>
                <a:gd name="T23" fmla="*/ 242409811 h 36"/>
                <a:gd name="T24" fmla="*/ 52070000 w 22"/>
                <a:gd name="T25" fmla="*/ 267927386 h 36"/>
                <a:gd name="T26" fmla="*/ 39052500 w 22"/>
                <a:gd name="T27" fmla="*/ 280686173 h 36"/>
                <a:gd name="T28" fmla="*/ 39052500 w 22"/>
                <a:gd name="T29" fmla="*/ 306200175 h 36"/>
                <a:gd name="T30" fmla="*/ 26035000 w 22"/>
                <a:gd name="T31" fmla="*/ 318958962 h 36"/>
                <a:gd name="T32" fmla="*/ 26035000 w 22"/>
                <a:gd name="T33" fmla="*/ 344476536 h 36"/>
                <a:gd name="T34" fmla="*/ 13017500 w 22"/>
                <a:gd name="T35" fmla="*/ 357235323 h 36"/>
                <a:gd name="T36" fmla="*/ 13017500 w 22"/>
                <a:gd name="T37" fmla="*/ 369994111 h 36"/>
                <a:gd name="T38" fmla="*/ 39052500 w 22"/>
                <a:gd name="T39" fmla="*/ 446543261 h 36"/>
                <a:gd name="T40" fmla="*/ 52070000 w 22"/>
                <a:gd name="T41" fmla="*/ 446543261 h 36"/>
                <a:gd name="T42" fmla="*/ 65087500 w 22"/>
                <a:gd name="T43" fmla="*/ 459302048 h 36"/>
                <a:gd name="T44" fmla="*/ 104140000 w 22"/>
                <a:gd name="T45" fmla="*/ 433784474 h 36"/>
                <a:gd name="T46" fmla="*/ 286381392 w 22"/>
                <a:gd name="T47" fmla="*/ 63790364 h 36"/>
                <a:gd name="T48" fmla="*/ 273363892 w 22"/>
                <a:gd name="T49" fmla="*/ 25517574 h 36"/>
                <a:gd name="T50" fmla="*/ 234311392 w 22"/>
                <a:gd name="T51" fmla="*/ 0 h 36"/>
                <a:gd name="T52" fmla="*/ 130175000 w 22"/>
                <a:gd name="T53" fmla="*/ 0 h 36"/>
                <a:gd name="T54" fmla="*/ 78105000 w 22"/>
                <a:gd name="T55" fmla="*/ 51035148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36"/>
                <a:gd name="T86" fmla="*/ 22 w 22"/>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36">
                  <a:moveTo>
                    <a:pt x="6" y="4"/>
                  </a:moveTo>
                  <a:cubicBezTo>
                    <a:pt x="6" y="4"/>
                    <a:pt x="6" y="5"/>
                    <a:pt x="6" y="5"/>
                  </a:cubicBezTo>
                  <a:cubicBezTo>
                    <a:pt x="6" y="5"/>
                    <a:pt x="6" y="5"/>
                    <a:pt x="6" y="5"/>
                  </a:cubicBezTo>
                  <a:cubicBezTo>
                    <a:pt x="6" y="5"/>
                    <a:pt x="6" y="6"/>
                    <a:pt x="6" y="6"/>
                  </a:cubicBezTo>
                  <a:cubicBezTo>
                    <a:pt x="6" y="7"/>
                    <a:pt x="6" y="7"/>
                    <a:pt x="6" y="8"/>
                  </a:cubicBezTo>
                  <a:cubicBezTo>
                    <a:pt x="6" y="8"/>
                    <a:pt x="6" y="9"/>
                    <a:pt x="6" y="9"/>
                  </a:cubicBezTo>
                  <a:cubicBezTo>
                    <a:pt x="6" y="10"/>
                    <a:pt x="6" y="11"/>
                    <a:pt x="6" y="11"/>
                  </a:cubicBezTo>
                  <a:cubicBezTo>
                    <a:pt x="6" y="12"/>
                    <a:pt x="5" y="12"/>
                    <a:pt x="5" y="13"/>
                  </a:cubicBezTo>
                  <a:cubicBezTo>
                    <a:pt x="5" y="13"/>
                    <a:pt x="5" y="14"/>
                    <a:pt x="5" y="14"/>
                  </a:cubicBezTo>
                  <a:cubicBezTo>
                    <a:pt x="5" y="15"/>
                    <a:pt x="5" y="15"/>
                    <a:pt x="5" y="16"/>
                  </a:cubicBezTo>
                  <a:cubicBezTo>
                    <a:pt x="5" y="16"/>
                    <a:pt x="5" y="17"/>
                    <a:pt x="4" y="18"/>
                  </a:cubicBezTo>
                  <a:cubicBezTo>
                    <a:pt x="4" y="18"/>
                    <a:pt x="4" y="19"/>
                    <a:pt x="4" y="19"/>
                  </a:cubicBezTo>
                  <a:cubicBezTo>
                    <a:pt x="4" y="20"/>
                    <a:pt x="4" y="20"/>
                    <a:pt x="4" y="21"/>
                  </a:cubicBezTo>
                  <a:cubicBezTo>
                    <a:pt x="4" y="21"/>
                    <a:pt x="3" y="22"/>
                    <a:pt x="3" y="22"/>
                  </a:cubicBezTo>
                  <a:cubicBezTo>
                    <a:pt x="3" y="23"/>
                    <a:pt x="3" y="23"/>
                    <a:pt x="3" y="24"/>
                  </a:cubicBezTo>
                  <a:cubicBezTo>
                    <a:pt x="3" y="24"/>
                    <a:pt x="2" y="25"/>
                    <a:pt x="2" y="25"/>
                  </a:cubicBezTo>
                  <a:cubicBezTo>
                    <a:pt x="2" y="26"/>
                    <a:pt x="2" y="26"/>
                    <a:pt x="2" y="27"/>
                  </a:cubicBezTo>
                  <a:cubicBezTo>
                    <a:pt x="2" y="27"/>
                    <a:pt x="1" y="28"/>
                    <a:pt x="1" y="28"/>
                  </a:cubicBezTo>
                  <a:cubicBezTo>
                    <a:pt x="1" y="28"/>
                    <a:pt x="1" y="29"/>
                    <a:pt x="1" y="29"/>
                  </a:cubicBezTo>
                  <a:cubicBezTo>
                    <a:pt x="0" y="31"/>
                    <a:pt x="1" y="34"/>
                    <a:pt x="3" y="35"/>
                  </a:cubicBezTo>
                  <a:cubicBezTo>
                    <a:pt x="3" y="35"/>
                    <a:pt x="3" y="35"/>
                    <a:pt x="4" y="35"/>
                  </a:cubicBezTo>
                  <a:cubicBezTo>
                    <a:pt x="4" y="35"/>
                    <a:pt x="5" y="36"/>
                    <a:pt x="5" y="36"/>
                  </a:cubicBezTo>
                  <a:cubicBezTo>
                    <a:pt x="7" y="36"/>
                    <a:pt x="8" y="35"/>
                    <a:pt x="8" y="34"/>
                  </a:cubicBezTo>
                  <a:cubicBezTo>
                    <a:pt x="16" y="26"/>
                    <a:pt x="20" y="16"/>
                    <a:pt x="22" y="5"/>
                  </a:cubicBezTo>
                  <a:cubicBezTo>
                    <a:pt x="22" y="4"/>
                    <a:pt x="21" y="3"/>
                    <a:pt x="21" y="2"/>
                  </a:cubicBezTo>
                  <a:cubicBezTo>
                    <a:pt x="20" y="1"/>
                    <a:pt x="19" y="0"/>
                    <a:pt x="18" y="0"/>
                  </a:cubicBezTo>
                  <a:cubicBezTo>
                    <a:pt x="10" y="0"/>
                    <a:pt x="10" y="0"/>
                    <a:pt x="10" y="0"/>
                  </a:cubicBezTo>
                  <a:cubicBezTo>
                    <a:pt x="8" y="0"/>
                    <a:pt x="7" y="2"/>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57" name="Freeform 802"/>
            <p:cNvSpPr/>
            <p:nvPr/>
          </p:nvSpPr>
          <p:spPr bwMode="auto">
            <a:xfrm>
              <a:off x="2689225" y="3079750"/>
              <a:ext cx="79375" cy="128588"/>
            </a:xfrm>
            <a:custGeom>
              <a:avLst/>
              <a:gdLst>
                <a:gd name="T0" fmla="*/ 260346392 w 22"/>
                <a:gd name="T1" fmla="*/ 318958962 h 36"/>
                <a:gd name="T2" fmla="*/ 247328892 w 22"/>
                <a:gd name="T3" fmla="*/ 306200175 h 36"/>
                <a:gd name="T4" fmla="*/ 247328892 w 22"/>
                <a:gd name="T5" fmla="*/ 280686173 h 36"/>
                <a:gd name="T6" fmla="*/ 247328892 w 22"/>
                <a:gd name="T7" fmla="*/ 267927386 h 36"/>
                <a:gd name="T8" fmla="*/ 234311392 w 22"/>
                <a:gd name="T9" fmla="*/ 242409811 h 36"/>
                <a:gd name="T10" fmla="*/ 234311392 w 22"/>
                <a:gd name="T11" fmla="*/ 229651024 h 36"/>
                <a:gd name="T12" fmla="*/ 221293892 w 22"/>
                <a:gd name="T13" fmla="*/ 204133450 h 36"/>
                <a:gd name="T14" fmla="*/ 221293892 w 22"/>
                <a:gd name="T15" fmla="*/ 178615876 h 36"/>
                <a:gd name="T16" fmla="*/ 221293892 w 22"/>
                <a:gd name="T17" fmla="*/ 165860661 h 36"/>
                <a:gd name="T18" fmla="*/ 221293892 w 22"/>
                <a:gd name="T19" fmla="*/ 140343086 h 36"/>
                <a:gd name="T20" fmla="*/ 208276392 w 22"/>
                <a:gd name="T21" fmla="*/ 114825512 h 36"/>
                <a:gd name="T22" fmla="*/ 208276392 w 22"/>
                <a:gd name="T23" fmla="*/ 102066725 h 36"/>
                <a:gd name="T24" fmla="*/ 208276392 w 22"/>
                <a:gd name="T25" fmla="*/ 76549151 h 36"/>
                <a:gd name="T26" fmla="*/ 208276392 w 22"/>
                <a:gd name="T27" fmla="*/ 63790364 h 36"/>
                <a:gd name="T28" fmla="*/ 208276392 w 22"/>
                <a:gd name="T29" fmla="*/ 63790364 h 36"/>
                <a:gd name="T30" fmla="*/ 208276392 w 22"/>
                <a:gd name="T31" fmla="*/ 51035148 h 36"/>
                <a:gd name="T32" fmla="*/ 156206392 w 22"/>
                <a:gd name="T33" fmla="*/ 0 h 36"/>
                <a:gd name="T34" fmla="*/ 65087500 w 22"/>
                <a:gd name="T35" fmla="*/ 0 h 36"/>
                <a:gd name="T36" fmla="*/ 26035000 w 22"/>
                <a:gd name="T37" fmla="*/ 25517574 h 36"/>
                <a:gd name="T38" fmla="*/ 13017500 w 22"/>
                <a:gd name="T39" fmla="*/ 63790364 h 36"/>
                <a:gd name="T40" fmla="*/ 182241392 w 22"/>
                <a:gd name="T41" fmla="*/ 433784474 h 36"/>
                <a:gd name="T42" fmla="*/ 247328892 w 22"/>
                <a:gd name="T43" fmla="*/ 446543261 h 36"/>
                <a:gd name="T44" fmla="*/ 260346392 w 22"/>
                <a:gd name="T45" fmla="*/ 446543261 h 36"/>
                <a:gd name="T46" fmla="*/ 286381392 w 22"/>
                <a:gd name="T47" fmla="*/ 369994111 h 36"/>
                <a:gd name="T48" fmla="*/ 273363892 w 22"/>
                <a:gd name="T49" fmla="*/ 369994111 h 36"/>
                <a:gd name="T50" fmla="*/ 260346392 w 22"/>
                <a:gd name="T51" fmla="*/ 344476536 h 36"/>
                <a:gd name="T52" fmla="*/ 260346392 w 22"/>
                <a:gd name="T53" fmla="*/ 318958962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36"/>
                <a:gd name="T83" fmla="*/ 22 w 22"/>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36">
                  <a:moveTo>
                    <a:pt x="20" y="25"/>
                  </a:moveTo>
                  <a:cubicBezTo>
                    <a:pt x="20" y="25"/>
                    <a:pt x="20" y="24"/>
                    <a:pt x="19" y="24"/>
                  </a:cubicBezTo>
                  <a:cubicBezTo>
                    <a:pt x="19" y="23"/>
                    <a:pt x="19" y="23"/>
                    <a:pt x="19" y="22"/>
                  </a:cubicBezTo>
                  <a:cubicBezTo>
                    <a:pt x="19" y="22"/>
                    <a:pt x="19" y="21"/>
                    <a:pt x="19" y="21"/>
                  </a:cubicBezTo>
                  <a:cubicBezTo>
                    <a:pt x="18" y="20"/>
                    <a:pt x="18" y="20"/>
                    <a:pt x="18" y="19"/>
                  </a:cubicBezTo>
                  <a:cubicBezTo>
                    <a:pt x="18" y="19"/>
                    <a:pt x="18" y="18"/>
                    <a:pt x="18" y="18"/>
                  </a:cubicBezTo>
                  <a:cubicBezTo>
                    <a:pt x="18" y="17"/>
                    <a:pt x="18" y="16"/>
                    <a:pt x="17" y="16"/>
                  </a:cubicBezTo>
                  <a:cubicBezTo>
                    <a:pt x="17" y="15"/>
                    <a:pt x="17" y="15"/>
                    <a:pt x="17" y="14"/>
                  </a:cubicBezTo>
                  <a:cubicBezTo>
                    <a:pt x="17" y="14"/>
                    <a:pt x="17" y="13"/>
                    <a:pt x="17" y="13"/>
                  </a:cubicBezTo>
                  <a:cubicBezTo>
                    <a:pt x="17" y="12"/>
                    <a:pt x="17" y="12"/>
                    <a:pt x="17" y="11"/>
                  </a:cubicBezTo>
                  <a:cubicBezTo>
                    <a:pt x="17" y="11"/>
                    <a:pt x="16" y="10"/>
                    <a:pt x="16" y="9"/>
                  </a:cubicBezTo>
                  <a:cubicBezTo>
                    <a:pt x="16" y="9"/>
                    <a:pt x="16" y="8"/>
                    <a:pt x="16" y="8"/>
                  </a:cubicBezTo>
                  <a:cubicBezTo>
                    <a:pt x="16" y="7"/>
                    <a:pt x="16" y="7"/>
                    <a:pt x="16" y="6"/>
                  </a:cubicBezTo>
                  <a:cubicBezTo>
                    <a:pt x="16" y="6"/>
                    <a:pt x="16" y="5"/>
                    <a:pt x="16" y="5"/>
                  </a:cubicBezTo>
                  <a:cubicBezTo>
                    <a:pt x="16" y="5"/>
                    <a:pt x="16" y="5"/>
                    <a:pt x="16" y="5"/>
                  </a:cubicBezTo>
                  <a:cubicBezTo>
                    <a:pt x="16" y="5"/>
                    <a:pt x="16" y="4"/>
                    <a:pt x="16" y="4"/>
                  </a:cubicBezTo>
                  <a:cubicBezTo>
                    <a:pt x="16" y="2"/>
                    <a:pt x="14" y="0"/>
                    <a:pt x="12" y="0"/>
                  </a:cubicBezTo>
                  <a:cubicBezTo>
                    <a:pt x="5" y="0"/>
                    <a:pt x="5" y="0"/>
                    <a:pt x="5" y="0"/>
                  </a:cubicBezTo>
                  <a:cubicBezTo>
                    <a:pt x="3" y="0"/>
                    <a:pt x="2" y="1"/>
                    <a:pt x="2" y="2"/>
                  </a:cubicBezTo>
                  <a:cubicBezTo>
                    <a:pt x="1" y="3"/>
                    <a:pt x="0" y="4"/>
                    <a:pt x="1" y="5"/>
                  </a:cubicBezTo>
                  <a:cubicBezTo>
                    <a:pt x="2" y="16"/>
                    <a:pt x="7" y="26"/>
                    <a:pt x="14" y="34"/>
                  </a:cubicBezTo>
                  <a:cubicBezTo>
                    <a:pt x="15" y="35"/>
                    <a:pt x="17" y="36"/>
                    <a:pt x="19" y="35"/>
                  </a:cubicBezTo>
                  <a:cubicBezTo>
                    <a:pt x="19" y="35"/>
                    <a:pt x="19" y="35"/>
                    <a:pt x="20" y="35"/>
                  </a:cubicBezTo>
                  <a:cubicBezTo>
                    <a:pt x="21" y="34"/>
                    <a:pt x="22" y="31"/>
                    <a:pt x="22" y="29"/>
                  </a:cubicBezTo>
                  <a:cubicBezTo>
                    <a:pt x="21" y="29"/>
                    <a:pt x="21" y="29"/>
                    <a:pt x="21" y="29"/>
                  </a:cubicBezTo>
                  <a:cubicBezTo>
                    <a:pt x="21" y="28"/>
                    <a:pt x="21" y="27"/>
                    <a:pt x="20" y="27"/>
                  </a:cubicBezTo>
                  <a:cubicBezTo>
                    <a:pt x="20" y="26"/>
                    <a:pt x="20" y="26"/>
                    <a:pt x="2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58" name="Freeform 803"/>
            <p:cNvSpPr/>
            <p:nvPr/>
          </p:nvSpPr>
          <p:spPr bwMode="auto">
            <a:xfrm>
              <a:off x="2897188" y="3079750"/>
              <a:ext cx="114300" cy="107950"/>
            </a:xfrm>
            <a:custGeom>
              <a:avLst/>
              <a:gdLst>
                <a:gd name="T0" fmla="*/ 357233934 w 32"/>
                <a:gd name="T1" fmla="*/ 0 h 30"/>
                <a:gd name="T2" fmla="*/ 38276213 w 32"/>
                <a:gd name="T3" fmla="*/ 0 h 30"/>
                <a:gd name="T4" fmla="*/ 0 w 32"/>
                <a:gd name="T5" fmla="*/ 51790812 h 30"/>
                <a:gd name="T6" fmla="*/ 0 w 32"/>
                <a:gd name="T7" fmla="*/ 297805263 h 30"/>
                <a:gd name="T8" fmla="*/ 38276213 w 32"/>
                <a:gd name="T9" fmla="*/ 349596075 h 30"/>
                <a:gd name="T10" fmla="*/ 51034950 w 32"/>
                <a:gd name="T11" fmla="*/ 349596075 h 30"/>
                <a:gd name="T12" fmla="*/ 51034950 w 32"/>
                <a:gd name="T13" fmla="*/ 349596075 h 30"/>
                <a:gd name="T14" fmla="*/ 102066328 w 32"/>
                <a:gd name="T15" fmla="*/ 349596075 h 30"/>
                <a:gd name="T16" fmla="*/ 102066328 w 32"/>
                <a:gd name="T17" fmla="*/ 349596075 h 30"/>
                <a:gd name="T18" fmla="*/ 153101278 w 32"/>
                <a:gd name="T19" fmla="*/ 362542878 h 30"/>
                <a:gd name="T20" fmla="*/ 165856444 w 32"/>
                <a:gd name="T21" fmla="*/ 362542878 h 30"/>
                <a:gd name="T22" fmla="*/ 204132656 w 32"/>
                <a:gd name="T23" fmla="*/ 375493280 h 30"/>
                <a:gd name="T24" fmla="*/ 216891394 w 32"/>
                <a:gd name="T25" fmla="*/ 375493280 h 30"/>
                <a:gd name="T26" fmla="*/ 229650131 w 32"/>
                <a:gd name="T27" fmla="*/ 375493280 h 30"/>
                <a:gd name="T28" fmla="*/ 242408869 w 32"/>
                <a:gd name="T29" fmla="*/ 375493280 h 30"/>
                <a:gd name="T30" fmla="*/ 267922772 w 32"/>
                <a:gd name="T31" fmla="*/ 388440083 h 30"/>
                <a:gd name="T32" fmla="*/ 293440247 w 32"/>
                <a:gd name="T33" fmla="*/ 388440083 h 30"/>
                <a:gd name="T34" fmla="*/ 331716459 w 32"/>
                <a:gd name="T35" fmla="*/ 362542878 h 30"/>
                <a:gd name="T36" fmla="*/ 331716459 w 32"/>
                <a:gd name="T37" fmla="*/ 349596075 h 30"/>
                <a:gd name="T38" fmla="*/ 344475197 w 32"/>
                <a:gd name="T39" fmla="*/ 323698870 h 30"/>
                <a:gd name="T40" fmla="*/ 344475197 w 32"/>
                <a:gd name="T41" fmla="*/ 323698870 h 30"/>
                <a:gd name="T42" fmla="*/ 395506575 w 32"/>
                <a:gd name="T43" fmla="*/ 129478828 h 30"/>
                <a:gd name="T44" fmla="*/ 395506575 w 32"/>
                <a:gd name="T45" fmla="*/ 129478828 h 30"/>
                <a:gd name="T46" fmla="*/ 395506575 w 32"/>
                <a:gd name="T47" fmla="*/ 90634820 h 30"/>
                <a:gd name="T48" fmla="*/ 395506575 w 32"/>
                <a:gd name="T49" fmla="*/ 77688017 h 30"/>
                <a:gd name="T50" fmla="*/ 408265313 w 32"/>
                <a:gd name="T51" fmla="*/ 64741213 h 30"/>
                <a:gd name="T52" fmla="*/ 382747838 w 32"/>
                <a:gd name="T53" fmla="*/ 25897205 h 30"/>
                <a:gd name="T54" fmla="*/ 357233934 w 32"/>
                <a:gd name="T55" fmla="*/ 0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30"/>
                <a:gd name="T86" fmla="*/ 32 w 32"/>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30">
                  <a:moveTo>
                    <a:pt x="28" y="0"/>
                  </a:moveTo>
                  <a:cubicBezTo>
                    <a:pt x="3" y="0"/>
                    <a:pt x="3" y="0"/>
                    <a:pt x="3" y="0"/>
                  </a:cubicBezTo>
                  <a:cubicBezTo>
                    <a:pt x="1" y="0"/>
                    <a:pt x="0" y="2"/>
                    <a:pt x="0" y="4"/>
                  </a:cubicBezTo>
                  <a:cubicBezTo>
                    <a:pt x="0" y="23"/>
                    <a:pt x="0" y="23"/>
                    <a:pt x="0" y="23"/>
                  </a:cubicBezTo>
                  <a:cubicBezTo>
                    <a:pt x="0" y="25"/>
                    <a:pt x="1" y="27"/>
                    <a:pt x="3" y="27"/>
                  </a:cubicBezTo>
                  <a:cubicBezTo>
                    <a:pt x="3" y="27"/>
                    <a:pt x="4" y="27"/>
                    <a:pt x="4" y="27"/>
                  </a:cubicBezTo>
                  <a:cubicBezTo>
                    <a:pt x="4" y="27"/>
                    <a:pt x="4" y="27"/>
                    <a:pt x="4" y="27"/>
                  </a:cubicBezTo>
                  <a:cubicBezTo>
                    <a:pt x="5" y="27"/>
                    <a:pt x="7" y="27"/>
                    <a:pt x="8" y="27"/>
                  </a:cubicBezTo>
                  <a:cubicBezTo>
                    <a:pt x="8" y="27"/>
                    <a:pt x="8" y="27"/>
                    <a:pt x="8" y="27"/>
                  </a:cubicBezTo>
                  <a:cubicBezTo>
                    <a:pt x="9" y="27"/>
                    <a:pt x="11" y="28"/>
                    <a:pt x="12" y="28"/>
                  </a:cubicBezTo>
                  <a:cubicBezTo>
                    <a:pt x="12" y="28"/>
                    <a:pt x="13" y="28"/>
                    <a:pt x="13" y="28"/>
                  </a:cubicBezTo>
                  <a:cubicBezTo>
                    <a:pt x="14" y="28"/>
                    <a:pt x="15" y="29"/>
                    <a:pt x="16" y="29"/>
                  </a:cubicBezTo>
                  <a:cubicBezTo>
                    <a:pt x="17" y="29"/>
                    <a:pt x="17" y="29"/>
                    <a:pt x="17" y="29"/>
                  </a:cubicBezTo>
                  <a:cubicBezTo>
                    <a:pt x="18" y="29"/>
                    <a:pt x="18" y="29"/>
                    <a:pt x="18" y="29"/>
                  </a:cubicBezTo>
                  <a:cubicBezTo>
                    <a:pt x="18" y="29"/>
                    <a:pt x="19" y="29"/>
                    <a:pt x="19" y="29"/>
                  </a:cubicBezTo>
                  <a:cubicBezTo>
                    <a:pt x="20" y="30"/>
                    <a:pt x="21" y="30"/>
                    <a:pt x="21" y="30"/>
                  </a:cubicBezTo>
                  <a:cubicBezTo>
                    <a:pt x="22" y="30"/>
                    <a:pt x="22" y="30"/>
                    <a:pt x="23" y="30"/>
                  </a:cubicBezTo>
                  <a:cubicBezTo>
                    <a:pt x="24" y="30"/>
                    <a:pt x="26" y="29"/>
                    <a:pt x="26" y="28"/>
                  </a:cubicBezTo>
                  <a:cubicBezTo>
                    <a:pt x="26" y="28"/>
                    <a:pt x="26" y="27"/>
                    <a:pt x="26" y="27"/>
                  </a:cubicBezTo>
                  <a:cubicBezTo>
                    <a:pt x="27" y="26"/>
                    <a:pt x="27" y="26"/>
                    <a:pt x="27" y="25"/>
                  </a:cubicBezTo>
                  <a:cubicBezTo>
                    <a:pt x="27" y="25"/>
                    <a:pt x="27" y="25"/>
                    <a:pt x="27" y="25"/>
                  </a:cubicBezTo>
                  <a:cubicBezTo>
                    <a:pt x="29" y="20"/>
                    <a:pt x="30" y="15"/>
                    <a:pt x="31" y="10"/>
                  </a:cubicBezTo>
                  <a:cubicBezTo>
                    <a:pt x="31" y="10"/>
                    <a:pt x="31" y="10"/>
                    <a:pt x="31" y="10"/>
                  </a:cubicBezTo>
                  <a:cubicBezTo>
                    <a:pt x="31" y="9"/>
                    <a:pt x="31" y="8"/>
                    <a:pt x="31" y="7"/>
                  </a:cubicBezTo>
                  <a:cubicBezTo>
                    <a:pt x="31" y="7"/>
                    <a:pt x="31" y="7"/>
                    <a:pt x="31" y="6"/>
                  </a:cubicBezTo>
                  <a:cubicBezTo>
                    <a:pt x="31" y="6"/>
                    <a:pt x="31" y="5"/>
                    <a:pt x="32" y="5"/>
                  </a:cubicBezTo>
                  <a:cubicBezTo>
                    <a:pt x="32" y="3"/>
                    <a:pt x="31" y="2"/>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59" name="Freeform 804"/>
            <p:cNvSpPr/>
            <p:nvPr/>
          </p:nvSpPr>
          <p:spPr bwMode="auto">
            <a:xfrm>
              <a:off x="2765425" y="3079750"/>
              <a:ext cx="114300" cy="107950"/>
            </a:xfrm>
            <a:custGeom>
              <a:avLst/>
              <a:gdLst>
                <a:gd name="T0" fmla="*/ 408265313 w 32"/>
                <a:gd name="T1" fmla="*/ 297805263 h 30"/>
                <a:gd name="T2" fmla="*/ 408265313 w 32"/>
                <a:gd name="T3" fmla="*/ 51790812 h 30"/>
                <a:gd name="T4" fmla="*/ 357233934 w 32"/>
                <a:gd name="T5" fmla="*/ 0 h 30"/>
                <a:gd name="T6" fmla="*/ 51034950 w 32"/>
                <a:gd name="T7" fmla="*/ 0 h 30"/>
                <a:gd name="T8" fmla="*/ 12758738 w 32"/>
                <a:gd name="T9" fmla="*/ 25897205 h 30"/>
                <a:gd name="T10" fmla="*/ 0 w 32"/>
                <a:gd name="T11" fmla="*/ 64741213 h 30"/>
                <a:gd name="T12" fmla="*/ 0 w 32"/>
                <a:gd name="T13" fmla="*/ 77688017 h 30"/>
                <a:gd name="T14" fmla="*/ 0 w 32"/>
                <a:gd name="T15" fmla="*/ 90634820 h 30"/>
                <a:gd name="T16" fmla="*/ 0 w 32"/>
                <a:gd name="T17" fmla="*/ 129478828 h 30"/>
                <a:gd name="T18" fmla="*/ 0 w 32"/>
                <a:gd name="T19" fmla="*/ 129478828 h 30"/>
                <a:gd name="T20" fmla="*/ 51034950 w 32"/>
                <a:gd name="T21" fmla="*/ 323698870 h 30"/>
                <a:gd name="T22" fmla="*/ 51034950 w 32"/>
                <a:gd name="T23" fmla="*/ 323698870 h 30"/>
                <a:gd name="T24" fmla="*/ 63790116 w 32"/>
                <a:gd name="T25" fmla="*/ 349596075 h 30"/>
                <a:gd name="T26" fmla="*/ 63790116 w 32"/>
                <a:gd name="T27" fmla="*/ 362542878 h 30"/>
                <a:gd name="T28" fmla="*/ 114825066 w 32"/>
                <a:gd name="T29" fmla="*/ 388440083 h 30"/>
                <a:gd name="T30" fmla="*/ 114825066 w 32"/>
                <a:gd name="T31" fmla="*/ 388440083 h 30"/>
                <a:gd name="T32" fmla="*/ 127583803 w 32"/>
                <a:gd name="T33" fmla="*/ 388440083 h 30"/>
                <a:gd name="T34" fmla="*/ 153101278 w 32"/>
                <a:gd name="T35" fmla="*/ 375493280 h 30"/>
                <a:gd name="T36" fmla="*/ 165856444 w 32"/>
                <a:gd name="T37" fmla="*/ 375493280 h 30"/>
                <a:gd name="T38" fmla="*/ 178615181 w 32"/>
                <a:gd name="T39" fmla="*/ 375493280 h 30"/>
                <a:gd name="T40" fmla="*/ 191373919 w 32"/>
                <a:gd name="T41" fmla="*/ 375493280 h 30"/>
                <a:gd name="T42" fmla="*/ 229650131 w 32"/>
                <a:gd name="T43" fmla="*/ 362542878 h 30"/>
                <a:gd name="T44" fmla="*/ 242408869 w 32"/>
                <a:gd name="T45" fmla="*/ 362542878 h 30"/>
                <a:gd name="T46" fmla="*/ 293440247 w 32"/>
                <a:gd name="T47" fmla="*/ 349596075 h 30"/>
                <a:gd name="T48" fmla="*/ 293440247 w 32"/>
                <a:gd name="T49" fmla="*/ 349596075 h 30"/>
                <a:gd name="T50" fmla="*/ 344475197 w 32"/>
                <a:gd name="T51" fmla="*/ 349596075 h 30"/>
                <a:gd name="T52" fmla="*/ 344475197 w 32"/>
                <a:gd name="T53" fmla="*/ 349596075 h 30"/>
                <a:gd name="T54" fmla="*/ 357233934 w 32"/>
                <a:gd name="T55" fmla="*/ 349596075 h 30"/>
                <a:gd name="T56" fmla="*/ 408265313 w 32"/>
                <a:gd name="T57" fmla="*/ 29780526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30"/>
                <a:gd name="T89" fmla="*/ 32 w 3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30">
                  <a:moveTo>
                    <a:pt x="32" y="23"/>
                  </a:moveTo>
                  <a:cubicBezTo>
                    <a:pt x="32" y="4"/>
                    <a:pt x="32" y="4"/>
                    <a:pt x="32" y="4"/>
                  </a:cubicBezTo>
                  <a:cubicBezTo>
                    <a:pt x="32" y="2"/>
                    <a:pt x="30" y="0"/>
                    <a:pt x="28" y="0"/>
                  </a:cubicBezTo>
                  <a:cubicBezTo>
                    <a:pt x="4" y="0"/>
                    <a:pt x="4" y="0"/>
                    <a:pt x="4" y="0"/>
                  </a:cubicBezTo>
                  <a:cubicBezTo>
                    <a:pt x="3" y="0"/>
                    <a:pt x="1" y="1"/>
                    <a:pt x="1" y="2"/>
                  </a:cubicBezTo>
                  <a:cubicBezTo>
                    <a:pt x="0" y="2"/>
                    <a:pt x="0" y="3"/>
                    <a:pt x="0" y="5"/>
                  </a:cubicBezTo>
                  <a:cubicBezTo>
                    <a:pt x="0" y="5"/>
                    <a:pt x="0" y="6"/>
                    <a:pt x="0" y="6"/>
                  </a:cubicBezTo>
                  <a:cubicBezTo>
                    <a:pt x="0" y="6"/>
                    <a:pt x="0" y="7"/>
                    <a:pt x="0" y="7"/>
                  </a:cubicBezTo>
                  <a:cubicBezTo>
                    <a:pt x="0" y="8"/>
                    <a:pt x="0" y="9"/>
                    <a:pt x="0" y="10"/>
                  </a:cubicBezTo>
                  <a:cubicBezTo>
                    <a:pt x="0" y="10"/>
                    <a:pt x="0" y="10"/>
                    <a:pt x="0" y="10"/>
                  </a:cubicBezTo>
                  <a:cubicBezTo>
                    <a:pt x="1" y="15"/>
                    <a:pt x="2" y="20"/>
                    <a:pt x="4" y="25"/>
                  </a:cubicBezTo>
                  <a:cubicBezTo>
                    <a:pt x="4" y="25"/>
                    <a:pt x="4" y="25"/>
                    <a:pt x="4" y="25"/>
                  </a:cubicBezTo>
                  <a:cubicBezTo>
                    <a:pt x="4" y="26"/>
                    <a:pt x="5" y="26"/>
                    <a:pt x="5" y="27"/>
                  </a:cubicBezTo>
                  <a:cubicBezTo>
                    <a:pt x="5" y="27"/>
                    <a:pt x="5" y="28"/>
                    <a:pt x="5" y="28"/>
                  </a:cubicBezTo>
                  <a:cubicBezTo>
                    <a:pt x="6" y="29"/>
                    <a:pt x="7" y="30"/>
                    <a:pt x="9" y="30"/>
                  </a:cubicBezTo>
                  <a:cubicBezTo>
                    <a:pt x="9" y="30"/>
                    <a:pt x="9" y="30"/>
                    <a:pt x="9" y="30"/>
                  </a:cubicBezTo>
                  <a:cubicBezTo>
                    <a:pt x="9" y="30"/>
                    <a:pt x="9" y="30"/>
                    <a:pt x="10" y="30"/>
                  </a:cubicBezTo>
                  <a:cubicBezTo>
                    <a:pt x="11" y="30"/>
                    <a:pt x="12" y="30"/>
                    <a:pt x="12" y="29"/>
                  </a:cubicBezTo>
                  <a:cubicBezTo>
                    <a:pt x="13" y="29"/>
                    <a:pt x="13" y="29"/>
                    <a:pt x="13" y="29"/>
                  </a:cubicBezTo>
                  <a:cubicBezTo>
                    <a:pt x="13" y="29"/>
                    <a:pt x="13" y="29"/>
                    <a:pt x="14" y="29"/>
                  </a:cubicBezTo>
                  <a:cubicBezTo>
                    <a:pt x="14" y="29"/>
                    <a:pt x="15" y="29"/>
                    <a:pt x="15" y="29"/>
                  </a:cubicBezTo>
                  <a:cubicBezTo>
                    <a:pt x="16" y="29"/>
                    <a:pt x="17" y="28"/>
                    <a:pt x="18" y="28"/>
                  </a:cubicBezTo>
                  <a:cubicBezTo>
                    <a:pt x="18" y="28"/>
                    <a:pt x="19" y="28"/>
                    <a:pt x="19" y="28"/>
                  </a:cubicBezTo>
                  <a:cubicBezTo>
                    <a:pt x="21" y="28"/>
                    <a:pt x="22" y="27"/>
                    <a:pt x="23" y="27"/>
                  </a:cubicBezTo>
                  <a:cubicBezTo>
                    <a:pt x="23" y="27"/>
                    <a:pt x="23" y="27"/>
                    <a:pt x="23" y="27"/>
                  </a:cubicBezTo>
                  <a:cubicBezTo>
                    <a:pt x="25" y="27"/>
                    <a:pt x="26" y="27"/>
                    <a:pt x="27" y="27"/>
                  </a:cubicBezTo>
                  <a:cubicBezTo>
                    <a:pt x="27" y="27"/>
                    <a:pt x="27" y="27"/>
                    <a:pt x="27" y="27"/>
                  </a:cubicBezTo>
                  <a:cubicBezTo>
                    <a:pt x="28" y="27"/>
                    <a:pt x="28" y="27"/>
                    <a:pt x="28" y="27"/>
                  </a:cubicBezTo>
                  <a:cubicBezTo>
                    <a:pt x="30" y="27"/>
                    <a:pt x="32" y="25"/>
                    <a:pt x="3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60" name="Freeform 805"/>
            <p:cNvSpPr/>
            <p:nvPr/>
          </p:nvSpPr>
          <p:spPr bwMode="auto">
            <a:xfrm>
              <a:off x="2803525" y="3194050"/>
              <a:ext cx="76200" cy="71438"/>
            </a:xfrm>
            <a:custGeom>
              <a:avLst/>
              <a:gdLst>
                <a:gd name="T0" fmla="*/ 250164600 w 21"/>
                <a:gd name="T1" fmla="*/ 242410565 h 20"/>
                <a:gd name="T2" fmla="*/ 276497143 w 21"/>
                <a:gd name="T3" fmla="*/ 204134085 h 20"/>
                <a:gd name="T4" fmla="*/ 276497143 w 21"/>
                <a:gd name="T5" fmla="*/ 51035307 h 20"/>
                <a:gd name="T6" fmla="*/ 250164600 w 21"/>
                <a:gd name="T7" fmla="*/ 12758827 h 20"/>
                <a:gd name="T8" fmla="*/ 223832057 w 21"/>
                <a:gd name="T9" fmla="*/ 0 h 20"/>
                <a:gd name="T10" fmla="*/ 171163343 w 21"/>
                <a:gd name="T11" fmla="*/ 0 h 20"/>
                <a:gd name="T12" fmla="*/ 171163343 w 21"/>
                <a:gd name="T13" fmla="*/ 0 h 20"/>
                <a:gd name="T14" fmla="*/ 118498257 w 21"/>
                <a:gd name="T15" fmla="*/ 12758827 h 20"/>
                <a:gd name="T16" fmla="*/ 105333800 w 21"/>
                <a:gd name="T17" fmla="*/ 12758827 h 20"/>
                <a:gd name="T18" fmla="*/ 65833171 w 21"/>
                <a:gd name="T19" fmla="*/ 12758827 h 20"/>
                <a:gd name="T20" fmla="*/ 52665086 w 21"/>
                <a:gd name="T21" fmla="*/ 25517654 h 20"/>
                <a:gd name="T22" fmla="*/ 39500629 w 21"/>
                <a:gd name="T23" fmla="*/ 25517654 h 20"/>
                <a:gd name="T24" fmla="*/ 0 w 21"/>
                <a:gd name="T25" fmla="*/ 51035307 h 20"/>
                <a:gd name="T26" fmla="*/ 13168086 w 21"/>
                <a:gd name="T27" fmla="*/ 102067043 h 20"/>
                <a:gd name="T28" fmla="*/ 13168086 w 21"/>
                <a:gd name="T29" fmla="*/ 102067043 h 20"/>
                <a:gd name="T30" fmla="*/ 26332543 w 21"/>
                <a:gd name="T31" fmla="*/ 127584696 h 20"/>
                <a:gd name="T32" fmla="*/ 39500629 w 21"/>
                <a:gd name="T33" fmla="*/ 127584696 h 20"/>
                <a:gd name="T34" fmla="*/ 52665086 w 21"/>
                <a:gd name="T35" fmla="*/ 153102350 h 20"/>
                <a:gd name="T36" fmla="*/ 65833171 w 21"/>
                <a:gd name="T37" fmla="*/ 165861177 h 20"/>
                <a:gd name="T38" fmla="*/ 78997629 w 21"/>
                <a:gd name="T39" fmla="*/ 178620003 h 20"/>
                <a:gd name="T40" fmla="*/ 92165714 w 21"/>
                <a:gd name="T41" fmla="*/ 178620003 h 20"/>
                <a:gd name="T42" fmla="*/ 92165714 w 21"/>
                <a:gd name="T43" fmla="*/ 191378830 h 20"/>
                <a:gd name="T44" fmla="*/ 118498257 w 21"/>
                <a:gd name="T45" fmla="*/ 204134085 h 20"/>
                <a:gd name="T46" fmla="*/ 118498257 w 21"/>
                <a:gd name="T47" fmla="*/ 204134085 h 20"/>
                <a:gd name="T48" fmla="*/ 131666343 w 21"/>
                <a:gd name="T49" fmla="*/ 216892912 h 20"/>
                <a:gd name="T50" fmla="*/ 144830800 w 21"/>
                <a:gd name="T51" fmla="*/ 216892912 h 20"/>
                <a:gd name="T52" fmla="*/ 157998886 w 21"/>
                <a:gd name="T53" fmla="*/ 229651739 h 20"/>
                <a:gd name="T54" fmla="*/ 171163343 w 21"/>
                <a:gd name="T55" fmla="*/ 229651739 h 20"/>
                <a:gd name="T56" fmla="*/ 184331429 w 21"/>
                <a:gd name="T57" fmla="*/ 242410565 h 20"/>
                <a:gd name="T58" fmla="*/ 184331429 w 21"/>
                <a:gd name="T59" fmla="*/ 242410565 h 20"/>
                <a:gd name="T60" fmla="*/ 210663971 w 21"/>
                <a:gd name="T61" fmla="*/ 255169392 h 20"/>
                <a:gd name="T62" fmla="*/ 250164600 w 21"/>
                <a:gd name="T63" fmla="*/ 242410565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0"/>
                <a:gd name="T98" fmla="*/ 21 w 2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0">
                  <a:moveTo>
                    <a:pt x="19" y="19"/>
                  </a:moveTo>
                  <a:cubicBezTo>
                    <a:pt x="20" y="18"/>
                    <a:pt x="21" y="17"/>
                    <a:pt x="21" y="16"/>
                  </a:cubicBezTo>
                  <a:cubicBezTo>
                    <a:pt x="21" y="4"/>
                    <a:pt x="21" y="4"/>
                    <a:pt x="21" y="4"/>
                  </a:cubicBezTo>
                  <a:cubicBezTo>
                    <a:pt x="21" y="3"/>
                    <a:pt x="20" y="1"/>
                    <a:pt x="19" y="1"/>
                  </a:cubicBezTo>
                  <a:cubicBezTo>
                    <a:pt x="19" y="0"/>
                    <a:pt x="18" y="0"/>
                    <a:pt x="17" y="0"/>
                  </a:cubicBezTo>
                  <a:cubicBezTo>
                    <a:pt x="15" y="0"/>
                    <a:pt x="14" y="0"/>
                    <a:pt x="13" y="0"/>
                  </a:cubicBezTo>
                  <a:cubicBezTo>
                    <a:pt x="13" y="0"/>
                    <a:pt x="13" y="0"/>
                    <a:pt x="13" y="0"/>
                  </a:cubicBezTo>
                  <a:cubicBezTo>
                    <a:pt x="12" y="0"/>
                    <a:pt x="10" y="0"/>
                    <a:pt x="9" y="1"/>
                  </a:cubicBezTo>
                  <a:cubicBezTo>
                    <a:pt x="9" y="1"/>
                    <a:pt x="8" y="1"/>
                    <a:pt x="8" y="1"/>
                  </a:cubicBezTo>
                  <a:cubicBezTo>
                    <a:pt x="7" y="1"/>
                    <a:pt x="6" y="1"/>
                    <a:pt x="5" y="1"/>
                  </a:cubicBezTo>
                  <a:cubicBezTo>
                    <a:pt x="5" y="1"/>
                    <a:pt x="4" y="2"/>
                    <a:pt x="4" y="2"/>
                  </a:cubicBezTo>
                  <a:cubicBezTo>
                    <a:pt x="4" y="2"/>
                    <a:pt x="3" y="2"/>
                    <a:pt x="3" y="2"/>
                  </a:cubicBezTo>
                  <a:cubicBezTo>
                    <a:pt x="2" y="2"/>
                    <a:pt x="1" y="3"/>
                    <a:pt x="0" y="4"/>
                  </a:cubicBezTo>
                  <a:cubicBezTo>
                    <a:pt x="0" y="6"/>
                    <a:pt x="0" y="7"/>
                    <a:pt x="1" y="8"/>
                  </a:cubicBezTo>
                  <a:cubicBezTo>
                    <a:pt x="1" y="8"/>
                    <a:pt x="1" y="8"/>
                    <a:pt x="1" y="8"/>
                  </a:cubicBezTo>
                  <a:cubicBezTo>
                    <a:pt x="1" y="9"/>
                    <a:pt x="2" y="9"/>
                    <a:pt x="2" y="10"/>
                  </a:cubicBezTo>
                  <a:cubicBezTo>
                    <a:pt x="2" y="10"/>
                    <a:pt x="2" y="10"/>
                    <a:pt x="3" y="10"/>
                  </a:cubicBezTo>
                  <a:cubicBezTo>
                    <a:pt x="3" y="11"/>
                    <a:pt x="4" y="11"/>
                    <a:pt x="4" y="12"/>
                  </a:cubicBezTo>
                  <a:cubicBezTo>
                    <a:pt x="4" y="12"/>
                    <a:pt x="5" y="12"/>
                    <a:pt x="5" y="13"/>
                  </a:cubicBezTo>
                  <a:cubicBezTo>
                    <a:pt x="5" y="13"/>
                    <a:pt x="5" y="13"/>
                    <a:pt x="6" y="14"/>
                  </a:cubicBezTo>
                  <a:cubicBezTo>
                    <a:pt x="6" y="14"/>
                    <a:pt x="6" y="14"/>
                    <a:pt x="7" y="14"/>
                  </a:cubicBezTo>
                  <a:cubicBezTo>
                    <a:pt x="7" y="15"/>
                    <a:pt x="7" y="15"/>
                    <a:pt x="7" y="15"/>
                  </a:cubicBezTo>
                  <a:cubicBezTo>
                    <a:pt x="8" y="15"/>
                    <a:pt x="8" y="15"/>
                    <a:pt x="9" y="16"/>
                  </a:cubicBezTo>
                  <a:cubicBezTo>
                    <a:pt x="9" y="16"/>
                    <a:pt x="9" y="16"/>
                    <a:pt x="9" y="16"/>
                  </a:cubicBezTo>
                  <a:cubicBezTo>
                    <a:pt x="10" y="16"/>
                    <a:pt x="10" y="17"/>
                    <a:pt x="10" y="17"/>
                  </a:cubicBezTo>
                  <a:cubicBezTo>
                    <a:pt x="11" y="17"/>
                    <a:pt x="11" y="17"/>
                    <a:pt x="11" y="17"/>
                  </a:cubicBezTo>
                  <a:cubicBezTo>
                    <a:pt x="11" y="18"/>
                    <a:pt x="12" y="18"/>
                    <a:pt x="12" y="18"/>
                  </a:cubicBezTo>
                  <a:cubicBezTo>
                    <a:pt x="12" y="18"/>
                    <a:pt x="12" y="18"/>
                    <a:pt x="13" y="18"/>
                  </a:cubicBezTo>
                  <a:cubicBezTo>
                    <a:pt x="13" y="18"/>
                    <a:pt x="14" y="19"/>
                    <a:pt x="14" y="19"/>
                  </a:cubicBezTo>
                  <a:cubicBezTo>
                    <a:pt x="14" y="19"/>
                    <a:pt x="14" y="19"/>
                    <a:pt x="14" y="19"/>
                  </a:cubicBezTo>
                  <a:cubicBezTo>
                    <a:pt x="15" y="19"/>
                    <a:pt x="15" y="19"/>
                    <a:pt x="16" y="20"/>
                  </a:cubicBezTo>
                  <a:cubicBezTo>
                    <a:pt x="17" y="20"/>
                    <a:pt x="18" y="20"/>
                    <a:pt x="1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61" name="Freeform 806"/>
            <p:cNvSpPr/>
            <p:nvPr/>
          </p:nvSpPr>
          <p:spPr bwMode="auto">
            <a:xfrm>
              <a:off x="2897188" y="3194050"/>
              <a:ext cx="71438" cy="71438"/>
            </a:xfrm>
            <a:custGeom>
              <a:avLst/>
              <a:gdLst>
                <a:gd name="T0" fmla="*/ 255169392 w 20"/>
                <a:gd name="T1" fmla="*/ 51035307 h 20"/>
                <a:gd name="T2" fmla="*/ 216892912 w 20"/>
                <a:gd name="T3" fmla="*/ 25517654 h 20"/>
                <a:gd name="T4" fmla="*/ 204134085 w 20"/>
                <a:gd name="T5" fmla="*/ 25517654 h 20"/>
                <a:gd name="T6" fmla="*/ 191378830 w 20"/>
                <a:gd name="T7" fmla="*/ 12758827 h 20"/>
                <a:gd name="T8" fmla="*/ 153102350 w 20"/>
                <a:gd name="T9" fmla="*/ 12758827 h 20"/>
                <a:gd name="T10" fmla="*/ 140343523 w 20"/>
                <a:gd name="T11" fmla="*/ 12758827 h 20"/>
                <a:gd name="T12" fmla="*/ 102067043 w 20"/>
                <a:gd name="T13" fmla="*/ 0 h 20"/>
                <a:gd name="T14" fmla="*/ 89308216 w 20"/>
                <a:gd name="T15" fmla="*/ 0 h 20"/>
                <a:gd name="T16" fmla="*/ 38276480 w 20"/>
                <a:gd name="T17" fmla="*/ 0 h 20"/>
                <a:gd name="T18" fmla="*/ 12758827 w 20"/>
                <a:gd name="T19" fmla="*/ 12758827 h 20"/>
                <a:gd name="T20" fmla="*/ 0 w 20"/>
                <a:gd name="T21" fmla="*/ 51035307 h 20"/>
                <a:gd name="T22" fmla="*/ 0 w 20"/>
                <a:gd name="T23" fmla="*/ 204134085 h 20"/>
                <a:gd name="T24" fmla="*/ 12758827 w 20"/>
                <a:gd name="T25" fmla="*/ 242410565 h 20"/>
                <a:gd name="T26" fmla="*/ 63794134 w 20"/>
                <a:gd name="T27" fmla="*/ 255169392 h 20"/>
                <a:gd name="T28" fmla="*/ 76549389 w 20"/>
                <a:gd name="T29" fmla="*/ 242410565 h 20"/>
                <a:gd name="T30" fmla="*/ 76549389 w 20"/>
                <a:gd name="T31" fmla="*/ 242410565 h 20"/>
                <a:gd name="T32" fmla="*/ 102067043 w 20"/>
                <a:gd name="T33" fmla="*/ 229651739 h 20"/>
                <a:gd name="T34" fmla="*/ 102067043 w 20"/>
                <a:gd name="T35" fmla="*/ 229651739 h 20"/>
                <a:gd name="T36" fmla="*/ 114825869 w 20"/>
                <a:gd name="T37" fmla="*/ 216892912 h 20"/>
                <a:gd name="T38" fmla="*/ 127584696 w 20"/>
                <a:gd name="T39" fmla="*/ 216892912 h 20"/>
                <a:gd name="T40" fmla="*/ 140343523 w 20"/>
                <a:gd name="T41" fmla="*/ 204134085 h 20"/>
                <a:gd name="T42" fmla="*/ 153102350 w 20"/>
                <a:gd name="T43" fmla="*/ 204134085 h 20"/>
                <a:gd name="T44" fmla="*/ 165861177 w 20"/>
                <a:gd name="T45" fmla="*/ 191378830 h 20"/>
                <a:gd name="T46" fmla="*/ 178620003 w 20"/>
                <a:gd name="T47" fmla="*/ 178620003 h 20"/>
                <a:gd name="T48" fmla="*/ 178620003 w 20"/>
                <a:gd name="T49" fmla="*/ 178620003 h 20"/>
                <a:gd name="T50" fmla="*/ 191378830 w 20"/>
                <a:gd name="T51" fmla="*/ 165861177 h 20"/>
                <a:gd name="T52" fmla="*/ 204134085 w 20"/>
                <a:gd name="T53" fmla="*/ 153102350 h 20"/>
                <a:gd name="T54" fmla="*/ 229651739 w 20"/>
                <a:gd name="T55" fmla="*/ 127584696 h 20"/>
                <a:gd name="T56" fmla="*/ 229651739 w 20"/>
                <a:gd name="T57" fmla="*/ 127584696 h 20"/>
                <a:gd name="T58" fmla="*/ 242410565 w 20"/>
                <a:gd name="T59" fmla="*/ 102067043 h 20"/>
                <a:gd name="T60" fmla="*/ 242410565 w 20"/>
                <a:gd name="T61" fmla="*/ 102067043 h 20"/>
                <a:gd name="T62" fmla="*/ 255169392 w 20"/>
                <a:gd name="T63" fmla="*/ 51035307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20" y="4"/>
                  </a:moveTo>
                  <a:cubicBezTo>
                    <a:pt x="19" y="3"/>
                    <a:pt x="18" y="2"/>
                    <a:pt x="17" y="2"/>
                  </a:cubicBezTo>
                  <a:cubicBezTo>
                    <a:pt x="17" y="2"/>
                    <a:pt x="17" y="2"/>
                    <a:pt x="16" y="2"/>
                  </a:cubicBezTo>
                  <a:cubicBezTo>
                    <a:pt x="16" y="2"/>
                    <a:pt x="16" y="2"/>
                    <a:pt x="15" y="1"/>
                  </a:cubicBezTo>
                  <a:cubicBezTo>
                    <a:pt x="14" y="1"/>
                    <a:pt x="13" y="1"/>
                    <a:pt x="12" y="1"/>
                  </a:cubicBezTo>
                  <a:cubicBezTo>
                    <a:pt x="12" y="1"/>
                    <a:pt x="12" y="1"/>
                    <a:pt x="11" y="1"/>
                  </a:cubicBezTo>
                  <a:cubicBezTo>
                    <a:pt x="10" y="0"/>
                    <a:pt x="9" y="0"/>
                    <a:pt x="8" y="0"/>
                  </a:cubicBezTo>
                  <a:cubicBezTo>
                    <a:pt x="7" y="0"/>
                    <a:pt x="7" y="0"/>
                    <a:pt x="7" y="0"/>
                  </a:cubicBezTo>
                  <a:cubicBezTo>
                    <a:pt x="6" y="0"/>
                    <a:pt x="5" y="0"/>
                    <a:pt x="3" y="0"/>
                  </a:cubicBezTo>
                  <a:cubicBezTo>
                    <a:pt x="2" y="0"/>
                    <a:pt x="2" y="0"/>
                    <a:pt x="1" y="1"/>
                  </a:cubicBezTo>
                  <a:cubicBezTo>
                    <a:pt x="0" y="1"/>
                    <a:pt x="0" y="3"/>
                    <a:pt x="0" y="4"/>
                  </a:cubicBezTo>
                  <a:cubicBezTo>
                    <a:pt x="0" y="16"/>
                    <a:pt x="0" y="16"/>
                    <a:pt x="0" y="16"/>
                  </a:cubicBezTo>
                  <a:cubicBezTo>
                    <a:pt x="0" y="17"/>
                    <a:pt x="0" y="18"/>
                    <a:pt x="1" y="19"/>
                  </a:cubicBezTo>
                  <a:cubicBezTo>
                    <a:pt x="2" y="20"/>
                    <a:pt x="3" y="20"/>
                    <a:pt x="5" y="20"/>
                  </a:cubicBezTo>
                  <a:cubicBezTo>
                    <a:pt x="5" y="19"/>
                    <a:pt x="6" y="19"/>
                    <a:pt x="6" y="19"/>
                  </a:cubicBezTo>
                  <a:cubicBezTo>
                    <a:pt x="6" y="19"/>
                    <a:pt x="6" y="19"/>
                    <a:pt x="6" y="19"/>
                  </a:cubicBezTo>
                  <a:cubicBezTo>
                    <a:pt x="7" y="19"/>
                    <a:pt x="7" y="18"/>
                    <a:pt x="8" y="18"/>
                  </a:cubicBezTo>
                  <a:cubicBezTo>
                    <a:pt x="8" y="18"/>
                    <a:pt x="8" y="18"/>
                    <a:pt x="8" y="18"/>
                  </a:cubicBezTo>
                  <a:cubicBezTo>
                    <a:pt x="8" y="18"/>
                    <a:pt x="9" y="18"/>
                    <a:pt x="9" y="17"/>
                  </a:cubicBezTo>
                  <a:cubicBezTo>
                    <a:pt x="10" y="17"/>
                    <a:pt x="10" y="17"/>
                    <a:pt x="10" y="17"/>
                  </a:cubicBezTo>
                  <a:cubicBezTo>
                    <a:pt x="10" y="17"/>
                    <a:pt x="11" y="16"/>
                    <a:pt x="11" y="16"/>
                  </a:cubicBezTo>
                  <a:cubicBezTo>
                    <a:pt x="11" y="16"/>
                    <a:pt x="11" y="16"/>
                    <a:pt x="12" y="16"/>
                  </a:cubicBezTo>
                  <a:cubicBezTo>
                    <a:pt x="12" y="15"/>
                    <a:pt x="12" y="15"/>
                    <a:pt x="13" y="15"/>
                  </a:cubicBezTo>
                  <a:cubicBezTo>
                    <a:pt x="13" y="15"/>
                    <a:pt x="13" y="15"/>
                    <a:pt x="14" y="14"/>
                  </a:cubicBezTo>
                  <a:cubicBezTo>
                    <a:pt x="14" y="14"/>
                    <a:pt x="14" y="14"/>
                    <a:pt x="14" y="14"/>
                  </a:cubicBezTo>
                  <a:cubicBezTo>
                    <a:pt x="15" y="13"/>
                    <a:pt x="15" y="13"/>
                    <a:pt x="15" y="13"/>
                  </a:cubicBezTo>
                  <a:cubicBezTo>
                    <a:pt x="16" y="12"/>
                    <a:pt x="16" y="12"/>
                    <a:pt x="16" y="12"/>
                  </a:cubicBezTo>
                  <a:cubicBezTo>
                    <a:pt x="17" y="11"/>
                    <a:pt x="17" y="11"/>
                    <a:pt x="18" y="10"/>
                  </a:cubicBezTo>
                  <a:cubicBezTo>
                    <a:pt x="18" y="10"/>
                    <a:pt x="18" y="10"/>
                    <a:pt x="18" y="10"/>
                  </a:cubicBezTo>
                  <a:cubicBezTo>
                    <a:pt x="18" y="9"/>
                    <a:pt x="19" y="9"/>
                    <a:pt x="19" y="8"/>
                  </a:cubicBezTo>
                  <a:cubicBezTo>
                    <a:pt x="19" y="8"/>
                    <a:pt x="19" y="8"/>
                    <a:pt x="19" y="8"/>
                  </a:cubicBezTo>
                  <a:cubicBezTo>
                    <a:pt x="20" y="7"/>
                    <a:pt x="20" y="6"/>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62" name="Freeform 807"/>
            <p:cNvSpPr/>
            <p:nvPr/>
          </p:nvSpPr>
          <p:spPr bwMode="auto">
            <a:xfrm>
              <a:off x="3003550" y="2940050"/>
              <a:ext cx="79375" cy="125413"/>
            </a:xfrm>
            <a:custGeom>
              <a:avLst/>
              <a:gdLst>
                <a:gd name="T0" fmla="*/ 78105000 w 22"/>
                <a:gd name="T1" fmla="*/ 398025030 h 35"/>
                <a:gd name="T2" fmla="*/ 78105000 w 22"/>
                <a:gd name="T3" fmla="*/ 385186322 h 35"/>
                <a:gd name="T4" fmla="*/ 78105000 w 22"/>
                <a:gd name="T5" fmla="*/ 385186322 h 35"/>
                <a:gd name="T6" fmla="*/ 78105000 w 22"/>
                <a:gd name="T7" fmla="*/ 372347614 h 35"/>
                <a:gd name="T8" fmla="*/ 78105000 w 22"/>
                <a:gd name="T9" fmla="*/ 346666615 h 35"/>
                <a:gd name="T10" fmla="*/ 78105000 w 22"/>
                <a:gd name="T11" fmla="*/ 333827907 h 35"/>
                <a:gd name="T12" fmla="*/ 78105000 w 22"/>
                <a:gd name="T13" fmla="*/ 308146907 h 35"/>
                <a:gd name="T14" fmla="*/ 65087500 w 22"/>
                <a:gd name="T15" fmla="*/ 295308199 h 35"/>
                <a:gd name="T16" fmla="*/ 65087500 w 22"/>
                <a:gd name="T17" fmla="*/ 269630784 h 35"/>
                <a:gd name="T18" fmla="*/ 65087500 w 22"/>
                <a:gd name="T19" fmla="*/ 243949784 h 35"/>
                <a:gd name="T20" fmla="*/ 52070000 w 22"/>
                <a:gd name="T21" fmla="*/ 231111076 h 35"/>
                <a:gd name="T22" fmla="*/ 52070000 w 22"/>
                <a:gd name="T23" fmla="*/ 205433660 h 35"/>
                <a:gd name="T24" fmla="*/ 52070000 w 22"/>
                <a:gd name="T25" fmla="*/ 192591369 h 35"/>
                <a:gd name="T26" fmla="*/ 39052500 w 22"/>
                <a:gd name="T27" fmla="*/ 166913953 h 35"/>
                <a:gd name="T28" fmla="*/ 39052500 w 22"/>
                <a:gd name="T29" fmla="*/ 154075245 h 35"/>
                <a:gd name="T30" fmla="*/ 26035000 w 22"/>
                <a:gd name="T31" fmla="*/ 128394246 h 35"/>
                <a:gd name="T32" fmla="*/ 26035000 w 22"/>
                <a:gd name="T33" fmla="*/ 115555538 h 35"/>
                <a:gd name="T34" fmla="*/ 13017500 w 22"/>
                <a:gd name="T35" fmla="*/ 89878122 h 35"/>
                <a:gd name="T36" fmla="*/ 13017500 w 22"/>
                <a:gd name="T37" fmla="*/ 77035831 h 35"/>
                <a:gd name="T38" fmla="*/ 39052500 w 22"/>
                <a:gd name="T39" fmla="*/ 12838708 h 35"/>
                <a:gd name="T40" fmla="*/ 52070000 w 22"/>
                <a:gd name="T41" fmla="*/ 0 h 35"/>
                <a:gd name="T42" fmla="*/ 65087500 w 22"/>
                <a:gd name="T43" fmla="*/ 0 h 35"/>
                <a:gd name="T44" fmla="*/ 104140000 w 22"/>
                <a:gd name="T45" fmla="*/ 12838708 h 35"/>
                <a:gd name="T46" fmla="*/ 286381392 w 22"/>
                <a:gd name="T47" fmla="*/ 385186322 h 35"/>
                <a:gd name="T48" fmla="*/ 273363892 w 22"/>
                <a:gd name="T49" fmla="*/ 436544737 h 35"/>
                <a:gd name="T50" fmla="*/ 234311392 w 22"/>
                <a:gd name="T51" fmla="*/ 449383445 h 35"/>
                <a:gd name="T52" fmla="*/ 130175000 w 22"/>
                <a:gd name="T53" fmla="*/ 449383445 h 35"/>
                <a:gd name="T54" fmla="*/ 78105000 w 22"/>
                <a:gd name="T55" fmla="*/ 398025030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35"/>
                <a:gd name="T86" fmla="*/ 22 w 22"/>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35">
                  <a:moveTo>
                    <a:pt x="6" y="31"/>
                  </a:moveTo>
                  <a:cubicBezTo>
                    <a:pt x="6" y="31"/>
                    <a:pt x="6" y="31"/>
                    <a:pt x="6" y="30"/>
                  </a:cubicBezTo>
                  <a:cubicBezTo>
                    <a:pt x="6" y="30"/>
                    <a:pt x="6" y="30"/>
                    <a:pt x="6" y="30"/>
                  </a:cubicBezTo>
                  <a:cubicBezTo>
                    <a:pt x="6" y="30"/>
                    <a:pt x="6" y="29"/>
                    <a:pt x="6" y="29"/>
                  </a:cubicBezTo>
                  <a:cubicBezTo>
                    <a:pt x="6" y="28"/>
                    <a:pt x="6" y="28"/>
                    <a:pt x="6" y="27"/>
                  </a:cubicBezTo>
                  <a:cubicBezTo>
                    <a:pt x="6" y="27"/>
                    <a:pt x="6" y="26"/>
                    <a:pt x="6" y="26"/>
                  </a:cubicBezTo>
                  <a:cubicBezTo>
                    <a:pt x="6" y="25"/>
                    <a:pt x="6" y="25"/>
                    <a:pt x="6" y="24"/>
                  </a:cubicBezTo>
                  <a:cubicBezTo>
                    <a:pt x="6" y="24"/>
                    <a:pt x="5" y="23"/>
                    <a:pt x="5" y="23"/>
                  </a:cubicBezTo>
                  <a:cubicBezTo>
                    <a:pt x="5" y="22"/>
                    <a:pt x="5" y="21"/>
                    <a:pt x="5" y="21"/>
                  </a:cubicBezTo>
                  <a:cubicBezTo>
                    <a:pt x="5" y="20"/>
                    <a:pt x="5" y="20"/>
                    <a:pt x="5" y="19"/>
                  </a:cubicBezTo>
                  <a:cubicBezTo>
                    <a:pt x="5" y="19"/>
                    <a:pt x="5" y="18"/>
                    <a:pt x="4" y="18"/>
                  </a:cubicBezTo>
                  <a:cubicBezTo>
                    <a:pt x="4" y="17"/>
                    <a:pt x="4" y="17"/>
                    <a:pt x="4" y="16"/>
                  </a:cubicBezTo>
                  <a:cubicBezTo>
                    <a:pt x="4" y="16"/>
                    <a:pt x="4" y="15"/>
                    <a:pt x="4" y="15"/>
                  </a:cubicBezTo>
                  <a:cubicBezTo>
                    <a:pt x="4" y="14"/>
                    <a:pt x="3" y="14"/>
                    <a:pt x="3" y="13"/>
                  </a:cubicBezTo>
                  <a:cubicBezTo>
                    <a:pt x="3" y="13"/>
                    <a:pt x="3" y="12"/>
                    <a:pt x="3" y="12"/>
                  </a:cubicBezTo>
                  <a:cubicBezTo>
                    <a:pt x="3" y="11"/>
                    <a:pt x="2" y="11"/>
                    <a:pt x="2" y="10"/>
                  </a:cubicBezTo>
                  <a:cubicBezTo>
                    <a:pt x="2" y="10"/>
                    <a:pt x="2" y="9"/>
                    <a:pt x="2" y="9"/>
                  </a:cubicBezTo>
                  <a:cubicBezTo>
                    <a:pt x="2" y="8"/>
                    <a:pt x="1" y="8"/>
                    <a:pt x="1" y="7"/>
                  </a:cubicBezTo>
                  <a:cubicBezTo>
                    <a:pt x="1" y="7"/>
                    <a:pt x="1" y="6"/>
                    <a:pt x="1" y="6"/>
                  </a:cubicBezTo>
                  <a:cubicBezTo>
                    <a:pt x="0" y="4"/>
                    <a:pt x="1" y="2"/>
                    <a:pt x="3" y="1"/>
                  </a:cubicBezTo>
                  <a:cubicBezTo>
                    <a:pt x="3" y="1"/>
                    <a:pt x="3" y="0"/>
                    <a:pt x="4" y="0"/>
                  </a:cubicBezTo>
                  <a:cubicBezTo>
                    <a:pt x="4" y="0"/>
                    <a:pt x="5" y="0"/>
                    <a:pt x="5" y="0"/>
                  </a:cubicBezTo>
                  <a:cubicBezTo>
                    <a:pt x="7" y="0"/>
                    <a:pt x="8" y="0"/>
                    <a:pt x="8" y="1"/>
                  </a:cubicBezTo>
                  <a:cubicBezTo>
                    <a:pt x="16" y="9"/>
                    <a:pt x="20" y="20"/>
                    <a:pt x="22" y="30"/>
                  </a:cubicBezTo>
                  <a:cubicBezTo>
                    <a:pt x="22" y="32"/>
                    <a:pt x="21" y="33"/>
                    <a:pt x="21" y="34"/>
                  </a:cubicBezTo>
                  <a:cubicBezTo>
                    <a:pt x="20" y="34"/>
                    <a:pt x="19" y="35"/>
                    <a:pt x="18" y="35"/>
                  </a:cubicBezTo>
                  <a:cubicBezTo>
                    <a:pt x="10" y="35"/>
                    <a:pt x="10" y="35"/>
                    <a:pt x="10" y="35"/>
                  </a:cubicBezTo>
                  <a:cubicBezTo>
                    <a:pt x="8" y="35"/>
                    <a:pt x="7" y="33"/>
                    <a:pt x="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63" name="Freeform 808"/>
            <p:cNvSpPr/>
            <p:nvPr/>
          </p:nvSpPr>
          <p:spPr bwMode="auto">
            <a:xfrm>
              <a:off x="2689225" y="2935288"/>
              <a:ext cx="79375" cy="130175"/>
            </a:xfrm>
            <a:custGeom>
              <a:avLst/>
              <a:gdLst>
                <a:gd name="T0" fmla="*/ 260346392 w 22"/>
                <a:gd name="T1" fmla="*/ 143828911 h 36"/>
                <a:gd name="T2" fmla="*/ 247328892 w 22"/>
                <a:gd name="T3" fmla="*/ 169979622 h 36"/>
                <a:gd name="T4" fmla="*/ 247328892 w 22"/>
                <a:gd name="T5" fmla="*/ 183054978 h 36"/>
                <a:gd name="T6" fmla="*/ 247328892 w 22"/>
                <a:gd name="T7" fmla="*/ 209205689 h 36"/>
                <a:gd name="T8" fmla="*/ 234311392 w 22"/>
                <a:gd name="T9" fmla="*/ 222281044 h 36"/>
                <a:gd name="T10" fmla="*/ 234311392 w 22"/>
                <a:gd name="T11" fmla="*/ 248428140 h 36"/>
                <a:gd name="T12" fmla="*/ 221293892 w 22"/>
                <a:gd name="T13" fmla="*/ 261503495 h 36"/>
                <a:gd name="T14" fmla="*/ 221293892 w 22"/>
                <a:gd name="T15" fmla="*/ 287654206 h 36"/>
                <a:gd name="T16" fmla="*/ 221293892 w 22"/>
                <a:gd name="T17" fmla="*/ 313804917 h 36"/>
                <a:gd name="T18" fmla="*/ 221293892 w 22"/>
                <a:gd name="T19" fmla="*/ 326880273 h 36"/>
                <a:gd name="T20" fmla="*/ 208276392 w 22"/>
                <a:gd name="T21" fmla="*/ 353030984 h 36"/>
                <a:gd name="T22" fmla="*/ 208276392 w 22"/>
                <a:gd name="T23" fmla="*/ 366106340 h 36"/>
                <a:gd name="T24" fmla="*/ 208276392 w 22"/>
                <a:gd name="T25" fmla="*/ 392257051 h 36"/>
                <a:gd name="T26" fmla="*/ 208276392 w 22"/>
                <a:gd name="T27" fmla="*/ 405332406 h 36"/>
                <a:gd name="T28" fmla="*/ 208276392 w 22"/>
                <a:gd name="T29" fmla="*/ 405332406 h 36"/>
                <a:gd name="T30" fmla="*/ 208276392 w 22"/>
                <a:gd name="T31" fmla="*/ 418407762 h 36"/>
                <a:gd name="T32" fmla="*/ 156206392 w 22"/>
                <a:gd name="T33" fmla="*/ 470709184 h 36"/>
                <a:gd name="T34" fmla="*/ 65087500 w 22"/>
                <a:gd name="T35" fmla="*/ 470709184 h 36"/>
                <a:gd name="T36" fmla="*/ 26035000 w 22"/>
                <a:gd name="T37" fmla="*/ 457633828 h 36"/>
                <a:gd name="T38" fmla="*/ 13017500 w 22"/>
                <a:gd name="T39" fmla="*/ 405332406 h 36"/>
                <a:gd name="T40" fmla="*/ 182241392 w 22"/>
                <a:gd name="T41" fmla="*/ 26150711 h 36"/>
                <a:gd name="T42" fmla="*/ 247328892 w 22"/>
                <a:gd name="T43" fmla="*/ 13075356 h 36"/>
                <a:gd name="T44" fmla="*/ 260346392 w 22"/>
                <a:gd name="T45" fmla="*/ 26150711 h 36"/>
                <a:gd name="T46" fmla="*/ 286381392 w 22"/>
                <a:gd name="T47" fmla="*/ 91527489 h 36"/>
                <a:gd name="T48" fmla="*/ 273363892 w 22"/>
                <a:gd name="T49" fmla="*/ 104602844 h 36"/>
                <a:gd name="T50" fmla="*/ 260346392 w 22"/>
                <a:gd name="T51" fmla="*/ 130753556 h 36"/>
                <a:gd name="T52" fmla="*/ 260346392 w 22"/>
                <a:gd name="T53" fmla="*/ 143828911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36"/>
                <a:gd name="T83" fmla="*/ 22 w 22"/>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36">
                  <a:moveTo>
                    <a:pt x="20" y="11"/>
                  </a:moveTo>
                  <a:cubicBezTo>
                    <a:pt x="20" y="11"/>
                    <a:pt x="20" y="12"/>
                    <a:pt x="19" y="13"/>
                  </a:cubicBezTo>
                  <a:cubicBezTo>
                    <a:pt x="19" y="13"/>
                    <a:pt x="19" y="13"/>
                    <a:pt x="19" y="14"/>
                  </a:cubicBezTo>
                  <a:cubicBezTo>
                    <a:pt x="19" y="14"/>
                    <a:pt x="19" y="15"/>
                    <a:pt x="19" y="16"/>
                  </a:cubicBezTo>
                  <a:cubicBezTo>
                    <a:pt x="18" y="16"/>
                    <a:pt x="18" y="17"/>
                    <a:pt x="18" y="17"/>
                  </a:cubicBezTo>
                  <a:cubicBezTo>
                    <a:pt x="18" y="18"/>
                    <a:pt x="18" y="18"/>
                    <a:pt x="18" y="19"/>
                  </a:cubicBezTo>
                  <a:cubicBezTo>
                    <a:pt x="18" y="19"/>
                    <a:pt x="18" y="20"/>
                    <a:pt x="17" y="20"/>
                  </a:cubicBezTo>
                  <a:cubicBezTo>
                    <a:pt x="17" y="21"/>
                    <a:pt x="17" y="21"/>
                    <a:pt x="17" y="22"/>
                  </a:cubicBezTo>
                  <a:cubicBezTo>
                    <a:pt x="17" y="22"/>
                    <a:pt x="17" y="23"/>
                    <a:pt x="17" y="24"/>
                  </a:cubicBezTo>
                  <a:cubicBezTo>
                    <a:pt x="17" y="24"/>
                    <a:pt x="17" y="25"/>
                    <a:pt x="17" y="25"/>
                  </a:cubicBezTo>
                  <a:cubicBezTo>
                    <a:pt x="17" y="26"/>
                    <a:pt x="16" y="26"/>
                    <a:pt x="16" y="27"/>
                  </a:cubicBezTo>
                  <a:cubicBezTo>
                    <a:pt x="16" y="27"/>
                    <a:pt x="16" y="28"/>
                    <a:pt x="16" y="28"/>
                  </a:cubicBezTo>
                  <a:cubicBezTo>
                    <a:pt x="16" y="29"/>
                    <a:pt x="16" y="29"/>
                    <a:pt x="16" y="30"/>
                  </a:cubicBezTo>
                  <a:cubicBezTo>
                    <a:pt x="16" y="30"/>
                    <a:pt x="16" y="31"/>
                    <a:pt x="16" y="31"/>
                  </a:cubicBezTo>
                  <a:cubicBezTo>
                    <a:pt x="16" y="31"/>
                    <a:pt x="16" y="31"/>
                    <a:pt x="16" y="31"/>
                  </a:cubicBezTo>
                  <a:cubicBezTo>
                    <a:pt x="16" y="32"/>
                    <a:pt x="16" y="32"/>
                    <a:pt x="16" y="32"/>
                  </a:cubicBezTo>
                  <a:cubicBezTo>
                    <a:pt x="16" y="34"/>
                    <a:pt x="14" y="36"/>
                    <a:pt x="12" y="36"/>
                  </a:cubicBezTo>
                  <a:cubicBezTo>
                    <a:pt x="5" y="36"/>
                    <a:pt x="5" y="36"/>
                    <a:pt x="5" y="36"/>
                  </a:cubicBezTo>
                  <a:cubicBezTo>
                    <a:pt x="3" y="36"/>
                    <a:pt x="2" y="35"/>
                    <a:pt x="2" y="35"/>
                  </a:cubicBezTo>
                  <a:cubicBezTo>
                    <a:pt x="1" y="34"/>
                    <a:pt x="0" y="33"/>
                    <a:pt x="1" y="31"/>
                  </a:cubicBezTo>
                  <a:cubicBezTo>
                    <a:pt x="2" y="21"/>
                    <a:pt x="7" y="10"/>
                    <a:pt x="14" y="2"/>
                  </a:cubicBezTo>
                  <a:cubicBezTo>
                    <a:pt x="15" y="1"/>
                    <a:pt x="17" y="0"/>
                    <a:pt x="19" y="1"/>
                  </a:cubicBezTo>
                  <a:cubicBezTo>
                    <a:pt x="19" y="1"/>
                    <a:pt x="19" y="2"/>
                    <a:pt x="20" y="2"/>
                  </a:cubicBezTo>
                  <a:cubicBezTo>
                    <a:pt x="21" y="3"/>
                    <a:pt x="22" y="5"/>
                    <a:pt x="22" y="7"/>
                  </a:cubicBezTo>
                  <a:cubicBezTo>
                    <a:pt x="21" y="7"/>
                    <a:pt x="21" y="7"/>
                    <a:pt x="21" y="8"/>
                  </a:cubicBezTo>
                  <a:cubicBezTo>
                    <a:pt x="21" y="8"/>
                    <a:pt x="21" y="9"/>
                    <a:pt x="20" y="10"/>
                  </a:cubicBezTo>
                  <a:cubicBezTo>
                    <a:pt x="20" y="10"/>
                    <a:pt x="2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64" name="Freeform 809"/>
            <p:cNvSpPr/>
            <p:nvPr/>
          </p:nvSpPr>
          <p:spPr bwMode="auto">
            <a:xfrm>
              <a:off x="2897188" y="2957513"/>
              <a:ext cx="114300" cy="107950"/>
            </a:xfrm>
            <a:custGeom>
              <a:avLst/>
              <a:gdLst>
                <a:gd name="T0" fmla="*/ 357233934 w 32"/>
                <a:gd name="T1" fmla="*/ 388440083 h 30"/>
                <a:gd name="T2" fmla="*/ 38276213 w 32"/>
                <a:gd name="T3" fmla="*/ 388440083 h 30"/>
                <a:gd name="T4" fmla="*/ 0 w 32"/>
                <a:gd name="T5" fmla="*/ 336649272 h 30"/>
                <a:gd name="T6" fmla="*/ 0 w 32"/>
                <a:gd name="T7" fmla="*/ 90634820 h 30"/>
                <a:gd name="T8" fmla="*/ 38276213 w 32"/>
                <a:gd name="T9" fmla="*/ 38844008 h 30"/>
                <a:gd name="T10" fmla="*/ 51034950 w 32"/>
                <a:gd name="T11" fmla="*/ 38844008 h 30"/>
                <a:gd name="T12" fmla="*/ 51034950 w 32"/>
                <a:gd name="T13" fmla="*/ 38844008 h 30"/>
                <a:gd name="T14" fmla="*/ 102066328 w 32"/>
                <a:gd name="T15" fmla="*/ 38844008 h 30"/>
                <a:gd name="T16" fmla="*/ 102066328 w 32"/>
                <a:gd name="T17" fmla="*/ 38844008 h 30"/>
                <a:gd name="T18" fmla="*/ 153101278 w 32"/>
                <a:gd name="T19" fmla="*/ 25897205 h 30"/>
                <a:gd name="T20" fmla="*/ 165856444 w 32"/>
                <a:gd name="T21" fmla="*/ 25897205 h 30"/>
                <a:gd name="T22" fmla="*/ 204132656 w 32"/>
                <a:gd name="T23" fmla="*/ 25897205 h 30"/>
                <a:gd name="T24" fmla="*/ 216891394 w 32"/>
                <a:gd name="T25" fmla="*/ 12946803 h 30"/>
                <a:gd name="T26" fmla="*/ 229650131 w 32"/>
                <a:gd name="T27" fmla="*/ 12946803 h 30"/>
                <a:gd name="T28" fmla="*/ 242408869 w 32"/>
                <a:gd name="T29" fmla="*/ 12946803 h 30"/>
                <a:gd name="T30" fmla="*/ 267922772 w 32"/>
                <a:gd name="T31" fmla="*/ 0 h 30"/>
                <a:gd name="T32" fmla="*/ 293440247 w 32"/>
                <a:gd name="T33" fmla="*/ 0 h 30"/>
                <a:gd name="T34" fmla="*/ 331716459 w 32"/>
                <a:gd name="T35" fmla="*/ 25897205 h 30"/>
                <a:gd name="T36" fmla="*/ 331716459 w 32"/>
                <a:gd name="T37" fmla="*/ 38844008 h 30"/>
                <a:gd name="T38" fmla="*/ 344475197 w 32"/>
                <a:gd name="T39" fmla="*/ 64741213 h 30"/>
                <a:gd name="T40" fmla="*/ 344475197 w 32"/>
                <a:gd name="T41" fmla="*/ 77688017 h 30"/>
                <a:gd name="T42" fmla="*/ 395506575 w 32"/>
                <a:gd name="T43" fmla="*/ 258961255 h 30"/>
                <a:gd name="T44" fmla="*/ 395506575 w 32"/>
                <a:gd name="T45" fmla="*/ 271908058 h 30"/>
                <a:gd name="T46" fmla="*/ 395506575 w 32"/>
                <a:gd name="T47" fmla="*/ 297805263 h 30"/>
                <a:gd name="T48" fmla="*/ 395506575 w 32"/>
                <a:gd name="T49" fmla="*/ 310752067 h 30"/>
                <a:gd name="T50" fmla="*/ 408265313 w 32"/>
                <a:gd name="T51" fmla="*/ 336649272 h 30"/>
                <a:gd name="T52" fmla="*/ 382747838 w 32"/>
                <a:gd name="T53" fmla="*/ 375493280 h 30"/>
                <a:gd name="T54" fmla="*/ 357233934 w 32"/>
                <a:gd name="T55" fmla="*/ 388440083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30"/>
                <a:gd name="T86" fmla="*/ 32 w 32"/>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30">
                  <a:moveTo>
                    <a:pt x="28" y="30"/>
                  </a:moveTo>
                  <a:cubicBezTo>
                    <a:pt x="3" y="30"/>
                    <a:pt x="3" y="30"/>
                    <a:pt x="3" y="30"/>
                  </a:cubicBezTo>
                  <a:cubicBezTo>
                    <a:pt x="1" y="30"/>
                    <a:pt x="0" y="28"/>
                    <a:pt x="0" y="26"/>
                  </a:cubicBezTo>
                  <a:cubicBezTo>
                    <a:pt x="0" y="7"/>
                    <a:pt x="0" y="7"/>
                    <a:pt x="0" y="7"/>
                  </a:cubicBezTo>
                  <a:cubicBezTo>
                    <a:pt x="0" y="5"/>
                    <a:pt x="1" y="4"/>
                    <a:pt x="3" y="3"/>
                  </a:cubicBezTo>
                  <a:cubicBezTo>
                    <a:pt x="3" y="3"/>
                    <a:pt x="4" y="3"/>
                    <a:pt x="4" y="3"/>
                  </a:cubicBezTo>
                  <a:cubicBezTo>
                    <a:pt x="4" y="3"/>
                    <a:pt x="4" y="3"/>
                    <a:pt x="4" y="3"/>
                  </a:cubicBezTo>
                  <a:cubicBezTo>
                    <a:pt x="5" y="3"/>
                    <a:pt x="7" y="3"/>
                    <a:pt x="8" y="3"/>
                  </a:cubicBezTo>
                  <a:cubicBezTo>
                    <a:pt x="8" y="3"/>
                    <a:pt x="8" y="3"/>
                    <a:pt x="8" y="3"/>
                  </a:cubicBezTo>
                  <a:cubicBezTo>
                    <a:pt x="9" y="3"/>
                    <a:pt x="11" y="3"/>
                    <a:pt x="12" y="2"/>
                  </a:cubicBezTo>
                  <a:cubicBezTo>
                    <a:pt x="12" y="2"/>
                    <a:pt x="13" y="2"/>
                    <a:pt x="13" y="2"/>
                  </a:cubicBezTo>
                  <a:cubicBezTo>
                    <a:pt x="14" y="2"/>
                    <a:pt x="15" y="2"/>
                    <a:pt x="16" y="2"/>
                  </a:cubicBezTo>
                  <a:cubicBezTo>
                    <a:pt x="17" y="1"/>
                    <a:pt x="17" y="1"/>
                    <a:pt x="17" y="1"/>
                  </a:cubicBezTo>
                  <a:cubicBezTo>
                    <a:pt x="18" y="1"/>
                    <a:pt x="18" y="1"/>
                    <a:pt x="18" y="1"/>
                  </a:cubicBezTo>
                  <a:cubicBezTo>
                    <a:pt x="18" y="1"/>
                    <a:pt x="19" y="1"/>
                    <a:pt x="19" y="1"/>
                  </a:cubicBezTo>
                  <a:cubicBezTo>
                    <a:pt x="20" y="1"/>
                    <a:pt x="21" y="0"/>
                    <a:pt x="21" y="0"/>
                  </a:cubicBezTo>
                  <a:cubicBezTo>
                    <a:pt x="22" y="0"/>
                    <a:pt x="22" y="0"/>
                    <a:pt x="23" y="0"/>
                  </a:cubicBezTo>
                  <a:cubicBezTo>
                    <a:pt x="24" y="0"/>
                    <a:pt x="26" y="1"/>
                    <a:pt x="26" y="2"/>
                  </a:cubicBezTo>
                  <a:cubicBezTo>
                    <a:pt x="26" y="3"/>
                    <a:pt x="26" y="3"/>
                    <a:pt x="26" y="3"/>
                  </a:cubicBezTo>
                  <a:cubicBezTo>
                    <a:pt x="27" y="4"/>
                    <a:pt x="27" y="5"/>
                    <a:pt x="27" y="5"/>
                  </a:cubicBezTo>
                  <a:cubicBezTo>
                    <a:pt x="27" y="5"/>
                    <a:pt x="27" y="5"/>
                    <a:pt x="27" y="6"/>
                  </a:cubicBezTo>
                  <a:cubicBezTo>
                    <a:pt x="29" y="10"/>
                    <a:pt x="30" y="15"/>
                    <a:pt x="31" y="20"/>
                  </a:cubicBezTo>
                  <a:cubicBezTo>
                    <a:pt x="31" y="20"/>
                    <a:pt x="31" y="20"/>
                    <a:pt x="31" y="21"/>
                  </a:cubicBezTo>
                  <a:cubicBezTo>
                    <a:pt x="31" y="21"/>
                    <a:pt x="31" y="22"/>
                    <a:pt x="31" y="23"/>
                  </a:cubicBezTo>
                  <a:cubicBezTo>
                    <a:pt x="31" y="23"/>
                    <a:pt x="31" y="24"/>
                    <a:pt x="31" y="24"/>
                  </a:cubicBezTo>
                  <a:cubicBezTo>
                    <a:pt x="31" y="25"/>
                    <a:pt x="31" y="25"/>
                    <a:pt x="32" y="26"/>
                  </a:cubicBezTo>
                  <a:cubicBezTo>
                    <a:pt x="32" y="27"/>
                    <a:pt x="31" y="28"/>
                    <a:pt x="30" y="29"/>
                  </a:cubicBezTo>
                  <a:cubicBezTo>
                    <a:pt x="30" y="29"/>
                    <a:pt x="29" y="30"/>
                    <a:pt x="2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65" name="Freeform 810"/>
            <p:cNvSpPr/>
            <p:nvPr/>
          </p:nvSpPr>
          <p:spPr bwMode="auto">
            <a:xfrm>
              <a:off x="2765425" y="2957513"/>
              <a:ext cx="114300" cy="107950"/>
            </a:xfrm>
            <a:custGeom>
              <a:avLst/>
              <a:gdLst>
                <a:gd name="T0" fmla="*/ 408265313 w 32"/>
                <a:gd name="T1" fmla="*/ 90634820 h 30"/>
                <a:gd name="T2" fmla="*/ 408265313 w 32"/>
                <a:gd name="T3" fmla="*/ 336649272 h 30"/>
                <a:gd name="T4" fmla="*/ 357233934 w 32"/>
                <a:gd name="T5" fmla="*/ 388440083 h 30"/>
                <a:gd name="T6" fmla="*/ 51034950 w 32"/>
                <a:gd name="T7" fmla="*/ 388440083 h 30"/>
                <a:gd name="T8" fmla="*/ 12758738 w 32"/>
                <a:gd name="T9" fmla="*/ 375493280 h 30"/>
                <a:gd name="T10" fmla="*/ 0 w 32"/>
                <a:gd name="T11" fmla="*/ 336649272 h 30"/>
                <a:gd name="T12" fmla="*/ 0 w 32"/>
                <a:gd name="T13" fmla="*/ 310752067 h 30"/>
                <a:gd name="T14" fmla="*/ 0 w 32"/>
                <a:gd name="T15" fmla="*/ 297805263 h 30"/>
                <a:gd name="T16" fmla="*/ 0 w 32"/>
                <a:gd name="T17" fmla="*/ 271908058 h 30"/>
                <a:gd name="T18" fmla="*/ 0 w 32"/>
                <a:gd name="T19" fmla="*/ 258961255 h 30"/>
                <a:gd name="T20" fmla="*/ 51034950 w 32"/>
                <a:gd name="T21" fmla="*/ 64741213 h 30"/>
                <a:gd name="T22" fmla="*/ 51034950 w 32"/>
                <a:gd name="T23" fmla="*/ 64741213 h 30"/>
                <a:gd name="T24" fmla="*/ 63790116 w 32"/>
                <a:gd name="T25" fmla="*/ 38844008 h 30"/>
                <a:gd name="T26" fmla="*/ 63790116 w 32"/>
                <a:gd name="T27" fmla="*/ 25897205 h 30"/>
                <a:gd name="T28" fmla="*/ 114825066 w 32"/>
                <a:gd name="T29" fmla="*/ 0 h 30"/>
                <a:gd name="T30" fmla="*/ 114825066 w 32"/>
                <a:gd name="T31" fmla="*/ 0 h 30"/>
                <a:gd name="T32" fmla="*/ 127583803 w 32"/>
                <a:gd name="T33" fmla="*/ 0 h 30"/>
                <a:gd name="T34" fmla="*/ 153101278 w 32"/>
                <a:gd name="T35" fmla="*/ 12946803 h 30"/>
                <a:gd name="T36" fmla="*/ 165856444 w 32"/>
                <a:gd name="T37" fmla="*/ 12946803 h 30"/>
                <a:gd name="T38" fmla="*/ 178615181 w 32"/>
                <a:gd name="T39" fmla="*/ 12946803 h 30"/>
                <a:gd name="T40" fmla="*/ 191373919 w 32"/>
                <a:gd name="T41" fmla="*/ 25897205 h 30"/>
                <a:gd name="T42" fmla="*/ 229650131 w 32"/>
                <a:gd name="T43" fmla="*/ 25897205 h 30"/>
                <a:gd name="T44" fmla="*/ 242408869 w 32"/>
                <a:gd name="T45" fmla="*/ 25897205 h 30"/>
                <a:gd name="T46" fmla="*/ 293440247 w 32"/>
                <a:gd name="T47" fmla="*/ 38844008 h 30"/>
                <a:gd name="T48" fmla="*/ 293440247 w 32"/>
                <a:gd name="T49" fmla="*/ 38844008 h 30"/>
                <a:gd name="T50" fmla="*/ 344475197 w 32"/>
                <a:gd name="T51" fmla="*/ 38844008 h 30"/>
                <a:gd name="T52" fmla="*/ 344475197 w 32"/>
                <a:gd name="T53" fmla="*/ 38844008 h 30"/>
                <a:gd name="T54" fmla="*/ 357233934 w 32"/>
                <a:gd name="T55" fmla="*/ 38844008 h 30"/>
                <a:gd name="T56" fmla="*/ 408265313 w 32"/>
                <a:gd name="T57" fmla="*/ 90634820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30"/>
                <a:gd name="T89" fmla="*/ 32 w 3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30">
                  <a:moveTo>
                    <a:pt x="32" y="7"/>
                  </a:moveTo>
                  <a:cubicBezTo>
                    <a:pt x="32" y="26"/>
                    <a:pt x="32" y="26"/>
                    <a:pt x="32" y="26"/>
                  </a:cubicBezTo>
                  <a:cubicBezTo>
                    <a:pt x="32" y="28"/>
                    <a:pt x="30" y="30"/>
                    <a:pt x="28" y="30"/>
                  </a:cubicBezTo>
                  <a:cubicBezTo>
                    <a:pt x="4" y="30"/>
                    <a:pt x="4" y="30"/>
                    <a:pt x="4" y="30"/>
                  </a:cubicBezTo>
                  <a:cubicBezTo>
                    <a:pt x="3" y="30"/>
                    <a:pt x="1" y="29"/>
                    <a:pt x="1" y="29"/>
                  </a:cubicBezTo>
                  <a:cubicBezTo>
                    <a:pt x="0" y="28"/>
                    <a:pt x="0" y="27"/>
                    <a:pt x="0" y="26"/>
                  </a:cubicBezTo>
                  <a:cubicBezTo>
                    <a:pt x="0" y="25"/>
                    <a:pt x="0" y="25"/>
                    <a:pt x="0" y="24"/>
                  </a:cubicBezTo>
                  <a:cubicBezTo>
                    <a:pt x="0" y="24"/>
                    <a:pt x="0" y="23"/>
                    <a:pt x="0" y="23"/>
                  </a:cubicBezTo>
                  <a:cubicBezTo>
                    <a:pt x="0" y="22"/>
                    <a:pt x="0" y="21"/>
                    <a:pt x="0" y="21"/>
                  </a:cubicBezTo>
                  <a:cubicBezTo>
                    <a:pt x="0" y="20"/>
                    <a:pt x="0" y="20"/>
                    <a:pt x="0" y="20"/>
                  </a:cubicBezTo>
                  <a:cubicBezTo>
                    <a:pt x="1" y="15"/>
                    <a:pt x="2" y="10"/>
                    <a:pt x="4" y="5"/>
                  </a:cubicBezTo>
                  <a:cubicBezTo>
                    <a:pt x="4" y="5"/>
                    <a:pt x="4" y="5"/>
                    <a:pt x="4" y="5"/>
                  </a:cubicBezTo>
                  <a:cubicBezTo>
                    <a:pt x="4" y="5"/>
                    <a:pt x="5" y="4"/>
                    <a:pt x="5" y="3"/>
                  </a:cubicBezTo>
                  <a:cubicBezTo>
                    <a:pt x="5" y="3"/>
                    <a:pt x="5" y="3"/>
                    <a:pt x="5" y="2"/>
                  </a:cubicBezTo>
                  <a:cubicBezTo>
                    <a:pt x="6" y="1"/>
                    <a:pt x="7" y="0"/>
                    <a:pt x="9" y="0"/>
                  </a:cubicBezTo>
                  <a:cubicBezTo>
                    <a:pt x="9" y="0"/>
                    <a:pt x="9" y="0"/>
                    <a:pt x="9" y="0"/>
                  </a:cubicBezTo>
                  <a:cubicBezTo>
                    <a:pt x="9" y="0"/>
                    <a:pt x="9" y="0"/>
                    <a:pt x="10" y="0"/>
                  </a:cubicBezTo>
                  <a:cubicBezTo>
                    <a:pt x="11" y="0"/>
                    <a:pt x="12" y="1"/>
                    <a:pt x="12" y="1"/>
                  </a:cubicBezTo>
                  <a:cubicBezTo>
                    <a:pt x="13" y="1"/>
                    <a:pt x="13" y="1"/>
                    <a:pt x="13" y="1"/>
                  </a:cubicBezTo>
                  <a:cubicBezTo>
                    <a:pt x="13" y="1"/>
                    <a:pt x="13" y="1"/>
                    <a:pt x="14" y="1"/>
                  </a:cubicBezTo>
                  <a:cubicBezTo>
                    <a:pt x="14" y="1"/>
                    <a:pt x="15" y="1"/>
                    <a:pt x="15" y="2"/>
                  </a:cubicBezTo>
                  <a:cubicBezTo>
                    <a:pt x="16" y="2"/>
                    <a:pt x="17" y="2"/>
                    <a:pt x="18" y="2"/>
                  </a:cubicBezTo>
                  <a:cubicBezTo>
                    <a:pt x="18" y="2"/>
                    <a:pt x="19" y="2"/>
                    <a:pt x="19" y="2"/>
                  </a:cubicBezTo>
                  <a:cubicBezTo>
                    <a:pt x="21" y="3"/>
                    <a:pt x="22" y="3"/>
                    <a:pt x="23" y="3"/>
                  </a:cubicBezTo>
                  <a:cubicBezTo>
                    <a:pt x="23" y="3"/>
                    <a:pt x="23" y="3"/>
                    <a:pt x="23" y="3"/>
                  </a:cubicBezTo>
                  <a:cubicBezTo>
                    <a:pt x="25" y="3"/>
                    <a:pt x="26" y="3"/>
                    <a:pt x="27" y="3"/>
                  </a:cubicBezTo>
                  <a:cubicBezTo>
                    <a:pt x="27" y="3"/>
                    <a:pt x="27" y="3"/>
                    <a:pt x="27" y="3"/>
                  </a:cubicBezTo>
                  <a:cubicBezTo>
                    <a:pt x="28" y="3"/>
                    <a:pt x="28" y="3"/>
                    <a:pt x="28" y="3"/>
                  </a:cubicBezTo>
                  <a:cubicBezTo>
                    <a:pt x="30" y="4"/>
                    <a:pt x="32" y="5"/>
                    <a:pt x="3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66" name="Freeform 811"/>
            <p:cNvSpPr/>
            <p:nvPr/>
          </p:nvSpPr>
          <p:spPr bwMode="auto">
            <a:xfrm>
              <a:off x="2803525" y="2878138"/>
              <a:ext cx="76200" cy="76200"/>
            </a:xfrm>
            <a:custGeom>
              <a:avLst/>
              <a:gdLst>
                <a:gd name="T0" fmla="*/ 250164600 w 21"/>
                <a:gd name="T1" fmla="*/ 13168086 h 21"/>
                <a:gd name="T2" fmla="*/ 276497143 w 21"/>
                <a:gd name="T3" fmla="*/ 52665086 h 21"/>
                <a:gd name="T4" fmla="*/ 276497143 w 21"/>
                <a:gd name="T5" fmla="*/ 223832057 h 21"/>
                <a:gd name="T6" fmla="*/ 250164600 w 21"/>
                <a:gd name="T7" fmla="*/ 263329057 h 21"/>
                <a:gd name="T8" fmla="*/ 223832057 w 21"/>
                <a:gd name="T9" fmla="*/ 276497143 h 21"/>
                <a:gd name="T10" fmla="*/ 171163343 w 21"/>
                <a:gd name="T11" fmla="*/ 263329057 h 21"/>
                <a:gd name="T12" fmla="*/ 171163343 w 21"/>
                <a:gd name="T13" fmla="*/ 263329057 h 21"/>
                <a:gd name="T14" fmla="*/ 118498257 w 21"/>
                <a:gd name="T15" fmla="*/ 263329057 h 21"/>
                <a:gd name="T16" fmla="*/ 105333800 w 21"/>
                <a:gd name="T17" fmla="*/ 250164600 h 21"/>
                <a:gd name="T18" fmla="*/ 65833171 w 21"/>
                <a:gd name="T19" fmla="*/ 250164600 h 21"/>
                <a:gd name="T20" fmla="*/ 52665086 w 21"/>
                <a:gd name="T21" fmla="*/ 250164600 h 21"/>
                <a:gd name="T22" fmla="*/ 39500629 w 21"/>
                <a:gd name="T23" fmla="*/ 236996514 h 21"/>
                <a:gd name="T24" fmla="*/ 0 w 21"/>
                <a:gd name="T25" fmla="*/ 210663971 h 21"/>
                <a:gd name="T26" fmla="*/ 13168086 w 21"/>
                <a:gd name="T27" fmla="*/ 157998886 h 21"/>
                <a:gd name="T28" fmla="*/ 13168086 w 21"/>
                <a:gd name="T29" fmla="*/ 157998886 h 21"/>
                <a:gd name="T30" fmla="*/ 26332543 w 21"/>
                <a:gd name="T31" fmla="*/ 144830800 h 21"/>
                <a:gd name="T32" fmla="*/ 39500629 w 21"/>
                <a:gd name="T33" fmla="*/ 131666343 h 21"/>
                <a:gd name="T34" fmla="*/ 52665086 w 21"/>
                <a:gd name="T35" fmla="*/ 105333800 h 21"/>
                <a:gd name="T36" fmla="*/ 65833171 w 21"/>
                <a:gd name="T37" fmla="*/ 105333800 h 21"/>
                <a:gd name="T38" fmla="*/ 78997629 w 21"/>
                <a:gd name="T39" fmla="*/ 92165714 h 21"/>
                <a:gd name="T40" fmla="*/ 92165714 w 21"/>
                <a:gd name="T41" fmla="*/ 78997629 h 21"/>
                <a:gd name="T42" fmla="*/ 92165714 w 21"/>
                <a:gd name="T43" fmla="*/ 65833171 h 21"/>
                <a:gd name="T44" fmla="*/ 118498257 w 21"/>
                <a:gd name="T45" fmla="*/ 65833171 h 21"/>
                <a:gd name="T46" fmla="*/ 118498257 w 21"/>
                <a:gd name="T47" fmla="*/ 52665086 h 21"/>
                <a:gd name="T48" fmla="*/ 131666343 w 21"/>
                <a:gd name="T49" fmla="*/ 39500629 h 21"/>
                <a:gd name="T50" fmla="*/ 144830800 w 21"/>
                <a:gd name="T51" fmla="*/ 39500629 h 21"/>
                <a:gd name="T52" fmla="*/ 157998886 w 21"/>
                <a:gd name="T53" fmla="*/ 26332543 h 21"/>
                <a:gd name="T54" fmla="*/ 171163343 w 21"/>
                <a:gd name="T55" fmla="*/ 26332543 h 21"/>
                <a:gd name="T56" fmla="*/ 184331429 w 21"/>
                <a:gd name="T57" fmla="*/ 13168086 h 21"/>
                <a:gd name="T58" fmla="*/ 184331429 w 21"/>
                <a:gd name="T59" fmla="*/ 13168086 h 21"/>
                <a:gd name="T60" fmla="*/ 210663971 w 21"/>
                <a:gd name="T61" fmla="*/ 13168086 h 21"/>
                <a:gd name="T62" fmla="*/ 250164600 w 21"/>
                <a:gd name="T63" fmla="*/ 13168086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1"/>
                <a:gd name="T98" fmla="*/ 21 w 21"/>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1">
                  <a:moveTo>
                    <a:pt x="19" y="1"/>
                  </a:moveTo>
                  <a:cubicBezTo>
                    <a:pt x="20" y="2"/>
                    <a:pt x="21" y="3"/>
                    <a:pt x="21" y="4"/>
                  </a:cubicBezTo>
                  <a:cubicBezTo>
                    <a:pt x="21" y="17"/>
                    <a:pt x="21" y="17"/>
                    <a:pt x="21" y="17"/>
                  </a:cubicBezTo>
                  <a:cubicBezTo>
                    <a:pt x="21" y="18"/>
                    <a:pt x="20" y="19"/>
                    <a:pt x="19" y="20"/>
                  </a:cubicBezTo>
                  <a:cubicBezTo>
                    <a:pt x="19" y="20"/>
                    <a:pt x="18" y="21"/>
                    <a:pt x="17" y="21"/>
                  </a:cubicBezTo>
                  <a:cubicBezTo>
                    <a:pt x="15" y="21"/>
                    <a:pt x="14" y="20"/>
                    <a:pt x="13" y="20"/>
                  </a:cubicBezTo>
                  <a:cubicBezTo>
                    <a:pt x="13" y="20"/>
                    <a:pt x="13" y="20"/>
                    <a:pt x="13" y="20"/>
                  </a:cubicBezTo>
                  <a:cubicBezTo>
                    <a:pt x="12" y="20"/>
                    <a:pt x="10" y="20"/>
                    <a:pt x="9" y="20"/>
                  </a:cubicBezTo>
                  <a:cubicBezTo>
                    <a:pt x="9" y="20"/>
                    <a:pt x="8" y="20"/>
                    <a:pt x="8" y="19"/>
                  </a:cubicBezTo>
                  <a:cubicBezTo>
                    <a:pt x="7" y="19"/>
                    <a:pt x="6" y="19"/>
                    <a:pt x="5" y="19"/>
                  </a:cubicBezTo>
                  <a:cubicBezTo>
                    <a:pt x="5" y="19"/>
                    <a:pt x="4" y="19"/>
                    <a:pt x="4" y="19"/>
                  </a:cubicBezTo>
                  <a:cubicBezTo>
                    <a:pt x="4" y="18"/>
                    <a:pt x="3" y="18"/>
                    <a:pt x="3" y="18"/>
                  </a:cubicBezTo>
                  <a:cubicBezTo>
                    <a:pt x="2" y="18"/>
                    <a:pt x="1" y="17"/>
                    <a:pt x="0" y="16"/>
                  </a:cubicBezTo>
                  <a:cubicBezTo>
                    <a:pt x="0" y="15"/>
                    <a:pt x="0" y="13"/>
                    <a:pt x="1" y="12"/>
                  </a:cubicBezTo>
                  <a:cubicBezTo>
                    <a:pt x="1" y="12"/>
                    <a:pt x="1" y="12"/>
                    <a:pt x="1" y="12"/>
                  </a:cubicBezTo>
                  <a:cubicBezTo>
                    <a:pt x="1" y="11"/>
                    <a:pt x="2" y="11"/>
                    <a:pt x="2" y="11"/>
                  </a:cubicBezTo>
                  <a:cubicBezTo>
                    <a:pt x="2" y="10"/>
                    <a:pt x="2" y="10"/>
                    <a:pt x="3" y="10"/>
                  </a:cubicBezTo>
                  <a:cubicBezTo>
                    <a:pt x="3" y="9"/>
                    <a:pt x="4" y="9"/>
                    <a:pt x="4" y="8"/>
                  </a:cubicBezTo>
                  <a:cubicBezTo>
                    <a:pt x="4" y="8"/>
                    <a:pt x="5" y="8"/>
                    <a:pt x="5" y="8"/>
                  </a:cubicBezTo>
                  <a:cubicBezTo>
                    <a:pt x="5" y="7"/>
                    <a:pt x="5" y="7"/>
                    <a:pt x="6" y="7"/>
                  </a:cubicBezTo>
                  <a:cubicBezTo>
                    <a:pt x="6" y="6"/>
                    <a:pt x="6" y="6"/>
                    <a:pt x="7" y="6"/>
                  </a:cubicBezTo>
                  <a:cubicBezTo>
                    <a:pt x="7" y="6"/>
                    <a:pt x="7" y="6"/>
                    <a:pt x="7" y="5"/>
                  </a:cubicBezTo>
                  <a:cubicBezTo>
                    <a:pt x="8" y="5"/>
                    <a:pt x="8" y="5"/>
                    <a:pt x="9" y="5"/>
                  </a:cubicBezTo>
                  <a:cubicBezTo>
                    <a:pt x="9" y="4"/>
                    <a:pt x="9" y="4"/>
                    <a:pt x="9" y="4"/>
                  </a:cubicBezTo>
                  <a:cubicBezTo>
                    <a:pt x="10" y="4"/>
                    <a:pt x="10" y="4"/>
                    <a:pt x="10" y="3"/>
                  </a:cubicBezTo>
                  <a:cubicBezTo>
                    <a:pt x="11" y="3"/>
                    <a:pt x="11" y="3"/>
                    <a:pt x="11" y="3"/>
                  </a:cubicBezTo>
                  <a:cubicBezTo>
                    <a:pt x="11" y="3"/>
                    <a:pt x="12" y="2"/>
                    <a:pt x="12" y="2"/>
                  </a:cubicBezTo>
                  <a:cubicBezTo>
                    <a:pt x="12" y="2"/>
                    <a:pt x="12" y="2"/>
                    <a:pt x="13" y="2"/>
                  </a:cubicBezTo>
                  <a:cubicBezTo>
                    <a:pt x="13" y="2"/>
                    <a:pt x="14" y="2"/>
                    <a:pt x="14" y="1"/>
                  </a:cubicBezTo>
                  <a:cubicBezTo>
                    <a:pt x="14" y="1"/>
                    <a:pt x="14" y="1"/>
                    <a:pt x="14" y="1"/>
                  </a:cubicBezTo>
                  <a:cubicBezTo>
                    <a:pt x="15" y="1"/>
                    <a:pt x="15" y="1"/>
                    <a:pt x="16" y="1"/>
                  </a:cubicBezTo>
                  <a:cubicBezTo>
                    <a:pt x="17" y="0"/>
                    <a:pt x="18"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67" name="Freeform 812"/>
            <p:cNvSpPr/>
            <p:nvPr/>
          </p:nvSpPr>
          <p:spPr bwMode="auto">
            <a:xfrm>
              <a:off x="2897188" y="2878138"/>
              <a:ext cx="71438" cy="76200"/>
            </a:xfrm>
            <a:custGeom>
              <a:avLst/>
              <a:gdLst>
                <a:gd name="T0" fmla="*/ 255169392 w 20"/>
                <a:gd name="T1" fmla="*/ 210663971 h 21"/>
                <a:gd name="T2" fmla="*/ 216892912 w 20"/>
                <a:gd name="T3" fmla="*/ 236996514 h 21"/>
                <a:gd name="T4" fmla="*/ 204134085 w 20"/>
                <a:gd name="T5" fmla="*/ 250164600 h 21"/>
                <a:gd name="T6" fmla="*/ 191378830 w 20"/>
                <a:gd name="T7" fmla="*/ 250164600 h 21"/>
                <a:gd name="T8" fmla="*/ 153102350 w 20"/>
                <a:gd name="T9" fmla="*/ 250164600 h 21"/>
                <a:gd name="T10" fmla="*/ 140343523 w 20"/>
                <a:gd name="T11" fmla="*/ 263329057 h 21"/>
                <a:gd name="T12" fmla="*/ 102067043 w 20"/>
                <a:gd name="T13" fmla="*/ 263329057 h 21"/>
                <a:gd name="T14" fmla="*/ 89308216 w 20"/>
                <a:gd name="T15" fmla="*/ 263329057 h 21"/>
                <a:gd name="T16" fmla="*/ 38276480 w 20"/>
                <a:gd name="T17" fmla="*/ 276497143 h 21"/>
                <a:gd name="T18" fmla="*/ 12758827 w 20"/>
                <a:gd name="T19" fmla="*/ 263329057 h 21"/>
                <a:gd name="T20" fmla="*/ 0 w 20"/>
                <a:gd name="T21" fmla="*/ 223832057 h 21"/>
                <a:gd name="T22" fmla="*/ 0 w 20"/>
                <a:gd name="T23" fmla="*/ 52665086 h 21"/>
                <a:gd name="T24" fmla="*/ 12758827 w 20"/>
                <a:gd name="T25" fmla="*/ 13168086 h 21"/>
                <a:gd name="T26" fmla="*/ 63794134 w 20"/>
                <a:gd name="T27" fmla="*/ 13168086 h 21"/>
                <a:gd name="T28" fmla="*/ 76549389 w 20"/>
                <a:gd name="T29" fmla="*/ 13168086 h 21"/>
                <a:gd name="T30" fmla="*/ 76549389 w 20"/>
                <a:gd name="T31" fmla="*/ 13168086 h 21"/>
                <a:gd name="T32" fmla="*/ 102067043 w 20"/>
                <a:gd name="T33" fmla="*/ 26332543 h 21"/>
                <a:gd name="T34" fmla="*/ 102067043 w 20"/>
                <a:gd name="T35" fmla="*/ 26332543 h 21"/>
                <a:gd name="T36" fmla="*/ 114825869 w 20"/>
                <a:gd name="T37" fmla="*/ 39500629 h 21"/>
                <a:gd name="T38" fmla="*/ 127584696 w 20"/>
                <a:gd name="T39" fmla="*/ 39500629 h 21"/>
                <a:gd name="T40" fmla="*/ 140343523 w 20"/>
                <a:gd name="T41" fmla="*/ 52665086 h 21"/>
                <a:gd name="T42" fmla="*/ 153102350 w 20"/>
                <a:gd name="T43" fmla="*/ 65833171 h 21"/>
                <a:gd name="T44" fmla="*/ 165861177 w 20"/>
                <a:gd name="T45" fmla="*/ 65833171 h 21"/>
                <a:gd name="T46" fmla="*/ 178620003 w 20"/>
                <a:gd name="T47" fmla="*/ 78997629 h 21"/>
                <a:gd name="T48" fmla="*/ 178620003 w 20"/>
                <a:gd name="T49" fmla="*/ 92165714 h 21"/>
                <a:gd name="T50" fmla="*/ 191378830 w 20"/>
                <a:gd name="T51" fmla="*/ 105333800 h 21"/>
                <a:gd name="T52" fmla="*/ 204134085 w 20"/>
                <a:gd name="T53" fmla="*/ 105333800 h 21"/>
                <a:gd name="T54" fmla="*/ 229651739 w 20"/>
                <a:gd name="T55" fmla="*/ 131666343 h 21"/>
                <a:gd name="T56" fmla="*/ 229651739 w 20"/>
                <a:gd name="T57" fmla="*/ 144830800 h 21"/>
                <a:gd name="T58" fmla="*/ 242410565 w 20"/>
                <a:gd name="T59" fmla="*/ 157998886 h 21"/>
                <a:gd name="T60" fmla="*/ 242410565 w 20"/>
                <a:gd name="T61" fmla="*/ 157998886 h 21"/>
                <a:gd name="T62" fmla="*/ 255169392 w 20"/>
                <a:gd name="T63" fmla="*/ 21066397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1"/>
                <a:gd name="T98" fmla="*/ 20 w 20"/>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1">
                  <a:moveTo>
                    <a:pt x="20" y="16"/>
                  </a:moveTo>
                  <a:cubicBezTo>
                    <a:pt x="19" y="17"/>
                    <a:pt x="18" y="18"/>
                    <a:pt x="17" y="18"/>
                  </a:cubicBezTo>
                  <a:cubicBezTo>
                    <a:pt x="17" y="18"/>
                    <a:pt x="17" y="18"/>
                    <a:pt x="16" y="19"/>
                  </a:cubicBezTo>
                  <a:cubicBezTo>
                    <a:pt x="16" y="19"/>
                    <a:pt x="16" y="19"/>
                    <a:pt x="15" y="19"/>
                  </a:cubicBezTo>
                  <a:cubicBezTo>
                    <a:pt x="14" y="19"/>
                    <a:pt x="13" y="19"/>
                    <a:pt x="12" y="19"/>
                  </a:cubicBezTo>
                  <a:cubicBezTo>
                    <a:pt x="12" y="20"/>
                    <a:pt x="12" y="20"/>
                    <a:pt x="11" y="20"/>
                  </a:cubicBezTo>
                  <a:cubicBezTo>
                    <a:pt x="10" y="20"/>
                    <a:pt x="9" y="20"/>
                    <a:pt x="8" y="20"/>
                  </a:cubicBezTo>
                  <a:cubicBezTo>
                    <a:pt x="7" y="20"/>
                    <a:pt x="7" y="20"/>
                    <a:pt x="7" y="20"/>
                  </a:cubicBezTo>
                  <a:cubicBezTo>
                    <a:pt x="6" y="20"/>
                    <a:pt x="5" y="21"/>
                    <a:pt x="3" y="21"/>
                  </a:cubicBezTo>
                  <a:cubicBezTo>
                    <a:pt x="2" y="21"/>
                    <a:pt x="2" y="20"/>
                    <a:pt x="1" y="20"/>
                  </a:cubicBezTo>
                  <a:cubicBezTo>
                    <a:pt x="0" y="19"/>
                    <a:pt x="0" y="18"/>
                    <a:pt x="0" y="17"/>
                  </a:cubicBezTo>
                  <a:cubicBezTo>
                    <a:pt x="0" y="4"/>
                    <a:pt x="0" y="4"/>
                    <a:pt x="0" y="4"/>
                  </a:cubicBezTo>
                  <a:cubicBezTo>
                    <a:pt x="0" y="3"/>
                    <a:pt x="0" y="2"/>
                    <a:pt x="1" y="1"/>
                  </a:cubicBezTo>
                  <a:cubicBezTo>
                    <a:pt x="2" y="1"/>
                    <a:pt x="3" y="0"/>
                    <a:pt x="5" y="1"/>
                  </a:cubicBezTo>
                  <a:cubicBezTo>
                    <a:pt x="5" y="1"/>
                    <a:pt x="6" y="1"/>
                    <a:pt x="6" y="1"/>
                  </a:cubicBezTo>
                  <a:cubicBezTo>
                    <a:pt x="6" y="1"/>
                    <a:pt x="6" y="1"/>
                    <a:pt x="6" y="1"/>
                  </a:cubicBezTo>
                  <a:cubicBezTo>
                    <a:pt x="7" y="2"/>
                    <a:pt x="7" y="2"/>
                    <a:pt x="8" y="2"/>
                  </a:cubicBezTo>
                  <a:cubicBezTo>
                    <a:pt x="8" y="2"/>
                    <a:pt x="8" y="2"/>
                    <a:pt x="8" y="2"/>
                  </a:cubicBezTo>
                  <a:cubicBezTo>
                    <a:pt x="8" y="2"/>
                    <a:pt x="9" y="3"/>
                    <a:pt x="9" y="3"/>
                  </a:cubicBezTo>
                  <a:cubicBezTo>
                    <a:pt x="10" y="3"/>
                    <a:pt x="10" y="3"/>
                    <a:pt x="10" y="3"/>
                  </a:cubicBezTo>
                  <a:cubicBezTo>
                    <a:pt x="10" y="4"/>
                    <a:pt x="11" y="4"/>
                    <a:pt x="11" y="4"/>
                  </a:cubicBezTo>
                  <a:cubicBezTo>
                    <a:pt x="11" y="4"/>
                    <a:pt x="11" y="4"/>
                    <a:pt x="12" y="5"/>
                  </a:cubicBezTo>
                  <a:cubicBezTo>
                    <a:pt x="12" y="5"/>
                    <a:pt x="12" y="5"/>
                    <a:pt x="13" y="5"/>
                  </a:cubicBezTo>
                  <a:cubicBezTo>
                    <a:pt x="13" y="6"/>
                    <a:pt x="13" y="6"/>
                    <a:pt x="14" y="6"/>
                  </a:cubicBezTo>
                  <a:cubicBezTo>
                    <a:pt x="14" y="6"/>
                    <a:pt x="14" y="6"/>
                    <a:pt x="14" y="7"/>
                  </a:cubicBezTo>
                  <a:cubicBezTo>
                    <a:pt x="15" y="7"/>
                    <a:pt x="15" y="7"/>
                    <a:pt x="15" y="8"/>
                  </a:cubicBezTo>
                  <a:cubicBezTo>
                    <a:pt x="16" y="8"/>
                    <a:pt x="16" y="8"/>
                    <a:pt x="16" y="8"/>
                  </a:cubicBezTo>
                  <a:cubicBezTo>
                    <a:pt x="17" y="9"/>
                    <a:pt x="17" y="9"/>
                    <a:pt x="18" y="10"/>
                  </a:cubicBezTo>
                  <a:cubicBezTo>
                    <a:pt x="18" y="10"/>
                    <a:pt x="18" y="11"/>
                    <a:pt x="18" y="11"/>
                  </a:cubicBezTo>
                  <a:cubicBezTo>
                    <a:pt x="18" y="11"/>
                    <a:pt x="19" y="12"/>
                    <a:pt x="19" y="12"/>
                  </a:cubicBezTo>
                  <a:cubicBezTo>
                    <a:pt x="19" y="12"/>
                    <a:pt x="19" y="12"/>
                    <a:pt x="19" y="12"/>
                  </a:cubicBezTo>
                  <a:cubicBezTo>
                    <a:pt x="20" y="13"/>
                    <a:pt x="20" y="15"/>
                    <a:pt x="2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68" name="Freeform 813"/>
            <p:cNvSpPr/>
            <p:nvPr/>
          </p:nvSpPr>
          <p:spPr bwMode="auto">
            <a:xfrm>
              <a:off x="2760663" y="2892425"/>
              <a:ext cx="47625" cy="42863"/>
            </a:xfrm>
            <a:custGeom>
              <a:avLst/>
              <a:gdLst>
                <a:gd name="T0" fmla="*/ 107368731 w 13"/>
                <a:gd name="T1" fmla="*/ 76553318 h 12"/>
                <a:gd name="T2" fmla="*/ 107368731 w 13"/>
                <a:gd name="T3" fmla="*/ 76553318 h 12"/>
                <a:gd name="T4" fmla="*/ 134210913 w 13"/>
                <a:gd name="T5" fmla="*/ 51035545 h 12"/>
                <a:gd name="T6" fmla="*/ 174472356 w 13"/>
                <a:gd name="T7" fmla="*/ 12758886 h 12"/>
                <a:gd name="T8" fmla="*/ 174472356 w 13"/>
                <a:gd name="T9" fmla="*/ 0 h 12"/>
                <a:gd name="T10" fmla="*/ 161053096 w 13"/>
                <a:gd name="T11" fmla="*/ 0 h 12"/>
                <a:gd name="T12" fmla="*/ 13419260 w 13"/>
                <a:gd name="T13" fmla="*/ 89308632 h 12"/>
                <a:gd name="T14" fmla="*/ 0 w 13"/>
                <a:gd name="T15" fmla="*/ 114826405 h 12"/>
                <a:gd name="T16" fmla="*/ 13419260 w 13"/>
                <a:gd name="T17" fmla="*/ 140344178 h 12"/>
                <a:gd name="T18" fmla="*/ 80526548 w 13"/>
                <a:gd name="T19" fmla="*/ 114826405 h 12"/>
                <a:gd name="T20" fmla="*/ 107368731 w 13"/>
                <a:gd name="T21" fmla="*/ 89308632 h 12"/>
                <a:gd name="T22" fmla="*/ 107368731 w 13"/>
                <a:gd name="T23" fmla="*/ 89308632 h 12"/>
                <a:gd name="T24" fmla="*/ 107368731 w 13"/>
                <a:gd name="T25" fmla="*/ 76553318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2"/>
                <a:gd name="T41" fmla="*/ 13 w 1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2">
                  <a:moveTo>
                    <a:pt x="8" y="6"/>
                  </a:moveTo>
                  <a:cubicBezTo>
                    <a:pt x="8" y="6"/>
                    <a:pt x="8" y="6"/>
                    <a:pt x="8" y="6"/>
                  </a:cubicBezTo>
                  <a:cubicBezTo>
                    <a:pt x="9" y="5"/>
                    <a:pt x="9" y="5"/>
                    <a:pt x="10" y="4"/>
                  </a:cubicBezTo>
                  <a:cubicBezTo>
                    <a:pt x="10" y="4"/>
                    <a:pt x="11" y="3"/>
                    <a:pt x="13" y="1"/>
                  </a:cubicBezTo>
                  <a:cubicBezTo>
                    <a:pt x="13" y="1"/>
                    <a:pt x="13" y="0"/>
                    <a:pt x="13" y="0"/>
                  </a:cubicBezTo>
                  <a:cubicBezTo>
                    <a:pt x="13" y="0"/>
                    <a:pt x="12" y="0"/>
                    <a:pt x="12" y="0"/>
                  </a:cubicBezTo>
                  <a:cubicBezTo>
                    <a:pt x="8" y="2"/>
                    <a:pt x="4" y="4"/>
                    <a:pt x="1" y="7"/>
                  </a:cubicBezTo>
                  <a:cubicBezTo>
                    <a:pt x="0" y="8"/>
                    <a:pt x="0" y="8"/>
                    <a:pt x="0" y="9"/>
                  </a:cubicBezTo>
                  <a:cubicBezTo>
                    <a:pt x="0" y="10"/>
                    <a:pt x="0" y="10"/>
                    <a:pt x="1" y="11"/>
                  </a:cubicBezTo>
                  <a:cubicBezTo>
                    <a:pt x="3" y="12"/>
                    <a:pt x="5" y="11"/>
                    <a:pt x="6" y="9"/>
                  </a:cubicBezTo>
                  <a:cubicBezTo>
                    <a:pt x="7" y="8"/>
                    <a:pt x="7" y="8"/>
                    <a:pt x="8" y="7"/>
                  </a:cubicBezTo>
                  <a:cubicBezTo>
                    <a:pt x="8" y="7"/>
                    <a:pt x="8" y="7"/>
                    <a:pt x="8" y="7"/>
                  </a:cubicBezTo>
                  <a:cubicBezTo>
                    <a:pt x="8" y="7"/>
                    <a:pt x="8" y="7"/>
                    <a:pt x="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69" name="Freeform 814"/>
            <p:cNvSpPr/>
            <p:nvPr/>
          </p:nvSpPr>
          <p:spPr bwMode="auto">
            <a:xfrm>
              <a:off x="2963863" y="2892425"/>
              <a:ext cx="47625" cy="42863"/>
            </a:xfrm>
            <a:custGeom>
              <a:avLst/>
              <a:gdLst>
                <a:gd name="T0" fmla="*/ 67103625 w 13"/>
                <a:gd name="T1" fmla="*/ 76553318 h 12"/>
                <a:gd name="T2" fmla="*/ 67103625 w 13"/>
                <a:gd name="T3" fmla="*/ 76553318 h 12"/>
                <a:gd name="T4" fmla="*/ 40261442 w 13"/>
                <a:gd name="T5" fmla="*/ 51035545 h 12"/>
                <a:gd name="T6" fmla="*/ 0 w 13"/>
                <a:gd name="T7" fmla="*/ 12758886 h 12"/>
                <a:gd name="T8" fmla="*/ 0 w 13"/>
                <a:gd name="T9" fmla="*/ 0 h 12"/>
                <a:gd name="T10" fmla="*/ 13419260 w 13"/>
                <a:gd name="T11" fmla="*/ 0 h 12"/>
                <a:gd name="T12" fmla="*/ 161053096 w 13"/>
                <a:gd name="T13" fmla="*/ 89308632 h 12"/>
                <a:gd name="T14" fmla="*/ 174472356 w 13"/>
                <a:gd name="T15" fmla="*/ 114826405 h 12"/>
                <a:gd name="T16" fmla="*/ 161053096 w 13"/>
                <a:gd name="T17" fmla="*/ 140344178 h 12"/>
                <a:gd name="T18" fmla="*/ 93945808 w 13"/>
                <a:gd name="T19" fmla="*/ 114826405 h 12"/>
                <a:gd name="T20" fmla="*/ 67103625 w 13"/>
                <a:gd name="T21" fmla="*/ 89308632 h 12"/>
                <a:gd name="T22" fmla="*/ 67103625 w 13"/>
                <a:gd name="T23" fmla="*/ 89308632 h 12"/>
                <a:gd name="T24" fmla="*/ 67103625 w 13"/>
                <a:gd name="T25" fmla="*/ 76553318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2"/>
                <a:gd name="T41" fmla="*/ 13 w 1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2">
                  <a:moveTo>
                    <a:pt x="5" y="6"/>
                  </a:moveTo>
                  <a:cubicBezTo>
                    <a:pt x="5" y="6"/>
                    <a:pt x="5" y="6"/>
                    <a:pt x="5" y="6"/>
                  </a:cubicBezTo>
                  <a:cubicBezTo>
                    <a:pt x="4" y="5"/>
                    <a:pt x="4" y="5"/>
                    <a:pt x="3" y="4"/>
                  </a:cubicBezTo>
                  <a:cubicBezTo>
                    <a:pt x="3" y="4"/>
                    <a:pt x="2" y="3"/>
                    <a:pt x="0" y="1"/>
                  </a:cubicBezTo>
                  <a:cubicBezTo>
                    <a:pt x="0" y="1"/>
                    <a:pt x="0" y="0"/>
                    <a:pt x="0" y="0"/>
                  </a:cubicBezTo>
                  <a:cubicBezTo>
                    <a:pt x="1" y="0"/>
                    <a:pt x="1" y="0"/>
                    <a:pt x="1" y="0"/>
                  </a:cubicBezTo>
                  <a:cubicBezTo>
                    <a:pt x="5" y="2"/>
                    <a:pt x="9" y="4"/>
                    <a:pt x="12" y="7"/>
                  </a:cubicBezTo>
                  <a:cubicBezTo>
                    <a:pt x="13" y="8"/>
                    <a:pt x="13" y="8"/>
                    <a:pt x="13" y="9"/>
                  </a:cubicBezTo>
                  <a:cubicBezTo>
                    <a:pt x="13" y="10"/>
                    <a:pt x="13" y="10"/>
                    <a:pt x="12" y="11"/>
                  </a:cubicBezTo>
                  <a:cubicBezTo>
                    <a:pt x="10" y="12"/>
                    <a:pt x="8" y="11"/>
                    <a:pt x="7" y="9"/>
                  </a:cubicBezTo>
                  <a:cubicBezTo>
                    <a:pt x="6" y="8"/>
                    <a:pt x="6" y="8"/>
                    <a:pt x="5" y="7"/>
                  </a:cubicBezTo>
                  <a:cubicBezTo>
                    <a:pt x="5" y="7"/>
                    <a:pt x="5" y="7"/>
                    <a:pt x="5" y="7"/>
                  </a:cubicBezTo>
                  <a:cubicBezTo>
                    <a:pt x="5" y="7"/>
                    <a:pt x="5" y="7"/>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70" name="Freeform 815"/>
            <p:cNvSpPr/>
            <p:nvPr/>
          </p:nvSpPr>
          <p:spPr bwMode="auto">
            <a:xfrm>
              <a:off x="2760663" y="3213100"/>
              <a:ext cx="47625" cy="38100"/>
            </a:xfrm>
            <a:custGeom>
              <a:avLst/>
              <a:gdLst>
                <a:gd name="T0" fmla="*/ 107368731 w 13"/>
                <a:gd name="T1" fmla="*/ 59983255 h 11"/>
                <a:gd name="T2" fmla="*/ 107368731 w 13"/>
                <a:gd name="T3" fmla="*/ 71981291 h 11"/>
                <a:gd name="T4" fmla="*/ 134210913 w 13"/>
                <a:gd name="T5" fmla="*/ 83975864 h 11"/>
                <a:gd name="T6" fmla="*/ 174472356 w 13"/>
                <a:gd name="T7" fmla="*/ 119966509 h 11"/>
                <a:gd name="T8" fmla="*/ 174472356 w 13"/>
                <a:gd name="T9" fmla="*/ 131964545 h 11"/>
                <a:gd name="T10" fmla="*/ 161053096 w 13"/>
                <a:gd name="T11" fmla="*/ 131964545 h 11"/>
                <a:gd name="T12" fmla="*/ 13419260 w 13"/>
                <a:gd name="T13" fmla="*/ 47988682 h 11"/>
                <a:gd name="T14" fmla="*/ 0 w 13"/>
                <a:gd name="T15" fmla="*/ 23992609 h 11"/>
                <a:gd name="T16" fmla="*/ 13419260 w 13"/>
                <a:gd name="T17" fmla="*/ 11998036 h 11"/>
                <a:gd name="T18" fmla="*/ 80526548 w 13"/>
                <a:gd name="T19" fmla="*/ 23992609 h 11"/>
                <a:gd name="T20" fmla="*/ 107368731 w 13"/>
                <a:gd name="T21" fmla="*/ 47988682 h 11"/>
                <a:gd name="T22" fmla="*/ 107368731 w 13"/>
                <a:gd name="T23" fmla="*/ 59983255 h 11"/>
                <a:gd name="T24" fmla="*/ 107368731 w 13"/>
                <a:gd name="T25" fmla="*/ 5998325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1"/>
                <a:gd name="T41" fmla="*/ 13 w 1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1">
                  <a:moveTo>
                    <a:pt x="8" y="5"/>
                  </a:moveTo>
                  <a:cubicBezTo>
                    <a:pt x="8" y="5"/>
                    <a:pt x="8" y="5"/>
                    <a:pt x="8" y="6"/>
                  </a:cubicBezTo>
                  <a:cubicBezTo>
                    <a:pt x="9" y="6"/>
                    <a:pt x="9" y="7"/>
                    <a:pt x="10" y="7"/>
                  </a:cubicBezTo>
                  <a:cubicBezTo>
                    <a:pt x="10" y="7"/>
                    <a:pt x="11" y="9"/>
                    <a:pt x="13" y="10"/>
                  </a:cubicBezTo>
                  <a:cubicBezTo>
                    <a:pt x="13" y="11"/>
                    <a:pt x="13" y="11"/>
                    <a:pt x="13" y="11"/>
                  </a:cubicBezTo>
                  <a:cubicBezTo>
                    <a:pt x="13" y="11"/>
                    <a:pt x="12" y="11"/>
                    <a:pt x="12" y="11"/>
                  </a:cubicBezTo>
                  <a:cubicBezTo>
                    <a:pt x="8" y="9"/>
                    <a:pt x="4" y="7"/>
                    <a:pt x="1" y="4"/>
                  </a:cubicBezTo>
                  <a:cubicBezTo>
                    <a:pt x="0" y="4"/>
                    <a:pt x="0" y="3"/>
                    <a:pt x="0" y="2"/>
                  </a:cubicBezTo>
                  <a:cubicBezTo>
                    <a:pt x="0" y="2"/>
                    <a:pt x="0" y="1"/>
                    <a:pt x="1" y="1"/>
                  </a:cubicBezTo>
                  <a:cubicBezTo>
                    <a:pt x="3" y="0"/>
                    <a:pt x="5" y="1"/>
                    <a:pt x="6" y="2"/>
                  </a:cubicBezTo>
                  <a:cubicBezTo>
                    <a:pt x="7" y="3"/>
                    <a:pt x="7" y="4"/>
                    <a:pt x="8" y="4"/>
                  </a:cubicBezTo>
                  <a:cubicBezTo>
                    <a:pt x="8" y="4"/>
                    <a:pt x="8" y="5"/>
                    <a:pt x="8" y="5"/>
                  </a:cubicBezTo>
                  <a:cubicBezTo>
                    <a:pt x="8" y="5"/>
                    <a:pt x="8"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71" name="Freeform 816"/>
            <p:cNvSpPr/>
            <p:nvPr/>
          </p:nvSpPr>
          <p:spPr bwMode="auto">
            <a:xfrm>
              <a:off x="2963863" y="3213100"/>
              <a:ext cx="47625" cy="38100"/>
            </a:xfrm>
            <a:custGeom>
              <a:avLst/>
              <a:gdLst>
                <a:gd name="T0" fmla="*/ 67103625 w 13"/>
                <a:gd name="T1" fmla="*/ 59983255 h 11"/>
                <a:gd name="T2" fmla="*/ 67103625 w 13"/>
                <a:gd name="T3" fmla="*/ 71981291 h 11"/>
                <a:gd name="T4" fmla="*/ 40261442 w 13"/>
                <a:gd name="T5" fmla="*/ 83975864 h 11"/>
                <a:gd name="T6" fmla="*/ 0 w 13"/>
                <a:gd name="T7" fmla="*/ 119966509 h 11"/>
                <a:gd name="T8" fmla="*/ 0 w 13"/>
                <a:gd name="T9" fmla="*/ 131964545 h 11"/>
                <a:gd name="T10" fmla="*/ 13419260 w 13"/>
                <a:gd name="T11" fmla="*/ 131964545 h 11"/>
                <a:gd name="T12" fmla="*/ 161053096 w 13"/>
                <a:gd name="T13" fmla="*/ 47988682 h 11"/>
                <a:gd name="T14" fmla="*/ 174472356 w 13"/>
                <a:gd name="T15" fmla="*/ 23992609 h 11"/>
                <a:gd name="T16" fmla="*/ 161053096 w 13"/>
                <a:gd name="T17" fmla="*/ 11998036 h 11"/>
                <a:gd name="T18" fmla="*/ 93945808 w 13"/>
                <a:gd name="T19" fmla="*/ 23992609 h 11"/>
                <a:gd name="T20" fmla="*/ 67103625 w 13"/>
                <a:gd name="T21" fmla="*/ 47988682 h 11"/>
                <a:gd name="T22" fmla="*/ 67103625 w 13"/>
                <a:gd name="T23" fmla="*/ 59983255 h 11"/>
                <a:gd name="T24" fmla="*/ 67103625 w 13"/>
                <a:gd name="T25" fmla="*/ 5998325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1"/>
                <a:gd name="T41" fmla="*/ 13 w 1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1">
                  <a:moveTo>
                    <a:pt x="5" y="5"/>
                  </a:moveTo>
                  <a:cubicBezTo>
                    <a:pt x="5" y="5"/>
                    <a:pt x="5" y="5"/>
                    <a:pt x="5" y="6"/>
                  </a:cubicBezTo>
                  <a:cubicBezTo>
                    <a:pt x="4" y="6"/>
                    <a:pt x="4" y="7"/>
                    <a:pt x="3" y="7"/>
                  </a:cubicBezTo>
                  <a:cubicBezTo>
                    <a:pt x="3" y="7"/>
                    <a:pt x="2" y="9"/>
                    <a:pt x="0" y="10"/>
                  </a:cubicBezTo>
                  <a:cubicBezTo>
                    <a:pt x="0" y="11"/>
                    <a:pt x="0" y="11"/>
                    <a:pt x="0" y="11"/>
                  </a:cubicBezTo>
                  <a:cubicBezTo>
                    <a:pt x="1" y="11"/>
                    <a:pt x="1" y="11"/>
                    <a:pt x="1" y="11"/>
                  </a:cubicBezTo>
                  <a:cubicBezTo>
                    <a:pt x="5" y="9"/>
                    <a:pt x="9" y="7"/>
                    <a:pt x="12" y="4"/>
                  </a:cubicBezTo>
                  <a:cubicBezTo>
                    <a:pt x="13" y="4"/>
                    <a:pt x="13" y="3"/>
                    <a:pt x="13" y="2"/>
                  </a:cubicBezTo>
                  <a:cubicBezTo>
                    <a:pt x="13" y="2"/>
                    <a:pt x="13" y="1"/>
                    <a:pt x="12" y="1"/>
                  </a:cubicBezTo>
                  <a:cubicBezTo>
                    <a:pt x="10" y="0"/>
                    <a:pt x="8" y="1"/>
                    <a:pt x="7" y="2"/>
                  </a:cubicBezTo>
                  <a:cubicBezTo>
                    <a:pt x="6" y="3"/>
                    <a:pt x="6" y="4"/>
                    <a:pt x="5" y="4"/>
                  </a:cubicBezTo>
                  <a:cubicBezTo>
                    <a:pt x="5" y="4"/>
                    <a:pt x="5" y="5"/>
                    <a:pt x="5" y="5"/>
                  </a:cubicBezTo>
                  <a:cubicBezTo>
                    <a:pt x="5" y="5"/>
                    <a:pt x="5" y="5"/>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grpSp>
      <p:grpSp>
        <p:nvGrpSpPr>
          <p:cNvPr id="72" name="Group 80"/>
          <p:cNvGrpSpPr/>
          <p:nvPr/>
        </p:nvGrpSpPr>
        <p:grpSpPr bwMode="auto">
          <a:xfrm>
            <a:off x="5413872" y="1864305"/>
            <a:ext cx="312300" cy="262990"/>
            <a:chOff x="6051550" y="2911475"/>
            <a:chExt cx="382588" cy="322263"/>
          </a:xfrm>
          <a:solidFill>
            <a:schemeClr val="bg1"/>
          </a:solidFill>
        </p:grpSpPr>
        <p:sp>
          <p:nvSpPr>
            <p:cNvPr id="73" name="Freeform 823"/>
            <p:cNvSpPr>
              <a:spLocks noEditPoints="1"/>
            </p:cNvSpPr>
            <p:nvPr/>
          </p:nvSpPr>
          <p:spPr bwMode="auto">
            <a:xfrm>
              <a:off x="6080125" y="2911475"/>
              <a:ext cx="320675" cy="236538"/>
            </a:xfrm>
            <a:custGeom>
              <a:avLst/>
              <a:gdLst>
                <a:gd name="T0" fmla="*/ 76171002 w 90"/>
                <a:gd name="T1" fmla="*/ 847730689 h 66"/>
                <a:gd name="T2" fmla="*/ 1079107006 w 90"/>
                <a:gd name="T3" fmla="*/ 847730689 h 66"/>
                <a:gd name="T4" fmla="*/ 1142582840 w 90"/>
                <a:gd name="T5" fmla="*/ 770665891 h 66"/>
                <a:gd name="T6" fmla="*/ 1142582840 w 90"/>
                <a:gd name="T7" fmla="*/ 77064797 h 66"/>
                <a:gd name="T8" fmla="*/ 1079107006 w 90"/>
                <a:gd name="T9" fmla="*/ 0 h 66"/>
                <a:gd name="T10" fmla="*/ 76171002 w 90"/>
                <a:gd name="T11" fmla="*/ 0 h 66"/>
                <a:gd name="T12" fmla="*/ 0 w 90"/>
                <a:gd name="T13" fmla="*/ 77064797 h 66"/>
                <a:gd name="T14" fmla="*/ 0 w 90"/>
                <a:gd name="T15" fmla="*/ 770665891 h 66"/>
                <a:gd name="T16" fmla="*/ 76171002 w 90"/>
                <a:gd name="T17" fmla="*/ 847730689 h 66"/>
                <a:gd name="T18" fmla="*/ 88866169 w 90"/>
                <a:gd name="T19" fmla="*/ 128443718 h 66"/>
                <a:gd name="T20" fmla="*/ 126955233 w 90"/>
                <a:gd name="T21" fmla="*/ 77064797 h 66"/>
                <a:gd name="T22" fmla="*/ 1015627608 w 90"/>
                <a:gd name="T23" fmla="*/ 77064797 h 66"/>
                <a:gd name="T24" fmla="*/ 1066411839 w 90"/>
                <a:gd name="T25" fmla="*/ 128443718 h 66"/>
                <a:gd name="T26" fmla="*/ 1066411839 w 90"/>
                <a:gd name="T27" fmla="*/ 719286971 h 66"/>
                <a:gd name="T28" fmla="*/ 1015627608 w 90"/>
                <a:gd name="T29" fmla="*/ 757821161 h 66"/>
                <a:gd name="T30" fmla="*/ 126955233 w 90"/>
                <a:gd name="T31" fmla="*/ 757821161 h 66"/>
                <a:gd name="T32" fmla="*/ 88866169 w 90"/>
                <a:gd name="T33" fmla="*/ 719286971 h 66"/>
                <a:gd name="T34" fmla="*/ 88866169 w 90"/>
                <a:gd name="T35" fmla="*/ 128443718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66"/>
                <a:gd name="T56" fmla="*/ 90 w 90"/>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66">
                  <a:moveTo>
                    <a:pt x="6" y="66"/>
                  </a:moveTo>
                  <a:cubicBezTo>
                    <a:pt x="85" y="66"/>
                    <a:pt x="85" y="66"/>
                    <a:pt x="85" y="66"/>
                  </a:cubicBezTo>
                  <a:cubicBezTo>
                    <a:pt x="88" y="66"/>
                    <a:pt x="90" y="63"/>
                    <a:pt x="90" y="60"/>
                  </a:cubicBezTo>
                  <a:cubicBezTo>
                    <a:pt x="90" y="6"/>
                    <a:pt x="90" y="6"/>
                    <a:pt x="90" y="6"/>
                  </a:cubicBezTo>
                  <a:cubicBezTo>
                    <a:pt x="90" y="2"/>
                    <a:pt x="88" y="0"/>
                    <a:pt x="85" y="0"/>
                  </a:cubicBezTo>
                  <a:cubicBezTo>
                    <a:pt x="6" y="0"/>
                    <a:pt x="6" y="0"/>
                    <a:pt x="6" y="0"/>
                  </a:cubicBezTo>
                  <a:cubicBezTo>
                    <a:pt x="3" y="0"/>
                    <a:pt x="0" y="2"/>
                    <a:pt x="0" y="6"/>
                  </a:cubicBezTo>
                  <a:cubicBezTo>
                    <a:pt x="0" y="60"/>
                    <a:pt x="0" y="60"/>
                    <a:pt x="0" y="60"/>
                  </a:cubicBezTo>
                  <a:cubicBezTo>
                    <a:pt x="0" y="63"/>
                    <a:pt x="3" y="66"/>
                    <a:pt x="6" y="66"/>
                  </a:cubicBezTo>
                  <a:close/>
                  <a:moveTo>
                    <a:pt x="7" y="10"/>
                  </a:moveTo>
                  <a:cubicBezTo>
                    <a:pt x="7" y="8"/>
                    <a:pt x="8" y="6"/>
                    <a:pt x="10" y="6"/>
                  </a:cubicBezTo>
                  <a:cubicBezTo>
                    <a:pt x="80" y="6"/>
                    <a:pt x="80" y="6"/>
                    <a:pt x="80" y="6"/>
                  </a:cubicBezTo>
                  <a:cubicBezTo>
                    <a:pt x="82" y="6"/>
                    <a:pt x="84" y="8"/>
                    <a:pt x="84" y="10"/>
                  </a:cubicBezTo>
                  <a:cubicBezTo>
                    <a:pt x="84" y="56"/>
                    <a:pt x="84" y="56"/>
                    <a:pt x="84" y="56"/>
                  </a:cubicBezTo>
                  <a:cubicBezTo>
                    <a:pt x="84" y="58"/>
                    <a:pt x="82" y="59"/>
                    <a:pt x="80" y="59"/>
                  </a:cubicBezTo>
                  <a:cubicBezTo>
                    <a:pt x="10" y="59"/>
                    <a:pt x="10" y="59"/>
                    <a:pt x="10" y="59"/>
                  </a:cubicBezTo>
                  <a:cubicBezTo>
                    <a:pt x="8" y="59"/>
                    <a:pt x="7" y="58"/>
                    <a:pt x="7" y="56"/>
                  </a:cubicBezTo>
                  <a:lnTo>
                    <a:pt x="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74" name="Freeform 824"/>
            <p:cNvSpPr/>
            <p:nvPr/>
          </p:nvSpPr>
          <p:spPr bwMode="auto">
            <a:xfrm>
              <a:off x="6051550" y="3162300"/>
              <a:ext cx="382588" cy="71438"/>
            </a:xfrm>
            <a:custGeom>
              <a:avLst/>
              <a:gdLst>
                <a:gd name="T0" fmla="*/ 1342408327 w 107"/>
                <a:gd name="T1" fmla="*/ 102067043 h 20"/>
                <a:gd name="T2" fmla="*/ 1291266680 w 107"/>
                <a:gd name="T3" fmla="*/ 25517654 h 20"/>
                <a:gd name="T4" fmla="*/ 1240128609 w 107"/>
                <a:gd name="T5" fmla="*/ 0 h 20"/>
                <a:gd name="T6" fmla="*/ 1227345880 w 107"/>
                <a:gd name="T7" fmla="*/ 0 h 20"/>
                <a:gd name="T8" fmla="*/ 127848753 w 107"/>
                <a:gd name="T9" fmla="*/ 0 h 20"/>
                <a:gd name="T10" fmla="*/ 127848753 w 107"/>
                <a:gd name="T11" fmla="*/ 0 h 20"/>
                <a:gd name="T12" fmla="*/ 63924376 w 107"/>
                <a:gd name="T13" fmla="*/ 25517654 h 20"/>
                <a:gd name="T14" fmla="*/ 12786305 w 107"/>
                <a:gd name="T15" fmla="*/ 102067043 h 20"/>
                <a:gd name="T16" fmla="*/ 12786305 w 107"/>
                <a:gd name="T17" fmla="*/ 204134085 h 20"/>
                <a:gd name="T18" fmla="*/ 76710682 w 107"/>
                <a:gd name="T19" fmla="*/ 255169392 h 20"/>
                <a:gd name="T20" fmla="*/ 1278483950 w 107"/>
                <a:gd name="T21" fmla="*/ 255169392 h 20"/>
                <a:gd name="T22" fmla="*/ 1342408327 w 107"/>
                <a:gd name="T23" fmla="*/ 204134085 h 20"/>
                <a:gd name="T24" fmla="*/ 1342408327 w 107"/>
                <a:gd name="T25" fmla="*/ 10206704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20"/>
                <a:gd name="T41" fmla="*/ 107 w 10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20">
                  <a:moveTo>
                    <a:pt x="105" y="8"/>
                  </a:moveTo>
                  <a:cubicBezTo>
                    <a:pt x="101" y="2"/>
                    <a:pt x="101" y="2"/>
                    <a:pt x="101" y="2"/>
                  </a:cubicBezTo>
                  <a:cubicBezTo>
                    <a:pt x="100" y="1"/>
                    <a:pt x="98" y="0"/>
                    <a:pt x="97" y="0"/>
                  </a:cubicBezTo>
                  <a:cubicBezTo>
                    <a:pt x="96" y="0"/>
                    <a:pt x="96" y="0"/>
                    <a:pt x="96" y="0"/>
                  </a:cubicBezTo>
                  <a:cubicBezTo>
                    <a:pt x="10" y="0"/>
                    <a:pt x="10" y="0"/>
                    <a:pt x="10" y="0"/>
                  </a:cubicBezTo>
                  <a:cubicBezTo>
                    <a:pt x="10" y="0"/>
                    <a:pt x="10" y="0"/>
                    <a:pt x="10" y="0"/>
                  </a:cubicBezTo>
                  <a:cubicBezTo>
                    <a:pt x="8" y="0"/>
                    <a:pt x="6" y="1"/>
                    <a:pt x="5" y="2"/>
                  </a:cubicBezTo>
                  <a:cubicBezTo>
                    <a:pt x="1" y="8"/>
                    <a:pt x="1" y="8"/>
                    <a:pt x="1" y="8"/>
                  </a:cubicBezTo>
                  <a:cubicBezTo>
                    <a:pt x="0" y="10"/>
                    <a:pt x="0" y="13"/>
                    <a:pt x="1" y="16"/>
                  </a:cubicBezTo>
                  <a:cubicBezTo>
                    <a:pt x="2" y="18"/>
                    <a:pt x="4" y="20"/>
                    <a:pt x="6" y="20"/>
                  </a:cubicBezTo>
                  <a:cubicBezTo>
                    <a:pt x="100" y="20"/>
                    <a:pt x="100" y="20"/>
                    <a:pt x="100" y="20"/>
                  </a:cubicBezTo>
                  <a:cubicBezTo>
                    <a:pt x="102" y="20"/>
                    <a:pt x="104" y="18"/>
                    <a:pt x="105" y="16"/>
                  </a:cubicBezTo>
                  <a:cubicBezTo>
                    <a:pt x="107" y="13"/>
                    <a:pt x="106" y="10"/>
                    <a:pt x="10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grpSp>
      <p:grpSp>
        <p:nvGrpSpPr>
          <p:cNvPr id="75" name="Group 81"/>
          <p:cNvGrpSpPr/>
          <p:nvPr/>
        </p:nvGrpSpPr>
        <p:grpSpPr bwMode="auto">
          <a:xfrm>
            <a:off x="3432222" y="1814265"/>
            <a:ext cx="354938" cy="301890"/>
            <a:chOff x="7700963" y="2874963"/>
            <a:chExt cx="434975" cy="369888"/>
          </a:xfrm>
          <a:solidFill>
            <a:schemeClr val="bg1"/>
          </a:solidFill>
        </p:grpSpPr>
        <p:sp>
          <p:nvSpPr>
            <p:cNvPr id="76" name="Freeform 829"/>
            <p:cNvSpPr/>
            <p:nvPr/>
          </p:nvSpPr>
          <p:spPr bwMode="auto">
            <a:xfrm>
              <a:off x="7743825" y="3017838"/>
              <a:ext cx="346075" cy="115888"/>
            </a:xfrm>
            <a:custGeom>
              <a:avLst/>
              <a:gdLst>
                <a:gd name="T0" fmla="*/ 25459703 w 97"/>
                <a:gd name="T1" fmla="*/ 419688392 h 32"/>
                <a:gd name="T2" fmla="*/ 38185987 w 97"/>
                <a:gd name="T3" fmla="*/ 419688392 h 32"/>
                <a:gd name="T4" fmla="*/ 63645690 w 97"/>
                <a:gd name="T5" fmla="*/ 393457868 h 32"/>
                <a:gd name="T6" fmla="*/ 63645690 w 97"/>
                <a:gd name="T7" fmla="*/ 340996819 h 32"/>
                <a:gd name="T8" fmla="*/ 165477367 w 97"/>
                <a:gd name="T9" fmla="*/ 236074721 h 32"/>
                <a:gd name="T10" fmla="*/ 547351506 w 97"/>
                <a:gd name="T11" fmla="*/ 236074721 h 32"/>
                <a:gd name="T12" fmla="*/ 598267345 w 97"/>
                <a:gd name="T13" fmla="*/ 275422318 h 32"/>
                <a:gd name="T14" fmla="*/ 598267345 w 97"/>
                <a:gd name="T15" fmla="*/ 393457868 h 32"/>
                <a:gd name="T16" fmla="*/ 623723480 w 97"/>
                <a:gd name="T17" fmla="*/ 419688392 h 32"/>
                <a:gd name="T18" fmla="*/ 623723480 w 97"/>
                <a:gd name="T19" fmla="*/ 419688392 h 32"/>
                <a:gd name="T20" fmla="*/ 649183183 w 97"/>
                <a:gd name="T21" fmla="*/ 393457868 h 32"/>
                <a:gd name="T22" fmla="*/ 649183183 w 97"/>
                <a:gd name="T23" fmla="*/ 275422318 h 32"/>
                <a:gd name="T24" fmla="*/ 687369170 w 97"/>
                <a:gd name="T25" fmla="*/ 236074721 h 32"/>
                <a:gd name="T26" fmla="*/ 1081973161 w 97"/>
                <a:gd name="T27" fmla="*/ 236074721 h 32"/>
                <a:gd name="T28" fmla="*/ 1183804838 w 97"/>
                <a:gd name="T29" fmla="*/ 340996819 h 32"/>
                <a:gd name="T30" fmla="*/ 1183804838 w 97"/>
                <a:gd name="T31" fmla="*/ 393457868 h 32"/>
                <a:gd name="T32" fmla="*/ 1209260973 w 97"/>
                <a:gd name="T33" fmla="*/ 419688392 h 32"/>
                <a:gd name="T34" fmla="*/ 1209260973 w 97"/>
                <a:gd name="T35" fmla="*/ 419688392 h 32"/>
                <a:gd name="T36" fmla="*/ 1234720677 w 97"/>
                <a:gd name="T37" fmla="*/ 393457868 h 32"/>
                <a:gd name="T38" fmla="*/ 1234720677 w 97"/>
                <a:gd name="T39" fmla="*/ 340996819 h 32"/>
                <a:gd name="T40" fmla="*/ 1081973161 w 97"/>
                <a:gd name="T41" fmla="*/ 170500220 h 32"/>
                <a:gd name="T42" fmla="*/ 687369170 w 97"/>
                <a:gd name="T43" fmla="*/ 170500220 h 32"/>
                <a:gd name="T44" fmla="*/ 649183183 w 97"/>
                <a:gd name="T45" fmla="*/ 131152623 h 32"/>
                <a:gd name="T46" fmla="*/ 649183183 w 97"/>
                <a:gd name="T47" fmla="*/ 26230525 h 32"/>
                <a:gd name="T48" fmla="*/ 623723480 w 97"/>
                <a:gd name="T49" fmla="*/ 0 h 32"/>
                <a:gd name="T50" fmla="*/ 623723480 w 97"/>
                <a:gd name="T51" fmla="*/ 0 h 32"/>
                <a:gd name="T52" fmla="*/ 598267345 w 97"/>
                <a:gd name="T53" fmla="*/ 26230525 h 32"/>
                <a:gd name="T54" fmla="*/ 598267345 w 97"/>
                <a:gd name="T55" fmla="*/ 131152623 h 32"/>
                <a:gd name="T56" fmla="*/ 547351506 w 97"/>
                <a:gd name="T57" fmla="*/ 170500220 h 32"/>
                <a:gd name="T58" fmla="*/ 165477367 w 97"/>
                <a:gd name="T59" fmla="*/ 170500220 h 32"/>
                <a:gd name="T60" fmla="*/ 0 w 97"/>
                <a:gd name="T61" fmla="*/ 340996819 h 32"/>
                <a:gd name="T62" fmla="*/ 0 w 97"/>
                <a:gd name="T63" fmla="*/ 393457868 h 32"/>
                <a:gd name="T64" fmla="*/ 25459703 w 97"/>
                <a:gd name="T65" fmla="*/ 419688392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32"/>
                <a:gd name="T101" fmla="*/ 97 w 9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32">
                  <a:moveTo>
                    <a:pt x="2" y="32"/>
                  </a:moveTo>
                  <a:cubicBezTo>
                    <a:pt x="3" y="32"/>
                    <a:pt x="3" y="32"/>
                    <a:pt x="3" y="32"/>
                  </a:cubicBezTo>
                  <a:cubicBezTo>
                    <a:pt x="4" y="32"/>
                    <a:pt x="5" y="31"/>
                    <a:pt x="5" y="30"/>
                  </a:cubicBezTo>
                  <a:cubicBezTo>
                    <a:pt x="5" y="26"/>
                    <a:pt x="5" y="26"/>
                    <a:pt x="5" y="26"/>
                  </a:cubicBezTo>
                  <a:cubicBezTo>
                    <a:pt x="5" y="21"/>
                    <a:pt x="8" y="18"/>
                    <a:pt x="13" y="18"/>
                  </a:cubicBezTo>
                  <a:cubicBezTo>
                    <a:pt x="43" y="18"/>
                    <a:pt x="43" y="18"/>
                    <a:pt x="43" y="18"/>
                  </a:cubicBezTo>
                  <a:cubicBezTo>
                    <a:pt x="45" y="18"/>
                    <a:pt x="47" y="19"/>
                    <a:pt x="47" y="21"/>
                  </a:cubicBezTo>
                  <a:cubicBezTo>
                    <a:pt x="47" y="30"/>
                    <a:pt x="47" y="30"/>
                    <a:pt x="47" y="30"/>
                  </a:cubicBezTo>
                  <a:cubicBezTo>
                    <a:pt x="47" y="31"/>
                    <a:pt x="48" y="32"/>
                    <a:pt x="49" y="32"/>
                  </a:cubicBezTo>
                  <a:cubicBezTo>
                    <a:pt x="49" y="32"/>
                    <a:pt x="49" y="32"/>
                    <a:pt x="49" y="32"/>
                  </a:cubicBezTo>
                  <a:cubicBezTo>
                    <a:pt x="50" y="32"/>
                    <a:pt x="51" y="31"/>
                    <a:pt x="51" y="30"/>
                  </a:cubicBezTo>
                  <a:cubicBezTo>
                    <a:pt x="51" y="21"/>
                    <a:pt x="51" y="21"/>
                    <a:pt x="51" y="21"/>
                  </a:cubicBezTo>
                  <a:cubicBezTo>
                    <a:pt x="51" y="19"/>
                    <a:pt x="52" y="18"/>
                    <a:pt x="54" y="18"/>
                  </a:cubicBezTo>
                  <a:cubicBezTo>
                    <a:pt x="85" y="18"/>
                    <a:pt x="85" y="18"/>
                    <a:pt x="85" y="18"/>
                  </a:cubicBezTo>
                  <a:cubicBezTo>
                    <a:pt x="89" y="18"/>
                    <a:pt x="93" y="21"/>
                    <a:pt x="93" y="26"/>
                  </a:cubicBezTo>
                  <a:cubicBezTo>
                    <a:pt x="93" y="30"/>
                    <a:pt x="93" y="30"/>
                    <a:pt x="93" y="30"/>
                  </a:cubicBezTo>
                  <a:cubicBezTo>
                    <a:pt x="93" y="31"/>
                    <a:pt x="94" y="32"/>
                    <a:pt x="95" y="32"/>
                  </a:cubicBezTo>
                  <a:cubicBezTo>
                    <a:pt x="95" y="32"/>
                    <a:pt x="95" y="32"/>
                    <a:pt x="95" y="32"/>
                  </a:cubicBezTo>
                  <a:cubicBezTo>
                    <a:pt x="97" y="32"/>
                    <a:pt x="97" y="31"/>
                    <a:pt x="97" y="30"/>
                  </a:cubicBezTo>
                  <a:cubicBezTo>
                    <a:pt x="97" y="26"/>
                    <a:pt x="97" y="26"/>
                    <a:pt x="97" y="26"/>
                  </a:cubicBezTo>
                  <a:cubicBezTo>
                    <a:pt x="97" y="19"/>
                    <a:pt x="92" y="13"/>
                    <a:pt x="85" y="13"/>
                  </a:cubicBezTo>
                  <a:cubicBezTo>
                    <a:pt x="54" y="13"/>
                    <a:pt x="54" y="13"/>
                    <a:pt x="54" y="13"/>
                  </a:cubicBezTo>
                  <a:cubicBezTo>
                    <a:pt x="52" y="13"/>
                    <a:pt x="51" y="12"/>
                    <a:pt x="51" y="10"/>
                  </a:cubicBezTo>
                  <a:cubicBezTo>
                    <a:pt x="51" y="2"/>
                    <a:pt x="51" y="2"/>
                    <a:pt x="51" y="2"/>
                  </a:cubicBezTo>
                  <a:cubicBezTo>
                    <a:pt x="51" y="1"/>
                    <a:pt x="50" y="0"/>
                    <a:pt x="49" y="0"/>
                  </a:cubicBezTo>
                  <a:cubicBezTo>
                    <a:pt x="49" y="0"/>
                    <a:pt x="49" y="0"/>
                    <a:pt x="49" y="0"/>
                  </a:cubicBezTo>
                  <a:cubicBezTo>
                    <a:pt x="48" y="0"/>
                    <a:pt x="47" y="1"/>
                    <a:pt x="47" y="2"/>
                  </a:cubicBezTo>
                  <a:cubicBezTo>
                    <a:pt x="47" y="10"/>
                    <a:pt x="47" y="10"/>
                    <a:pt x="47" y="10"/>
                  </a:cubicBezTo>
                  <a:cubicBezTo>
                    <a:pt x="47" y="12"/>
                    <a:pt x="45" y="13"/>
                    <a:pt x="43" y="13"/>
                  </a:cubicBezTo>
                  <a:cubicBezTo>
                    <a:pt x="13" y="13"/>
                    <a:pt x="13" y="13"/>
                    <a:pt x="13" y="13"/>
                  </a:cubicBezTo>
                  <a:cubicBezTo>
                    <a:pt x="6" y="13"/>
                    <a:pt x="0" y="19"/>
                    <a:pt x="0" y="26"/>
                  </a:cubicBezTo>
                  <a:cubicBezTo>
                    <a:pt x="0" y="30"/>
                    <a:pt x="0" y="30"/>
                    <a:pt x="0" y="30"/>
                  </a:cubicBezTo>
                  <a:cubicBezTo>
                    <a:pt x="0" y="31"/>
                    <a:pt x="1" y="32"/>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77" name="Freeform 830"/>
            <p:cNvSpPr/>
            <p:nvPr/>
          </p:nvSpPr>
          <p:spPr bwMode="auto">
            <a:xfrm>
              <a:off x="7847013" y="2874963"/>
              <a:ext cx="142875" cy="128588"/>
            </a:xfrm>
            <a:custGeom>
              <a:avLst/>
              <a:gdLst>
                <a:gd name="T0" fmla="*/ 102066328 w 40"/>
                <a:gd name="T1" fmla="*/ 459302048 h 36"/>
                <a:gd name="T2" fmla="*/ 229650131 w 40"/>
                <a:gd name="T3" fmla="*/ 459302048 h 36"/>
                <a:gd name="T4" fmla="*/ 280681509 w 40"/>
                <a:gd name="T5" fmla="*/ 459302048 h 36"/>
                <a:gd name="T6" fmla="*/ 408265313 w 40"/>
                <a:gd name="T7" fmla="*/ 459302048 h 36"/>
                <a:gd name="T8" fmla="*/ 510331641 w 40"/>
                <a:gd name="T9" fmla="*/ 357235323 h 36"/>
                <a:gd name="T10" fmla="*/ 510331641 w 40"/>
                <a:gd name="T11" fmla="*/ 102066725 h 36"/>
                <a:gd name="T12" fmla="*/ 408265313 w 40"/>
                <a:gd name="T13" fmla="*/ 0 h 36"/>
                <a:gd name="T14" fmla="*/ 102066328 w 40"/>
                <a:gd name="T15" fmla="*/ 0 h 36"/>
                <a:gd name="T16" fmla="*/ 0 w 40"/>
                <a:gd name="T17" fmla="*/ 102066725 h 36"/>
                <a:gd name="T18" fmla="*/ 0 w 40"/>
                <a:gd name="T19" fmla="*/ 357235323 h 36"/>
                <a:gd name="T20" fmla="*/ 102066328 w 40"/>
                <a:gd name="T21" fmla="*/ 45930204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6"/>
                <a:gd name="T35" fmla="*/ 40 w 4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6">
                  <a:moveTo>
                    <a:pt x="8" y="36"/>
                  </a:moveTo>
                  <a:cubicBezTo>
                    <a:pt x="18" y="36"/>
                    <a:pt x="18" y="36"/>
                    <a:pt x="18" y="36"/>
                  </a:cubicBezTo>
                  <a:cubicBezTo>
                    <a:pt x="22" y="36"/>
                    <a:pt x="22" y="36"/>
                    <a:pt x="22" y="36"/>
                  </a:cubicBezTo>
                  <a:cubicBezTo>
                    <a:pt x="32" y="36"/>
                    <a:pt x="32" y="36"/>
                    <a:pt x="32" y="36"/>
                  </a:cubicBezTo>
                  <a:cubicBezTo>
                    <a:pt x="36" y="36"/>
                    <a:pt x="40" y="32"/>
                    <a:pt x="40" y="28"/>
                  </a:cubicBezTo>
                  <a:cubicBezTo>
                    <a:pt x="40" y="8"/>
                    <a:pt x="40" y="8"/>
                    <a:pt x="40" y="8"/>
                  </a:cubicBezTo>
                  <a:cubicBezTo>
                    <a:pt x="40" y="3"/>
                    <a:pt x="36" y="0"/>
                    <a:pt x="32" y="0"/>
                  </a:cubicBezTo>
                  <a:cubicBezTo>
                    <a:pt x="8" y="0"/>
                    <a:pt x="8" y="0"/>
                    <a:pt x="8" y="0"/>
                  </a:cubicBezTo>
                  <a:cubicBezTo>
                    <a:pt x="4" y="0"/>
                    <a:pt x="0" y="3"/>
                    <a:pt x="0" y="8"/>
                  </a:cubicBezTo>
                  <a:cubicBezTo>
                    <a:pt x="0" y="28"/>
                    <a:pt x="0" y="28"/>
                    <a:pt x="0" y="28"/>
                  </a:cubicBezTo>
                  <a:cubicBezTo>
                    <a:pt x="0" y="32"/>
                    <a:pt x="4" y="36"/>
                    <a:pt x="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78" name="Freeform 831"/>
            <p:cNvSpPr/>
            <p:nvPr/>
          </p:nvSpPr>
          <p:spPr bwMode="auto">
            <a:xfrm>
              <a:off x="7700963" y="3148013"/>
              <a:ext cx="103188" cy="96838"/>
            </a:xfrm>
            <a:custGeom>
              <a:avLst/>
              <a:gdLst>
                <a:gd name="T0" fmla="*/ 291200094 w 29"/>
                <a:gd name="T1" fmla="*/ 0 h 27"/>
                <a:gd name="T2" fmla="*/ 75964159 w 29"/>
                <a:gd name="T3" fmla="*/ 0 h 27"/>
                <a:gd name="T4" fmla="*/ 0 w 29"/>
                <a:gd name="T5" fmla="*/ 77183473 h 27"/>
                <a:gd name="T6" fmla="*/ 0 w 29"/>
                <a:gd name="T7" fmla="*/ 270134981 h 27"/>
                <a:gd name="T8" fmla="*/ 75964159 w 29"/>
                <a:gd name="T9" fmla="*/ 347318453 h 27"/>
                <a:gd name="T10" fmla="*/ 291200094 w 29"/>
                <a:gd name="T11" fmla="*/ 347318453 h 27"/>
                <a:gd name="T12" fmla="*/ 367164253 w 29"/>
                <a:gd name="T13" fmla="*/ 270134981 h 27"/>
                <a:gd name="T14" fmla="*/ 367164253 w 29"/>
                <a:gd name="T15" fmla="*/ 77183473 h 27"/>
                <a:gd name="T16" fmla="*/ 291200094 w 29"/>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7"/>
                <a:gd name="T29" fmla="*/ 29 w 2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7">
                  <a:moveTo>
                    <a:pt x="23" y="0"/>
                  </a:moveTo>
                  <a:cubicBezTo>
                    <a:pt x="6" y="0"/>
                    <a:pt x="6" y="0"/>
                    <a:pt x="6" y="0"/>
                  </a:cubicBezTo>
                  <a:cubicBezTo>
                    <a:pt x="2" y="0"/>
                    <a:pt x="0" y="3"/>
                    <a:pt x="0" y="6"/>
                  </a:cubicBezTo>
                  <a:cubicBezTo>
                    <a:pt x="0" y="21"/>
                    <a:pt x="0" y="21"/>
                    <a:pt x="0" y="21"/>
                  </a:cubicBezTo>
                  <a:cubicBezTo>
                    <a:pt x="0" y="24"/>
                    <a:pt x="2" y="27"/>
                    <a:pt x="6" y="27"/>
                  </a:cubicBezTo>
                  <a:cubicBezTo>
                    <a:pt x="23" y="27"/>
                    <a:pt x="23" y="27"/>
                    <a:pt x="23" y="27"/>
                  </a:cubicBezTo>
                  <a:cubicBezTo>
                    <a:pt x="27" y="27"/>
                    <a:pt x="29" y="24"/>
                    <a:pt x="29" y="21"/>
                  </a:cubicBezTo>
                  <a:cubicBezTo>
                    <a:pt x="29" y="6"/>
                    <a:pt x="29" y="6"/>
                    <a:pt x="29" y="6"/>
                  </a:cubicBezTo>
                  <a:cubicBezTo>
                    <a:pt x="29" y="3"/>
                    <a:pt x="27"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79" name="Freeform 832"/>
            <p:cNvSpPr/>
            <p:nvPr/>
          </p:nvSpPr>
          <p:spPr bwMode="auto">
            <a:xfrm>
              <a:off x="7864475" y="3148013"/>
              <a:ext cx="106363" cy="96838"/>
            </a:xfrm>
            <a:custGeom>
              <a:avLst/>
              <a:gdLst>
                <a:gd name="T0" fmla="*/ 301680922 w 30"/>
                <a:gd name="T1" fmla="*/ 0 h 27"/>
                <a:gd name="T2" fmla="*/ 75422003 w 30"/>
                <a:gd name="T3" fmla="*/ 0 h 27"/>
                <a:gd name="T4" fmla="*/ 0 w 30"/>
                <a:gd name="T5" fmla="*/ 77183473 h 27"/>
                <a:gd name="T6" fmla="*/ 0 w 30"/>
                <a:gd name="T7" fmla="*/ 270134981 h 27"/>
                <a:gd name="T8" fmla="*/ 75422003 w 30"/>
                <a:gd name="T9" fmla="*/ 347318453 h 27"/>
                <a:gd name="T10" fmla="*/ 301680922 w 30"/>
                <a:gd name="T11" fmla="*/ 347318453 h 27"/>
                <a:gd name="T12" fmla="*/ 377102926 w 30"/>
                <a:gd name="T13" fmla="*/ 270134981 h 27"/>
                <a:gd name="T14" fmla="*/ 377102926 w 30"/>
                <a:gd name="T15" fmla="*/ 77183473 h 27"/>
                <a:gd name="T16" fmla="*/ 301680922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sp>
          <p:nvSpPr>
            <p:cNvPr id="80" name="Freeform 833"/>
            <p:cNvSpPr/>
            <p:nvPr/>
          </p:nvSpPr>
          <p:spPr bwMode="auto">
            <a:xfrm>
              <a:off x="8027988" y="3148013"/>
              <a:ext cx="107950" cy="96838"/>
            </a:xfrm>
            <a:custGeom>
              <a:avLst/>
              <a:gdLst>
                <a:gd name="T0" fmla="*/ 310752067 w 30"/>
                <a:gd name="T1" fmla="*/ 0 h 27"/>
                <a:gd name="T2" fmla="*/ 77688017 w 30"/>
                <a:gd name="T3" fmla="*/ 0 h 27"/>
                <a:gd name="T4" fmla="*/ 0 w 30"/>
                <a:gd name="T5" fmla="*/ 77183473 h 27"/>
                <a:gd name="T6" fmla="*/ 0 w 30"/>
                <a:gd name="T7" fmla="*/ 270134981 h 27"/>
                <a:gd name="T8" fmla="*/ 77688017 w 30"/>
                <a:gd name="T9" fmla="*/ 347318453 h 27"/>
                <a:gd name="T10" fmla="*/ 310752067 w 30"/>
                <a:gd name="T11" fmla="*/ 347318453 h 27"/>
                <a:gd name="T12" fmla="*/ 388440083 w 30"/>
                <a:gd name="T13" fmla="*/ 270134981 h 27"/>
                <a:gd name="T14" fmla="*/ 388440083 w 30"/>
                <a:gd name="T15" fmla="*/ 77183473 h 27"/>
                <a:gd name="T16" fmla="*/ 310752067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n-lt"/>
                <a:cs typeface="+mn-ea"/>
                <a:sym typeface="+mn-lt"/>
              </a:endParaRPr>
            </a:p>
          </p:txBody>
        </p:sp>
      </p:grpSp>
      <p:sp>
        <p:nvSpPr>
          <p:cNvPr id="81" name="Text Placeholder 33"/>
          <p:cNvSpPr txBox="1"/>
          <p:nvPr/>
        </p:nvSpPr>
        <p:spPr>
          <a:xfrm>
            <a:off x="1339865" y="3121883"/>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线上运营</a:t>
            </a:r>
            <a:endParaRPr lang="en-AU" altLang="zh-CN" sz="1500" dirty="0">
              <a:solidFill>
                <a:srgbClr val="43536A"/>
              </a:solidFill>
              <a:latin typeface="+mn-lt"/>
              <a:ea typeface="+mn-ea"/>
              <a:cs typeface="+mn-ea"/>
              <a:sym typeface="+mn-lt"/>
            </a:endParaRPr>
          </a:p>
        </p:txBody>
      </p:sp>
      <p:sp>
        <p:nvSpPr>
          <p:cNvPr id="82" name="Text Placeholder 33"/>
          <p:cNvSpPr txBox="1"/>
          <p:nvPr/>
        </p:nvSpPr>
        <p:spPr>
          <a:xfrm>
            <a:off x="6099941" y="3121883"/>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市场推广</a:t>
            </a:r>
            <a:endParaRPr lang="en-AU" altLang="zh-CN" sz="1500" dirty="0">
              <a:solidFill>
                <a:srgbClr val="43536A"/>
              </a:solidFill>
              <a:latin typeface="+mn-lt"/>
              <a:ea typeface="+mn-ea"/>
              <a:cs typeface="+mn-ea"/>
              <a:sym typeface="+mn-lt"/>
            </a:endParaRPr>
          </a:p>
        </p:txBody>
      </p:sp>
      <p:sp>
        <p:nvSpPr>
          <p:cNvPr id="83" name="Text Placeholder 33"/>
          <p:cNvSpPr txBox="1"/>
          <p:nvPr/>
        </p:nvSpPr>
        <p:spPr>
          <a:xfrm>
            <a:off x="6099941" y="1497294"/>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平台研发</a:t>
            </a:r>
            <a:endParaRPr lang="en-AU" altLang="zh-CN" sz="1500" dirty="0">
              <a:solidFill>
                <a:srgbClr val="43536A"/>
              </a:solidFill>
              <a:latin typeface="+mn-lt"/>
              <a:ea typeface="+mn-ea"/>
              <a:cs typeface="+mn-ea"/>
              <a:sym typeface="+mn-lt"/>
            </a:endParaRPr>
          </a:p>
        </p:txBody>
      </p:sp>
      <p:sp>
        <p:nvSpPr>
          <p:cNvPr id="84" name="Text Placeholder 33"/>
          <p:cNvSpPr txBox="1"/>
          <p:nvPr/>
        </p:nvSpPr>
        <p:spPr>
          <a:xfrm>
            <a:off x="1348578" y="1497294"/>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用户补贴</a:t>
            </a:r>
            <a:endParaRPr lang="en-AU" altLang="zh-CN" sz="1500" dirty="0">
              <a:solidFill>
                <a:srgbClr val="43536A"/>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750"/>
                                        <p:tgtEl>
                                          <p:spTgt spid="26"/>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2500"/>
                            </p:stCondLst>
                            <p:childTnLst>
                              <p:par>
                                <p:cTn id="17" presetID="22" presetClass="entr" presetSubtype="1" fill="hold" grpId="0" nodeType="afterEffect">
                                  <p:stCondLst>
                                    <p:cond delay="25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325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3750"/>
                            </p:stCondLst>
                            <p:childTnLst>
                              <p:par>
                                <p:cTn id="25" presetID="22" presetClass="entr" presetSubtype="4" fill="hold" grpId="0" nodeType="afterEffect">
                                  <p:stCondLst>
                                    <p:cond delay="25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500"/>
                            </p:stCondLst>
                            <p:childTnLst>
                              <p:par>
                                <p:cTn id="32" presetID="22" presetClass="entr" presetSubtype="4" fill="hold" grpId="0" nodeType="afterEffect">
                                  <p:stCondLst>
                                    <p:cond delay="25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2" presetClass="entr" presetSubtype="2" decel="100000" fill="hold" grpId="0" nodeType="withEffect">
                                  <p:stCondLst>
                                    <p:cond delay="250"/>
                                  </p:stCondLst>
                                  <p:iterate type="wd">
                                    <p:tmPct val="10000"/>
                                  </p:iterate>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1+#ppt_w/2"/>
                                          </p:val>
                                        </p:tav>
                                        <p:tav tm="100000">
                                          <p:val>
                                            <p:strVal val="#ppt_x"/>
                                          </p:val>
                                        </p:tav>
                                      </p:tavLst>
                                    </p:anim>
                                    <p:anim calcmode="lin" valueType="num">
                                      <p:cBhvr additive="base">
                                        <p:cTn id="41" dur="500" fill="hold"/>
                                        <p:tgtEl>
                                          <p:spTgt spid="44"/>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250"/>
                                  </p:stCondLst>
                                  <p:iterate type="wd">
                                    <p:tmPct val="10000"/>
                                  </p:iterate>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1+#ppt_w/2"/>
                                          </p:val>
                                        </p:tav>
                                        <p:tav tm="100000">
                                          <p:val>
                                            <p:strVal val="#ppt_x"/>
                                          </p:val>
                                        </p:tav>
                                      </p:tavLst>
                                    </p:anim>
                                    <p:anim calcmode="lin" valueType="num">
                                      <p:cBhvr additive="base">
                                        <p:cTn id="45" dur="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8" decel="100000" fill="hold" grpId="0" nodeType="withEffect">
                                  <p:stCondLst>
                                    <p:cond delay="250"/>
                                  </p:stCondLst>
                                  <p:iterate type="wd">
                                    <p:tmPct val="10000"/>
                                  </p:iterate>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fill="hold"/>
                                        <p:tgtEl>
                                          <p:spTgt spid="46"/>
                                        </p:tgtEl>
                                        <p:attrNameLst>
                                          <p:attrName>ppt_x</p:attrName>
                                        </p:attrNameLst>
                                      </p:cBhvr>
                                      <p:tavLst>
                                        <p:tav tm="0">
                                          <p:val>
                                            <p:strVal val="0-#ppt_w/2"/>
                                          </p:val>
                                        </p:tav>
                                        <p:tav tm="100000">
                                          <p:val>
                                            <p:strVal val="#ppt_x"/>
                                          </p:val>
                                        </p:tav>
                                      </p:tavLst>
                                    </p:anim>
                                    <p:anim calcmode="lin" valueType="num">
                                      <p:cBhvr additive="base">
                                        <p:cTn id="49" dur="500" fill="hold"/>
                                        <p:tgtEl>
                                          <p:spTgt spid="46"/>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250"/>
                                  </p:stCondLst>
                                  <p:iterate type="wd">
                                    <p:tmPct val="10000"/>
                                  </p:iterate>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3" grpId="0" animBg="1"/>
      <p:bldP spid="34" grpId="0" animBg="1"/>
      <p:bldP spid="36" grpId="0" animBg="1"/>
      <p:bldP spid="38" grpId="0" animBg="1"/>
      <p:bldP spid="40" grpId="0" animBg="1"/>
      <p:bldP spid="42" grpId="0" animBg="1"/>
      <p:bldP spid="44" grpId="0" animBg="1"/>
      <p:bldP spid="45" grpId="0" animBg="1"/>
      <p:bldP spid="46"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20"/>
          <p:cNvGrpSpPr/>
          <p:nvPr/>
        </p:nvGrpSpPr>
        <p:grpSpPr>
          <a:xfrm>
            <a:off x="400621" y="2989027"/>
            <a:ext cx="8203895" cy="34290"/>
            <a:chOff x="623889" y="3209929"/>
            <a:chExt cx="10944224" cy="438144"/>
          </a:xfrm>
          <a:solidFill>
            <a:schemeClr val="tx2"/>
          </a:solid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grpSp>
      <p:cxnSp>
        <p:nvCxnSpPr>
          <p:cNvPr id="129" name="肘形连接符 128"/>
          <p:cNvCxnSpPr/>
          <p:nvPr/>
        </p:nvCxnSpPr>
        <p:spPr>
          <a:xfrm rot="5400000" flipH="1" flipV="1">
            <a:off x="810376" y="2362646"/>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43" name="肘形连接符 142"/>
          <p:cNvCxnSpPr/>
          <p:nvPr/>
        </p:nvCxnSpPr>
        <p:spPr>
          <a:xfrm rot="5400000" flipH="1" flipV="1">
            <a:off x="3455629" y="2362646"/>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50" name="肘形连接符 149"/>
          <p:cNvCxnSpPr/>
          <p:nvPr/>
        </p:nvCxnSpPr>
        <p:spPr>
          <a:xfrm rot="5400000" flipH="1" flipV="1">
            <a:off x="5731484" y="2362646"/>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57" name="肘形连接符 156"/>
          <p:cNvCxnSpPr/>
          <p:nvPr/>
        </p:nvCxnSpPr>
        <p:spPr>
          <a:xfrm rot="16200000" flipH="1">
            <a:off x="2327639" y="3539833"/>
            <a:ext cx="427856" cy="218547"/>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71" name="肘形连接符 170"/>
          <p:cNvCxnSpPr/>
          <p:nvPr/>
        </p:nvCxnSpPr>
        <p:spPr>
          <a:xfrm rot="16200000" flipH="1">
            <a:off x="4747299" y="3539834"/>
            <a:ext cx="427854" cy="218547"/>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bwMode="auto">
          <a:xfrm>
            <a:off x="3417318" y="2787123"/>
            <a:ext cx="431138" cy="431138"/>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54" name="椭圆 53"/>
          <p:cNvSpPr/>
          <p:nvPr/>
        </p:nvSpPr>
        <p:spPr bwMode="auto">
          <a:xfrm>
            <a:off x="2217677" y="2787123"/>
            <a:ext cx="431138" cy="431138"/>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55" name="椭圆 54"/>
          <p:cNvSpPr/>
          <p:nvPr/>
        </p:nvSpPr>
        <p:spPr bwMode="auto">
          <a:xfrm>
            <a:off x="808273" y="2787123"/>
            <a:ext cx="431138" cy="431138"/>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56" name="椭圆 55"/>
          <p:cNvSpPr/>
          <p:nvPr/>
        </p:nvSpPr>
        <p:spPr bwMode="auto">
          <a:xfrm>
            <a:off x="4586306" y="2787123"/>
            <a:ext cx="431138" cy="431138"/>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57" name="椭圆 56"/>
          <p:cNvSpPr/>
          <p:nvPr/>
        </p:nvSpPr>
        <p:spPr bwMode="auto">
          <a:xfrm>
            <a:off x="5691898" y="2787123"/>
            <a:ext cx="431138" cy="431138"/>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58" name="椭圆 57"/>
          <p:cNvSpPr/>
          <p:nvPr/>
        </p:nvSpPr>
        <p:spPr bwMode="auto">
          <a:xfrm>
            <a:off x="7397912" y="2787123"/>
            <a:ext cx="431138" cy="431138"/>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120" name="矩形 119"/>
          <p:cNvSpPr/>
          <p:nvPr/>
        </p:nvSpPr>
        <p:spPr>
          <a:xfrm>
            <a:off x="8283029" y="2942784"/>
            <a:ext cx="37778" cy="126773"/>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dirty="0">
              <a:solidFill>
                <a:srgbClr val="FFFFFF"/>
              </a:solidFill>
              <a:cs typeface="+mn-ea"/>
              <a:sym typeface="+mn-lt"/>
            </a:endParaRPr>
          </a:p>
        </p:txBody>
      </p:sp>
      <p:sp>
        <p:nvSpPr>
          <p:cNvPr id="132" name="文本框 64"/>
          <p:cNvSpPr txBox="1"/>
          <p:nvPr/>
        </p:nvSpPr>
        <p:spPr>
          <a:xfrm>
            <a:off x="812013" y="2909704"/>
            <a:ext cx="433164"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2009</a:t>
            </a:r>
            <a:endParaRPr lang="zh-CN" altLang="en-US" sz="800" b="1" dirty="0">
              <a:solidFill>
                <a:srgbClr val="FFFFFF"/>
              </a:solidFill>
              <a:latin typeface="+mn-lt"/>
              <a:cs typeface="+mn-ea"/>
              <a:sym typeface="+mn-lt"/>
            </a:endParaRPr>
          </a:p>
        </p:txBody>
      </p:sp>
      <p:sp>
        <p:nvSpPr>
          <p:cNvPr id="146" name="文本框 79"/>
          <p:cNvSpPr txBox="1"/>
          <p:nvPr/>
        </p:nvSpPr>
        <p:spPr>
          <a:xfrm>
            <a:off x="4581730" y="2909704"/>
            <a:ext cx="433164"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2013</a:t>
            </a:r>
            <a:endParaRPr lang="zh-CN" altLang="en-US" sz="800" b="1" dirty="0">
              <a:solidFill>
                <a:srgbClr val="FFFFFF"/>
              </a:solidFill>
              <a:latin typeface="+mn-lt"/>
              <a:cs typeface="+mn-ea"/>
              <a:sym typeface="+mn-lt"/>
            </a:endParaRPr>
          </a:p>
        </p:txBody>
      </p:sp>
      <p:sp>
        <p:nvSpPr>
          <p:cNvPr id="153" name="文本框 86"/>
          <p:cNvSpPr txBox="1"/>
          <p:nvPr/>
        </p:nvSpPr>
        <p:spPr>
          <a:xfrm>
            <a:off x="3352547" y="2909703"/>
            <a:ext cx="539780"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2015</a:t>
            </a:r>
            <a:endParaRPr lang="zh-CN" altLang="en-US" sz="800" b="1" dirty="0">
              <a:solidFill>
                <a:srgbClr val="FFFFFF"/>
              </a:solidFill>
              <a:latin typeface="+mn-lt"/>
              <a:cs typeface="+mn-ea"/>
              <a:sym typeface="+mn-lt"/>
            </a:endParaRPr>
          </a:p>
        </p:txBody>
      </p:sp>
      <p:sp>
        <p:nvSpPr>
          <p:cNvPr id="160" name="文本框 93"/>
          <p:cNvSpPr txBox="1"/>
          <p:nvPr/>
        </p:nvSpPr>
        <p:spPr>
          <a:xfrm>
            <a:off x="2217677" y="2909704"/>
            <a:ext cx="433164"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2010</a:t>
            </a:r>
            <a:endParaRPr lang="zh-CN" altLang="en-US" sz="800" b="1" dirty="0">
              <a:solidFill>
                <a:srgbClr val="FFFFFF"/>
              </a:solidFill>
              <a:latin typeface="+mn-lt"/>
              <a:cs typeface="+mn-ea"/>
              <a:sym typeface="+mn-lt"/>
            </a:endParaRPr>
          </a:p>
        </p:txBody>
      </p:sp>
      <p:sp>
        <p:nvSpPr>
          <p:cNvPr id="174" name="文本框 108"/>
          <p:cNvSpPr txBox="1"/>
          <p:nvPr/>
        </p:nvSpPr>
        <p:spPr>
          <a:xfrm>
            <a:off x="5667184" y="2889706"/>
            <a:ext cx="475043"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2014</a:t>
            </a:r>
            <a:endParaRPr lang="zh-CN" altLang="en-US" sz="800" b="1" dirty="0">
              <a:solidFill>
                <a:srgbClr val="FFFFFF"/>
              </a:solidFill>
              <a:latin typeface="+mn-lt"/>
              <a:cs typeface="+mn-ea"/>
              <a:sym typeface="+mn-lt"/>
            </a:endParaRPr>
          </a:p>
        </p:txBody>
      </p:sp>
      <p:sp>
        <p:nvSpPr>
          <p:cNvPr id="180" name="文本框 114"/>
          <p:cNvSpPr txBox="1"/>
          <p:nvPr/>
        </p:nvSpPr>
        <p:spPr>
          <a:xfrm>
            <a:off x="7346818" y="2909703"/>
            <a:ext cx="511355"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2016</a:t>
            </a:r>
            <a:endParaRPr lang="zh-CN" altLang="en-US" sz="800" b="1" dirty="0">
              <a:solidFill>
                <a:srgbClr val="FFFFFF"/>
              </a:solidFill>
              <a:latin typeface="+mn-lt"/>
              <a:cs typeface="+mn-ea"/>
              <a:sym typeface="+mn-lt"/>
            </a:endParaRPr>
          </a:p>
        </p:txBody>
      </p:sp>
      <p:sp>
        <p:nvSpPr>
          <p:cNvPr id="32" name="矩形 31"/>
          <p:cNvSpPr/>
          <p:nvPr/>
        </p:nvSpPr>
        <p:spPr>
          <a:xfrm>
            <a:off x="2217678" y="3970649"/>
            <a:ext cx="2224931" cy="698268"/>
          </a:xfrm>
          <a:prstGeom prst="rect">
            <a:avLst/>
          </a:prstGeom>
        </p:spPr>
        <p:txBody>
          <a:bodyPr wrap="square">
            <a:spAutoFit/>
          </a:bodyPr>
          <a:lstStyle/>
          <a:p>
            <a:pPr>
              <a:lnSpc>
                <a:spcPct val="150000"/>
              </a:lnSpc>
            </a:pP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月  移动支付绑卡账户数超过</a:t>
            </a:r>
            <a:r>
              <a:rPr lang="en-US" altLang="zh-CN" sz="525" dirty="0">
                <a:solidFill>
                  <a:schemeClr val="tx1">
                    <a:lumMod val="50000"/>
                    <a:lumOff val="50000"/>
                  </a:schemeClr>
                </a:solidFill>
                <a:latin typeface="+mn-lt"/>
                <a:cs typeface="+mn-ea"/>
                <a:sym typeface="+mn-lt"/>
              </a:rPr>
              <a:t>2</a:t>
            </a:r>
            <a:r>
              <a:rPr lang="zh-CN" altLang="en-US" sz="525" dirty="0">
                <a:solidFill>
                  <a:schemeClr val="tx1">
                    <a:lumMod val="50000"/>
                    <a:lumOff val="50000"/>
                  </a:schemeClr>
                </a:solidFill>
                <a:latin typeface="+mn-lt"/>
                <a:cs typeface="+mn-ea"/>
                <a:sym typeface="+mn-lt"/>
              </a:rPr>
              <a:t>亿</a:t>
            </a:r>
          </a:p>
          <a:p>
            <a:pPr>
              <a:lnSpc>
                <a:spcPct val="150000"/>
              </a:lnSpc>
            </a:pPr>
            <a:r>
              <a:rPr lang="en-US" altLang="zh-CN" sz="525" dirty="0">
                <a:solidFill>
                  <a:schemeClr val="tx1">
                    <a:lumMod val="50000"/>
                    <a:lumOff val="50000"/>
                  </a:schemeClr>
                </a:solidFill>
                <a:latin typeface="+mn-lt"/>
                <a:cs typeface="+mn-ea"/>
                <a:sym typeface="+mn-lt"/>
              </a:rPr>
              <a:t>3</a:t>
            </a:r>
            <a:r>
              <a:rPr lang="zh-CN" altLang="en-US" sz="525" dirty="0">
                <a:solidFill>
                  <a:schemeClr val="tx1">
                    <a:lumMod val="50000"/>
                    <a:lumOff val="50000"/>
                  </a:schemeClr>
                </a:solidFill>
                <a:latin typeface="+mn-lt"/>
                <a:cs typeface="+mn-ea"/>
                <a:sym typeface="+mn-lt"/>
              </a:rPr>
              <a:t>月  北小北提出“互联网</a:t>
            </a:r>
            <a:r>
              <a:rPr lang="en-US" altLang="zh-CN" sz="525" dirty="0">
                <a:solidFill>
                  <a:schemeClr val="tx1">
                    <a:lumMod val="50000"/>
                    <a:lumOff val="50000"/>
                  </a:schemeClr>
                </a:solidFill>
                <a:latin typeface="+mn-lt"/>
                <a:cs typeface="+mn-ea"/>
                <a:sym typeface="+mn-lt"/>
              </a:rPr>
              <a:t>+”</a:t>
            </a:r>
            <a:r>
              <a:rPr lang="zh-CN" altLang="en-US" sz="525" dirty="0">
                <a:solidFill>
                  <a:schemeClr val="tx1">
                    <a:lumMod val="50000"/>
                    <a:lumOff val="50000"/>
                  </a:schemeClr>
                </a:solidFill>
                <a:latin typeface="+mn-lt"/>
                <a:cs typeface="+mn-ea"/>
                <a:sym typeface="+mn-lt"/>
              </a:rPr>
              <a:t>被写入政府工作报告成为国家战略</a:t>
            </a:r>
          </a:p>
          <a:p>
            <a:pPr>
              <a:lnSpc>
                <a:spcPct val="150000"/>
              </a:lnSpc>
            </a:pPr>
            <a:r>
              <a:rPr lang="en-US" altLang="zh-CN" sz="525" dirty="0">
                <a:solidFill>
                  <a:schemeClr val="tx1">
                    <a:lumMod val="50000"/>
                    <a:lumOff val="50000"/>
                  </a:schemeClr>
                </a:solidFill>
                <a:latin typeface="+mn-lt"/>
                <a:cs typeface="+mn-ea"/>
                <a:sym typeface="+mn-lt"/>
              </a:rPr>
              <a:t>5</a:t>
            </a:r>
            <a:r>
              <a:rPr lang="zh-CN" altLang="en-US" sz="525" dirty="0">
                <a:solidFill>
                  <a:schemeClr val="tx1">
                    <a:lumMod val="50000"/>
                    <a:lumOff val="50000"/>
                  </a:schemeClr>
                </a:solidFill>
                <a:latin typeface="+mn-lt"/>
                <a:cs typeface="+mn-ea"/>
                <a:sym typeface="+mn-lt"/>
              </a:rPr>
              <a:t>月  市值突破</a:t>
            </a:r>
            <a:r>
              <a:rPr lang="en-US" altLang="zh-CN" sz="525" dirty="0">
                <a:solidFill>
                  <a:schemeClr val="tx1">
                    <a:lumMod val="50000"/>
                    <a:lumOff val="50000"/>
                  </a:schemeClr>
                </a:solidFill>
                <a:latin typeface="+mn-lt"/>
                <a:cs typeface="+mn-ea"/>
                <a:sym typeface="+mn-lt"/>
              </a:rPr>
              <a:t>1000</a:t>
            </a:r>
            <a:r>
              <a:rPr lang="zh-CN" altLang="en-US" sz="525" dirty="0">
                <a:solidFill>
                  <a:schemeClr val="tx1">
                    <a:lumMod val="50000"/>
                    <a:lumOff val="50000"/>
                  </a:schemeClr>
                </a:solidFill>
                <a:latin typeface="+mn-lt"/>
                <a:cs typeface="+mn-ea"/>
                <a:sym typeface="+mn-lt"/>
              </a:rPr>
              <a:t>亿美金</a:t>
            </a:r>
          </a:p>
          <a:p>
            <a:pPr>
              <a:lnSpc>
                <a:spcPct val="150000"/>
              </a:lnSpc>
            </a:pPr>
            <a:r>
              <a:rPr lang="en-US" altLang="zh-CN" sz="525" dirty="0">
                <a:solidFill>
                  <a:schemeClr val="tx1">
                    <a:lumMod val="50000"/>
                    <a:lumOff val="50000"/>
                  </a:schemeClr>
                </a:solidFill>
                <a:latin typeface="+mn-lt"/>
                <a:cs typeface="+mn-ea"/>
                <a:sym typeface="+mn-lt"/>
              </a:rPr>
              <a:t>7</a:t>
            </a:r>
            <a:r>
              <a:rPr lang="zh-CN" altLang="en-US" sz="525" dirty="0">
                <a:solidFill>
                  <a:schemeClr val="tx1">
                    <a:lumMod val="50000"/>
                    <a:lumOff val="50000"/>
                  </a:schemeClr>
                </a:solidFill>
                <a:latin typeface="+mn-lt"/>
                <a:cs typeface="+mn-ea"/>
                <a:sym typeface="+mn-lt"/>
              </a:rPr>
              <a:t>月  北小北发布开放平台战略</a:t>
            </a:r>
          </a:p>
          <a:p>
            <a:pPr>
              <a:lnSpc>
                <a:spcPct val="150000"/>
              </a:lnSpc>
            </a:pPr>
            <a:r>
              <a:rPr lang="en-US" altLang="zh-CN" sz="525" dirty="0">
                <a:solidFill>
                  <a:schemeClr val="tx1">
                    <a:lumMod val="50000"/>
                    <a:lumOff val="50000"/>
                  </a:schemeClr>
                </a:solidFill>
                <a:latin typeface="+mn-lt"/>
                <a:cs typeface="+mn-ea"/>
                <a:sym typeface="+mn-lt"/>
              </a:rPr>
              <a:t>9</a:t>
            </a:r>
            <a:r>
              <a:rPr lang="zh-CN" altLang="en-US" sz="525" dirty="0">
                <a:solidFill>
                  <a:schemeClr val="tx1">
                    <a:lumMod val="50000"/>
                    <a:lumOff val="50000"/>
                  </a:schemeClr>
                </a:solidFill>
                <a:latin typeface="+mn-lt"/>
                <a:cs typeface="+mn-ea"/>
                <a:sym typeface="+mn-lt"/>
              </a:rPr>
              <a:t>月  用户同时最高同时在线超过</a:t>
            </a: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亿</a:t>
            </a:r>
            <a:endParaRPr lang="en-US" altLang="zh-CN" sz="525" dirty="0">
              <a:solidFill>
                <a:schemeClr val="tx1">
                  <a:lumMod val="50000"/>
                  <a:lumOff val="50000"/>
                </a:schemeClr>
              </a:solidFill>
              <a:latin typeface="+mn-lt"/>
              <a:cs typeface="+mn-ea"/>
              <a:sym typeface="+mn-lt"/>
            </a:endParaRPr>
          </a:p>
        </p:txBody>
      </p:sp>
      <p:sp>
        <p:nvSpPr>
          <p:cNvPr id="33" name="矩形 32"/>
          <p:cNvSpPr/>
          <p:nvPr/>
        </p:nvSpPr>
        <p:spPr>
          <a:xfrm>
            <a:off x="4561308" y="3970649"/>
            <a:ext cx="2224931" cy="698268"/>
          </a:xfrm>
          <a:prstGeom prst="rect">
            <a:avLst/>
          </a:prstGeom>
        </p:spPr>
        <p:txBody>
          <a:bodyPr wrap="square">
            <a:spAutoFit/>
          </a:bodyPr>
          <a:lstStyle/>
          <a:p>
            <a:pPr>
              <a:lnSpc>
                <a:spcPct val="150000"/>
              </a:lnSpc>
            </a:pP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月  移动支付绑卡账户数超过</a:t>
            </a:r>
            <a:r>
              <a:rPr lang="en-US" altLang="zh-CN" sz="525" dirty="0">
                <a:solidFill>
                  <a:schemeClr val="tx1">
                    <a:lumMod val="50000"/>
                    <a:lumOff val="50000"/>
                  </a:schemeClr>
                </a:solidFill>
                <a:latin typeface="+mn-lt"/>
                <a:cs typeface="+mn-ea"/>
                <a:sym typeface="+mn-lt"/>
              </a:rPr>
              <a:t>2</a:t>
            </a:r>
            <a:r>
              <a:rPr lang="zh-CN" altLang="en-US" sz="525" dirty="0">
                <a:solidFill>
                  <a:schemeClr val="tx1">
                    <a:lumMod val="50000"/>
                    <a:lumOff val="50000"/>
                  </a:schemeClr>
                </a:solidFill>
                <a:latin typeface="+mn-lt"/>
                <a:cs typeface="+mn-ea"/>
                <a:sym typeface="+mn-lt"/>
              </a:rPr>
              <a:t>亿</a:t>
            </a:r>
          </a:p>
          <a:p>
            <a:pPr>
              <a:lnSpc>
                <a:spcPct val="150000"/>
              </a:lnSpc>
            </a:pPr>
            <a:r>
              <a:rPr lang="en-US" altLang="zh-CN" sz="525" dirty="0">
                <a:solidFill>
                  <a:schemeClr val="tx1">
                    <a:lumMod val="50000"/>
                    <a:lumOff val="50000"/>
                  </a:schemeClr>
                </a:solidFill>
                <a:latin typeface="+mn-lt"/>
                <a:cs typeface="+mn-ea"/>
                <a:sym typeface="+mn-lt"/>
              </a:rPr>
              <a:t>3</a:t>
            </a:r>
            <a:r>
              <a:rPr lang="zh-CN" altLang="en-US" sz="525" dirty="0">
                <a:solidFill>
                  <a:schemeClr val="tx1">
                    <a:lumMod val="50000"/>
                    <a:lumOff val="50000"/>
                  </a:schemeClr>
                </a:solidFill>
                <a:latin typeface="+mn-lt"/>
                <a:cs typeface="+mn-ea"/>
                <a:sym typeface="+mn-lt"/>
              </a:rPr>
              <a:t>月  北小北提出“互联网</a:t>
            </a:r>
            <a:r>
              <a:rPr lang="en-US" altLang="zh-CN" sz="525" dirty="0">
                <a:solidFill>
                  <a:schemeClr val="tx1">
                    <a:lumMod val="50000"/>
                    <a:lumOff val="50000"/>
                  </a:schemeClr>
                </a:solidFill>
                <a:latin typeface="+mn-lt"/>
                <a:cs typeface="+mn-ea"/>
                <a:sym typeface="+mn-lt"/>
              </a:rPr>
              <a:t>+”</a:t>
            </a:r>
            <a:r>
              <a:rPr lang="zh-CN" altLang="en-US" sz="525" dirty="0">
                <a:solidFill>
                  <a:schemeClr val="tx1">
                    <a:lumMod val="50000"/>
                    <a:lumOff val="50000"/>
                  </a:schemeClr>
                </a:solidFill>
                <a:latin typeface="+mn-lt"/>
                <a:cs typeface="+mn-ea"/>
                <a:sym typeface="+mn-lt"/>
              </a:rPr>
              <a:t>被写入政府工作报告成为国家战略</a:t>
            </a:r>
          </a:p>
          <a:p>
            <a:pPr>
              <a:lnSpc>
                <a:spcPct val="150000"/>
              </a:lnSpc>
            </a:pPr>
            <a:r>
              <a:rPr lang="en-US" altLang="zh-CN" sz="525" dirty="0">
                <a:solidFill>
                  <a:schemeClr val="tx1">
                    <a:lumMod val="50000"/>
                    <a:lumOff val="50000"/>
                  </a:schemeClr>
                </a:solidFill>
                <a:latin typeface="+mn-lt"/>
                <a:cs typeface="+mn-ea"/>
                <a:sym typeface="+mn-lt"/>
              </a:rPr>
              <a:t>5</a:t>
            </a:r>
            <a:r>
              <a:rPr lang="zh-CN" altLang="en-US" sz="525" dirty="0">
                <a:solidFill>
                  <a:schemeClr val="tx1">
                    <a:lumMod val="50000"/>
                    <a:lumOff val="50000"/>
                  </a:schemeClr>
                </a:solidFill>
                <a:latin typeface="+mn-lt"/>
                <a:cs typeface="+mn-ea"/>
                <a:sym typeface="+mn-lt"/>
              </a:rPr>
              <a:t>月  市值突破</a:t>
            </a:r>
            <a:r>
              <a:rPr lang="en-US" altLang="zh-CN" sz="525" dirty="0">
                <a:solidFill>
                  <a:schemeClr val="tx1">
                    <a:lumMod val="50000"/>
                    <a:lumOff val="50000"/>
                  </a:schemeClr>
                </a:solidFill>
                <a:latin typeface="+mn-lt"/>
                <a:cs typeface="+mn-ea"/>
                <a:sym typeface="+mn-lt"/>
              </a:rPr>
              <a:t>1000</a:t>
            </a:r>
            <a:r>
              <a:rPr lang="zh-CN" altLang="en-US" sz="525" dirty="0">
                <a:solidFill>
                  <a:schemeClr val="tx1">
                    <a:lumMod val="50000"/>
                    <a:lumOff val="50000"/>
                  </a:schemeClr>
                </a:solidFill>
                <a:latin typeface="+mn-lt"/>
                <a:cs typeface="+mn-ea"/>
                <a:sym typeface="+mn-lt"/>
              </a:rPr>
              <a:t>亿美金</a:t>
            </a:r>
          </a:p>
          <a:p>
            <a:pPr>
              <a:lnSpc>
                <a:spcPct val="150000"/>
              </a:lnSpc>
            </a:pPr>
            <a:r>
              <a:rPr lang="en-US" altLang="zh-CN" sz="525" dirty="0">
                <a:solidFill>
                  <a:schemeClr val="tx1">
                    <a:lumMod val="50000"/>
                    <a:lumOff val="50000"/>
                  </a:schemeClr>
                </a:solidFill>
                <a:latin typeface="+mn-lt"/>
                <a:cs typeface="+mn-ea"/>
                <a:sym typeface="+mn-lt"/>
              </a:rPr>
              <a:t>7</a:t>
            </a:r>
            <a:r>
              <a:rPr lang="zh-CN" altLang="en-US" sz="525" dirty="0">
                <a:solidFill>
                  <a:schemeClr val="tx1">
                    <a:lumMod val="50000"/>
                    <a:lumOff val="50000"/>
                  </a:schemeClr>
                </a:solidFill>
                <a:latin typeface="+mn-lt"/>
                <a:cs typeface="+mn-ea"/>
                <a:sym typeface="+mn-lt"/>
              </a:rPr>
              <a:t>月  北小北发布开放平台战略</a:t>
            </a:r>
          </a:p>
          <a:p>
            <a:pPr>
              <a:lnSpc>
                <a:spcPct val="150000"/>
              </a:lnSpc>
            </a:pPr>
            <a:r>
              <a:rPr lang="en-US" altLang="zh-CN" sz="525" dirty="0">
                <a:solidFill>
                  <a:schemeClr val="tx1">
                    <a:lumMod val="50000"/>
                    <a:lumOff val="50000"/>
                  </a:schemeClr>
                </a:solidFill>
                <a:latin typeface="+mn-lt"/>
                <a:cs typeface="+mn-ea"/>
                <a:sym typeface="+mn-lt"/>
              </a:rPr>
              <a:t>9</a:t>
            </a:r>
            <a:r>
              <a:rPr lang="zh-CN" altLang="en-US" sz="525" dirty="0">
                <a:solidFill>
                  <a:schemeClr val="tx1">
                    <a:lumMod val="50000"/>
                    <a:lumOff val="50000"/>
                  </a:schemeClr>
                </a:solidFill>
                <a:latin typeface="+mn-lt"/>
                <a:cs typeface="+mn-ea"/>
                <a:sym typeface="+mn-lt"/>
              </a:rPr>
              <a:t>月  用户同时最高同时在线超过</a:t>
            </a: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亿</a:t>
            </a:r>
            <a:endParaRPr lang="en-US" altLang="zh-CN" sz="525" dirty="0">
              <a:solidFill>
                <a:schemeClr val="tx1">
                  <a:lumMod val="50000"/>
                  <a:lumOff val="50000"/>
                </a:schemeClr>
              </a:solidFill>
              <a:latin typeface="+mn-lt"/>
              <a:cs typeface="+mn-ea"/>
              <a:sym typeface="+mn-lt"/>
            </a:endParaRPr>
          </a:p>
        </p:txBody>
      </p:sp>
      <p:sp>
        <p:nvSpPr>
          <p:cNvPr id="34" name="矩形 33"/>
          <p:cNvSpPr/>
          <p:nvPr/>
        </p:nvSpPr>
        <p:spPr>
          <a:xfrm>
            <a:off x="563689" y="1398152"/>
            <a:ext cx="2224931" cy="698268"/>
          </a:xfrm>
          <a:prstGeom prst="rect">
            <a:avLst/>
          </a:prstGeom>
        </p:spPr>
        <p:txBody>
          <a:bodyPr wrap="square">
            <a:spAutoFit/>
          </a:bodyPr>
          <a:lstStyle/>
          <a:p>
            <a:pPr>
              <a:lnSpc>
                <a:spcPct val="150000"/>
              </a:lnSpc>
            </a:pP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月  移动支付绑卡账户数超过</a:t>
            </a:r>
            <a:r>
              <a:rPr lang="en-US" altLang="zh-CN" sz="525" dirty="0">
                <a:solidFill>
                  <a:schemeClr val="tx1">
                    <a:lumMod val="50000"/>
                    <a:lumOff val="50000"/>
                  </a:schemeClr>
                </a:solidFill>
                <a:latin typeface="+mn-lt"/>
                <a:cs typeface="+mn-ea"/>
                <a:sym typeface="+mn-lt"/>
              </a:rPr>
              <a:t>2</a:t>
            </a:r>
            <a:r>
              <a:rPr lang="zh-CN" altLang="en-US" sz="525" dirty="0">
                <a:solidFill>
                  <a:schemeClr val="tx1">
                    <a:lumMod val="50000"/>
                    <a:lumOff val="50000"/>
                  </a:schemeClr>
                </a:solidFill>
                <a:latin typeface="+mn-lt"/>
                <a:cs typeface="+mn-ea"/>
                <a:sym typeface="+mn-lt"/>
              </a:rPr>
              <a:t>亿</a:t>
            </a:r>
          </a:p>
          <a:p>
            <a:pPr>
              <a:lnSpc>
                <a:spcPct val="150000"/>
              </a:lnSpc>
            </a:pPr>
            <a:r>
              <a:rPr lang="en-US" altLang="zh-CN" sz="525" dirty="0">
                <a:solidFill>
                  <a:schemeClr val="tx1">
                    <a:lumMod val="50000"/>
                    <a:lumOff val="50000"/>
                  </a:schemeClr>
                </a:solidFill>
                <a:latin typeface="+mn-lt"/>
                <a:cs typeface="+mn-ea"/>
                <a:sym typeface="+mn-lt"/>
              </a:rPr>
              <a:t>3</a:t>
            </a:r>
            <a:r>
              <a:rPr lang="zh-CN" altLang="en-US" sz="525" dirty="0">
                <a:solidFill>
                  <a:schemeClr val="tx1">
                    <a:lumMod val="50000"/>
                    <a:lumOff val="50000"/>
                  </a:schemeClr>
                </a:solidFill>
                <a:latin typeface="+mn-lt"/>
                <a:cs typeface="+mn-ea"/>
                <a:sym typeface="+mn-lt"/>
              </a:rPr>
              <a:t>月  北小北提出“互联网</a:t>
            </a:r>
            <a:r>
              <a:rPr lang="en-US" altLang="zh-CN" sz="525" dirty="0">
                <a:solidFill>
                  <a:schemeClr val="tx1">
                    <a:lumMod val="50000"/>
                    <a:lumOff val="50000"/>
                  </a:schemeClr>
                </a:solidFill>
                <a:latin typeface="+mn-lt"/>
                <a:cs typeface="+mn-ea"/>
                <a:sym typeface="+mn-lt"/>
              </a:rPr>
              <a:t>+”</a:t>
            </a:r>
            <a:r>
              <a:rPr lang="zh-CN" altLang="en-US" sz="525" dirty="0">
                <a:solidFill>
                  <a:schemeClr val="tx1">
                    <a:lumMod val="50000"/>
                    <a:lumOff val="50000"/>
                  </a:schemeClr>
                </a:solidFill>
                <a:latin typeface="+mn-lt"/>
                <a:cs typeface="+mn-ea"/>
                <a:sym typeface="+mn-lt"/>
              </a:rPr>
              <a:t>被写入政府工作报告成为国家战略</a:t>
            </a:r>
          </a:p>
          <a:p>
            <a:pPr>
              <a:lnSpc>
                <a:spcPct val="150000"/>
              </a:lnSpc>
            </a:pPr>
            <a:r>
              <a:rPr lang="en-US" altLang="zh-CN" sz="525" dirty="0">
                <a:solidFill>
                  <a:schemeClr val="tx1">
                    <a:lumMod val="50000"/>
                    <a:lumOff val="50000"/>
                  </a:schemeClr>
                </a:solidFill>
                <a:latin typeface="+mn-lt"/>
                <a:cs typeface="+mn-ea"/>
                <a:sym typeface="+mn-lt"/>
              </a:rPr>
              <a:t>5</a:t>
            </a:r>
            <a:r>
              <a:rPr lang="zh-CN" altLang="en-US" sz="525" dirty="0">
                <a:solidFill>
                  <a:schemeClr val="tx1">
                    <a:lumMod val="50000"/>
                    <a:lumOff val="50000"/>
                  </a:schemeClr>
                </a:solidFill>
                <a:latin typeface="+mn-lt"/>
                <a:cs typeface="+mn-ea"/>
                <a:sym typeface="+mn-lt"/>
              </a:rPr>
              <a:t>月  市值突破</a:t>
            </a:r>
            <a:r>
              <a:rPr lang="en-US" altLang="zh-CN" sz="525" dirty="0">
                <a:solidFill>
                  <a:schemeClr val="tx1">
                    <a:lumMod val="50000"/>
                    <a:lumOff val="50000"/>
                  </a:schemeClr>
                </a:solidFill>
                <a:latin typeface="+mn-lt"/>
                <a:cs typeface="+mn-ea"/>
                <a:sym typeface="+mn-lt"/>
              </a:rPr>
              <a:t>1000</a:t>
            </a:r>
            <a:r>
              <a:rPr lang="zh-CN" altLang="en-US" sz="525" dirty="0">
                <a:solidFill>
                  <a:schemeClr val="tx1">
                    <a:lumMod val="50000"/>
                    <a:lumOff val="50000"/>
                  </a:schemeClr>
                </a:solidFill>
                <a:latin typeface="+mn-lt"/>
                <a:cs typeface="+mn-ea"/>
                <a:sym typeface="+mn-lt"/>
              </a:rPr>
              <a:t>亿美金</a:t>
            </a:r>
          </a:p>
          <a:p>
            <a:pPr>
              <a:lnSpc>
                <a:spcPct val="150000"/>
              </a:lnSpc>
            </a:pPr>
            <a:r>
              <a:rPr lang="en-US" altLang="zh-CN" sz="525" dirty="0">
                <a:solidFill>
                  <a:schemeClr val="tx1">
                    <a:lumMod val="50000"/>
                    <a:lumOff val="50000"/>
                  </a:schemeClr>
                </a:solidFill>
                <a:latin typeface="+mn-lt"/>
                <a:cs typeface="+mn-ea"/>
                <a:sym typeface="+mn-lt"/>
              </a:rPr>
              <a:t>7</a:t>
            </a:r>
            <a:r>
              <a:rPr lang="zh-CN" altLang="en-US" sz="525" dirty="0">
                <a:solidFill>
                  <a:schemeClr val="tx1">
                    <a:lumMod val="50000"/>
                    <a:lumOff val="50000"/>
                  </a:schemeClr>
                </a:solidFill>
                <a:latin typeface="+mn-lt"/>
                <a:cs typeface="+mn-ea"/>
                <a:sym typeface="+mn-lt"/>
              </a:rPr>
              <a:t>月  北小北发布开放平台战略</a:t>
            </a:r>
          </a:p>
          <a:p>
            <a:pPr>
              <a:lnSpc>
                <a:spcPct val="150000"/>
              </a:lnSpc>
            </a:pPr>
            <a:r>
              <a:rPr lang="en-US" altLang="zh-CN" sz="525" dirty="0">
                <a:solidFill>
                  <a:schemeClr val="tx1">
                    <a:lumMod val="50000"/>
                    <a:lumOff val="50000"/>
                  </a:schemeClr>
                </a:solidFill>
                <a:latin typeface="+mn-lt"/>
                <a:cs typeface="+mn-ea"/>
                <a:sym typeface="+mn-lt"/>
              </a:rPr>
              <a:t>9</a:t>
            </a:r>
            <a:r>
              <a:rPr lang="zh-CN" altLang="en-US" sz="525" dirty="0">
                <a:solidFill>
                  <a:schemeClr val="tx1">
                    <a:lumMod val="50000"/>
                    <a:lumOff val="50000"/>
                  </a:schemeClr>
                </a:solidFill>
                <a:latin typeface="+mn-lt"/>
                <a:cs typeface="+mn-ea"/>
                <a:sym typeface="+mn-lt"/>
              </a:rPr>
              <a:t>月  用户同时最高同时在线超过</a:t>
            </a: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亿</a:t>
            </a:r>
            <a:endParaRPr lang="en-US" altLang="zh-CN" sz="525" dirty="0">
              <a:solidFill>
                <a:schemeClr val="tx1">
                  <a:lumMod val="50000"/>
                  <a:lumOff val="50000"/>
                </a:schemeClr>
              </a:solidFill>
              <a:latin typeface="+mn-lt"/>
              <a:cs typeface="+mn-ea"/>
              <a:sym typeface="+mn-lt"/>
            </a:endParaRPr>
          </a:p>
        </p:txBody>
      </p:sp>
      <p:sp>
        <p:nvSpPr>
          <p:cNvPr id="35" name="矩形 34"/>
          <p:cNvSpPr/>
          <p:nvPr/>
        </p:nvSpPr>
        <p:spPr>
          <a:xfrm>
            <a:off x="3053575" y="1398152"/>
            <a:ext cx="2224931" cy="698268"/>
          </a:xfrm>
          <a:prstGeom prst="rect">
            <a:avLst/>
          </a:prstGeom>
        </p:spPr>
        <p:txBody>
          <a:bodyPr wrap="square">
            <a:spAutoFit/>
          </a:bodyPr>
          <a:lstStyle/>
          <a:p>
            <a:pPr>
              <a:lnSpc>
                <a:spcPct val="150000"/>
              </a:lnSpc>
            </a:pP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月  移动支付绑卡账户数超过</a:t>
            </a:r>
            <a:r>
              <a:rPr lang="en-US" altLang="zh-CN" sz="525" dirty="0">
                <a:solidFill>
                  <a:schemeClr val="tx1">
                    <a:lumMod val="50000"/>
                    <a:lumOff val="50000"/>
                  </a:schemeClr>
                </a:solidFill>
                <a:latin typeface="+mn-lt"/>
                <a:cs typeface="+mn-ea"/>
                <a:sym typeface="+mn-lt"/>
              </a:rPr>
              <a:t>2</a:t>
            </a:r>
            <a:r>
              <a:rPr lang="zh-CN" altLang="en-US" sz="525" dirty="0">
                <a:solidFill>
                  <a:schemeClr val="tx1">
                    <a:lumMod val="50000"/>
                    <a:lumOff val="50000"/>
                  </a:schemeClr>
                </a:solidFill>
                <a:latin typeface="+mn-lt"/>
                <a:cs typeface="+mn-ea"/>
                <a:sym typeface="+mn-lt"/>
              </a:rPr>
              <a:t>亿</a:t>
            </a:r>
          </a:p>
          <a:p>
            <a:pPr>
              <a:lnSpc>
                <a:spcPct val="150000"/>
              </a:lnSpc>
            </a:pPr>
            <a:r>
              <a:rPr lang="en-US" altLang="zh-CN" sz="525" dirty="0">
                <a:solidFill>
                  <a:schemeClr val="tx1">
                    <a:lumMod val="50000"/>
                    <a:lumOff val="50000"/>
                  </a:schemeClr>
                </a:solidFill>
                <a:latin typeface="+mn-lt"/>
                <a:cs typeface="+mn-ea"/>
                <a:sym typeface="+mn-lt"/>
              </a:rPr>
              <a:t>3</a:t>
            </a:r>
            <a:r>
              <a:rPr lang="zh-CN" altLang="en-US" sz="525" dirty="0">
                <a:solidFill>
                  <a:schemeClr val="tx1">
                    <a:lumMod val="50000"/>
                    <a:lumOff val="50000"/>
                  </a:schemeClr>
                </a:solidFill>
                <a:latin typeface="+mn-lt"/>
                <a:cs typeface="+mn-ea"/>
                <a:sym typeface="+mn-lt"/>
              </a:rPr>
              <a:t>月  北小北提出“互联网</a:t>
            </a:r>
            <a:r>
              <a:rPr lang="en-US" altLang="zh-CN" sz="525" dirty="0">
                <a:solidFill>
                  <a:schemeClr val="tx1">
                    <a:lumMod val="50000"/>
                    <a:lumOff val="50000"/>
                  </a:schemeClr>
                </a:solidFill>
                <a:latin typeface="+mn-lt"/>
                <a:cs typeface="+mn-ea"/>
                <a:sym typeface="+mn-lt"/>
              </a:rPr>
              <a:t>+”</a:t>
            </a:r>
            <a:r>
              <a:rPr lang="zh-CN" altLang="en-US" sz="525" dirty="0">
                <a:solidFill>
                  <a:schemeClr val="tx1">
                    <a:lumMod val="50000"/>
                    <a:lumOff val="50000"/>
                  </a:schemeClr>
                </a:solidFill>
                <a:latin typeface="+mn-lt"/>
                <a:cs typeface="+mn-ea"/>
                <a:sym typeface="+mn-lt"/>
              </a:rPr>
              <a:t>被写入政府工作报告成为国家战略</a:t>
            </a:r>
          </a:p>
          <a:p>
            <a:pPr>
              <a:lnSpc>
                <a:spcPct val="150000"/>
              </a:lnSpc>
            </a:pPr>
            <a:r>
              <a:rPr lang="en-US" altLang="zh-CN" sz="525" dirty="0">
                <a:solidFill>
                  <a:schemeClr val="tx1">
                    <a:lumMod val="50000"/>
                    <a:lumOff val="50000"/>
                  </a:schemeClr>
                </a:solidFill>
                <a:latin typeface="+mn-lt"/>
                <a:cs typeface="+mn-ea"/>
                <a:sym typeface="+mn-lt"/>
              </a:rPr>
              <a:t>5</a:t>
            </a:r>
            <a:r>
              <a:rPr lang="zh-CN" altLang="en-US" sz="525" dirty="0">
                <a:solidFill>
                  <a:schemeClr val="tx1">
                    <a:lumMod val="50000"/>
                    <a:lumOff val="50000"/>
                  </a:schemeClr>
                </a:solidFill>
                <a:latin typeface="+mn-lt"/>
                <a:cs typeface="+mn-ea"/>
                <a:sym typeface="+mn-lt"/>
              </a:rPr>
              <a:t>月  市值突破</a:t>
            </a:r>
            <a:r>
              <a:rPr lang="en-US" altLang="zh-CN" sz="525" dirty="0">
                <a:solidFill>
                  <a:schemeClr val="tx1">
                    <a:lumMod val="50000"/>
                    <a:lumOff val="50000"/>
                  </a:schemeClr>
                </a:solidFill>
                <a:latin typeface="+mn-lt"/>
                <a:cs typeface="+mn-ea"/>
                <a:sym typeface="+mn-lt"/>
              </a:rPr>
              <a:t>1000</a:t>
            </a:r>
            <a:r>
              <a:rPr lang="zh-CN" altLang="en-US" sz="525" dirty="0">
                <a:solidFill>
                  <a:schemeClr val="tx1">
                    <a:lumMod val="50000"/>
                    <a:lumOff val="50000"/>
                  </a:schemeClr>
                </a:solidFill>
                <a:latin typeface="+mn-lt"/>
                <a:cs typeface="+mn-ea"/>
                <a:sym typeface="+mn-lt"/>
              </a:rPr>
              <a:t>亿美金</a:t>
            </a:r>
          </a:p>
          <a:p>
            <a:pPr>
              <a:lnSpc>
                <a:spcPct val="150000"/>
              </a:lnSpc>
            </a:pPr>
            <a:r>
              <a:rPr lang="en-US" altLang="zh-CN" sz="525" dirty="0">
                <a:solidFill>
                  <a:schemeClr val="tx1">
                    <a:lumMod val="50000"/>
                    <a:lumOff val="50000"/>
                  </a:schemeClr>
                </a:solidFill>
                <a:latin typeface="+mn-lt"/>
                <a:cs typeface="+mn-ea"/>
                <a:sym typeface="+mn-lt"/>
              </a:rPr>
              <a:t>7</a:t>
            </a:r>
            <a:r>
              <a:rPr lang="zh-CN" altLang="en-US" sz="525" dirty="0">
                <a:solidFill>
                  <a:schemeClr val="tx1">
                    <a:lumMod val="50000"/>
                    <a:lumOff val="50000"/>
                  </a:schemeClr>
                </a:solidFill>
                <a:latin typeface="+mn-lt"/>
                <a:cs typeface="+mn-ea"/>
                <a:sym typeface="+mn-lt"/>
              </a:rPr>
              <a:t>月  北小北发布开放平台战略</a:t>
            </a:r>
          </a:p>
          <a:p>
            <a:pPr>
              <a:lnSpc>
                <a:spcPct val="150000"/>
              </a:lnSpc>
            </a:pPr>
            <a:r>
              <a:rPr lang="en-US" altLang="zh-CN" sz="525" dirty="0">
                <a:solidFill>
                  <a:schemeClr val="tx1">
                    <a:lumMod val="50000"/>
                    <a:lumOff val="50000"/>
                  </a:schemeClr>
                </a:solidFill>
                <a:latin typeface="+mn-lt"/>
                <a:cs typeface="+mn-ea"/>
                <a:sym typeface="+mn-lt"/>
              </a:rPr>
              <a:t>9</a:t>
            </a:r>
            <a:r>
              <a:rPr lang="zh-CN" altLang="en-US" sz="525" dirty="0">
                <a:solidFill>
                  <a:schemeClr val="tx1">
                    <a:lumMod val="50000"/>
                    <a:lumOff val="50000"/>
                  </a:schemeClr>
                </a:solidFill>
                <a:latin typeface="+mn-lt"/>
                <a:cs typeface="+mn-ea"/>
                <a:sym typeface="+mn-lt"/>
              </a:rPr>
              <a:t>月  用户同时最高同时在线超过</a:t>
            </a: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亿</a:t>
            </a:r>
            <a:endParaRPr lang="en-US" altLang="zh-CN" sz="525" dirty="0">
              <a:solidFill>
                <a:schemeClr val="tx1">
                  <a:lumMod val="50000"/>
                  <a:lumOff val="50000"/>
                </a:schemeClr>
              </a:solidFill>
              <a:latin typeface="+mn-lt"/>
              <a:cs typeface="+mn-ea"/>
              <a:sym typeface="+mn-lt"/>
            </a:endParaRPr>
          </a:p>
        </p:txBody>
      </p:sp>
      <p:sp>
        <p:nvSpPr>
          <p:cNvPr id="36" name="矩形 35"/>
          <p:cNvSpPr/>
          <p:nvPr/>
        </p:nvSpPr>
        <p:spPr>
          <a:xfrm>
            <a:off x="5543462" y="1398152"/>
            <a:ext cx="2224931" cy="698268"/>
          </a:xfrm>
          <a:prstGeom prst="rect">
            <a:avLst/>
          </a:prstGeom>
        </p:spPr>
        <p:txBody>
          <a:bodyPr wrap="square">
            <a:spAutoFit/>
          </a:bodyPr>
          <a:lstStyle/>
          <a:p>
            <a:pPr>
              <a:lnSpc>
                <a:spcPct val="150000"/>
              </a:lnSpc>
            </a:pP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月  移动支付绑卡账户数超过</a:t>
            </a:r>
            <a:r>
              <a:rPr lang="en-US" altLang="zh-CN" sz="525" dirty="0">
                <a:solidFill>
                  <a:schemeClr val="tx1">
                    <a:lumMod val="50000"/>
                    <a:lumOff val="50000"/>
                  </a:schemeClr>
                </a:solidFill>
                <a:latin typeface="+mn-lt"/>
                <a:cs typeface="+mn-ea"/>
                <a:sym typeface="+mn-lt"/>
              </a:rPr>
              <a:t>2</a:t>
            </a:r>
            <a:r>
              <a:rPr lang="zh-CN" altLang="en-US" sz="525" dirty="0">
                <a:solidFill>
                  <a:schemeClr val="tx1">
                    <a:lumMod val="50000"/>
                    <a:lumOff val="50000"/>
                  </a:schemeClr>
                </a:solidFill>
                <a:latin typeface="+mn-lt"/>
                <a:cs typeface="+mn-ea"/>
                <a:sym typeface="+mn-lt"/>
              </a:rPr>
              <a:t>亿</a:t>
            </a:r>
          </a:p>
          <a:p>
            <a:pPr>
              <a:lnSpc>
                <a:spcPct val="150000"/>
              </a:lnSpc>
            </a:pPr>
            <a:r>
              <a:rPr lang="en-US" altLang="zh-CN" sz="525" dirty="0">
                <a:solidFill>
                  <a:schemeClr val="tx1">
                    <a:lumMod val="50000"/>
                    <a:lumOff val="50000"/>
                  </a:schemeClr>
                </a:solidFill>
                <a:latin typeface="+mn-lt"/>
                <a:cs typeface="+mn-ea"/>
                <a:sym typeface="+mn-lt"/>
              </a:rPr>
              <a:t>3</a:t>
            </a:r>
            <a:r>
              <a:rPr lang="zh-CN" altLang="en-US" sz="525" dirty="0">
                <a:solidFill>
                  <a:schemeClr val="tx1">
                    <a:lumMod val="50000"/>
                    <a:lumOff val="50000"/>
                  </a:schemeClr>
                </a:solidFill>
                <a:latin typeface="+mn-lt"/>
                <a:cs typeface="+mn-ea"/>
                <a:sym typeface="+mn-lt"/>
              </a:rPr>
              <a:t>月  北小北提出“互联网</a:t>
            </a:r>
            <a:r>
              <a:rPr lang="en-US" altLang="zh-CN" sz="525" dirty="0">
                <a:solidFill>
                  <a:schemeClr val="tx1">
                    <a:lumMod val="50000"/>
                    <a:lumOff val="50000"/>
                  </a:schemeClr>
                </a:solidFill>
                <a:latin typeface="+mn-lt"/>
                <a:cs typeface="+mn-ea"/>
                <a:sym typeface="+mn-lt"/>
              </a:rPr>
              <a:t>+”</a:t>
            </a:r>
            <a:r>
              <a:rPr lang="zh-CN" altLang="en-US" sz="525" dirty="0">
                <a:solidFill>
                  <a:schemeClr val="tx1">
                    <a:lumMod val="50000"/>
                    <a:lumOff val="50000"/>
                  </a:schemeClr>
                </a:solidFill>
                <a:latin typeface="+mn-lt"/>
                <a:cs typeface="+mn-ea"/>
                <a:sym typeface="+mn-lt"/>
              </a:rPr>
              <a:t>被写入政府工作报告成为国家战略</a:t>
            </a:r>
          </a:p>
          <a:p>
            <a:pPr>
              <a:lnSpc>
                <a:spcPct val="150000"/>
              </a:lnSpc>
            </a:pPr>
            <a:r>
              <a:rPr lang="en-US" altLang="zh-CN" sz="525" dirty="0">
                <a:solidFill>
                  <a:schemeClr val="tx1">
                    <a:lumMod val="50000"/>
                    <a:lumOff val="50000"/>
                  </a:schemeClr>
                </a:solidFill>
                <a:latin typeface="+mn-lt"/>
                <a:cs typeface="+mn-ea"/>
                <a:sym typeface="+mn-lt"/>
              </a:rPr>
              <a:t>5</a:t>
            </a:r>
            <a:r>
              <a:rPr lang="zh-CN" altLang="en-US" sz="525" dirty="0">
                <a:solidFill>
                  <a:schemeClr val="tx1">
                    <a:lumMod val="50000"/>
                    <a:lumOff val="50000"/>
                  </a:schemeClr>
                </a:solidFill>
                <a:latin typeface="+mn-lt"/>
                <a:cs typeface="+mn-ea"/>
                <a:sym typeface="+mn-lt"/>
              </a:rPr>
              <a:t>月  市值突破</a:t>
            </a:r>
            <a:r>
              <a:rPr lang="en-US" altLang="zh-CN" sz="525" dirty="0">
                <a:solidFill>
                  <a:schemeClr val="tx1">
                    <a:lumMod val="50000"/>
                    <a:lumOff val="50000"/>
                  </a:schemeClr>
                </a:solidFill>
                <a:latin typeface="+mn-lt"/>
                <a:cs typeface="+mn-ea"/>
                <a:sym typeface="+mn-lt"/>
              </a:rPr>
              <a:t>1000</a:t>
            </a:r>
            <a:r>
              <a:rPr lang="zh-CN" altLang="en-US" sz="525" dirty="0">
                <a:solidFill>
                  <a:schemeClr val="tx1">
                    <a:lumMod val="50000"/>
                    <a:lumOff val="50000"/>
                  </a:schemeClr>
                </a:solidFill>
                <a:latin typeface="+mn-lt"/>
                <a:cs typeface="+mn-ea"/>
                <a:sym typeface="+mn-lt"/>
              </a:rPr>
              <a:t>亿美金</a:t>
            </a:r>
          </a:p>
          <a:p>
            <a:pPr>
              <a:lnSpc>
                <a:spcPct val="150000"/>
              </a:lnSpc>
            </a:pPr>
            <a:r>
              <a:rPr lang="en-US" altLang="zh-CN" sz="525" dirty="0">
                <a:solidFill>
                  <a:schemeClr val="tx1">
                    <a:lumMod val="50000"/>
                    <a:lumOff val="50000"/>
                  </a:schemeClr>
                </a:solidFill>
                <a:latin typeface="+mn-lt"/>
                <a:cs typeface="+mn-ea"/>
                <a:sym typeface="+mn-lt"/>
              </a:rPr>
              <a:t>7</a:t>
            </a:r>
            <a:r>
              <a:rPr lang="zh-CN" altLang="en-US" sz="525" dirty="0">
                <a:solidFill>
                  <a:schemeClr val="tx1">
                    <a:lumMod val="50000"/>
                    <a:lumOff val="50000"/>
                  </a:schemeClr>
                </a:solidFill>
                <a:latin typeface="+mn-lt"/>
                <a:cs typeface="+mn-ea"/>
                <a:sym typeface="+mn-lt"/>
              </a:rPr>
              <a:t>月  北小北发布开放平台战略</a:t>
            </a:r>
          </a:p>
          <a:p>
            <a:pPr>
              <a:lnSpc>
                <a:spcPct val="150000"/>
              </a:lnSpc>
            </a:pPr>
            <a:r>
              <a:rPr lang="en-US" altLang="zh-CN" sz="525" dirty="0">
                <a:solidFill>
                  <a:schemeClr val="tx1">
                    <a:lumMod val="50000"/>
                    <a:lumOff val="50000"/>
                  </a:schemeClr>
                </a:solidFill>
                <a:latin typeface="+mn-lt"/>
                <a:cs typeface="+mn-ea"/>
                <a:sym typeface="+mn-lt"/>
              </a:rPr>
              <a:t>9</a:t>
            </a:r>
            <a:r>
              <a:rPr lang="zh-CN" altLang="en-US" sz="525" dirty="0">
                <a:solidFill>
                  <a:schemeClr val="tx1">
                    <a:lumMod val="50000"/>
                    <a:lumOff val="50000"/>
                  </a:schemeClr>
                </a:solidFill>
                <a:latin typeface="+mn-lt"/>
                <a:cs typeface="+mn-ea"/>
                <a:sym typeface="+mn-lt"/>
              </a:rPr>
              <a:t>月  用户同时最高同时在线超过</a:t>
            </a: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亿</a:t>
            </a:r>
            <a:endParaRPr lang="en-US" altLang="zh-CN" sz="525" dirty="0">
              <a:solidFill>
                <a:schemeClr val="tx1">
                  <a:lumMod val="50000"/>
                  <a:lumOff val="50000"/>
                </a:schemeClr>
              </a:solidFill>
              <a:latin typeface="+mn-lt"/>
              <a:cs typeface="+mn-ea"/>
              <a:sym typeface="+mn-lt"/>
            </a:endParaRPr>
          </a:p>
        </p:txBody>
      </p:sp>
      <p:sp>
        <p:nvSpPr>
          <p:cNvPr id="37" name="矩形 36"/>
          <p:cNvSpPr/>
          <p:nvPr/>
        </p:nvSpPr>
        <p:spPr>
          <a:xfrm>
            <a:off x="6857778" y="3970649"/>
            <a:ext cx="2224931" cy="698268"/>
          </a:xfrm>
          <a:prstGeom prst="rect">
            <a:avLst/>
          </a:prstGeom>
        </p:spPr>
        <p:txBody>
          <a:bodyPr wrap="square">
            <a:spAutoFit/>
          </a:bodyPr>
          <a:lstStyle/>
          <a:p>
            <a:pPr>
              <a:lnSpc>
                <a:spcPct val="150000"/>
              </a:lnSpc>
            </a:pP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月  移动支付绑卡账户数超过</a:t>
            </a:r>
            <a:r>
              <a:rPr lang="en-US" altLang="zh-CN" sz="525" dirty="0">
                <a:solidFill>
                  <a:schemeClr val="tx1">
                    <a:lumMod val="50000"/>
                    <a:lumOff val="50000"/>
                  </a:schemeClr>
                </a:solidFill>
                <a:latin typeface="+mn-lt"/>
                <a:cs typeface="+mn-ea"/>
                <a:sym typeface="+mn-lt"/>
              </a:rPr>
              <a:t>2</a:t>
            </a:r>
            <a:r>
              <a:rPr lang="zh-CN" altLang="en-US" sz="525" dirty="0">
                <a:solidFill>
                  <a:schemeClr val="tx1">
                    <a:lumMod val="50000"/>
                    <a:lumOff val="50000"/>
                  </a:schemeClr>
                </a:solidFill>
                <a:latin typeface="+mn-lt"/>
                <a:cs typeface="+mn-ea"/>
                <a:sym typeface="+mn-lt"/>
              </a:rPr>
              <a:t>亿</a:t>
            </a:r>
          </a:p>
          <a:p>
            <a:pPr>
              <a:lnSpc>
                <a:spcPct val="150000"/>
              </a:lnSpc>
            </a:pPr>
            <a:r>
              <a:rPr lang="en-US" altLang="zh-CN" sz="525" dirty="0">
                <a:solidFill>
                  <a:schemeClr val="tx1">
                    <a:lumMod val="50000"/>
                    <a:lumOff val="50000"/>
                  </a:schemeClr>
                </a:solidFill>
                <a:latin typeface="+mn-lt"/>
                <a:cs typeface="+mn-ea"/>
                <a:sym typeface="+mn-lt"/>
              </a:rPr>
              <a:t>3</a:t>
            </a:r>
            <a:r>
              <a:rPr lang="zh-CN" altLang="en-US" sz="525" dirty="0">
                <a:solidFill>
                  <a:schemeClr val="tx1">
                    <a:lumMod val="50000"/>
                    <a:lumOff val="50000"/>
                  </a:schemeClr>
                </a:solidFill>
                <a:latin typeface="+mn-lt"/>
                <a:cs typeface="+mn-ea"/>
                <a:sym typeface="+mn-lt"/>
              </a:rPr>
              <a:t>月  北小北提出“互联网</a:t>
            </a:r>
            <a:r>
              <a:rPr lang="en-US" altLang="zh-CN" sz="525" dirty="0">
                <a:solidFill>
                  <a:schemeClr val="tx1">
                    <a:lumMod val="50000"/>
                    <a:lumOff val="50000"/>
                  </a:schemeClr>
                </a:solidFill>
                <a:latin typeface="+mn-lt"/>
                <a:cs typeface="+mn-ea"/>
                <a:sym typeface="+mn-lt"/>
              </a:rPr>
              <a:t>+”</a:t>
            </a:r>
            <a:r>
              <a:rPr lang="zh-CN" altLang="en-US" sz="525" dirty="0">
                <a:solidFill>
                  <a:schemeClr val="tx1">
                    <a:lumMod val="50000"/>
                    <a:lumOff val="50000"/>
                  </a:schemeClr>
                </a:solidFill>
                <a:latin typeface="+mn-lt"/>
                <a:cs typeface="+mn-ea"/>
                <a:sym typeface="+mn-lt"/>
              </a:rPr>
              <a:t>被写入政府工作报告成为国家战略</a:t>
            </a:r>
          </a:p>
          <a:p>
            <a:pPr>
              <a:lnSpc>
                <a:spcPct val="150000"/>
              </a:lnSpc>
            </a:pPr>
            <a:r>
              <a:rPr lang="en-US" altLang="zh-CN" sz="525" dirty="0">
                <a:solidFill>
                  <a:schemeClr val="tx1">
                    <a:lumMod val="50000"/>
                    <a:lumOff val="50000"/>
                  </a:schemeClr>
                </a:solidFill>
                <a:latin typeface="+mn-lt"/>
                <a:cs typeface="+mn-ea"/>
                <a:sym typeface="+mn-lt"/>
              </a:rPr>
              <a:t>5</a:t>
            </a:r>
            <a:r>
              <a:rPr lang="zh-CN" altLang="en-US" sz="525" dirty="0">
                <a:solidFill>
                  <a:schemeClr val="tx1">
                    <a:lumMod val="50000"/>
                    <a:lumOff val="50000"/>
                  </a:schemeClr>
                </a:solidFill>
                <a:latin typeface="+mn-lt"/>
                <a:cs typeface="+mn-ea"/>
                <a:sym typeface="+mn-lt"/>
              </a:rPr>
              <a:t>月  市值突破</a:t>
            </a:r>
            <a:r>
              <a:rPr lang="en-US" altLang="zh-CN" sz="525" dirty="0">
                <a:solidFill>
                  <a:schemeClr val="tx1">
                    <a:lumMod val="50000"/>
                    <a:lumOff val="50000"/>
                  </a:schemeClr>
                </a:solidFill>
                <a:latin typeface="+mn-lt"/>
                <a:cs typeface="+mn-ea"/>
                <a:sym typeface="+mn-lt"/>
              </a:rPr>
              <a:t>1000</a:t>
            </a:r>
            <a:r>
              <a:rPr lang="zh-CN" altLang="en-US" sz="525" dirty="0">
                <a:solidFill>
                  <a:schemeClr val="tx1">
                    <a:lumMod val="50000"/>
                    <a:lumOff val="50000"/>
                  </a:schemeClr>
                </a:solidFill>
                <a:latin typeface="+mn-lt"/>
                <a:cs typeface="+mn-ea"/>
                <a:sym typeface="+mn-lt"/>
              </a:rPr>
              <a:t>亿美金</a:t>
            </a:r>
          </a:p>
          <a:p>
            <a:pPr>
              <a:lnSpc>
                <a:spcPct val="150000"/>
              </a:lnSpc>
            </a:pPr>
            <a:r>
              <a:rPr lang="en-US" altLang="zh-CN" sz="525" dirty="0">
                <a:solidFill>
                  <a:schemeClr val="tx1">
                    <a:lumMod val="50000"/>
                    <a:lumOff val="50000"/>
                  </a:schemeClr>
                </a:solidFill>
                <a:latin typeface="+mn-lt"/>
                <a:cs typeface="+mn-ea"/>
                <a:sym typeface="+mn-lt"/>
              </a:rPr>
              <a:t>7</a:t>
            </a:r>
            <a:r>
              <a:rPr lang="zh-CN" altLang="en-US" sz="525" dirty="0">
                <a:solidFill>
                  <a:schemeClr val="tx1">
                    <a:lumMod val="50000"/>
                    <a:lumOff val="50000"/>
                  </a:schemeClr>
                </a:solidFill>
                <a:latin typeface="+mn-lt"/>
                <a:cs typeface="+mn-ea"/>
                <a:sym typeface="+mn-lt"/>
              </a:rPr>
              <a:t>月  北小北发布开放平台战略</a:t>
            </a:r>
          </a:p>
          <a:p>
            <a:pPr>
              <a:lnSpc>
                <a:spcPct val="150000"/>
              </a:lnSpc>
            </a:pPr>
            <a:r>
              <a:rPr lang="en-US" altLang="zh-CN" sz="525" dirty="0">
                <a:solidFill>
                  <a:schemeClr val="tx1">
                    <a:lumMod val="50000"/>
                    <a:lumOff val="50000"/>
                  </a:schemeClr>
                </a:solidFill>
                <a:latin typeface="+mn-lt"/>
                <a:cs typeface="+mn-ea"/>
                <a:sym typeface="+mn-lt"/>
              </a:rPr>
              <a:t>9</a:t>
            </a:r>
            <a:r>
              <a:rPr lang="zh-CN" altLang="en-US" sz="525" dirty="0">
                <a:solidFill>
                  <a:schemeClr val="tx1">
                    <a:lumMod val="50000"/>
                    <a:lumOff val="50000"/>
                  </a:schemeClr>
                </a:solidFill>
                <a:latin typeface="+mn-lt"/>
                <a:cs typeface="+mn-ea"/>
                <a:sym typeface="+mn-lt"/>
              </a:rPr>
              <a:t>月  用户同时最高同时在线超过</a:t>
            </a:r>
            <a:r>
              <a:rPr lang="en-US" altLang="zh-CN" sz="525" dirty="0">
                <a:solidFill>
                  <a:schemeClr val="tx1">
                    <a:lumMod val="50000"/>
                    <a:lumOff val="50000"/>
                  </a:schemeClr>
                </a:solidFill>
                <a:latin typeface="+mn-lt"/>
                <a:cs typeface="+mn-ea"/>
                <a:sym typeface="+mn-lt"/>
              </a:rPr>
              <a:t>1</a:t>
            </a:r>
            <a:r>
              <a:rPr lang="zh-CN" altLang="en-US" sz="525" dirty="0">
                <a:solidFill>
                  <a:schemeClr val="tx1">
                    <a:lumMod val="50000"/>
                    <a:lumOff val="50000"/>
                  </a:schemeClr>
                </a:solidFill>
                <a:latin typeface="+mn-lt"/>
                <a:cs typeface="+mn-ea"/>
                <a:sym typeface="+mn-lt"/>
              </a:rPr>
              <a:t>亿</a:t>
            </a:r>
            <a:endParaRPr lang="en-US" altLang="zh-CN" sz="525" dirty="0">
              <a:solidFill>
                <a:schemeClr val="tx1">
                  <a:lumMod val="50000"/>
                  <a:lumOff val="50000"/>
                </a:schemeClr>
              </a:solidFill>
              <a:latin typeface="+mn-lt"/>
              <a:cs typeface="+mn-ea"/>
              <a:sym typeface="+mn-lt"/>
            </a:endParaRPr>
          </a:p>
        </p:txBody>
      </p:sp>
      <p:cxnSp>
        <p:nvCxnSpPr>
          <p:cNvPr id="38" name="肘形连接符 37"/>
          <p:cNvCxnSpPr/>
          <p:nvPr/>
        </p:nvCxnSpPr>
        <p:spPr>
          <a:xfrm rot="16200000" flipH="1">
            <a:off x="7493588" y="3539834"/>
            <a:ext cx="427854" cy="218547"/>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39"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里程碑</a:t>
            </a:r>
            <a:endParaRPr lang="en-AU" altLang="zh-CN" dirty="0">
              <a:solidFill>
                <a:srgbClr val="43536A"/>
              </a:solidFill>
              <a:latin typeface="+mn-lt"/>
              <a:ea typeface="+mn-ea"/>
              <a:cs typeface="+mn-ea"/>
              <a:sym typeface="+mn-lt"/>
            </a:endParaRPr>
          </a:p>
        </p:txBody>
      </p:sp>
      <p:sp>
        <p:nvSpPr>
          <p:cNvPr id="40"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Milepost</a:t>
            </a:r>
          </a:p>
        </p:txBody>
      </p:sp>
      <p:sp>
        <p:nvSpPr>
          <p:cNvPr id="41" name="矩形 40"/>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2" name="组合 41"/>
          <p:cNvGrpSpPr/>
          <p:nvPr/>
        </p:nvGrpSpPr>
        <p:grpSpPr>
          <a:xfrm>
            <a:off x="3588924" y="311398"/>
            <a:ext cx="1978192" cy="457200"/>
            <a:chOff x="3588924" y="311398"/>
            <a:chExt cx="1978192" cy="457200"/>
          </a:xfrm>
        </p:grpSpPr>
        <p:sp>
          <p:nvSpPr>
            <p:cNvPr id="43" name="L 形 42"/>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L 形 43"/>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down)">
                                      <p:cBhvr>
                                        <p:cTn id="7" dur="500"/>
                                        <p:tgtEl>
                                          <p:spTgt spid="1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wipe(up)">
                                      <p:cBhvr>
                                        <p:cTn id="11" dur="500"/>
                                        <p:tgtEl>
                                          <p:spTgt spid="15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wipe(down)">
                                      <p:cBhvr>
                                        <p:cTn id="15" dur="500"/>
                                        <p:tgtEl>
                                          <p:spTgt spid="14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wipe(up)">
                                      <p:cBhvr>
                                        <p:cTn id="19" dur="500"/>
                                        <p:tgtEl>
                                          <p:spTgt spid="17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wipe(down)">
                                      <p:cBhvr>
                                        <p:cTn id="23" dur="500"/>
                                        <p:tgtEl>
                                          <p:spTgt spid="15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033712"/>
            <a:ext cx="9144000" cy="21145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品 259"/>
          <p:cNvSpPr>
            <a:spLocks noChangeArrowheads="1"/>
          </p:cNvSpPr>
          <p:nvPr/>
        </p:nvSpPr>
        <p:spPr bwMode="auto">
          <a:xfrm>
            <a:off x="3138437" y="3399279"/>
            <a:ext cx="2881131" cy="107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685800">
              <a:buNone/>
            </a:pPr>
            <a:r>
              <a:rPr lang="zh-TW" altLang="en-US" sz="700" dirty="0">
                <a:solidFill>
                  <a:schemeClr val="bg1"/>
                </a:solidFill>
                <a:latin typeface="+mn-lt"/>
                <a:ea typeface="+mn-ea"/>
                <a:cs typeface="+mn-ea"/>
                <a:sym typeface="+mn-lt"/>
              </a:rPr>
              <a:t>人生沒有彩排，每一個細節都是現場直播。</a:t>
            </a:r>
            <a:endParaRPr lang="en-US" altLang="zh-CN" sz="700" dirty="0">
              <a:solidFill>
                <a:schemeClr val="bg1"/>
              </a:solidFill>
              <a:latin typeface="+mn-lt"/>
              <a:ea typeface="+mn-ea"/>
              <a:cs typeface="+mn-ea"/>
              <a:sym typeface="+mn-lt"/>
            </a:endParaRPr>
          </a:p>
        </p:txBody>
      </p:sp>
      <p:sp>
        <p:nvSpPr>
          <p:cNvPr id="21" name="TextBox 2"/>
          <p:cNvSpPr txBox="1"/>
          <p:nvPr/>
        </p:nvSpPr>
        <p:spPr>
          <a:xfrm>
            <a:off x="1739938" y="1758018"/>
            <a:ext cx="5651462" cy="769313"/>
          </a:xfrm>
          <a:prstGeom prst="rect">
            <a:avLst/>
          </a:prstGeom>
          <a:noFill/>
        </p:spPr>
        <p:txBody>
          <a:bodyPr wrap="square" rtlCol="0">
            <a:spAutoFit/>
          </a:bodyPr>
          <a:lstStyle/>
          <a:p>
            <a:pPr algn="dist" defTabSz="914400"/>
            <a:r>
              <a:rPr lang="zh-CN" altLang="en-US" sz="4400" b="1" dirty="0">
                <a:solidFill>
                  <a:schemeClr val="tx2">
                    <a:lumMod val="75000"/>
                  </a:schemeClr>
                </a:solidFill>
                <a:cs typeface="+mn-ea"/>
                <a:sym typeface="+mn-lt"/>
              </a:rPr>
              <a:t>携手共创</a:t>
            </a:r>
            <a:r>
              <a:rPr lang="en-US" altLang="zh-CN" sz="4400" b="1" dirty="0">
                <a:solidFill>
                  <a:schemeClr val="tx2">
                    <a:lumMod val="75000"/>
                  </a:schemeClr>
                </a:solidFill>
                <a:cs typeface="+mn-ea"/>
                <a:sym typeface="+mn-lt"/>
              </a:rPr>
              <a:t>·</a:t>
            </a:r>
            <a:r>
              <a:rPr lang="zh-CN" altLang="en-US" sz="4400" b="1" dirty="0">
                <a:solidFill>
                  <a:schemeClr val="tx2">
                    <a:lumMod val="75000"/>
                  </a:schemeClr>
                </a:solidFill>
                <a:cs typeface="+mn-ea"/>
                <a:sym typeface="+mn-lt"/>
              </a:rPr>
              <a:t>美好未来</a:t>
            </a:r>
            <a:endParaRPr lang="en-US" sz="4400" b="1" dirty="0">
              <a:solidFill>
                <a:schemeClr val="tx2">
                  <a:lumMod val="75000"/>
                </a:schemeClr>
              </a:solidFill>
              <a:cs typeface="+mn-ea"/>
              <a:sym typeface="+mn-lt"/>
            </a:endParaRPr>
          </a:p>
        </p:txBody>
      </p:sp>
      <p:sp>
        <p:nvSpPr>
          <p:cNvPr id="27" name="文本框 26"/>
          <p:cNvSpPr txBox="1"/>
          <p:nvPr/>
        </p:nvSpPr>
        <p:spPr>
          <a:xfrm>
            <a:off x="3600194" y="4160969"/>
            <a:ext cx="1943616" cy="219291"/>
          </a:xfrm>
          <a:prstGeom prst="rect">
            <a:avLst/>
          </a:prstGeom>
          <a:noFill/>
        </p:spPr>
        <p:txBody>
          <a:bodyPr wrap="square" rtlCol="0">
            <a:spAutoFit/>
          </a:bodyPr>
          <a:lstStyle/>
          <a:p>
            <a:pPr algn="ctr" defTabSz="685800"/>
            <a:r>
              <a:rPr lang="zh-CN" altLang="en-US" sz="825" dirty="0">
                <a:solidFill>
                  <a:schemeClr val="bg1"/>
                </a:solidFill>
                <a:cs typeface="+mn-ea"/>
                <a:sym typeface="+mn-lt"/>
              </a:rPr>
              <a:t>公司名称（</a:t>
            </a:r>
            <a:r>
              <a:rPr lang="en-US" altLang="zh-CN" sz="825" dirty="0">
                <a:solidFill>
                  <a:schemeClr val="bg1"/>
                </a:solidFill>
                <a:cs typeface="+mn-ea"/>
                <a:sym typeface="+mn-lt"/>
              </a:rPr>
              <a:t>Company Name. </a:t>
            </a:r>
            <a:r>
              <a:rPr lang="zh-CN" altLang="en-US" sz="825" dirty="0">
                <a:solidFill>
                  <a:schemeClr val="bg1"/>
                </a:solidFill>
                <a:cs typeface="+mn-ea"/>
                <a:sym typeface="+mn-lt"/>
              </a:rPr>
              <a:t>）</a:t>
            </a:r>
            <a:endParaRPr lang="en-US" altLang="zh-CN" sz="825" dirty="0">
              <a:solidFill>
                <a:schemeClr val="bg1"/>
              </a:solidFill>
              <a:cs typeface="+mn-ea"/>
              <a:sym typeface="+mn-lt"/>
            </a:endParaRPr>
          </a:p>
        </p:txBody>
      </p:sp>
      <p:sp>
        <p:nvSpPr>
          <p:cNvPr id="28" name="圆角矩形 27"/>
          <p:cNvSpPr/>
          <p:nvPr/>
        </p:nvSpPr>
        <p:spPr>
          <a:xfrm>
            <a:off x="3600194" y="4095750"/>
            <a:ext cx="1943616" cy="314101"/>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dirty="0">
              <a:solidFill>
                <a:schemeClr val="bg1"/>
              </a:solidFill>
              <a:cs typeface="+mn-ea"/>
              <a:sym typeface="+mn-lt"/>
            </a:endParaRPr>
          </a:p>
        </p:txBody>
      </p:sp>
      <p:sp>
        <p:nvSpPr>
          <p:cNvPr id="29" name="矩形 28"/>
          <p:cNvSpPr/>
          <p:nvPr/>
        </p:nvSpPr>
        <p:spPr>
          <a:xfrm>
            <a:off x="4369530" y="4392947"/>
            <a:ext cx="404945" cy="28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dirty="0">
              <a:solidFill>
                <a:schemeClr val="bg1"/>
              </a:solidFill>
              <a:cs typeface="+mn-ea"/>
              <a:sym typeface="+mn-lt"/>
            </a:endParaRPr>
          </a:p>
        </p:txBody>
      </p:sp>
      <p:grpSp>
        <p:nvGrpSpPr>
          <p:cNvPr id="14" name="组合 13"/>
          <p:cNvGrpSpPr/>
          <p:nvPr/>
        </p:nvGrpSpPr>
        <p:grpSpPr>
          <a:xfrm>
            <a:off x="3562768" y="1152524"/>
            <a:ext cx="1633450" cy="333288"/>
            <a:chOff x="1223223" y="1967568"/>
            <a:chExt cx="2107650" cy="430045"/>
          </a:xfrm>
          <a:solidFill>
            <a:schemeClr val="accent2"/>
          </a:solidFill>
        </p:grpSpPr>
        <p:grpSp>
          <p:nvGrpSpPr>
            <p:cNvPr id="15" name="组合 14"/>
            <p:cNvGrpSpPr/>
            <p:nvPr/>
          </p:nvGrpSpPr>
          <p:grpSpPr>
            <a:xfrm>
              <a:off x="1223223" y="1967568"/>
              <a:ext cx="1337460" cy="430045"/>
              <a:chOff x="5647260" y="2104756"/>
              <a:chExt cx="2422370" cy="778886"/>
            </a:xfrm>
            <a:grpFill/>
          </p:grpSpPr>
          <p:sp>
            <p:nvSpPr>
              <p:cNvPr id="17" name="任意多边形 16"/>
              <p:cNvSpPr/>
              <p:nvPr/>
            </p:nvSpPr>
            <p:spPr>
              <a:xfrm>
                <a:off x="7801453" y="2104756"/>
                <a:ext cx="268177" cy="268177"/>
              </a:xfrm>
              <a:custGeom>
                <a:avLst/>
                <a:gdLst>
                  <a:gd name="connsiteX0" fmla="*/ 115780 w 268177"/>
                  <a:gd name="connsiteY0" fmla="*/ 0 h 268177"/>
                  <a:gd name="connsiteX1" fmla="*/ 152397 w 268177"/>
                  <a:gd name="connsiteY1" fmla="*/ 0 h 268177"/>
                  <a:gd name="connsiteX2" fmla="*/ 152397 w 268177"/>
                  <a:gd name="connsiteY2" fmla="*/ 115781 h 268177"/>
                  <a:gd name="connsiteX3" fmla="*/ 268177 w 268177"/>
                  <a:gd name="connsiteY3" fmla="*/ 115781 h 268177"/>
                  <a:gd name="connsiteX4" fmla="*/ 268177 w 268177"/>
                  <a:gd name="connsiteY4" fmla="*/ 152397 h 268177"/>
                  <a:gd name="connsiteX5" fmla="*/ 152397 w 268177"/>
                  <a:gd name="connsiteY5" fmla="*/ 152397 h 268177"/>
                  <a:gd name="connsiteX6" fmla="*/ 152397 w 268177"/>
                  <a:gd name="connsiteY6" fmla="*/ 268177 h 268177"/>
                  <a:gd name="connsiteX7" fmla="*/ 115780 w 268177"/>
                  <a:gd name="connsiteY7" fmla="*/ 268177 h 268177"/>
                  <a:gd name="connsiteX8" fmla="*/ 115780 w 268177"/>
                  <a:gd name="connsiteY8" fmla="*/ 152397 h 268177"/>
                  <a:gd name="connsiteX9" fmla="*/ 0 w 268177"/>
                  <a:gd name="connsiteY9" fmla="*/ 152397 h 268177"/>
                  <a:gd name="connsiteX10" fmla="*/ 0 w 268177"/>
                  <a:gd name="connsiteY10" fmla="*/ 115781 h 268177"/>
                  <a:gd name="connsiteX11" fmla="*/ 115780 w 268177"/>
                  <a:gd name="connsiteY11" fmla="*/ 115781 h 26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77" h="268177">
                    <a:moveTo>
                      <a:pt x="115780" y="0"/>
                    </a:moveTo>
                    <a:lnTo>
                      <a:pt x="152397" y="0"/>
                    </a:lnTo>
                    <a:lnTo>
                      <a:pt x="152397" y="115781"/>
                    </a:lnTo>
                    <a:lnTo>
                      <a:pt x="268177" y="115781"/>
                    </a:lnTo>
                    <a:lnTo>
                      <a:pt x="268177" y="152397"/>
                    </a:lnTo>
                    <a:lnTo>
                      <a:pt x="152397" y="152397"/>
                    </a:lnTo>
                    <a:lnTo>
                      <a:pt x="152397" y="268177"/>
                    </a:lnTo>
                    <a:lnTo>
                      <a:pt x="115780" y="268177"/>
                    </a:lnTo>
                    <a:lnTo>
                      <a:pt x="115780" y="152397"/>
                    </a:lnTo>
                    <a:lnTo>
                      <a:pt x="0" y="152397"/>
                    </a:lnTo>
                    <a:lnTo>
                      <a:pt x="0" y="115781"/>
                    </a:lnTo>
                    <a:lnTo>
                      <a:pt x="115780" y="11578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cs typeface="+mn-ea"/>
                  <a:sym typeface="+mn-lt"/>
                </a:endParaRPr>
              </a:p>
            </p:txBody>
          </p:sp>
          <p:sp>
            <p:nvSpPr>
              <p:cNvPr id="19" name="任意多边形 18"/>
              <p:cNvSpPr>
                <a:spLocks noChangeArrowheads="1"/>
              </p:cNvSpPr>
              <p:nvPr/>
            </p:nvSpPr>
            <p:spPr bwMode="auto">
              <a:xfrm>
                <a:off x="5647260" y="2104756"/>
                <a:ext cx="2088381" cy="778886"/>
              </a:xfrm>
              <a:custGeom>
                <a:avLst/>
                <a:gdLst/>
                <a:ahLst/>
                <a:cxnLst/>
                <a:rect l="l" t="t" r="r" b="b"/>
                <a:pathLst>
                  <a:path w="2088381" h="778886">
                    <a:moveTo>
                      <a:pt x="1256929" y="320567"/>
                    </a:moveTo>
                    <a:lnTo>
                      <a:pt x="1166459" y="549442"/>
                    </a:lnTo>
                    <a:lnTo>
                      <a:pt x="1351926" y="549442"/>
                    </a:lnTo>
                    <a:close/>
                    <a:moveTo>
                      <a:pt x="94632" y="316271"/>
                    </a:moveTo>
                    <a:lnTo>
                      <a:pt x="94632" y="492151"/>
                    </a:lnTo>
                    <a:lnTo>
                      <a:pt x="234912" y="492151"/>
                    </a:lnTo>
                    <a:cubicBezTo>
                      <a:pt x="282819" y="492151"/>
                      <a:pt x="316572" y="484453"/>
                      <a:pt x="336170" y="469056"/>
                    </a:cubicBezTo>
                    <a:cubicBezTo>
                      <a:pt x="355768" y="453659"/>
                      <a:pt x="365568" y="431328"/>
                      <a:pt x="365568" y="402063"/>
                    </a:cubicBezTo>
                    <a:cubicBezTo>
                      <a:pt x="365568" y="382544"/>
                      <a:pt x="360180" y="365356"/>
                      <a:pt x="349404" y="350499"/>
                    </a:cubicBezTo>
                    <a:cubicBezTo>
                      <a:pt x="338629" y="335642"/>
                      <a:pt x="324875" y="326223"/>
                      <a:pt x="308144" y="322242"/>
                    </a:cubicBezTo>
                    <a:cubicBezTo>
                      <a:pt x="291413" y="318261"/>
                      <a:pt x="266467" y="316271"/>
                      <a:pt x="233307" y="316271"/>
                    </a:cubicBezTo>
                    <a:close/>
                    <a:moveTo>
                      <a:pt x="1609725" y="239357"/>
                    </a:moveTo>
                    <a:lnTo>
                      <a:pt x="1702023" y="239357"/>
                    </a:lnTo>
                    <a:lnTo>
                      <a:pt x="1997368" y="653636"/>
                    </a:lnTo>
                    <a:lnTo>
                      <a:pt x="1997368" y="239357"/>
                    </a:lnTo>
                    <a:lnTo>
                      <a:pt x="2088381" y="239357"/>
                    </a:lnTo>
                    <a:lnTo>
                      <a:pt x="2088381" y="778886"/>
                    </a:lnTo>
                    <a:lnTo>
                      <a:pt x="1995405" y="778886"/>
                    </a:lnTo>
                    <a:lnTo>
                      <a:pt x="1700341" y="364607"/>
                    </a:lnTo>
                    <a:lnTo>
                      <a:pt x="1700341" y="778886"/>
                    </a:lnTo>
                    <a:lnTo>
                      <a:pt x="1609725" y="778886"/>
                    </a:lnTo>
                    <a:close/>
                    <a:moveTo>
                      <a:pt x="1209638" y="239357"/>
                    </a:moveTo>
                    <a:lnTo>
                      <a:pt x="1304955" y="239357"/>
                    </a:lnTo>
                    <a:lnTo>
                      <a:pt x="1547676" y="778886"/>
                    </a:lnTo>
                    <a:lnTo>
                      <a:pt x="1445529" y="778886"/>
                    </a:lnTo>
                    <a:lnTo>
                      <a:pt x="1377307" y="619187"/>
                    </a:lnTo>
                    <a:lnTo>
                      <a:pt x="1142702" y="619187"/>
                    </a:lnTo>
                    <a:lnTo>
                      <a:pt x="1077691" y="778886"/>
                    </a:lnTo>
                    <a:lnTo>
                      <a:pt x="981140" y="778886"/>
                    </a:lnTo>
                    <a:close/>
                    <a:moveTo>
                      <a:pt x="571500" y="239357"/>
                    </a:moveTo>
                    <a:lnTo>
                      <a:pt x="666132" y="239357"/>
                    </a:lnTo>
                    <a:lnTo>
                      <a:pt x="666132" y="701973"/>
                    </a:lnTo>
                    <a:lnTo>
                      <a:pt x="952243" y="701973"/>
                    </a:lnTo>
                    <a:lnTo>
                      <a:pt x="952243" y="778886"/>
                    </a:lnTo>
                    <a:lnTo>
                      <a:pt x="571500" y="778886"/>
                    </a:lnTo>
                    <a:close/>
                    <a:moveTo>
                      <a:pt x="0" y="239357"/>
                    </a:moveTo>
                    <a:lnTo>
                      <a:pt x="227686" y="239357"/>
                    </a:lnTo>
                    <a:cubicBezTo>
                      <a:pt x="276433" y="239357"/>
                      <a:pt x="317824" y="243544"/>
                      <a:pt x="351860" y="251916"/>
                    </a:cubicBezTo>
                    <a:cubicBezTo>
                      <a:pt x="385896" y="260289"/>
                      <a:pt x="412930" y="278512"/>
                      <a:pt x="432961" y="306584"/>
                    </a:cubicBezTo>
                    <a:cubicBezTo>
                      <a:pt x="452992" y="334656"/>
                      <a:pt x="463008" y="365766"/>
                      <a:pt x="463008" y="399911"/>
                    </a:cubicBezTo>
                    <a:cubicBezTo>
                      <a:pt x="463008" y="455147"/>
                      <a:pt x="443245" y="497147"/>
                      <a:pt x="403720" y="525912"/>
                    </a:cubicBezTo>
                    <a:cubicBezTo>
                      <a:pt x="364195" y="554677"/>
                      <a:pt x="307657" y="569059"/>
                      <a:pt x="234106" y="569059"/>
                    </a:cubicBezTo>
                    <a:lnTo>
                      <a:pt x="94632" y="569059"/>
                    </a:lnTo>
                    <a:lnTo>
                      <a:pt x="94632" y="778886"/>
                    </a:lnTo>
                    <a:lnTo>
                      <a:pt x="0" y="778886"/>
                    </a:lnTo>
                    <a:close/>
                    <a:moveTo>
                      <a:pt x="29711" y="120998"/>
                    </a:moveTo>
                    <a:lnTo>
                      <a:pt x="29711" y="196007"/>
                    </a:lnTo>
                    <a:lnTo>
                      <a:pt x="82247" y="196007"/>
                    </a:lnTo>
                    <a:cubicBezTo>
                      <a:pt x="116775" y="196007"/>
                      <a:pt x="134039" y="183505"/>
                      <a:pt x="134039" y="158502"/>
                    </a:cubicBezTo>
                    <a:cubicBezTo>
                      <a:pt x="134039" y="145505"/>
                      <a:pt x="130046" y="136004"/>
                      <a:pt x="122059" y="130002"/>
                    </a:cubicBezTo>
                    <a:cubicBezTo>
                      <a:pt x="114071" y="123999"/>
                      <a:pt x="99561" y="120998"/>
                      <a:pt x="78526" y="120998"/>
                    </a:cubicBezTo>
                    <a:close/>
                    <a:moveTo>
                      <a:pt x="29711" y="29617"/>
                    </a:moveTo>
                    <a:lnTo>
                      <a:pt x="29711" y="95102"/>
                    </a:lnTo>
                    <a:lnTo>
                      <a:pt x="78229" y="95102"/>
                    </a:lnTo>
                    <a:cubicBezTo>
                      <a:pt x="94203" y="95102"/>
                      <a:pt x="105960" y="92547"/>
                      <a:pt x="113501" y="87437"/>
                    </a:cubicBezTo>
                    <a:cubicBezTo>
                      <a:pt x="121042" y="82327"/>
                      <a:pt x="124812" y="73819"/>
                      <a:pt x="124812" y="61913"/>
                    </a:cubicBezTo>
                    <a:cubicBezTo>
                      <a:pt x="124812" y="51197"/>
                      <a:pt x="121141" y="43136"/>
                      <a:pt x="113799" y="37728"/>
                    </a:cubicBezTo>
                    <a:cubicBezTo>
                      <a:pt x="106456" y="32321"/>
                      <a:pt x="93707" y="29617"/>
                      <a:pt x="75550" y="29617"/>
                    </a:cubicBezTo>
                    <a:close/>
                    <a:moveTo>
                      <a:pt x="924763" y="3721"/>
                    </a:moveTo>
                    <a:lnTo>
                      <a:pt x="1082372" y="3721"/>
                    </a:lnTo>
                    <a:lnTo>
                      <a:pt x="1082372" y="29617"/>
                    </a:lnTo>
                    <a:lnTo>
                      <a:pt x="953636" y="29617"/>
                    </a:lnTo>
                    <a:lnTo>
                      <a:pt x="953636" y="96292"/>
                    </a:lnTo>
                    <a:lnTo>
                      <a:pt x="1074038" y="96292"/>
                    </a:lnTo>
                    <a:lnTo>
                      <a:pt x="1074038" y="122188"/>
                    </a:lnTo>
                    <a:lnTo>
                      <a:pt x="953636" y="122188"/>
                    </a:lnTo>
                    <a:lnTo>
                      <a:pt x="953636" y="196007"/>
                    </a:lnTo>
                    <a:lnTo>
                      <a:pt x="1087432" y="196007"/>
                    </a:lnTo>
                    <a:lnTo>
                      <a:pt x="1087432" y="221903"/>
                    </a:lnTo>
                    <a:lnTo>
                      <a:pt x="924763" y="221903"/>
                    </a:lnTo>
                    <a:close/>
                    <a:moveTo>
                      <a:pt x="696163" y="3721"/>
                    </a:moveTo>
                    <a:lnTo>
                      <a:pt x="725631" y="3721"/>
                    </a:lnTo>
                    <a:lnTo>
                      <a:pt x="839931" y="175915"/>
                    </a:lnTo>
                    <a:lnTo>
                      <a:pt x="839931" y="3721"/>
                    </a:lnTo>
                    <a:lnTo>
                      <a:pt x="867464" y="3721"/>
                    </a:lnTo>
                    <a:lnTo>
                      <a:pt x="867464" y="221903"/>
                    </a:lnTo>
                    <a:lnTo>
                      <a:pt x="837847" y="221903"/>
                    </a:lnTo>
                    <a:lnTo>
                      <a:pt x="723547" y="49709"/>
                    </a:lnTo>
                    <a:lnTo>
                      <a:pt x="723547" y="221903"/>
                    </a:lnTo>
                    <a:lnTo>
                      <a:pt x="696163" y="221903"/>
                    </a:lnTo>
                    <a:close/>
                    <a:moveTo>
                      <a:pt x="623535" y="3721"/>
                    </a:moveTo>
                    <a:lnTo>
                      <a:pt x="652556" y="3721"/>
                    </a:lnTo>
                    <a:lnTo>
                      <a:pt x="652556" y="221903"/>
                    </a:lnTo>
                    <a:lnTo>
                      <a:pt x="623535" y="221903"/>
                    </a:lnTo>
                    <a:close/>
                    <a:moveTo>
                      <a:pt x="200863" y="3721"/>
                    </a:moveTo>
                    <a:lnTo>
                      <a:pt x="229736" y="3721"/>
                    </a:lnTo>
                    <a:lnTo>
                      <a:pt x="229736" y="129481"/>
                    </a:lnTo>
                    <a:cubicBezTo>
                      <a:pt x="229736" y="158155"/>
                      <a:pt x="234548" y="177007"/>
                      <a:pt x="244172" y="186036"/>
                    </a:cubicBezTo>
                    <a:cubicBezTo>
                      <a:pt x="253796" y="195064"/>
                      <a:pt x="267885" y="199579"/>
                      <a:pt x="286439" y="199579"/>
                    </a:cubicBezTo>
                    <a:cubicBezTo>
                      <a:pt x="304993" y="199579"/>
                      <a:pt x="319082" y="195064"/>
                      <a:pt x="328706" y="186036"/>
                    </a:cubicBezTo>
                    <a:cubicBezTo>
                      <a:pt x="338331" y="177007"/>
                      <a:pt x="343143" y="158155"/>
                      <a:pt x="343143" y="129481"/>
                    </a:cubicBezTo>
                    <a:lnTo>
                      <a:pt x="343143" y="3721"/>
                    </a:lnTo>
                    <a:lnTo>
                      <a:pt x="372164" y="3721"/>
                    </a:lnTo>
                    <a:lnTo>
                      <a:pt x="372164" y="129927"/>
                    </a:lnTo>
                    <a:cubicBezTo>
                      <a:pt x="372164" y="156320"/>
                      <a:pt x="369014" y="175766"/>
                      <a:pt x="362714" y="188268"/>
                    </a:cubicBezTo>
                    <a:cubicBezTo>
                      <a:pt x="356413" y="200770"/>
                      <a:pt x="346913" y="210121"/>
                      <a:pt x="334213" y="216322"/>
                    </a:cubicBezTo>
                    <a:cubicBezTo>
                      <a:pt x="321513" y="222523"/>
                      <a:pt x="305588" y="225624"/>
                      <a:pt x="286439" y="225624"/>
                    </a:cubicBezTo>
                    <a:cubicBezTo>
                      <a:pt x="261138" y="225624"/>
                      <a:pt x="242212" y="220713"/>
                      <a:pt x="229661" y="210890"/>
                    </a:cubicBezTo>
                    <a:cubicBezTo>
                      <a:pt x="217110" y="201067"/>
                      <a:pt x="209173" y="189508"/>
                      <a:pt x="205849" y="176213"/>
                    </a:cubicBezTo>
                    <a:cubicBezTo>
                      <a:pt x="202525" y="162918"/>
                      <a:pt x="200863" y="147489"/>
                      <a:pt x="200863" y="129927"/>
                    </a:cubicBezTo>
                    <a:close/>
                    <a:moveTo>
                      <a:pt x="838" y="3721"/>
                    </a:moveTo>
                    <a:lnTo>
                      <a:pt x="78526" y="3721"/>
                    </a:lnTo>
                    <a:cubicBezTo>
                      <a:pt x="101744" y="3721"/>
                      <a:pt x="120000" y="8682"/>
                      <a:pt x="133295" y="18604"/>
                    </a:cubicBezTo>
                    <a:cubicBezTo>
                      <a:pt x="146590" y="28526"/>
                      <a:pt x="153238" y="42119"/>
                      <a:pt x="153238" y="59383"/>
                    </a:cubicBezTo>
                    <a:cubicBezTo>
                      <a:pt x="153238" y="80417"/>
                      <a:pt x="142770" y="95995"/>
                      <a:pt x="121835" y="106115"/>
                    </a:cubicBezTo>
                    <a:cubicBezTo>
                      <a:pt x="135924" y="109687"/>
                      <a:pt x="146466" y="116260"/>
                      <a:pt x="153461" y="125835"/>
                    </a:cubicBezTo>
                    <a:cubicBezTo>
                      <a:pt x="160456" y="135409"/>
                      <a:pt x="163954" y="146298"/>
                      <a:pt x="163954" y="158502"/>
                    </a:cubicBezTo>
                    <a:cubicBezTo>
                      <a:pt x="163954" y="178941"/>
                      <a:pt x="157008" y="194618"/>
                      <a:pt x="143118" y="205532"/>
                    </a:cubicBezTo>
                    <a:cubicBezTo>
                      <a:pt x="129227" y="216446"/>
                      <a:pt x="109036" y="221903"/>
                      <a:pt x="82545" y="221903"/>
                    </a:cubicBezTo>
                    <a:lnTo>
                      <a:pt x="838" y="221903"/>
                    </a:lnTo>
                    <a:close/>
                    <a:moveTo>
                      <a:pt x="1399227" y="0"/>
                    </a:moveTo>
                    <a:cubicBezTo>
                      <a:pt x="1423833" y="0"/>
                      <a:pt x="1443677" y="5705"/>
                      <a:pt x="1458758" y="17116"/>
                    </a:cubicBezTo>
                    <a:cubicBezTo>
                      <a:pt x="1473840" y="28526"/>
                      <a:pt x="1481827" y="44649"/>
                      <a:pt x="1482720" y="65485"/>
                    </a:cubicBezTo>
                    <a:lnTo>
                      <a:pt x="1454591" y="65485"/>
                    </a:lnTo>
                    <a:cubicBezTo>
                      <a:pt x="1451714" y="39093"/>
                      <a:pt x="1433656" y="25896"/>
                      <a:pt x="1400418" y="25896"/>
                    </a:cubicBezTo>
                    <a:cubicBezTo>
                      <a:pt x="1384344" y="25896"/>
                      <a:pt x="1371892" y="28923"/>
                      <a:pt x="1363062" y="34975"/>
                    </a:cubicBezTo>
                    <a:cubicBezTo>
                      <a:pt x="1354231" y="41027"/>
                      <a:pt x="1349816" y="49064"/>
                      <a:pt x="1349816" y="59085"/>
                    </a:cubicBezTo>
                    <a:cubicBezTo>
                      <a:pt x="1349816" y="68213"/>
                      <a:pt x="1353363" y="75059"/>
                      <a:pt x="1360457" y="79623"/>
                    </a:cubicBezTo>
                    <a:cubicBezTo>
                      <a:pt x="1367552" y="84188"/>
                      <a:pt x="1380797" y="88603"/>
                      <a:pt x="1400194" y="92869"/>
                    </a:cubicBezTo>
                    <a:cubicBezTo>
                      <a:pt x="1419592" y="97136"/>
                      <a:pt x="1434995" y="101352"/>
                      <a:pt x="1446406" y="105520"/>
                    </a:cubicBezTo>
                    <a:cubicBezTo>
                      <a:pt x="1457816" y="109687"/>
                      <a:pt x="1467589" y="116161"/>
                      <a:pt x="1475725" y="124942"/>
                    </a:cubicBezTo>
                    <a:cubicBezTo>
                      <a:pt x="1483861" y="133722"/>
                      <a:pt x="1487929" y="145505"/>
                      <a:pt x="1487929" y="160288"/>
                    </a:cubicBezTo>
                    <a:cubicBezTo>
                      <a:pt x="1487929" y="179041"/>
                      <a:pt x="1480462" y="194618"/>
                      <a:pt x="1465530" y="207020"/>
                    </a:cubicBezTo>
                    <a:cubicBezTo>
                      <a:pt x="1450598" y="219423"/>
                      <a:pt x="1431126" y="225624"/>
                      <a:pt x="1407115" y="225624"/>
                    </a:cubicBezTo>
                    <a:cubicBezTo>
                      <a:pt x="1376357" y="225624"/>
                      <a:pt x="1353363" y="218728"/>
                      <a:pt x="1338133" y="204937"/>
                    </a:cubicBezTo>
                    <a:cubicBezTo>
                      <a:pt x="1322903" y="191145"/>
                      <a:pt x="1314891" y="173435"/>
                      <a:pt x="1314097" y="151805"/>
                    </a:cubicBezTo>
                    <a:lnTo>
                      <a:pt x="1341928" y="151805"/>
                    </a:lnTo>
                    <a:cubicBezTo>
                      <a:pt x="1343417" y="168077"/>
                      <a:pt x="1350188" y="180107"/>
                      <a:pt x="1362243" y="187896"/>
                    </a:cubicBezTo>
                    <a:cubicBezTo>
                      <a:pt x="1374298" y="195685"/>
                      <a:pt x="1388859" y="199579"/>
                      <a:pt x="1405924" y="199579"/>
                    </a:cubicBezTo>
                    <a:cubicBezTo>
                      <a:pt x="1422097" y="199579"/>
                      <a:pt x="1435119" y="196255"/>
                      <a:pt x="1444992" y="189607"/>
                    </a:cubicBezTo>
                    <a:cubicBezTo>
                      <a:pt x="1454864" y="182960"/>
                      <a:pt x="1459800" y="173931"/>
                      <a:pt x="1459800" y="162521"/>
                    </a:cubicBezTo>
                    <a:cubicBezTo>
                      <a:pt x="1459800" y="150515"/>
                      <a:pt x="1454690" y="141784"/>
                      <a:pt x="1444471" y="136327"/>
                    </a:cubicBezTo>
                    <a:cubicBezTo>
                      <a:pt x="1434251" y="130870"/>
                      <a:pt x="1416665" y="125487"/>
                      <a:pt x="1391711" y="120179"/>
                    </a:cubicBezTo>
                    <a:cubicBezTo>
                      <a:pt x="1366758" y="114871"/>
                      <a:pt x="1348849" y="107504"/>
                      <a:pt x="1337984" y="98078"/>
                    </a:cubicBezTo>
                    <a:cubicBezTo>
                      <a:pt x="1327120" y="88652"/>
                      <a:pt x="1321688" y="76101"/>
                      <a:pt x="1321688" y="60425"/>
                    </a:cubicBezTo>
                    <a:cubicBezTo>
                      <a:pt x="1321688" y="42764"/>
                      <a:pt x="1328757" y="28278"/>
                      <a:pt x="1342896" y="16967"/>
                    </a:cubicBezTo>
                    <a:cubicBezTo>
                      <a:pt x="1357034" y="5656"/>
                      <a:pt x="1375811" y="0"/>
                      <a:pt x="1399227" y="0"/>
                    </a:cubicBezTo>
                    <a:close/>
                    <a:moveTo>
                      <a:pt x="1199202" y="0"/>
                    </a:moveTo>
                    <a:cubicBezTo>
                      <a:pt x="1223808" y="0"/>
                      <a:pt x="1243652" y="5705"/>
                      <a:pt x="1258733" y="17116"/>
                    </a:cubicBezTo>
                    <a:cubicBezTo>
                      <a:pt x="1273815" y="28526"/>
                      <a:pt x="1281802" y="44649"/>
                      <a:pt x="1282695" y="65485"/>
                    </a:cubicBezTo>
                    <a:lnTo>
                      <a:pt x="1254566" y="65485"/>
                    </a:lnTo>
                    <a:cubicBezTo>
                      <a:pt x="1251689" y="39093"/>
                      <a:pt x="1233631" y="25896"/>
                      <a:pt x="1200393" y="25896"/>
                    </a:cubicBezTo>
                    <a:cubicBezTo>
                      <a:pt x="1184319" y="25896"/>
                      <a:pt x="1171867" y="28923"/>
                      <a:pt x="1163037" y="34975"/>
                    </a:cubicBezTo>
                    <a:cubicBezTo>
                      <a:pt x="1154206" y="41027"/>
                      <a:pt x="1149791" y="49064"/>
                      <a:pt x="1149791" y="59085"/>
                    </a:cubicBezTo>
                    <a:cubicBezTo>
                      <a:pt x="1149791" y="68213"/>
                      <a:pt x="1153338" y="75059"/>
                      <a:pt x="1160432" y="79623"/>
                    </a:cubicBezTo>
                    <a:cubicBezTo>
                      <a:pt x="1167526" y="84188"/>
                      <a:pt x="1180772" y="88603"/>
                      <a:pt x="1200169" y="92869"/>
                    </a:cubicBezTo>
                    <a:cubicBezTo>
                      <a:pt x="1219567" y="97136"/>
                      <a:pt x="1234970" y="101352"/>
                      <a:pt x="1246381" y="105520"/>
                    </a:cubicBezTo>
                    <a:cubicBezTo>
                      <a:pt x="1257791" y="109687"/>
                      <a:pt x="1267564" y="116161"/>
                      <a:pt x="1275700" y="124942"/>
                    </a:cubicBezTo>
                    <a:cubicBezTo>
                      <a:pt x="1283836" y="133722"/>
                      <a:pt x="1287904" y="145505"/>
                      <a:pt x="1287904" y="160288"/>
                    </a:cubicBezTo>
                    <a:cubicBezTo>
                      <a:pt x="1287904" y="179041"/>
                      <a:pt x="1280437" y="194618"/>
                      <a:pt x="1265505" y="207020"/>
                    </a:cubicBezTo>
                    <a:cubicBezTo>
                      <a:pt x="1250573" y="219423"/>
                      <a:pt x="1231101" y="225624"/>
                      <a:pt x="1207090" y="225624"/>
                    </a:cubicBezTo>
                    <a:cubicBezTo>
                      <a:pt x="1176332" y="225624"/>
                      <a:pt x="1153338" y="218728"/>
                      <a:pt x="1138108" y="204937"/>
                    </a:cubicBezTo>
                    <a:cubicBezTo>
                      <a:pt x="1122878" y="191145"/>
                      <a:pt x="1114866" y="173435"/>
                      <a:pt x="1114072" y="151805"/>
                    </a:cubicBezTo>
                    <a:lnTo>
                      <a:pt x="1141903" y="151805"/>
                    </a:lnTo>
                    <a:cubicBezTo>
                      <a:pt x="1143392" y="168077"/>
                      <a:pt x="1150163" y="180107"/>
                      <a:pt x="1162218" y="187896"/>
                    </a:cubicBezTo>
                    <a:cubicBezTo>
                      <a:pt x="1174273" y="195685"/>
                      <a:pt x="1188834" y="199579"/>
                      <a:pt x="1205899" y="199579"/>
                    </a:cubicBezTo>
                    <a:cubicBezTo>
                      <a:pt x="1222072" y="199579"/>
                      <a:pt x="1235094" y="196255"/>
                      <a:pt x="1244967" y="189607"/>
                    </a:cubicBezTo>
                    <a:cubicBezTo>
                      <a:pt x="1254839" y="182960"/>
                      <a:pt x="1259775" y="173931"/>
                      <a:pt x="1259775" y="162521"/>
                    </a:cubicBezTo>
                    <a:cubicBezTo>
                      <a:pt x="1259775" y="150515"/>
                      <a:pt x="1254665" y="141784"/>
                      <a:pt x="1244446" y="136327"/>
                    </a:cubicBezTo>
                    <a:cubicBezTo>
                      <a:pt x="1234226" y="130870"/>
                      <a:pt x="1216640" y="125487"/>
                      <a:pt x="1191686" y="120179"/>
                    </a:cubicBezTo>
                    <a:cubicBezTo>
                      <a:pt x="1166733" y="114871"/>
                      <a:pt x="1148824" y="107504"/>
                      <a:pt x="1137959" y="98078"/>
                    </a:cubicBezTo>
                    <a:cubicBezTo>
                      <a:pt x="1127095" y="88652"/>
                      <a:pt x="1121663" y="76101"/>
                      <a:pt x="1121663" y="60425"/>
                    </a:cubicBezTo>
                    <a:cubicBezTo>
                      <a:pt x="1121663" y="42764"/>
                      <a:pt x="1128732" y="28278"/>
                      <a:pt x="1142871" y="16967"/>
                    </a:cubicBezTo>
                    <a:cubicBezTo>
                      <a:pt x="1157009" y="5656"/>
                      <a:pt x="1175786" y="0"/>
                      <a:pt x="1199202" y="0"/>
                    </a:cubicBezTo>
                    <a:close/>
                    <a:moveTo>
                      <a:pt x="494352" y="0"/>
                    </a:moveTo>
                    <a:cubicBezTo>
                      <a:pt x="518958" y="0"/>
                      <a:pt x="538802" y="5705"/>
                      <a:pt x="553883" y="17116"/>
                    </a:cubicBezTo>
                    <a:cubicBezTo>
                      <a:pt x="568965" y="28526"/>
                      <a:pt x="576952" y="44649"/>
                      <a:pt x="577845" y="65485"/>
                    </a:cubicBezTo>
                    <a:lnTo>
                      <a:pt x="549716" y="65485"/>
                    </a:lnTo>
                    <a:cubicBezTo>
                      <a:pt x="546839" y="39093"/>
                      <a:pt x="528781" y="25896"/>
                      <a:pt x="495543" y="25896"/>
                    </a:cubicBezTo>
                    <a:cubicBezTo>
                      <a:pt x="479469" y="25896"/>
                      <a:pt x="467017" y="28923"/>
                      <a:pt x="458187" y="34975"/>
                    </a:cubicBezTo>
                    <a:cubicBezTo>
                      <a:pt x="449356" y="41027"/>
                      <a:pt x="444941" y="49064"/>
                      <a:pt x="444941" y="59085"/>
                    </a:cubicBezTo>
                    <a:cubicBezTo>
                      <a:pt x="444941" y="68213"/>
                      <a:pt x="448488" y="75059"/>
                      <a:pt x="455582" y="79623"/>
                    </a:cubicBezTo>
                    <a:cubicBezTo>
                      <a:pt x="462677" y="84188"/>
                      <a:pt x="475922" y="88603"/>
                      <a:pt x="495319" y="92869"/>
                    </a:cubicBezTo>
                    <a:cubicBezTo>
                      <a:pt x="514717" y="97136"/>
                      <a:pt x="530120" y="101352"/>
                      <a:pt x="541531" y="105520"/>
                    </a:cubicBezTo>
                    <a:cubicBezTo>
                      <a:pt x="552941" y="109687"/>
                      <a:pt x="562714" y="116161"/>
                      <a:pt x="570850" y="124942"/>
                    </a:cubicBezTo>
                    <a:cubicBezTo>
                      <a:pt x="578986" y="133722"/>
                      <a:pt x="583054" y="145505"/>
                      <a:pt x="583054" y="160288"/>
                    </a:cubicBezTo>
                    <a:cubicBezTo>
                      <a:pt x="583054" y="179041"/>
                      <a:pt x="575588" y="194618"/>
                      <a:pt x="560655" y="207020"/>
                    </a:cubicBezTo>
                    <a:cubicBezTo>
                      <a:pt x="545723" y="219423"/>
                      <a:pt x="526251" y="225624"/>
                      <a:pt x="502240" y="225624"/>
                    </a:cubicBezTo>
                    <a:cubicBezTo>
                      <a:pt x="471482" y="225624"/>
                      <a:pt x="448488" y="218728"/>
                      <a:pt x="433258" y="204937"/>
                    </a:cubicBezTo>
                    <a:cubicBezTo>
                      <a:pt x="418028" y="191145"/>
                      <a:pt x="410016" y="173435"/>
                      <a:pt x="409222" y="151805"/>
                    </a:cubicBezTo>
                    <a:lnTo>
                      <a:pt x="437053" y="151805"/>
                    </a:lnTo>
                    <a:cubicBezTo>
                      <a:pt x="438542" y="168077"/>
                      <a:pt x="445313" y="180107"/>
                      <a:pt x="457368" y="187896"/>
                    </a:cubicBezTo>
                    <a:cubicBezTo>
                      <a:pt x="469423" y="195685"/>
                      <a:pt x="483984" y="199579"/>
                      <a:pt x="501049" y="199579"/>
                    </a:cubicBezTo>
                    <a:cubicBezTo>
                      <a:pt x="517222" y="199579"/>
                      <a:pt x="530245" y="196255"/>
                      <a:pt x="540117" y="189607"/>
                    </a:cubicBezTo>
                    <a:cubicBezTo>
                      <a:pt x="549989" y="182960"/>
                      <a:pt x="554925" y="173931"/>
                      <a:pt x="554925" y="162521"/>
                    </a:cubicBezTo>
                    <a:cubicBezTo>
                      <a:pt x="554925" y="150515"/>
                      <a:pt x="549815" y="141784"/>
                      <a:pt x="539596" y="136327"/>
                    </a:cubicBezTo>
                    <a:cubicBezTo>
                      <a:pt x="529376" y="130870"/>
                      <a:pt x="511790" y="125487"/>
                      <a:pt x="486836" y="120179"/>
                    </a:cubicBezTo>
                    <a:cubicBezTo>
                      <a:pt x="461883" y="114871"/>
                      <a:pt x="443974" y="107504"/>
                      <a:pt x="433109" y="98078"/>
                    </a:cubicBezTo>
                    <a:cubicBezTo>
                      <a:pt x="422245" y="88652"/>
                      <a:pt x="416813" y="76101"/>
                      <a:pt x="416813" y="60425"/>
                    </a:cubicBezTo>
                    <a:cubicBezTo>
                      <a:pt x="416813" y="42764"/>
                      <a:pt x="423882" y="28278"/>
                      <a:pt x="438021" y="16967"/>
                    </a:cubicBezTo>
                    <a:cubicBezTo>
                      <a:pt x="452159" y="5656"/>
                      <a:pt x="470937" y="0"/>
                      <a:pt x="494352" y="0"/>
                    </a:cubicBez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endParaRPr lang="zh-CN" altLang="en-US" sz="1800" cap="all" dirty="0">
                  <a:solidFill>
                    <a:srgbClr val="FFFFFF"/>
                  </a:solidFill>
                  <a:latin typeface="+mn-lt"/>
                  <a:ea typeface="+mn-ea"/>
                  <a:cs typeface="+mn-ea"/>
                  <a:sym typeface="+mn-lt"/>
                </a:endParaRPr>
              </a:p>
            </p:txBody>
          </p:sp>
        </p:grpSp>
        <p:sp>
          <p:nvSpPr>
            <p:cNvPr id="16" name="任意多边形 15"/>
            <p:cNvSpPr/>
            <p:nvPr/>
          </p:nvSpPr>
          <p:spPr>
            <a:xfrm>
              <a:off x="2613419" y="1994212"/>
              <a:ext cx="717454" cy="402273"/>
            </a:xfrm>
            <a:custGeom>
              <a:avLst/>
              <a:gdLst/>
              <a:ahLst/>
              <a:cxnLst/>
              <a:rect l="l" t="t" r="r" b="b"/>
              <a:pathLst>
                <a:path w="717454" h="402273">
                  <a:moveTo>
                    <a:pt x="81223" y="226930"/>
                  </a:moveTo>
                  <a:lnTo>
                    <a:pt x="81223" y="334496"/>
                  </a:lnTo>
                  <a:lnTo>
                    <a:pt x="156409" y="334496"/>
                  </a:lnTo>
                  <a:cubicBezTo>
                    <a:pt x="185679" y="334496"/>
                    <a:pt x="204247" y="333673"/>
                    <a:pt x="212113" y="332026"/>
                  </a:cubicBezTo>
                  <a:cubicBezTo>
                    <a:pt x="224186" y="329831"/>
                    <a:pt x="234019" y="324480"/>
                    <a:pt x="241611" y="315974"/>
                  </a:cubicBezTo>
                  <a:cubicBezTo>
                    <a:pt x="249203" y="307467"/>
                    <a:pt x="252999" y="296080"/>
                    <a:pt x="252999" y="281811"/>
                  </a:cubicBezTo>
                  <a:cubicBezTo>
                    <a:pt x="252999" y="269737"/>
                    <a:pt x="250072" y="259493"/>
                    <a:pt x="244218" y="251078"/>
                  </a:cubicBezTo>
                  <a:cubicBezTo>
                    <a:pt x="238364" y="242663"/>
                    <a:pt x="229903" y="236534"/>
                    <a:pt x="218836" y="232693"/>
                  </a:cubicBezTo>
                  <a:cubicBezTo>
                    <a:pt x="207768" y="228851"/>
                    <a:pt x="183758" y="226930"/>
                    <a:pt x="146805" y="226930"/>
                  </a:cubicBezTo>
                  <a:close/>
                  <a:moveTo>
                    <a:pt x="490524" y="68052"/>
                  </a:moveTo>
                  <a:lnTo>
                    <a:pt x="490524" y="182203"/>
                  </a:lnTo>
                  <a:lnTo>
                    <a:pt x="534977" y="182203"/>
                  </a:lnTo>
                  <a:cubicBezTo>
                    <a:pt x="566991" y="182203"/>
                    <a:pt x="588394" y="180099"/>
                    <a:pt x="599187" y="175892"/>
                  </a:cubicBezTo>
                  <a:cubicBezTo>
                    <a:pt x="609980" y="171684"/>
                    <a:pt x="618441" y="165098"/>
                    <a:pt x="624569" y="156135"/>
                  </a:cubicBezTo>
                  <a:cubicBezTo>
                    <a:pt x="630698" y="147171"/>
                    <a:pt x="633762" y="136744"/>
                    <a:pt x="633762" y="124853"/>
                  </a:cubicBezTo>
                  <a:cubicBezTo>
                    <a:pt x="633762" y="110218"/>
                    <a:pt x="629463" y="98144"/>
                    <a:pt x="620865" y="88632"/>
                  </a:cubicBezTo>
                  <a:cubicBezTo>
                    <a:pt x="612267" y="79119"/>
                    <a:pt x="601382" y="73174"/>
                    <a:pt x="588211" y="70796"/>
                  </a:cubicBezTo>
                  <a:cubicBezTo>
                    <a:pt x="578515" y="68966"/>
                    <a:pt x="559033" y="68052"/>
                    <a:pt x="529763" y="68052"/>
                  </a:cubicBezTo>
                  <a:close/>
                  <a:moveTo>
                    <a:pt x="81223" y="66954"/>
                  </a:moveTo>
                  <a:lnTo>
                    <a:pt x="81223" y="159976"/>
                  </a:lnTo>
                  <a:lnTo>
                    <a:pt x="134457" y="159976"/>
                  </a:lnTo>
                  <a:cubicBezTo>
                    <a:pt x="166105" y="159976"/>
                    <a:pt x="185770" y="159519"/>
                    <a:pt x="193453" y="158604"/>
                  </a:cubicBezTo>
                  <a:cubicBezTo>
                    <a:pt x="207356" y="156958"/>
                    <a:pt x="218287" y="152156"/>
                    <a:pt x="226244" y="144198"/>
                  </a:cubicBezTo>
                  <a:cubicBezTo>
                    <a:pt x="234202" y="136241"/>
                    <a:pt x="238181" y="125768"/>
                    <a:pt x="238181" y="112779"/>
                  </a:cubicBezTo>
                  <a:cubicBezTo>
                    <a:pt x="238181" y="100340"/>
                    <a:pt x="234751" y="90232"/>
                    <a:pt x="227891" y="82458"/>
                  </a:cubicBezTo>
                  <a:cubicBezTo>
                    <a:pt x="221031" y="74683"/>
                    <a:pt x="210832" y="69972"/>
                    <a:pt x="197295" y="68326"/>
                  </a:cubicBezTo>
                  <a:cubicBezTo>
                    <a:pt x="189246" y="67411"/>
                    <a:pt x="166105" y="66954"/>
                    <a:pt x="127871" y="66954"/>
                  </a:cubicBezTo>
                  <a:close/>
                  <a:moveTo>
                    <a:pt x="409301" y="0"/>
                  </a:moveTo>
                  <a:lnTo>
                    <a:pt x="539642" y="0"/>
                  </a:lnTo>
                  <a:cubicBezTo>
                    <a:pt x="589034" y="0"/>
                    <a:pt x="621231" y="2012"/>
                    <a:pt x="636231" y="6037"/>
                  </a:cubicBezTo>
                  <a:cubicBezTo>
                    <a:pt x="659281" y="12073"/>
                    <a:pt x="678581" y="25199"/>
                    <a:pt x="694130" y="45413"/>
                  </a:cubicBezTo>
                  <a:cubicBezTo>
                    <a:pt x="709680" y="65628"/>
                    <a:pt x="717454" y="91742"/>
                    <a:pt x="717454" y="123755"/>
                  </a:cubicBezTo>
                  <a:cubicBezTo>
                    <a:pt x="717454" y="148451"/>
                    <a:pt x="712972" y="169215"/>
                    <a:pt x="704009" y="186044"/>
                  </a:cubicBezTo>
                  <a:cubicBezTo>
                    <a:pt x="695045" y="202874"/>
                    <a:pt x="683657" y="216091"/>
                    <a:pt x="669846" y="225696"/>
                  </a:cubicBezTo>
                  <a:cubicBezTo>
                    <a:pt x="656034" y="235300"/>
                    <a:pt x="641994" y="241657"/>
                    <a:pt x="627725" y="244766"/>
                  </a:cubicBezTo>
                  <a:cubicBezTo>
                    <a:pt x="608334" y="248608"/>
                    <a:pt x="580253" y="250529"/>
                    <a:pt x="543484" y="250529"/>
                  </a:cubicBezTo>
                  <a:lnTo>
                    <a:pt x="490524" y="250529"/>
                  </a:lnTo>
                  <a:lnTo>
                    <a:pt x="490524" y="402273"/>
                  </a:lnTo>
                  <a:lnTo>
                    <a:pt x="409301" y="402273"/>
                  </a:lnTo>
                  <a:close/>
                  <a:moveTo>
                    <a:pt x="0" y="0"/>
                  </a:moveTo>
                  <a:lnTo>
                    <a:pt x="160800" y="0"/>
                  </a:lnTo>
                  <a:cubicBezTo>
                    <a:pt x="192630" y="0"/>
                    <a:pt x="216366" y="1326"/>
                    <a:pt x="232007" y="3979"/>
                  </a:cubicBezTo>
                  <a:cubicBezTo>
                    <a:pt x="247648" y="6631"/>
                    <a:pt x="261642" y="12165"/>
                    <a:pt x="273990" y="20580"/>
                  </a:cubicBezTo>
                  <a:cubicBezTo>
                    <a:pt x="286338" y="28995"/>
                    <a:pt x="296629" y="40200"/>
                    <a:pt x="304861" y="54194"/>
                  </a:cubicBezTo>
                  <a:cubicBezTo>
                    <a:pt x="313093" y="68189"/>
                    <a:pt x="317209" y="83875"/>
                    <a:pt x="317209" y="101254"/>
                  </a:cubicBezTo>
                  <a:cubicBezTo>
                    <a:pt x="317209" y="120097"/>
                    <a:pt x="312132" y="137384"/>
                    <a:pt x="301979" y="153116"/>
                  </a:cubicBezTo>
                  <a:cubicBezTo>
                    <a:pt x="291827" y="168849"/>
                    <a:pt x="278061" y="180648"/>
                    <a:pt x="260682" y="188514"/>
                  </a:cubicBezTo>
                  <a:cubicBezTo>
                    <a:pt x="285195" y="195649"/>
                    <a:pt x="304037" y="207814"/>
                    <a:pt x="317209" y="225010"/>
                  </a:cubicBezTo>
                  <a:cubicBezTo>
                    <a:pt x="330380" y="242205"/>
                    <a:pt x="336966" y="262420"/>
                    <a:pt x="336966" y="285652"/>
                  </a:cubicBezTo>
                  <a:cubicBezTo>
                    <a:pt x="336966" y="303946"/>
                    <a:pt x="332712" y="321736"/>
                    <a:pt x="324206" y="339024"/>
                  </a:cubicBezTo>
                  <a:cubicBezTo>
                    <a:pt x="315699" y="356311"/>
                    <a:pt x="304083" y="370122"/>
                    <a:pt x="289357" y="380458"/>
                  </a:cubicBezTo>
                  <a:cubicBezTo>
                    <a:pt x="274631" y="390794"/>
                    <a:pt x="256474" y="397151"/>
                    <a:pt x="234888" y="399529"/>
                  </a:cubicBezTo>
                  <a:cubicBezTo>
                    <a:pt x="221351" y="400993"/>
                    <a:pt x="188697" y="401907"/>
                    <a:pt x="136927" y="402273"/>
                  </a:cubicBezTo>
                  <a:lnTo>
                    <a:pt x="0" y="4022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3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8"/>
                                        </p:tgtEl>
                                      </p:cBhvr>
                                    </p:animEffect>
                                    <p:animScale>
                                      <p:cBhvr>
                                        <p:cTn id="15" dur="250" autoRev="1" fill="hold"/>
                                        <p:tgtEl>
                                          <p:spTgt spid="18"/>
                                        </p:tgtEl>
                                      </p:cBhvr>
                                      <p:by x="105000" y="105000"/>
                                    </p:animScale>
                                  </p:childTnLst>
                                </p:cTn>
                              </p:par>
                            </p:childTnLst>
                          </p:cTn>
                        </p:par>
                        <p:par>
                          <p:cTn id="16" fill="hold">
                            <p:stCondLst>
                              <p:cond delay="18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1"/>
                                        </p:tgtEl>
                                        <p:attrNameLst>
                                          <p:attrName>ppt_y</p:attrName>
                                        </p:attrNameLst>
                                      </p:cBhvr>
                                      <p:tavLst>
                                        <p:tav tm="0">
                                          <p:val>
                                            <p:strVal val="#ppt_y"/>
                                          </p:val>
                                        </p:tav>
                                        <p:tav tm="100000">
                                          <p:val>
                                            <p:strVal val="#ppt_y"/>
                                          </p:val>
                                        </p:tav>
                                      </p:tavLst>
                                    </p:anim>
                                    <p:anim calcmode="lin" valueType="num">
                                      <p:cBhvr>
                                        <p:cTn id="2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1"/>
                                        </p:tgtEl>
                                      </p:cBhvr>
                                    </p:animEffect>
                                  </p:childTnLst>
                                </p:cTn>
                              </p:par>
                            </p:childTnLst>
                          </p:cTn>
                        </p:par>
                        <p:par>
                          <p:cTn id="24" fill="hold">
                            <p:stCondLst>
                              <p:cond delay="279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childTnLst>
                          </p:cTn>
                        </p:par>
                        <p:par>
                          <p:cTn id="28" fill="hold">
                            <p:stCondLst>
                              <p:cond delay="3299"/>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799"/>
                            </p:stCondLst>
                            <p:childTnLst>
                              <p:par>
                                <p:cTn id="33" presetID="16" presetClass="entr" presetSubtype="21"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par>
                          <p:cTn id="36" fill="hold">
                            <p:stCondLst>
                              <p:cond delay="4299"/>
                            </p:stCondLst>
                            <p:childTnLst>
                              <p:par>
                                <p:cTn id="37" presetID="53" presetClass="entr" presetSubtype="1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1" grpId="0"/>
      <p:bldP spid="21" grpId="1"/>
      <p:bldP spid="27" grpId="0"/>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0"/>
          </p:nvPr>
        </p:nvPicPr>
        <p:blipFill>
          <a:blip r:embed="rId2" cstate="screen"/>
          <a:stretch>
            <a:fillRect/>
          </a:stretch>
        </p:blipFill>
        <p:spPr>
          <a:xfrm>
            <a:off x="714375" y="1600200"/>
            <a:ext cx="1659636" cy="1659636"/>
          </a:xfrm>
        </p:spPr>
      </p:pic>
      <p:pic>
        <p:nvPicPr>
          <p:cNvPr id="13" name="图片占位符 12"/>
          <p:cNvPicPr>
            <a:picLocks noGrp="1" noChangeAspect="1"/>
          </p:cNvPicPr>
          <p:nvPr>
            <p:ph type="pic" sz="quarter" idx="11"/>
          </p:nvPr>
        </p:nvPicPr>
        <p:blipFill>
          <a:blip r:embed="rId3" cstate="screen"/>
          <a:stretch>
            <a:fillRect/>
          </a:stretch>
        </p:blipFill>
        <p:spPr>
          <a:xfrm>
            <a:off x="2732346" y="1600200"/>
            <a:ext cx="1659636" cy="1659636"/>
          </a:xfrm>
        </p:spPr>
      </p:pic>
      <p:pic>
        <p:nvPicPr>
          <p:cNvPr id="15" name="图片占位符 14"/>
          <p:cNvPicPr>
            <a:picLocks noGrp="1" noChangeAspect="1"/>
          </p:cNvPicPr>
          <p:nvPr>
            <p:ph type="pic" sz="quarter" idx="12"/>
          </p:nvPr>
        </p:nvPicPr>
        <p:blipFill>
          <a:blip r:embed="rId4" cstate="screen"/>
          <a:stretch>
            <a:fillRect/>
          </a:stretch>
        </p:blipFill>
        <p:spPr>
          <a:xfrm>
            <a:off x="4750317" y="1600200"/>
            <a:ext cx="1659636" cy="1659636"/>
          </a:xfrm>
        </p:spPr>
      </p:pic>
      <p:pic>
        <p:nvPicPr>
          <p:cNvPr id="16" name="图片占位符 15"/>
          <p:cNvPicPr>
            <a:picLocks noGrp="1" noChangeAspect="1"/>
          </p:cNvPicPr>
          <p:nvPr>
            <p:ph type="pic" sz="quarter" idx="13"/>
          </p:nvPr>
        </p:nvPicPr>
        <p:blipFill>
          <a:blip r:embed="rId5" cstate="screen"/>
          <a:stretch>
            <a:fillRect/>
          </a:stretch>
        </p:blipFill>
        <p:spPr>
          <a:xfrm>
            <a:off x="6768288" y="1600200"/>
            <a:ext cx="1659636" cy="1659636"/>
          </a:xfrm>
        </p:spPr>
      </p:pic>
      <p:sp>
        <p:nvSpPr>
          <p:cNvPr id="34" name="Rectangle 33"/>
          <p:cNvSpPr/>
          <p:nvPr/>
        </p:nvSpPr>
        <p:spPr>
          <a:xfrm>
            <a:off x="1050630" y="3143915"/>
            <a:ext cx="988828" cy="235245"/>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prstClr val="white"/>
                </a:solidFill>
                <a:cs typeface="+mn-ea"/>
                <a:sym typeface="+mn-lt"/>
              </a:rPr>
              <a:t>PROJECTS</a:t>
            </a:r>
          </a:p>
        </p:txBody>
      </p:sp>
      <p:sp>
        <p:nvSpPr>
          <p:cNvPr id="43" name="Rectangle 42"/>
          <p:cNvSpPr/>
          <p:nvPr/>
        </p:nvSpPr>
        <p:spPr>
          <a:xfrm>
            <a:off x="3068601" y="3143915"/>
            <a:ext cx="988828" cy="235245"/>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750" dirty="0">
                <a:solidFill>
                  <a:prstClr val="white"/>
                </a:solidFill>
                <a:cs typeface="+mn-ea"/>
                <a:sym typeface="+mn-lt"/>
              </a:rPr>
              <a:t>PROJECTS</a:t>
            </a:r>
          </a:p>
        </p:txBody>
      </p:sp>
      <p:sp>
        <p:nvSpPr>
          <p:cNvPr id="44" name="Rectangle 43"/>
          <p:cNvSpPr/>
          <p:nvPr/>
        </p:nvSpPr>
        <p:spPr>
          <a:xfrm>
            <a:off x="5086572" y="3143915"/>
            <a:ext cx="988828" cy="235245"/>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750" dirty="0">
                <a:solidFill>
                  <a:prstClr val="white"/>
                </a:solidFill>
                <a:cs typeface="+mn-ea"/>
                <a:sym typeface="+mn-lt"/>
              </a:rPr>
              <a:t>PROJECTS</a:t>
            </a:r>
          </a:p>
        </p:txBody>
      </p:sp>
      <p:sp>
        <p:nvSpPr>
          <p:cNvPr id="45" name="Rectangle 44"/>
          <p:cNvSpPr/>
          <p:nvPr/>
        </p:nvSpPr>
        <p:spPr>
          <a:xfrm>
            <a:off x="7104543" y="3143915"/>
            <a:ext cx="988828" cy="235245"/>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750" dirty="0">
                <a:solidFill>
                  <a:prstClr val="white"/>
                </a:solidFill>
                <a:cs typeface="+mn-ea"/>
                <a:sym typeface="+mn-lt"/>
              </a:rPr>
              <a:t>PROJECTS</a:t>
            </a:r>
          </a:p>
        </p:txBody>
      </p:sp>
      <p:sp>
        <p:nvSpPr>
          <p:cNvPr id="14" name="Text Placeholder 33"/>
          <p:cNvSpPr txBox="1"/>
          <p:nvPr/>
        </p:nvSpPr>
        <p:spPr>
          <a:xfrm>
            <a:off x="846881" y="3647215"/>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pPr algn="ctr"/>
            <a:r>
              <a:rPr lang="zh-CN" altLang="en-US" sz="1400" dirty="0">
                <a:solidFill>
                  <a:schemeClr val="dk2">
                    <a:lumMod val="100000"/>
                  </a:schemeClr>
                </a:solidFill>
                <a:latin typeface="+mn-lt"/>
                <a:ea typeface="+mn-ea"/>
                <a:cs typeface="+mn-ea"/>
                <a:sym typeface="+mn-lt"/>
              </a:rPr>
              <a:t>北北视频</a:t>
            </a:r>
            <a:endParaRPr lang="en-AU" altLang="zh-CN" sz="1400" dirty="0">
              <a:solidFill>
                <a:schemeClr val="dk2">
                  <a:lumMod val="100000"/>
                </a:schemeClr>
              </a:solidFill>
              <a:latin typeface="+mn-lt"/>
              <a:ea typeface="+mn-ea"/>
              <a:cs typeface="+mn-ea"/>
              <a:sym typeface="+mn-lt"/>
            </a:endParaRPr>
          </a:p>
        </p:txBody>
      </p:sp>
      <p:sp>
        <p:nvSpPr>
          <p:cNvPr id="17" name="TextBox 20"/>
          <p:cNvSpPr txBox="1"/>
          <p:nvPr/>
        </p:nvSpPr>
        <p:spPr>
          <a:xfrm>
            <a:off x="714375" y="3949153"/>
            <a:ext cx="1659636" cy="352854"/>
          </a:xfrm>
          <a:prstGeom prst="rect">
            <a:avLst/>
          </a:prstGeom>
          <a:noFill/>
        </p:spPr>
        <p:txBody>
          <a:bodyPr wrap="square" rtlCol="0">
            <a:spAutoFit/>
          </a:bodyPr>
          <a:lstStyle/>
          <a:p>
            <a:pPr algn="ct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a:t>
            </a:r>
            <a:endParaRPr lang="en-US" altLang="zh-CN" sz="600" dirty="0">
              <a:solidFill>
                <a:schemeClr val="bg1">
                  <a:lumMod val="50000"/>
                </a:schemeClr>
              </a:solidFill>
              <a:latin typeface="+mn-lt"/>
              <a:cs typeface="+mn-ea"/>
              <a:sym typeface="+mn-lt"/>
            </a:endParaRPr>
          </a:p>
        </p:txBody>
      </p:sp>
      <p:sp>
        <p:nvSpPr>
          <p:cNvPr id="18" name="Text Placeholder 33"/>
          <p:cNvSpPr txBox="1"/>
          <p:nvPr/>
        </p:nvSpPr>
        <p:spPr>
          <a:xfrm>
            <a:off x="2864852" y="3647215"/>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pPr algn="ctr"/>
            <a:r>
              <a:rPr lang="zh-CN" altLang="en-US" sz="1400" dirty="0">
                <a:solidFill>
                  <a:schemeClr val="dk2">
                    <a:lumMod val="100000"/>
                  </a:schemeClr>
                </a:solidFill>
                <a:latin typeface="+mn-lt"/>
                <a:ea typeface="+mn-ea"/>
                <a:cs typeface="+mn-ea"/>
                <a:sym typeface="+mn-lt"/>
              </a:rPr>
              <a:t>北北视频</a:t>
            </a:r>
            <a:endParaRPr lang="en-AU" altLang="zh-CN" sz="1400" dirty="0">
              <a:solidFill>
                <a:schemeClr val="dk2">
                  <a:lumMod val="100000"/>
                </a:schemeClr>
              </a:solidFill>
              <a:latin typeface="+mn-lt"/>
              <a:ea typeface="+mn-ea"/>
              <a:cs typeface="+mn-ea"/>
              <a:sym typeface="+mn-lt"/>
            </a:endParaRPr>
          </a:p>
        </p:txBody>
      </p:sp>
      <p:sp>
        <p:nvSpPr>
          <p:cNvPr id="19" name="TextBox 20"/>
          <p:cNvSpPr txBox="1"/>
          <p:nvPr/>
        </p:nvSpPr>
        <p:spPr>
          <a:xfrm>
            <a:off x="2732346" y="3949153"/>
            <a:ext cx="1659636" cy="352854"/>
          </a:xfrm>
          <a:prstGeom prst="rect">
            <a:avLst/>
          </a:prstGeom>
          <a:noFill/>
        </p:spPr>
        <p:txBody>
          <a:bodyPr wrap="square" rtlCol="0">
            <a:spAutoFit/>
          </a:bodyPr>
          <a:lstStyle/>
          <a:p>
            <a:pPr algn="ct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a:t>
            </a:r>
            <a:endParaRPr lang="en-US" altLang="zh-CN" sz="600" dirty="0">
              <a:solidFill>
                <a:schemeClr val="bg1">
                  <a:lumMod val="50000"/>
                </a:schemeClr>
              </a:solidFill>
              <a:latin typeface="+mn-lt"/>
              <a:cs typeface="+mn-ea"/>
              <a:sym typeface="+mn-lt"/>
            </a:endParaRPr>
          </a:p>
        </p:txBody>
      </p:sp>
      <p:sp>
        <p:nvSpPr>
          <p:cNvPr id="20" name="Text Placeholder 33"/>
          <p:cNvSpPr txBox="1"/>
          <p:nvPr/>
        </p:nvSpPr>
        <p:spPr>
          <a:xfrm>
            <a:off x="4882823" y="3647215"/>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pPr algn="ctr"/>
            <a:r>
              <a:rPr lang="zh-CN" altLang="en-US" sz="1400" dirty="0">
                <a:solidFill>
                  <a:schemeClr val="dk2">
                    <a:lumMod val="100000"/>
                  </a:schemeClr>
                </a:solidFill>
                <a:latin typeface="+mn-lt"/>
                <a:ea typeface="+mn-ea"/>
                <a:cs typeface="+mn-ea"/>
                <a:sym typeface="+mn-lt"/>
              </a:rPr>
              <a:t>北北视频</a:t>
            </a:r>
            <a:endParaRPr lang="en-AU" altLang="zh-CN" sz="1400" dirty="0">
              <a:solidFill>
                <a:schemeClr val="dk2">
                  <a:lumMod val="100000"/>
                </a:schemeClr>
              </a:solidFill>
              <a:latin typeface="+mn-lt"/>
              <a:ea typeface="+mn-ea"/>
              <a:cs typeface="+mn-ea"/>
              <a:sym typeface="+mn-lt"/>
            </a:endParaRPr>
          </a:p>
        </p:txBody>
      </p:sp>
      <p:sp>
        <p:nvSpPr>
          <p:cNvPr id="21" name="TextBox 20"/>
          <p:cNvSpPr txBox="1"/>
          <p:nvPr/>
        </p:nvSpPr>
        <p:spPr>
          <a:xfrm>
            <a:off x="4750317" y="3949153"/>
            <a:ext cx="1659636" cy="352854"/>
          </a:xfrm>
          <a:prstGeom prst="rect">
            <a:avLst/>
          </a:prstGeom>
          <a:noFill/>
        </p:spPr>
        <p:txBody>
          <a:bodyPr wrap="square" rtlCol="0">
            <a:spAutoFit/>
          </a:bodyPr>
          <a:lstStyle/>
          <a:p>
            <a:pPr algn="ct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a:t>
            </a:r>
            <a:endParaRPr lang="en-US" altLang="zh-CN" sz="600" dirty="0">
              <a:solidFill>
                <a:schemeClr val="bg1">
                  <a:lumMod val="50000"/>
                </a:schemeClr>
              </a:solidFill>
              <a:latin typeface="+mn-lt"/>
              <a:cs typeface="+mn-ea"/>
              <a:sym typeface="+mn-lt"/>
            </a:endParaRPr>
          </a:p>
        </p:txBody>
      </p:sp>
      <p:sp>
        <p:nvSpPr>
          <p:cNvPr id="22" name="Text Placeholder 33"/>
          <p:cNvSpPr txBox="1"/>
          <p:nvPr/>
        </p:nvSpPr>
        <p:spPr>
          <a:xfrm>
            <a:off x="6900794" y="3647215"/>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pPr algn="ctr"/>
            <a:r>
              <a:rPr lang="zh-CN" altLang="en-US" sz="1400" dirty="0">
                <a:solidFill>
                  <a:schemeClr val="dk2">
                    <a:lumMod val="100000"/>
                  </a:schemeClr>
                </a:solidFill>
                <a:latin typeface="+mn-lt"/>
                <a:ea typeface="+mn-ea"/>
                <a:cs typeface="+mn-ea"/>
                <a:sym typeface="+mn-lt"/>
              </a:rPr>
              <a:t>北北视频</a:t>
            </a:r>
            <a:endParaRPr lang="en-AU" altLang="zh-CN" sz="1400" dirty="0">
              <a:solidFill>
                <a:schemeClr val="dk2">
                  <a:lumMod val="100000"/>
                </a:schemeClr>
              </a:solidFill>
              <a:latin typeface="+mn-lt"/>
              <a:ea typeface="+mn-ea"/>
              <a:cs typeface="+mn-ea"/>
              <a:sym typeface="+mn-lt"/>
            </a:endParaRPr>
          </a:p>
        </p:txBody>
      </p:sp>
      <p:sp>
        <p:nvSpPr>
          <p:cNvPr id="23" name="TextBox 20"/>
          <p:cNvSpPr txBox="1"/>
          <p:nvPr/>
        </p:nvSpPr>
        <p:spPr>
          <a:xfrm>
            <a:off x="6768288" y="3949153"/>
            <a:ext cx="1659636" cy="352854"/>
          </a:xfrm>
          <a:prstGeom prst="rect">
            <a:avLst/>
          </a:prstGeom>
          <a:noFill/>
        </p:spPr>
        <p:txBody>
          <a:bodyPr wrap="square" rtlCol="0">
            <a:spAutoFit/>
          </a:bodyPr>
          <a:lstStyle/>
          <a:p>
            <a:pPr algn="ct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a:t>
            </a:r>
            <a:endParaRPr lang="en-US" altLang="zh-CN" sz="600" dirty="0">
              <a:solidFill>
                <a:schemeClr val="bg1">
                  <a:lumMod val="50000"/>
                </a:schemeClr>
              </a:solidFill>
              <a:latin typeface="+mn-lt"/>
              <a:cs typeface="+mn-ea"/>
              <a:sym typeface="+mn-lt"/>
            </a:endParaRPr>
          </a:p>
        </p:txBody>
      </p:sp>
      <p:sp>
        <p:nvSpPr>
          <p:cNvPr id="24"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项目介绍</a:t>
            </a:r>
            <a:endParaRPr lang="en-AU" altLang="zh-CN" dirty="0">
              <a:solidFill>
                <a:srgbClr val="43536A"/>
              </a:solidFill>
              <a:latin typeface="+mn-lt"/>
              <a:ea typeface="+mn-ea"/>
              <a:cs typeface="+mn-ea"/>
              <a:sym typeface="+mn-lt"/>
            </a:endParaRPr>
          </a:p>
        </p:txBody>
      </p:sp>
      <p:sp>
        <p:nvSpPr>
          <p:cNvPr id="25"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Project Introduction</a:t>
            </a:r>
          </a:p>
        </p:txBody>
      </p:sp>
      <p:sp>
        <p:nvSpPr>
          <p:cNvPr id="26" name="矩形 25"/>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3588924" y="311398"/>
            <a:ext cx="1978192" cy="457200"/>
            <a:chOff x="3588924" y="311398"/>
            <a:chExt cx="1978192" cy="457200"/>
          </a:xfrm>
        </p:grpSpPr>
        <p:sp>
          <p:nvSpPr>
            <p:cNvPr id="28" name="L 形 27"/>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L 形 28"/>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4">
                                            <p:bg/>
                                          </p:spTgt>
                                        </p:tgtEl>
                                        <p:attrNameLst>
                                          <p:attrName>style.visibility</p:attrName>
                                        </p:attrNameLst>
                                      </p:cBhvr>
                                      <p:to>
                                        <p:strVal val="visible"/>
                                      </p:to>
                                    </p:set>
                                    <p:anim calcmode="lin" valueType="num">
                                      <p:cBhvr>
                                        <p:cTn id="7" dur="300" fill="hold"/>
                                        <p:tgtEl>
                                          <p:spTgt spid="34">
                                            <p:bg/>
                                          </p:spTgt>
                                        </p:tgtEl>
                                        <p:attrNameLst>
                                          <p:attrName>ppt_w</p:attrName>
                                        </p:attrNameLst>
                                      </p:cBhvr>
                                      <p:tavLst>
                                        <p:tav tm="0">
                                          <p:val>
                                            <p:fltVal val="0"/>
                                          </p:val>
                                        </p:tav>
                                        <p:tav tm="100000">
                                          <p:val>
                                            <p:strVal val="#ppt_w"/>
                                          </p:val>
                                        </p:tav>
                                      </p:tavLst>
                                    </p:anim>
                                    <p:anim calcmode="lin" valueType="num">
                                      <p:cBhvr>
                                        <p:cTn id="8" dur="300" fill="hold"/>
                                        <p:tgtEl>
                                          <p:spTgt spid="34">
                                            <p:bg/>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 calcmode="lin" valueType="num">
                                      <p:cBhvr>
                                        <p:cTn id="12"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3" dur="300" fill="hold"/>
                                        <p:tgtEl>
                                          <p:spTgt spid="34">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3">
                                            <p:bg/>
                                          </p:spTgt>
                                        </p:tgtEl>
                                        <p:attrNameLst>
                                          <p:attrName>style.visibility</p:attrName>
                                        </p:attrNameLst>
                                      </p:cBhvr>
                                      <p:to>
                                        <p:strVal val="visible"/>
                                      </p:to>
                                    </p:set>
                                    <p:anim calcmode="lin" valueType="num">
                                      <p:cBhvr>
                                        <p:cTn id="17" dur="300" fill="hold"/>
                                        <p:tgtEl>
                                          <p:spTgt spid="43">
                                            <p:bg/>
                                          </p:spTgt>
                                        </p:tgtEl>
                                        <p:attrNameLst>
                                          <p:attrName>ppt_w</p:attrName>
                                        </p:attrNameLst>
                                      </p:cBhvr>
                                      <p:tavLst>
                                        <p:tav tm="0">
                                          <p:val>
                                            <p:fltVal val="0"/>
                                          </p:val>
                                        </p:tav>
                                        <p:tav tm="100000">
                                          <p:val>
                                            <p:strVal val="#ppt_w"/>
                                          </p:val>
                                        </p:tav>
                                      </p:tavLst>
                                    </p:anim>
                                    <p:anim calcmode="lin" valueType="num">
                                      <p:cBhvr>
                                        <p:cTn id="18" dur="300" fill="hold"/>
                                        <p:tgtEl>
                                          <p:spTgt spid="43">
                                            <p:bg/>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anim calcmode="lin" valueType="num">
                                      <p:cBhvr>
                                        <p:cTn id="23" dur="3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4" dur="300" fill="hold"/>
                                        <p:tgtEl>
                                          <p:spTgt spid="43">
                                            <p:txEl>
                                              <p:pRg st="0" end="0"/>
                                            </p:txEl>
                                          </p:spTgt>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44">
                                            <p:bg/>
                                          </p:spTgt>
                                        </p:tgtEl>
                                        <p:attrNameLst>
                                          <p:attrName>style.visibility</p:attrName>
                                        </p:attrNameLst>
                                      </p:cBhvr>
                                      <p:to>
                                        <p:strVal val="visible"/>
                                      </p:to>
                                    </p:set>
                                    <p:anim calcmode="lin" valueType="num">
                                      <p:cBhvr>
                                        <p:cTn id="28" dur="300" fill="hold"/>
                                        <p:tgtEl>
                                          <p:spTgt spid="44">
                                            <p:bg/>
                                          </p:spTgt>
                                        </p:tgtEl>
                                        <p:attrNameLst>
                                          <p:attrName>ppt_w</p:attrName>
                                        </p:attrNameLst>
                                      </p:cBhvr>
                                      <p:tavLst>
                                        <p:tav tm="0">
                                          <p:val>
                                            <p:fltVal val="0"/>
                                          </p:val>
                                        </p:tav>
                                        <p:tav tm="100000">
                                          <p:val>
                                            <p:strVal val="#ppt_w"/>
                                          </p:val>
                                        </p:tav>
                                      </p:tavLst>
                                    </p:anim>
                                    <p:anim calcmode="lin" valueType="num">
                                      <p:cBhvr>
                                        <p:cTn id="29" dur="300" fill="hold"/>
                                        <p:tgtEl>
                                          <p:spTgt spid="44">
                                            <p:bg/>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p:cTn id="34" dur="3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44">
                                            <p:txEl>
                                              <p:pRg st="0" end="0"/>
                                            </p:txEl>
                                          </p:spTgt>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3" presetClass="entr" presetSubtype="16" fill="hold" grpId="0" nodeType="afterEffect">
                                  <p:stCondLst>
                                    <p:cond delay="0"/>
                                  </p:stCondLst>
                                  <p:childTnLst>
                                    <p:set>
                                      <p:cBhvr>
                                        <p:cTn id="38" dur="1" fill="hold">
                                          <p:stCondLst>
                                            <p:cond delay="0"/>
                                          </p:stCondLst>
                                        </p:cTn>
                                        <p:tgtEl>
                                          <p:spTgt spid="45">
                                            <p:bg/>
                                          </p:spTgt>
                                        </p:tgtEl>
                                        <p:attrNameLst>
                                          <p:attrName>style.visibility</p:attrName>
                                        </p:attrNameLst>
                                      </p:cBhvr>
                                      <p:to>
                                        <p:strVal val="visible"/>
                                      </p:to>
                                    </p:set>
                                    <p:anim calcmode="lin" valueType="num">
                                      <p:cBhvr>
                                        <p:cTn id="39" dur="300" fill="hold"/>
                                        <p:tgtEl>
                                          <p:spTgt spid="45">
                                            <p:bg/>
                                          </p:spTgt>
                                        </p:tgtEl>
                                        <p:attrNameLst>
                                          <p:attrName>ppt_w</p:attrName>
                                        </p:attrNameLst>
                                      </p:cBhvr>
                                      <p:tavLst>
                                        <p:tav tm="0">
                                          <p:val>
                                            <p:fltVal val="0"/>
                                          </p:val>
                                        </p:tav>
                                        <p:tav tm="100000">
                                          <p:val>
                                            <p:strVal val="#ppt_w"/>
                                          </p:val>
                                        </p:tav>
                                      </p:tavLst>
                                    </p:anim>
                                    <p:anim calcmode="lin" valueType="num">
                                      <p:cBhvr>
                                        <p:cTn id="40" dur="300" fill="hold"/>
                                        <p:tgtEl>
                                          <p:spTgt spid="45">
                                            <p:bg/>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45">
                                            <p:txEl>
                                              <p:pRg st="0" end="0"/>
                                            </p:txEl>
                                          </p:spTgt>
                                        </p:tgtEl>
                                        <p:attrNameLst>
                                          <p:attrName>style.visibility</p:attrName>
                                        </p:attrNameLst>
                                      </p:cBhvr>
                                      <p:to>
                                        <p:strVal val="visible"/>
                                      </p:to>
                                    </p:set>
                                    <p:anim calcmode="lin" valueType="num">
                                      <p:cBhvr>
                                        <p:cTn id="45"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4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p:bldP spid="43" grpId="0" build="p" animBg="1"/>
      <p:bldP spid="44" grpId="0" build="p" animBg="1"/>
      <p:bldP spid="4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p:cNvGrpSpPr/>
          <p:nvPr/>
        </p:nvGrpSpPr>
        <p:grpSpPr>
          <a:xfrm>
            <a:off x="2389171" y="1221388"/>
            <a:ext cx="2528471" cy="3225992"/>
            <a:chOff x="2677205" y="1131575"/>
            <a:chExt cx="2528471" cy="3225992"/>
          </a:xfrm>
        </p:grpSpPr>
        <p:grpSp>
          <p:nvGrpSpPr>
            <p:cNvPr id="119" name="Group 118"/>
            <p:cNvGrpSpPr/>
            <p:nvPr/>
          </p:nvGrpSpPr>
          <p:grpSpPr>
            <a:xfrm>
              <a:off x="2677205" y="1131575"/>
              <a:ext cx="2528471" cy="3225992"/>
              <a:chOff x="2677205" y="1131575"/>
              <a:chExt cx="2528471" cy="3225992"/>
            </a:xfrm>
          </p:grpSpPr>
          <p:sp>
            <p:nvSpPr>
              <p:cNvPr id="111" name="Flowchart: Process 110"/>
              <p:cNvSpPr/>
              <p:nvPr/>
            </p:nvSpPr>
            <p:spPr>
              <a:xfrm>
                <a:off x="2677205" y="1131575"/>
                <a:ext cx="2372787" cy="3225992"/>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112" name="Isosceles Triangle 111"/>
              <p:cNvSpPr/>
              <p:nvPr/>
            </p:nvSpPr>
            <p:spPr>
              <a:xfrm rot="5400000">
                <a:off x="4947242" y="2666730"/>
                <a:ext cx="361186" cy="155683"/>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grpSp>
        <p:sp>
          <p:nvSpPr>
            <p:cNvPr id="115" name="Rectangle 114"/>
            <p:cNvSpPr/>
            <p:nvPr/>
          </p:nvSpPr>
          <p:spPr>
            <a:xfrm>
              <a:off x="3017605" y="1442492"/>
              <a:ext cx="1648600" cy="184666"/>
            </a:xfrm>
            <a:prstGeom prst="rect">
              <a:avLst/>
            </a:prstGeom>
          </p:spPr>
          <p:txBody>
            <a:bodyPr wrap="square" lIns="0" tIns="0" rIns="0" bIns="0" anchor="ctr">
              <a:spAutoFit/>
            </a:bodyPr>
            <a:lstStyle/>
            <a:p>
              <a:r>
                <a:rPr lang="en-US" sz="1200" b="1" dirty="0">
                  <a:solidFill>
                    <a:schemeClr val="tx1">
                      <a:lumMod val="75000"/>
                      <a:lumOff val="25000"/>
                    </a:schemeClr>
                  </a:solidFill>
                  <a:latin typeface="+mn-lt"/>
                  <a:cs typeface="+mn-ea"/>
                  <a:sym typeface="+mn-lt"/>
                </a:rPr>
                <a:t>About Rachel Dark</a:t>
              </a:r>
            </a:p>
          </p:txBody>
        </p:sp>
      </p:grpSp>
      <p:grpSp>
        <p:nvGrpSpPr>
          <p:cNvPr id="121" name="Group 120"/>
          <p:cNvGrpSpPr/>
          <p:nvPr/>
        </p:nvGrpSpPr>
        <p:grpSpPr>
          <a:xfrm>
            <a:off x="481903" y="1221388"/>
            <a:ext cx="2062950" cy="3225992"/>
            <a:chOff x="769938" y="1131575"/>
            <a:chExt cx="2062950" cy="3225992"/>
          </a:xfrm>
        </p:grpSpPr>
        <p:grpSp>
          <p:nvGrpSpPr>
            <p:cNvPr id="117" name="Group 116"/>
            <p:cNvGrpSpPr/>
            <p:nvPr/>
          </p:nvGrpSpPr>
          <p:grpSpPr>
            <a:xfrm>
              <a:off x="769938" y="1131575"/>
              <a:ext cx="2062950" cy="3225992"/>
              <a:chOff x="769938" y="1131575"/>
              <a:chExt cx="2062950" cy="3225992"/>
            </a:xfrm>
          </p:grpSpPr>
          <p:sp>
            <p:nvSpPr>
              <p:cNvPr id="109" name="Flowchart: Process 108"/>
              <p:cNvSpPr/>
              <p:nvPr/>
            </p:nvSpPr>
            <p:spPr>
              <a:xfrm>
                <a:off x="769938" y="1131575"/>
                <a:ext cx="1907268" cy="3225992"/>
              </a:xfrm>
              <a:prstGeom prst="flowChartProces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0" name="Isosceles Triangle 109"/>
              <p:cNvSpPr/>
              <p:nvPr/>
            </p:nvSpPr>
            <p:spPr>
              <a:xfrm rot="5400000">
                <a:off x="2574454" y="2666730"/>
                <a:ext cx="361186" cy="155683"/>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16" name="Group 115"/>
            <p:cNvGrpSpPr/>
            <p:nvPr/>
          </p:nvGrpSpPr>
          <p:grpSpPr>
            <a:xfrm>
              <a:off x="1010937" y="1362003"/>
              <a:ext cx="1560015" cy="1512979"/>
              <a:chOff x="1010937" y="1362003"/>
              <a:chExt cx="1560015" cy="1512979"/>
            </a:xfrm>
          </p:grpSpPr>
          <p:sp>
            <p:nvSpPr>
              <p:cNvPr id="31" name="Rounded Rectangle 30"/>
              <p:cNvSpPr/>
              <p:nvPr/>
            </p:nvSpPr>
            <p:spPr>
              <a:xfrm>
                <a:off x="1010937" y="1362003"/>
                <a:ext cx="1425270" cy="1354390"/>
              </a:xfrm>
              <a:prstGeom prst="roundRect">
                <a:avLst>
                  <a:gd name="adj" fmla="val 9356"/>
                </a:avLst>
              </a:prstGeom>
              <a:blipFill dpi="0" rotWithShape="1">
                <a:blip r:embed="rId3" cstate="screen"/>
                <a:srcRect/>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Rounded Rectangle 31"/>
              <p:cNvSpPr>
                <a:spLocks noChangeAspect="1"/>
              </p:cNvSpPr>
              <p:nvPr/>
            </p:nvSpPr>
            <p:spPr>
              <a:xfrm>
                <a:off x="2106340" y="2410370"/>
                <a:ext cx="464612" cy="464612"/>
              </a:xfrm>
              <a:prstGeom prst="roundRect">
                <a:avLst/>
              </a:prstGeom>
              <a:solidFill>
                <a:schemeClr val="accent2">
                  <a:lumMod val="10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cs typeface="+mn-ea"/>
                  <a:sym typeface="+mn-lt"/>
                </a:endParaRPr>
              </a:p>
            </p:txBody>
          </p:sp>
        </p:grpSp>
      </p:grpSp>
      <p:sp>
        <p:nvSpPr>
          <p:cNvPr id="42" name="TextBox 6"/>
          <p:cNvSpPr txBox="1"/>
          <p:nvPr/>
        </p:nvSpPr>
        <p:spPr>
          <a:xfrm>
            <a:off x="634372" y="3365974"/>
            <a:ext cx="1566213" cy="215444"/>
          </a:xfrm>
          <a:prstGeom prst="rect">
            <a:avLst/>
          </a:prstGeom>
          <a:noFill/>
        </p:spPr>
        <p:txBody>
          <a:bodyPr wrap="square" lIns="0" tIns="0" rIns="0" bIns="0" rtlCol="0" anchor="ctr">
            <a:spAutoFit/>
          </a:bodyPr>
          <a:lstStyle/>
          <a:p>
            <a:pPr algn="ctr"/>
            <a:r>
              <a:rPr lang="zh-CN" altLang="en-US" sz="1400" b="1" dirty="0">
                <a:solidFill>
                  <a:schemeClr val="bg1"/>
                </a:solidFill>
                <a:latin typeface="+mn-lt"/>
                <a:cs typeface="+mn-ea"/>
                <a:sym typeface="+mn-lt"/>
              </a:rPr>
              <a:t>北小贝</a:t>
            </a:r>
            <a:endParaRPr lang="en-US" sz="1400" b="1" dirty="0">
              <a:solidFill>
                <a:schemeClr val="bg1"/>
              </a:solidFill>
              <a:latin typeface="+mn-lt"/>
              <a:cs typeface="+mn-ea"/>
              <a:sym typeface="+mn-lt"/>
            </a:endParaRPr>
          </a:p>
        </p:txBody>
      </p:sp>
      <p:sp>
        <p:nvSpPr>
          <p:cNvPr id="44" name="文本框 43"/>
          <p:cNvSpPr txBox="1"/>
          <p:nvPr/>
        </p:nvSpPr>
        <p:spPr>
          <a:xfrm>
            <a:off x="1825594" y="2611585"/>
            <a:ext cx="468398" cy="253916"/>
          </a:xfrm>
          <a:prstGeom prst="rect">
            <a:avLst/>
          </a:prstGeom>
          <a:noFill/>
        </p:spPr>
        <p:txBody>
          <a:bodyPr wrap="none" rtlCol="0">
            <a:spAutoFit/>
          </a:bodyPr>
          <a:lstStyle/>
          <a:p>
            <a:pPr algn="ctr"/>
            <a:r>
              <a:rPr lang="en-US" altLang="zh-CN" sz="1050" dirty="0">
                <a:solidFill>
                  <a:schemeClr val="bg1"/>
                </a:solidFill>
                <a:latin typeface="+mn-lt"/>
                <a:cs typeface="+mn-ea"/>
                <a:sym typeface="+mn-lt"/>
              </a:rPr>
              <a:t>CFO</a:t>
            </a:r>
            <a:endParaRPr lang="zh-CN" altLang="en-US" sz="1050" dirty="0">
              <a:solidFill>
                <a:schemeClr val="bg1"/>
              </a:solidFill>
              <a:latin typeface="+mn-lt"/>
              <a:cs typeface="+mn-ea"/>
              <a:sym typeface="+mn-lt"/>
            </a:endParaRPr>
          </a:p>
        </p:txBody>
      </p:sp>
      <p:sp>
        <p:nvSpPr>
          <p:cNvPr id="45" name="TextBox 113"/>
          <p:cNvSpPr txBox="1"/>
          <p:nvPr/>
        </p:nvSpPr>
        <p:spPr>
          <a:xfrm>
            <a:off x="2729571" y="2016121"/>
            <a:ext cx="1566212" cy="1846659"/>
          </a:xfrm>
          <a:prstGeom prst="rect">
            <a:avLst/>
          </a:prstGeom>
          <a:noFill/>
        </p:spPr>
        <p:txBody>
          <a:bodyPr wrap="square" lIns="0" tIns="0" rIns="0" bIns="0" rtlCol="0" anchor="t">
            <a:spAutoFit/>
          </a:bodyPr>
          <a:lstStyle/>
          <a:p>
            <a:pPr>
              <a:lnSpc>
                <a:spcPct val="200000"/>
              </a:lnSpc>
            </a:pPr>
            <a:r>
              <a:rPr lang="zh-CN" altLang="en-US" sz="600" dirty="0">
                <a:solidFill>
                  <a:schemeClr val="tx1">
                    <a:lumMod val="75000"/>
                    <a:lumOff val="25000"/>
                  </a:schemeClr>
                </a:solidFill>
                <a:latin typeface="+mn-lt"/>
                <a:cs typeface="+mn-ea"/>
                <a:sym typeface="+mn-lt"/>
              </a:rPr>
              <a:t>北北总裁。</a:t>
            </a:r>
            <a:r>
              <a:rPr lang="en-US" altLang="zh-CN" sz="600" dirty="0">
                <a:solidFill>
                  <a:schemeClr val="tx1">
                    <a:lumMod val="75000"/>
                    <a:lumOff val="25000"/>
                  </a:schemeClr>
                </a:solidFill>
                <a:latin typeface="+mn-lt"/>
                <a:cs typeface="+mn-ea"/>
                <a:sym typeface="+mn-lt"/>
              </a:rPr>
              <a:t>2005</a:t>
            </a:r>
            <a:r>
              <a:rPr lang="zh-CN" altLang="en-US" sz="600" dirty="0">
                <a:solidFill>
                  <a:schemeClr val="tx1">
                    <a:lumMod val="75000"/>
                    <a:lumOff val="25000"/>
                  </a:schemeClr>
                </a:solidFill>
                <a:latin typeface="+mn-lt"/>
                <a:cs typeface="+mn-ea"/>
                <a:sym typeface="+mn-lt"/>
              </a:rPr>
              <a:t>年加入北北，出任北北首席战略投资官，负责公司战略、投资、并购与投资者关系方面的工作；并于</a:t>
            </a:r>
            <a:r>
              <a:rPr lang="en-US" altLang="zh-CN" sz="600" dirty="0">
                <a:solidFill>
                  <a:schemeClr val="tx1">
                    <a:lumMod val="75000"/>
                    <a:lumOff val="25000"/>
                  </a:schemeClr>
                </a:solidFill>
                <a:latin typeface="+mn-lt"/>
                <a:cs typeface="+mn-ea"/>
                <a:sym typeface="+mn-lt"/>
              </a:rPr>
              <a:t>2006</a:t>
            </a:r>
            <a:r>
              <a:rPr lang="zh-CN" altLang="en-US" sz="600" dirty="0">
                <a:solidFill>
                  <a:schemeClr val="tx1">
                    <a:lumMod val="75000"/>
                    <a:lumOff val="25000"/>
                  </a:schemeClr>
                </a:solidFill>
                <a:latin typeface="+mn-lt"/>
                <a:cs typeface="+mn-ea"/>
                <a:sym typeface="+mn-lt"/>
              </a:rPr>
              <a:t>年升任总裁，全面负责管理公司日常运营。</a:t>
            </a:r>
            <a:r>
              <a:rPr lang="en-US" altLang="zh-CN" sz="600" dirty="0">
                <a:solidFill>
                  <a:schemeClr val="tx1">
                    <a:lumMod val="75000"/>
                    <a:lumOff val="25000"/>
                  </a:schemeClr>
                </a:solidFill>
                <a:latin typeface="+mn-lt"/>
                <a:cs typeface="+mn-ea"/>
                <a:sym typeface="+mn-lt"/>
              </a:rPr>
              <a:t>2007</a:t>
            </a:r>
            <a:r>
              <a:rPr lang="zh-CN" altLang="en-US" sz="600" dirty="0">
                <a:solidFill>
                  <a:schemeClr val="tx1">
                    <a:lumMod val="75000"/>
                    <a:lumOff val="25000"/>
                  </a:schemeClr>
                </a:solidFill>
                <a:latin typeface="+mn-lt"/>
                <a:cs typeface="+mn-ea"/>
                <a:sym typeface="+mn-lt"/>
              </a:rPr>
              <a:t>年，被任命为董事会执行董事。加入北北之前，为高盛亚洲投资银行部的执行董事及电信、媒体与科技行业的首席运营官，并曾在麦肯锡公司工作。拥有密歇根大学电子工程学士学位、斯坦福大学电子工程硕士学位以及美国西北大学凯洛格商学院工商管理硕士学位。</a:t>
            </a:r>
            <a:endParaRPr lang="en-US" sz="600" i="1" dirty="0">
              <a:solidFill>
                <a:schemeClr val="tx1">
                  <a:lumMod val="75000"/>
                  <a:lumOff val="25000"/>
                </a:schemeClr>
              </a:solidFill>
              <a:latin typeface="+mn-lt"/>
              <a:cs typeface="+mn-ea"/>
              <a:sym typeface="+mn-lt"/>
            </a:endParaRPr>
          </a:p>
        </p:txBody>
      </p:sp>
      <p:sp>
        <p:nvSpPr>
          <p:cNvPr id="46" name="文本框 45"/>
          <p:cNvSpPr txBox="1"/>
          <p:nvPr/>
        </p:nvSpPr>
        <p:spPr>
          <a:xfrm>
            <a:off x="1006147" y="3640104"/>
            <a:ext cx="822661" cy="200055"/>
          </a:xfrm>
          <a:prstGeom prst="rect">
            <a:avLst/>
          </a:prstGeom>
          <a:noFill/>
        </p:spPr>
        <p:txBody>
          <a:bodyPr wrap="none" rtlCol="0">
            <a:spAutoFit/>
          </a:bodyPr>
          <a:lstStyle/>
          <a:p>
            <a:pPr algn="ctr"/>
            <a:r>
              <a:rPr lang="en-US" altLang="zh-CN" sz="700" dirty="0">
                <a:solidFill>
                  <a:schemeClr val="bg2">
                    <a:lumMod val="90000"/>
                  </a:schemeClr>
                </a:solidFill>
                <a:latin typeface="+mn-lt"/>
                <a:cs typeface="+mn-ea"/>
                <a:sym typeface="+mn-lt"/>
              </a:rPr>
              <a:t>Java</a:t>
            </a:r>
            <a:r>
              <a:rPr lang="zh-CN" altLang="en-US" sz="700" dirty="0">
                <a:solidFill>
                  <a:schemeClr val="bg2">
                    <a:lumMod val="90000"/>
                  </a:schemeClr>
                </a:solidFill>
                <a:latin typeface="+mn-lt"/>
                <a:cs typeface="+mn-ea"/>
                <a:sym typeface="+mn-lt"/>
              </a:rPr>
              <a:t>开发工程师</a:t>
            </a:r>
          </a:p>
        </p:txBody>
      </p:sp>
      <p:grpSp>
        <p:nvGrpSpPr>
          <p:cNvPr id="47" name="Group 32"/>
          <p:cNvGrpSpPr/>
          <p:nvPr/>
        </p:nvGrpSpPr>
        <p:grpSpPr>
          <a:xfrm>
            <a:off x="5275094" y="1434500"/>
            <a:ext cx="3098967" cy="1989461"/>
            <a:chOff x="5275094" y="1324945"/>
            <a:chExt cx="3098967" cy="1989460"/>
          </a:xfrm>
        </p:grpSpPr>
        <p:grpSp>
          <p:nvGrpSpPr>
            <p:cNvPr id="48" name="Group 104"/>
            <p:cNvGrpSpPr/>
            <p:nvPr/>
          </p:nvGrpSpPr>
          <p:grpSpPr>
            <a:xfrm>
              <a:off x="5286904" y="1713306"/>
              <a:ext cx="3087157" cy="230428"/>
              <a:chOff x="5286904" y="1650039"/>
              <a:chExt cx="3087157" cy="230428"/>
            </a:xfrm>
          </p:grpSpPr>
          <p:sp>
            <p:nvSpPr>
              <p:cNvPr id="59" name="Rectangle 74"/>
              <p:cNvSpPr/>
              <p:nvPr/>
            </p:nvSpPr>
            <p:spPr>
              <a:xfrm rot="10800000">
                <a:off x="5286904" y="1650039"/>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dirty="0">
                  <a:cs typeface="+mn-ea"/>
                  <a:sym typeface="+mn-lt"/>
                </a:endParaRPr>
              </a:p>
            </p:txBody>
          </p:sp>
          <p:sp>
            <p:nvSpPr>
              <p:cNvPr id="60" name="Rectangle 75"/>
              <p:cNvSpPr/>
              <p:nvPr/>
            </p:nvSpPr>
            <p:spPr>
              <a:xfrm>
                <a:off x="5286911" y="1650039"/>
                <a:ext cx="2351823" cy="230428"/>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900" dirty="0">
                    <a:solidFill>
                      <a:schemeClr val="bg1"/>
                    </a:solidFill>
                    <a:cs typeface="+mn-ea"/>
                    <a:sym typeface="+mn-lt"/>
                  </a:rPr>
                  <a:t>美国西北大学凯洛格商学院</a:t>
                </a:r>
                <a:endParaRPr lang="en-US" sz="900" dirty="0">
                  <a:solidFill>
                    <a:schemeClr val="bg1"/>
                  </a:solidFill>
                  <a:cs typeface="+mn-ea"/>
                  <a:sym typeface="+mn-lt"/>
                </a:endParaRPr>
              </a:p>
            </p:txBody>
          </p:sp>
        </p:grpSp>
        <p:sp>
          <p:nvSpPr>
            <p:cNvPr id="49" name="Rectangle 87"/>
            <p:cNvSpPr/>
            <p:nvPr/>
          </p:nvSpPr>
          <p:spPr>
            <a:xfrm>
              <a:off x="5297423" y="1324945"/>
              <a:ext cx="1774012" cy="246221"/>
            </a:xfrm>
            <a:prstGeom prst="rect">
              <a:avLst/>
            </a:prstGeom>
          </p:spPr>
          <p:txBody>
            <a:bodyPr wrap="none" lIns="0" tIns="0" rIns="0" bIns="0" anchor="ctr">
              <a:spAutoFit/>
            </a:bodyPr>
            <a:lstStyle/>
            <a:p>
              <a:r>
                <a:rPr lang="en-US" sz="1600" b="1" dirty="0">
                  <a:solidFill>
                    <a:schemeClr val="tx2">
                      <a:lumMod val="75000"/>
                    </a:schemeClr>
                  </a:solidFill>
                  <a:latin typeface="+mn-lt"/>
                  <a:cs typeface="+mn-ea"/>
                  <a:sym typeface="+mn-lt"/>
                </a:rPr>
                <a:t>Work Experiences</a:t>
              </a:r>
            </a:p>
          </p:txBody>
        </p:sp>
        <p:grpSp>
          <p:nvGrpSpPr>
            <p:cNvPr id="50" name="Group 103"/>
            <p:cNvGrpSpPr/>
            <p:nvPr/>
          </p:nvGrpSpPr>
          <p:grpSpPr>
            <a:xfrm>
              <a:off x="5286904" y="2170195"/>
              <a:ext cx="3087157" cy="230429"/>
              <a:chOff x="5286904" y="2122785"/>
              <a:chExt cx="3087157" cy="230429"/>
            </a:xfrm>
          </p:grpSpPr>
          <p:sp>
            <p:nvSpPr>
              <p:cNvPr id="57" name="Rectangle 89"/>
              <p:cNvSpPr/>
              <p:nvPr/>
            </p:nvSpPr>
            <p:spPr>
              <a:xfrm rot="10800000">
                <a:off x="5286904" y="212278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dirty="0">
                  <a:cs typeface="+mn-ea"/>
                  <a:sym typeface="+mn-lt"/>
                </a:endParaRPr>
              </a:p>
            </p:txBody>
          </p:sp>
          <p:sp>
            <p:nvSpPr>
              <p:cNvPr id="58" name="Rectangle 90"/>
              <p:cNvSpPr/>
              <p:nvPr/>
            </p:nvSpPr>
            <p:spPr>
              <a:xfrm>
                <a:off x="5286911" y="2122785"/>
                <a:ext cx="1819797" cy="230429"/>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900" dirty="0">
                    <a:solidFill>
                      <a:schemeClr val="bg1"/>
                    </a:solidFill>
                    <a:cs typeface="+mn-ea"/>
                    <a:sym typeface="+mn-lt"/>
                  </a:rPr>
                  <a:t>高盛亚洲投资银行部的执行董事</a:t>
                </a:r>
                <a:endParaRPr lang="en-US" sz="900" dirty="0">
                  <a:solidFill>
                    <a:schemeClr val="bg1"/>
                  </a:solidFill>
                  <a:cs typeface="+mn-ea"/>
                  <a:sym typeface="+mn-lt"/>
                </a:endParaRPr>
              </a:p>
            </p:txBody>
          </p:sp>
        </p:grpSp>
        <p:grpSp>
          <p:nvGrpSpPr>
            <p:cNvPr id="51" name="Group 102"/>
            <p:cNvGrpSpPr/>
            <p:nvPr/>
          </p:nvGrpSpPr>
          <p:grpSpPr>
            <a:xfrm>
              <a:off x="5286904" y="2627085"/>
              <a:ext cx="3087157" cy="230429"/>
              <a:chOff x="5286904" y="2613366"/>
              <a:chExt cx="3087157" cy="230429"/>
            </a:xfrm>
          </p:grpSpPr>
          <p:sp>
            <p:nvSpPr>
              <p:cNvPr id="55" name="Rectangle 91"/>
              <p:cNvSpPr/>
              <p:nvPr/>
            </p:nvSpPr>
            <p:spPr>
              <a:xfrm rot="10800000">
                <a:off x="5286904" y="2613367"/>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dirty="0">
                  <a:cs typeface="+mn-ea"/>
                  <a:sym typeface="+mn-lt"/>
                </a:endParaRPr>
              </a:p>
            </p:txBody>
          </p:sp>
          <p:sp>
            <p:nvSpPr>
              <p:cNvPr id="56" name="Rectangle 92"/>
              <p:cNvSpPr/>
              <p:nvPr/>
            </p:nvSpPr>
            <p:spPr>
              <a:xfrm>
                <a:off x="5286911" y="2613366"/>
                <a:ext cx="2107831" cy="230429"/>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altLang="zh-CN" sz="900" dirty="0">
                    <a:solidFill>
                      <a:schemeClr val="bg1"/>
                    </a:solidFill>
                    <a:cs typeface="+mn-ea"/>
                    <a:sym typeface="+mn-lt"/>
                  </a:rPr>
                  <a:t>Naspers </a:t>
                </a:r>
                <a:r>
                  <a:rPr lang="zh-CN" altLang="en-US" sz="900" dirty="0">
                    <a:solidFill>
                      <a:schemeClr val="bg1"/>
                    </a:solidFill>
                    <a:cs typeface="+mn-ea"/>
                    <a:sym typeface="+mn-lt"/>
                  </a:rPr>
                  <a:t>集团中国业务发展副总裁</a:t>
                </a:r>
                <a:endParaRPr lang="en-US" sz="900" dirty="0">
                  <a:solidFill>
                    <a:schemeClr val="bg1"/>
                  </a:solidFill>
                  <a:cs typeface="+mn-ea"/>
                  <a:sym typeface="+mn-lt"/>
                </a:endParaRPr>
              </a:p>
            </p:txBody>
          </p:sp>
        </p:grpSp>
        <p:grpSp>
          <p:nvGrpSpPr>
            <p:cNvPr id="52" name="Group 101"/>
            <p:cNvGrpSpPr/>
            <p:nvPr/>
          </p:nvGrpSpPr>
          <p:grpSpPr>
            <a:xfrm>
              <a:off x="5275094" y="3083976"/>
              <a:ext cx="3087157" cy="230429"/>
              <a:chOff x="5275094" y="3106125"/>
              <a:chExt cx="3087157" cy="230429"/>
            </a:xfrm>
          </p:grpSpPr>
          <p:sp>
            <p:nvSpPr>
              <p:cNvPr id="53" name="Rectangle 93"/>
              <p:cNvSpPr/>
              <p:nvPr/>
            </p:nvSpPr>
            <p:spPr>
              <a:xfrm rot="10800000">
                <a:off x="5275094" y="310612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dirty="0">
                  <a:cs typeface="+mn-ea"/>
                  <a:sym typeface="+mn-lt"/>
                </a:endParaRPr>
              </a:p>
            </p:txBody>
          </p:sp>
          <p:sp>
            <p:nvSpPr>
              <p:cNvPr id="54" name="Rectangle 94"/>
              <p:cNvSpPr/>
              <p:nvPr/>
            </p:nvSpPr>
            <p:spPr>
              <a:xfrm>
                <a:off x="5275102" y="3106125"/>
                <a:ext cx="2753318" cy="230429"/>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900" dirty="0">
                    <a:solidFill>
                      <a:schemeClr val="bg1"/>
                    </a:solidFill>
                    <a:cs typeface="+mn-ea"/>
                    <a:sym typeface="+mn-lt"/>
                  </a:rPr>
                  <a:t>广州光通通信发展有限公司</a:t>
                </a:r>
                <a:endParaRPr lang="en-US" sz="900" dirty="0">
                  <a:solidFill>
                    <a:schemeClr val="bg1"/>
                  </a:solidFill>
                  <a:cs typeface="+mn-ea"/>
                  <a:sym typeface="+mn-lt"/>
                </a:endParaRPr>
              </a:p>
            </p:txBody>
          </p:sp>
        </p:grpSp>
      </p:grpSp>
      <p:sp>
        <p:nvSpPr>
          <p:cNvPr id="61" name="TextBox 100"/>
          <p:cNvSpPr txBox="1"/>
          <p:nvPr/>
        </p:nvSpPr>
        <p:spPr>
          <a:xfrm>
            <a:off x="5263285" y="3626801"/>
            <a:ext cx="3098967" cy="303929"/>
          </a:xfrm>
          <a:prstGeom prst="rect">
            <a:avLst/>
          </a:prstGeom>
          <a:noFill/>
        </p:spPr>
        <p:txBody>
          <a:bodyPr wrap="square" lIns="0" tIns="0" rIns="0" bIns="0" rtlCol="0" anchor="t">
            <a:spAutoFit/>
          </a:bodyPr>
          <a:lstStyle/>
          <a:p>
            <a:pPr algn="just">
              <a:lnSpc>
                <a:spcPct val="150000"/>
              </a:lnSpc>
            </a:pPr>
            <a:r>
              <a:rPr lang="zh-CN" altLang="en-US" sz="700" dirty="0">
                <a:solidFill>
                  <a:schemeClr val="tx1">
                    <a:lumMod val="65000"/>
                    <a:lumOff val="35000"/>
                  </a:schemeClr>
                </a:solidFill>
                <a:latin typeface="+mn-lt"/>
                <a:cs typeface="+mn-ea"/>
                <a:sym typeface="+mn-lt"/>
              </a:rPr>
              <a:t>拥有密歇根大学电子工程学士学位、斯坦福大学电子工程硕士学位以及美国西北大学凯洛格商学院工商管理硕士学位。</a:t>
            </a:r>
            <a:endParaRPr lang="en-US" sz="700" dirty="0">
              <a:solidFill>
                <a:schemeClr val="tx1">
                  <a:lumMod val="65000"/>
                  <a:lumOff val="35000"/>
                </a:schemeClr>
              </a:solidFill>
              <a:latin typeface="+mn-lt"/>
              <a:cs typeface="+mn-ea"/>
              <a:sym typeface="+mn-lt"/>
            </a:endParaRPr>
          </a:p>
        </p:txBody>
      </p:sp>
      <p:sp>
        <p:nvSpPr>
          <p:cNvPr id="35"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团队成员</a:t>
            </a:r>
            <a:endParaRPr lang="en-AU" altLang="zh-CN" dirty="0">
              <a:solidFill>
                <a:srgbClr val="43536A"/>
              </a:solidFill>
              <a:latin typeface="+mn-lt"/>
              <a:ea typeface="+mn-ea"/>
              <a:cs typeface="+mn-ea"/>
              <a:sym typeface="+mn-lt"/>
            </a:endParaRPr>
          </a:p>
        </p:txBody>
      </p:sp>
      <p:sp>
        <p:nvSpPr>
          <p:cNvPr id="38"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Meet Our Team Members</a:t>
            </a:r>
          </a:p>
        </p:txBody>
      </p:sp>
      <p:sp>
        <p:nvSpPr>
          <p:cNvPr id="39" name="矩形 38"/>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588924" y="311398"/>
            <a:ext cx="1978192" cy="457200"/>
            <a:chOff x="3588924" y="311398"/>
            <a:chExt cx="1978192" cy="457200"/>
          </a:xfrm>
        </p:grpSpPr>
        <p:sp>
          <p:nvSpPr>
            <p:cNvPr id="41" name="L 形 40"/>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L 形 42"/>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base">
                                        <p:cTn id="12" dur="500" fill="hold"/>
                                        <p:tgtEl>
                                          <p:spTgt spid="120"/>
                                        </p:tgtEl>
                                        <p:attrNameLst>
                                          <p:attrName>ppt_x</p:attrName>
                                        </p:attrNameLst>
                                      </p:cBhvr>
                                      <p:tavLst>
                                        <p:tav tm="0">
                                          <p:val>
                                            <p:strVal val="#ppt_x"/>
                                          </p:val>
                                        </p:tav>
                                        <p:tav tm="100000">
                                          <p:val>
                                            <p:strVal val="#ppt_x"/>
                                          </p:val>
                                        </p:tav>
                                      </p:tavLst>
                                    </p:anim>
                                    <p:anim calcmode="lin" valueType="num">
                                      <p:cBhvr additive="base">
                                        <p:cTn id="13" dur="500" fill="hold"/>
                                        <p:tgtEl>
                                          <p:spTgt spid="1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slide(fromLeft)">
                                      <p:cBhvr>
                                        <p:cTn id="17" dur="500"/>
                                        <p:tgtEl>
                                          <p:spTgt spid="47"/>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slide(fromBottom)">
                                      <p:cBhvr>
                                        <p:cTn id="2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Shape 1262"/>
          <p:cNvSpPr>
            <a:spLocks noGrp="1"/>
          </p:cNvSpPr>
          <p:nvPr>
            <p:ph type="title"/>
          </p:nvPr>
        </p:nvSpPr>
        <p:spPr>
          <a:xfrm>
            <a:off x="495826" y="1156854"/>
            <a:ext cx="2578691" cy="1463441"/>
          </a:xfrm>
          <a:prstGeom prst="rect">
            <a:avLst/>
          </a:prstGeom>
        </p:spPr>
        <p:txBody>
          <a:bodyPr>
            <a:noAutofit/>
          </a:bodyPr>
          <a:lstStyle/>
          <a:p>
            <a:r>
              <a:rPr lang="en-US" b="1" dirty="0">
                <a:solidFill>
                  <a:schemeClr val="tx1">
                    <a:lumMod val="65000"/>
                    <a:lumOff val="35000"/>
                  </a:schemeClr>
                </a:solidFill>
                <a:latin typeface="+mn-lt"/>
                <a:ea typeface="+mn-ea"/>
                <a:cs typeface="+mn-ea"/>
                <a:sym typeface="+mn-lt"/>
              </a:rPr>
              <a:t>Our </a:t>
            </a:r>
            <a:r>
              <a:rPr b="1" dirty="0">
                <a:solidFill>
                  <a:schemeClr val="accent2"/>
                </a:solidFill>
                <a:latin typeface="+mn-lt"/>
                <a:ea typeface="+mn-ea"/>
                <a:cs typeface="+mn-ea"/>
                <a:sym typeface="+mn-lt"/>
              </a:rPr>
              <a:t>Team</a:t>
            </a:r>
          </a:p>
        </p:txBody>
      </p:sp>
      <p:sp>
        <p:nvSpPr>
          <p:cNvPr id="1269" name="Shape 1269"/>
          <p:cNvSpPr/>
          <p:nvPr/>
        </p:nvSpPr>
        <p:spPr>
          <a:xfrm>
            <a:off x="4704821" y="2236662"/>
            <a:ext cx="639599" cy="190630"/>
          </a:xfrm>
          <a:prstGeom prst="rect">
            <a:avLst/>
          </a:prstGeom>
          <a:ln w="12700">
            <a:miter lim="400000"/>
          </a:ln>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UI/UX Designer</a:t>
            </a:r>
          </a:p>
        </p:txBody>
      </p:sp>
      <p:sp>
        <p:nvSpPr>
          <p:cNvPr id="1270" name="Shape 1270"/>
          <p:cNvSpPr/>
          <p:nvPr/>
        </p:nvSpPr>
        <p:spPr>
          <a:xfrm>
            <a:off x="4646735" y="2076194"/>
            <a:ext cx="787075" cy="173509"/>
          </a:xfrm>
          <a:prstGeom prst="rect">
            <a:avLst/>
          </a:prstGeom>
          <a:ln w="12700">
            <a:miter lim="400000"/>
          </a:ln>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dirty="0">
                <a:solidFill>
                  <a:schemeClr val="tx1">
                    <a:lumMod val="65000"/>
                    <a:lumOff val="35000"/>
                  </a:schemeClr>
                </a:solidFill>
                <a:cs typeface="+mn-ea"/>
                <a:sym typeface="+mn-lt"/>
              </a:rPr>
              <a:t>Peter Hunter</a:t>
            </a:r>
          </a:p>
        </p:txBody>
      </p:sp>
      <p:sp>
        <p:nvSpPr>
          <p:cNvPr id="1271" name="Shape 1271"/>
          <p:cNvSpPr/>
          <p:nvPr/>
        </p:nvSpPr>
        <p:spPr>
          <a:xfrm>
            <a:off x="6197146" y="2236662"/>
            <a:ext cx="586699" cy="190630"/>
          </a:xfrm>
          <a:prstGeom prst="rect">
            <a:avLst/>
          </a:prstGeom>
          <a:ln w="12700">
            <a:miter lim="400000"/>
          </a:ln>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Web Designer</a:t>
            </a:r>
          </a:p>
        </p:txBody>
      </p:sp>
      <p:sp>
        <p:nvSpPr>
          <p:cNvPr id="1272" name="Shape 1272"/>
          <p:cNvSpPr/>
          <p:nvPr/>
        </p:nvSpPr>
        <p:spPr>
          <a:xfrm>
            <a:off x="6178783" y="2076194"/>
            <a:ext cx="654025" cy="173509"/>
          </a:xfrm>
          <a:prstGeom prst="rect">
            <a:avLst/>
          </a:prstGeom>
          <a:ln w="12700">
            <a:miter lim="400000"/>
          </a:ln>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a:solidFill>
                  <a:schemeClr val="tx1">
                    <a:lumMod val="65000"/>
                    <a:lumOff val="35000"/>
                  </a:schemeClr>
                </a:solidFill>
                <a:cs typeface="+mn-ea"/>
                <a:sym typeface="+mn-lt"/>
              </a:rPr>
              <a:t>Kira Sears</a:t>
            </a:r>
          </a:p>
        </p:txBody>
      </p:sp>
      <p:sp>
        <p:nvSpPr>
          <p:cNvPr id="1273" name="Shape 1273"/>
          <p:cNvSpPr/>
          <p:nvPr/>
        </p:nvSpPr>
        <p:spPr>
          <a:xfrm>
            <a:off x="7603576" y="2236662"/>
            <a:ext cx="702115" cy="190630"/>
          </a:xfrm>
          <a:prstGeom prst="rect">
            <a:avLst/>
          </a:prstGeom>
          <a:ln w="12700">
            <a:miter lim="400000"/>
          </a:ln>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Product manager</a:t>
            </a:r>
          </a:p>
        </p:txBody>
      </p:sp>
      <p:sp>
        <p:nvSpPr>
          <p:cNvPr id="1274" name="Shape 1274"/>
          <p:cNvSpPr/>
          <p:nvPr/>
        </p:nvSpPr>
        <p:spPr>
          <a:xfrm>
            <a:off x="7569519" y="2076194"/>
            <a:ext cx="807913" cy="173509"/>
          </a:xfrm>
          <a:prstGeom prst="rect">
            <a:avLst/>
          </a:prstGeom>
          <a:ln w="12700">
            <a:miter lim="400000"/>
          </a:ln>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a:solidFill>
                  <a:schemeClr val="tx1">
                    <a:lumMod val="65000"/>
                    <a:lumOff val="35000"/>
                  </a:schemeClr>
                </a:solidFill>
                <a:cs typeface="+mn-ea"/>
                <a:sym typeface="+mn-lt"/>
              </a:rPr>
              <a:t>Ricky Ortega</a:t>
            </a:r>
          </a:p>
        </p:txBody>
      </p:sp>
      <p:sp>
        <p:nvSpPr>
          <p:cNvPr id="1275" name="Shape 1275"/>
          <p:cNvSpPr/>
          <p:nvPr/>
        </p:nvSpPr>
        <p:spPr>
          <a:xfrm>
            <a:off x="4743697" y="4345039"/>
            <a:ext cx="586699" cy="190630"/>
          </a:xfrm>
          <a:prstGeom prst="rect">
            <a:avLst/>
          </a:prstGeom>
          <a:ln w="12700">
            <a:miter lim="400000"/>
          </a:ln>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SEO Manager</a:t>
            </a:r>
          </a:p>
        </p:txBody>
      </p:sp>
      <p:sp>
        <p:nvSpPr>
          <p:cNvPr id="1276" name="Shape 1276"/>
          <p:cNvSpPr/>
          <p:nvPr/>
        </p:nvSpPr>
        <p:spPr>
          <a:xfrm>
            <a:off x="4643652" y="4184570"/>
            <a:ext cx="801501" cy="173509"/>
          </a:xfrm>
          <a:prstGeom prst="rect">
            <a:avLst/>
          </a:prstGeom>
          <a:ln w="12700">
            <a:miter lim="400000"/>
          </a:ln>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dirty="0">
                <a:solidFill>
                  <a:schemeClr val="tx1">
                    <a:lumMod val="65000"/>
                    <a:lumOff val="35000"/>
                  </a:schemeClr>
                </a:solidFill>
                <a:cs typeface="+mn-ea"/>
                <a:sym typeface="+mn-lt"/>
              </a:rPr>
              <a:t>Luke </a:t>
            </a:r>
            <a:r>
              <a:rPr sz="975" dirty="0" err="1">
                <a:solidFill>
                  <a:schemeClr val="tx1">
                    <a:lumMod val="65000"/>
                    <a:lumOff val="35000"/>
                  </a:schemeClr>
                </a:solidFill>
                <a:cs typeface="+mn-ea"/>
                <a:sym typeface="+mn-lt"/>
              </a:rPr>
              <a:t>Moraes</a:t>
            </a:r>
            <a:endParaRPr sz="975" dirty="0">
              <a:solidFill>
                <a:schemeClr val="tx1">
                  <a:lumMod val="65000"/>
                  <a:lumOff val="35000"/>
                </a:schemeClr>
              </a:solidFill>
              <a:cs typeface="+mn-ea"/>
              <a:sym typeface="+mn-lt"/>
            </a:endParaRPr>
          </a:p>
        </p:txBody>
      </p:sp>
      <p:sp>
        <p:nvSpPr>
          <p:cNvPr id="1277" name="Shape 1277"/>
          <p:cNvSpPr/>
          <p:nvPr/>
        </p:nvSpPr>
        <p:spPr>
          <a:xfrm>
            <a:off x="6232594" y="4345039"/>
            <a:ext cx="490519" cy="190630"/>
          </a:xfrm>
          <a:prstGeom prst="rect">
            <a:avLst/>
          </a:prstGeom>
          <a:ln w="12700">
            <a:miter lim="400000"/>
          </a:ln>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Copywriting</a:t>
            </a:r>
          </a:p>
        </p:txBody>
      </p:sp>
      <p:sp>
        <p:nvSpPr>
          <p:cNvPr id="1278" name="Shape 1278"/>
          <p:cNvSpPr/>
          <p:nvPr/>
        </p:nvSpPr>
        <p:spPr>
          <a:xfrm>
            <a:off x="6132229" y="4184570"/>
            <a:ext cx="761427" cy="173509"/>
          </a:xfrm>
          <a:prstGeom prst="rect">
            <a:avLst/>
          </a:prstGeom>
          <a:ln w="12700">
            <a:miter lim="400000"/>
          </a:ln>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a:solidFill>
                  <a:schemeClr val="tx1">
                    <a:lumMod val="65000"/>
                    <a:lumOff val="35000"/>
                  </a:schemeClr>
                </a:solidFill>
                <a:cs typeface="+mn-ea"/>
                <a:sym typeface="+mn-lt"/>
              </a:rPr>
              <a:t>Anna Orcutt</a:t>
            </a:r>
          </a:p>
        </p:txBody>
      </p:sp>
      <p:sp>
        <p:nvSpPr>
          <p:cNvPr id="1279" name="Shape 1279"/>
          <p:cNvSpPr/>
          <p:nvPr/>
        </p:nvSpPr>
        <p:spPr>
          <a:xfrm>
            <a:off x="7603576" y="4345039"/>
            <a:ext cx="702115" cy="190630"/>
          </a:xfrm>
          <a:prstGeom prst="rect">
            <a:avLst/>
          </a:prstGeom>
          <a:ln w="12700">
            <a:miter lim="400000"/>
          </a:ln>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Product manager</a:t>
            </a:r>
          </a:p>
        </p:txBody>
      </p:sp>
      <p:sp>
        <p:nvSpPr>
          <p:cNvPr id="1280" name="Shape 1280"/>
          <p:cNvSpPr/>
          <p:nvPr/>
        </p:nvSpPr>
        <p:spPr>
          <a:xfrm>
            <a:off x="7555855" y="4184570"/>
            <a:ext cx="836768" cy="173509"/>
          </a:xfrm>
          <a:prstGeom prst="rect">
            <a:avLst/>
          </a:prstGeom>
          <a:ln w="12700">
            <a:miter lim="400000"/>
          </a:ln>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a:solidFill>
                  <a:schemeClr val="tx1">
                    <a:lumMod val="65000"/>
                    <a:lumOff val="35000"/>
                  </a:schemeClr>
                </a:solidFill>
                <a:cs typeface="+mn-ea"/>
                <a:sym typeface="+mn-lt"/>
              </a:rPr>
              <a:t>Aaron Ortega</a:t>
            </a:r>
          </a:p>
        </p:txBody>
      </p:sp>
      <p:pic>
        <p:nvPicPr>
          <p:cNvPr id="8" name="图片占位符 7"/>
          <p:cNvPicPr>
            <a:picLocks noGrp="1" noChangeAspect="1"/>
          </p:cNvPicPr>
          <p:nvPr>
            <p:ph type="pic" sz="quarter" idx="17"/>
          </p:nvPr>
        </p:nvPicPr>
        <p:blipFill>
          <a:blip r:embed="rId2" cstate="screen"/>
          <a:stretch>
            <a:fillRect/>
          </a:stretch>
        </p:blipFill>
        <p:spPr>
          <a:xfrm>
            <a:off x="4404464" y="658662"/>
            <a:ext cx="1238250" cy="1238250"/>
          </a:xfrm>
        </p:spPr>
      </p:pic>
      <p:pic>
        <p:nvPicPr>
          <p:cNvPr id="11" name="图片占位符 10"/>
          <p:cNvPicPr>
            <a:picLocks noGrp="1" noChangeAspect="1"/>
          </p:cNvPicPr>
          <p:nvPr>
            <p:ph type="pic" sz="quarter" idx="18"/>
          </p:nvPr>
        </p:nvPicPr>
        <p:blipFill>
          <a:blip r:embed="rId3" cstate="screen"/>
          <a:stretch>
            <a:fillRect/>
          </a:stretch>
        </p:blipFill>
        <p:spPr>
          <a:xfrm>
            <a:off x="4404464" y="2767040"/>
            <a:ext cx="1238250" cy="1238250"/>
          </a:xfrm>
        </p:spPr>
      </p:pic>
      <p:pic>
        <p:nvPicPr>
          <p:cNvPr id="12" name="图片占位符 11"/>
          <p:cNvPicPr>
            <a:picLocks noGrp="1" noChangeAspect="1"/>
          </p:cNvPicPr>
          <p:nvPr>
            <p:ph type="pic" sz="quarter" idx="16"/>
          </p:nvPr>
        </p:nvPicPr>
        <p:blipFill>
          <a:blip r:embed="rId2" cstate="screen"/>
          <a:stretch>
            <a:fillRect/>
          </a:stretch>
        </p:blipFill>
        <p:spPr>
          <a:xfrm>
            <a:off x="5866914" y="2767040"/>
            <a:ext cx="1238250" cy="1238250"/>
          </a:xfrm>
        </p:spPr>
      </p:pic>
      <p:pic>
        <p:nvPicPr>
          <p:cNvPr id="13" name="图片占位符 12"/>
          <p:cNvPicPr>
            <a:picLocks noGrp="1" noChangeAspect="1"/>
          </p:cNvPicPr>
          <p:nvPr>
            <p:ph type="pic" sz="quarter" idx="15"/>
          </p:nvPr>
        </p:nvPicPr>
        <p:blipFill>
          <a:blip r:embed="rId3" cstate="screen"/>
          <a:stretch>
            <a:fillRect/>
          </a:stretch>
        </p:blipFill>
        <p:spPr>
          <a:xfrm>
            <a:off x="7329364" y="2767040"/>
            <a:ext cx="1238250" cy="1238250"/>
          </a:xfrm>
        </p:spPr>
      </p:pic>
      <p:sp>
        <p:nvSpPr>
          <p:cNvPr id="26" name="矩形 25"/>
          <p:cNvSpPr/>
          <p:nvPr/>
        </p:nvSpPr>
        <p:spPr>
          <a:xfrm>
            <a:off x="495825" y="2620296"/>
            <a:ext cx="2799876" cy="1384995"/>
          </a:xfrm>
          <a:prstGeom prst="rect">
            <a:avLst/>
          </a:prstGeom>
        </p:spPr>
        <p:txBody>
          <a:bodyPr wrap="square">
            <a:spAutoFit/>
          </a:bodyPr>
          <a:lstStyle/>
          <a:p>
            <a:pPr marL="171450" indent="-171450">
              <a:lnSpc>
                <a:spcPct val="150000"/>
              </a:lnSpc>
              <a:buClr>
                <a:srgbClr val="C75050"/>
              </a:buClr>
              <a:buFont typeface="Wingdings" panose="05000000000000000000" pitchFamily="2" charset="2"/>
              <a:buChar char="l"/>
            </a:pPr>
            <a:r>
              <a:rPr lang="zh-CN" altLang="en-US" sz="700" dirty="0">
                <a:solidFill>
                  <a:schemeClr val="tx1">
                    <a:lumMod val="65000"/>
                    <a:lumOff val="35000"/>
                  </a:schemeClr>
                </a:solidFill>
                <a:latin typeface="+mn-lt"/>
                <a:cs typeface="+mn-ea"/>
                <a:sym typeface="+mn-lt"/>
              </a:rPr>
              <a:t>突出工作重点，落实管理目标责任制；</a:t>
            </a:r>
          </a:p>
          <a:p>
            <a:pPr marL="171450" indent="-171450">
              <a:lnSpc>
                <a:spcPct val="150000"/>
              </a:lnSpc>
              <a:buClr>
                <a:srgbClr val="C75050"/>
              </a:buClr>
              <a:buFont typeface="Wingdings" panose="05000000000000000000" pitchFamily="2" charset="2"/>
              <a:buChar char="l"/>
            </a:pPr>
            <a:r>
              <a:rPr lang="zh-CN" altLang="en-US" sz="700" dirty="0">
                <a:solidFill>
                  <a:schemeClr val="tx1">
                    <a:lumMod val="65000"/>
                    <a:lumOff val="35000"/>
                  </a:schemeClr>
                </a:solidFill>
                <a:latin typeface="+mn-lt"/>
                <a:cs typeface="+mn-ea"/>
                <a:sym typeface="+mn-lt"/>
              </a:rPr>
              <a:t>拓展政府招商引资业务，为政府各方位招商引资，特别是将担保公司、基金作为招商引资的突破口；</a:t>
            </a:r>
          </a:p>
          <a:p>
            <a:pPr marL="171450" indent="-171450">
              <a:lnSpc>
                <a:spcPct val="150000"/>
              </a:lnSpc>
              <a:buClr>
                <a:srgbClr val="C75050"/>
              </a:buClr>
              <a:buFont typeface="Wingdings" panose="05000000000000000000" pitchFamily="2" charset="2"/>
              <a:buChar char="l"/>
            </a:pPr>
            <a:r>
              <a:rPr lang="zh-CN" altLang="en-US" sz="700" dirty="0">
                <a:solidFill>
                  <a:schemeClr val="tx1">
                    <a:lumMod val="65000"/>
                    <a:lumOff val="35000"/>
                  </a:schemeClr>
                </a:solidFill>
                <a:latin typeface="+mn-lt"/>
                <a:cs typeface="+mn-ea"/>
                <a:sym typeface="+mn-lt"/>
              </a:rPr>
              <a:t>抓策划，以培训促策划。开办“商业计划书策划与融资实战培训班”。</a:t>
            </a:r>
          </a:p>
          <a:p>
            <a:pPr marL="171450" indent="-171450">
              <a:lnSpc>
                <a:spcPct val="150000"/>
              </a:lnSpc>
              <a:buClr>
                <a:srgbClr val="C75050"/>
              </a:buClr>
              <a:buFont typeface="Wingdings" panose="05000000000000000000" pitchFamily="2" charset="2"/>
              <a:buChar char="l"/>
            </a:pPr>
            <a:r>
              <a:rPr lang="zh-CN" altLang="en-US" sz="700" dirty="0">
                <a:solidFill>
                  <a:schemeClr val="tx1">
                    <a:lumMod val="65000"/>
                    <a:lumOff val="35000"/>
                  </a:schemeClr>
                </a:solidFill>
                <a:latin typeface="+mn-lt"/>
                <a:cs typeface="+mn-ea"/>
                <a:sym typeface="+mn-lt"/>
              </a:rPr>
              <a:t>根据部门人员的实际需要，有针对性、合理地招聘一批员工，以配备各岗位。</a:t>
            </a:r>
          </a:p>
          <a:p>
            <a:pPr marL="171450" indent="-171450">
              <a:lnSpc>
                <a:spcPct val="150000"/>
              </a:lnSpc>
              <a:buClr>
                <a:srgbClr val="C75050"/>
              </a:buClr>
              <a:buFont typeface="Wingdings" panose="05000000000000000000" pitchFamily="2" charset="2"/>
              <a:buChar char="l"/>
            </a:pPr>
            <a:r>
              <a:rPr lang="zh-CN" altLang="en-US" sz="700" dirty="0">
                <a:solidFill>
                  <a:schemeClr val="tx1">
                    <a:lumMod val="65000"/>
                    <a:lumOff val="35000"/>
                  </a:schemeClr>
                </a:solidFill>
                <a:latin typeface="+mn-lt"/>
                <a:cs typeface="+mn-ea"/>
                <a:sym typeface="+mn-lt"/>
              </a:rPr>
              <a:t>办理公司的各项证照并如期进行年审工作。</a:t>
            </a:r>
            <a:endParaRPr lang="en-US" altLang="zh-CN" sz="700" dirty="0">
              <a:solidFill>
                <a:schemeClr val="tx1">
                  <a:lumMod val="65000"/>
                  <a:lumOff val="35000"/>
                </a:schemeClr>
              </a:solidFill>
              <a:latin typeface="+mn-lt"/>
              <a:cs typeface="+mn-ea"/>
              <a:sym typeface="+mn-lt"/>
            </a:endParaRPr>
          </a:p>
        </p:txBody>
      </p:sp>
      <p:pic>
        <p:nvPicPr>
          <p:cNvPr id="3" name="图片占位符 2"/>
          <p:cNvPicPr>
            <a:picLocks noGrp="1" noChangeAspect="1"/>
          </p:cNvPicPr>
          <p:nvPr>
            <p:ph type="pic" sz="quarter" idx="14"/>
          </p:nvPr>
        </p:nvPicPr>
        <p:blipFill>
          <a:blip r:embed="rId2" cstate="screen"/>
          <a:stretch>
            <a:fillRect/>
          </a:stretch>
        </p:blipFill>
        <p:spPr>
          <a:xfrm>
            <a:off x="7329364" y="658662"/>
            <a:ext cx="1238250" cy="1238250"/>
          </a:xfrm>
        </p:spPr>
      </p:pic>
      <p:pic>
        <p:nvPicPr>
          <p:cNvPr id="5" name="图片占位符 4"/>
          <p:cNvPicPr>
            <a:picLocks noGrp="1" noChangeAspect="1"/>
          </p:cNvPicPr>
          <p:nvPr>
            <p:ph type="pic" sz="quarter" idx="13"/>
          </p:nvPr>
        </p:nvPicPr>
        <p:blipFill>
          <a:blip r:embed="rId3" cstate="screen"/>
          <a:stretch>
            <a:fillRect/>
          </a:stretch>
        </p:blipFill>
        <p:spPr>
          <a:xfrm>
            <a:off x="5866226" y="658662"/>
            <a:ext cx="1238250" cy="1238250"/>
          </a:xfrm>
        </p:spPr>
      </p:pic>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33"/>
          <p:cNvSpPr/>
          <p:nvPr/>
        </p:nvSpPr>
        <p:spPr>
          <a:xfrm>
            <a:off x="5598919" y="2417375"/>
            <a:ext cx="2358818" cy="4832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8" name="Shape 534"/>
          <p:cNvSpPr/>
          <p:nvPr/>
        </p:nvSpPr>
        <p:spPr>
          <a:xfrm>
            <a:off x="5343900" y="2417375"/>
            <a:ext cx="258875" cy="4832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10" name="Shape 536"/>
          <p:cNvSpPr/>
          <p:nvPr/>
        </p:nvSpPr>
        <p:spPr>
          <a:xfrm>
            <a:off x="3520985" y="2417375"/>
            <a:ext cx="258875" cy="483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11" name="Shape 537"/>
          <p:cNvSpPr/>
          <p:nvPr/>
        </p:nvSpPr>
        <p:spPr>
          <a:xfrm>
            <a:off x="1159695" y="2417375"/>
            <a:ext cx="2363052" cy="483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13" name="Shape 539"/>
          <p:cNvSpPr/>
          <p:nvPr/>
        </p:nvSpPr>
        <p:spPr>
          <a:xfrm>
            <a:off x="5466688" y="1347749"/>
            <a:ext cx="2492518" cy="4832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14" name="Shape 540"/>
          <p:cNvSpPr/>
          <p:nvPr/>
        </p:nvSpPr>
        <p:spPr>
          <a:xfrm>
            <a:off x="5079437" y="1347750"/>
            <a:ext cx="387068" cy="6449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16" name="Shape 542"/>
          <p:cNvSpPr/>
          <p:nvPr/>
        </p:nvSpPr>
        <p:spPr>
          <a:xfrm>
            <a:off x="1159696" y="1347749"/>
            <a:ext cx="2507903" cy="483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17" name="Shape 543"/>
          <p:cNvSpPr/>
          <p:nvPr/>
        </p:nvSpPr>
        <p:spPr>
          <a:xfrm>
            <a:off x="3662663" y="1347750"/>
            <a:ext cx="387077" cy="6449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19" name="Shape 545"/>
          <p:cNvSpPr/>
          <p:nvPr/>
        </p:nvSpPr>
        <p:spPr>
          <a:xfrm>
            <a:off x="5457243" y="3528158"/>
            <a:ext cx="2514812" cy="483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20" name="Shape 546"/>
          <p:cNvSpPr/>
          <p:nvPr/>
        </p:nvSpPr>
        <p:spPr>
          <a:xfrm>
            <a:off x="5069992" y="3367591"/>
            <a:ext cx="387076" cy="6449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22" name="Shape 548"/>
          <p:cNvSpPr/>
          <p:nvPr/>
        </p:nvSpPr>
        <p:spPr>
          <a:xfrm>
            <a:off x="1159695" y="3528158"/>
            <a:ext cx="2501934" cy="4832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5" dirty="0">
              <a:solidFill>
                <a:srgbClr val="000000"/>
              </a:solidFill>
              <a:latin typeface="+mn-lt"/>
              <a:cs typeface="+mn-ea"/>
              <a:sym typeface="+mn-lt"/>
            </a:endParaRPr>
          </a:p>
        </p:txBody>
      </p:sp>
      <p:sp>
        <p:nvSpPr>
          <p:cNvPr id="23" name="Shape 549"/>
          <p:cNvSpPr/>
          <p:nvPr/>
        </p:nvSpPr>
        <p:spPr>
          <a:xfrm>
            <a:off x="3662662" y="3367591"/>
            <a:ext cx="387072" cy="6449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5" dirty="0">
              <a:solidFill>
                <a:srgbClr val="000000"/>
              </a:solidFill>
              <a:latin typeface="+mn-lt"/>
              <a:cs typeface="+mn-ea"/>
              <a:sym typeface="+mn-lt"/>
            </a:endParaRPr>
          </a:p>
        </p:txBody>
      </p:sp>
      <p:sp>
        <p:nvSpPr>
          <p:cNvPr id="24" name="Shape 558"/>
          <p:cNvSpPr/>
          <p:nvPr/>
        </p:nvSpPr>
        <p:spPr>
          <a:xfrm>
            <a:off x="1160278" y="1522357"/>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5" dirty="0">
              <a:solidFill>
                <a:srgbClr val="000000"/>
              </a:solidFill>
              <a:latin typeface="+mn-lt"/>
              <a:cs typeface="+mn-ea"/>
              <a:sym typeface="+mn-lt"/>
            </a:endParaRPr>
          </a:p>
        </p:txBody>
      </p:sp>
      <p:sp>
        <p:nvSpPr>
          <p:cNvPr id="25" name="Shape 562"/>
          <p:cNvSpPr/>
          <p:nvPr/>
        </p:nvSpPr>
        <p:spPr>
          <a:xfrm>
            <a:off x="1160278" y="2593394"/>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5" dirty="0">
              <a:solidFill>
                <a:srgbClr val="000000"/>
              </a:solidFill>
              <a:latin typeface="+mn-lt"/>
              <a:cs typeface="+mn-ea"/>
              <a:sym typeface="+mn-lt"/>
            </a:endParaRPr>
          </a:p>
        </p:txBody>
      </p:sp>
      <p:sp>
        <p:nvSpPr>
          <p:cNvPr id="26" name="Shape 566"/>
          <p:cNvSpPr/>
          <p:nvPr/>
        </p:nvSpPr>
        <p:spPr>
          <a:xfrm>
            <a:off x="1160278" y="3713620"/>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5" dirty="0">
              <a:solidFill>
                <a:srgbClr val="000000"/>
              </a:solidFill>
              <a:latin typeface="+mn-lt"/>
              <a:cs typeface="+mn-ea"/>
              <a:sym typeface="+mn-lt"/>
            </a:endParaRPr>
          </a:p>
        </p:txBody>
      </p:sp>
      <p:sp>
        <p:nvSpPr>
          <p:cNvPr id="27" name="Shape 568"/>
          <p:cNvSpPr/>
          <p:nvPr/>
        </p:nvSpPr>
        <p:spPr>
          <a:xfrm>
            <a:off x="7814121" y="1522357"/>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5" dirty="0">
              <a:solidFill>
                <a:srgbClr val="000000"/>
              </a:solidFill>
              <a:latin typeface="+mn-lt"/>
              <a:cs typeface="+mn-ea"/>
              <a:sym typeface="+mn-lt"/>
            </a:endParaRPr>
          </a:p>
        </p:txBody>
      </p:sp>
      <p:sp>
        <p:nvSpPr>
          <p:cNvPr id="28" name="Shape 572"/>
          <p:cNvSpPr/>
          <p:nvPr/>
        </p:nvSpPr>
        <p:spPr>
          <a:xfrm>
            <a:off x="7814121" y="2593394"/>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5" dirty="0">
              <a:solidFill>
                <a:srgbClr val="000000"/>
              </a:solidFill>
              <a:latin typeface="+mn-lt"/>
              <a:cs typeface="+mn-ea"/>
              <a:sym typeface="+mn-lt"/>
            </a:endParaRPr>
          </a:p>
        </p:txBody>
      </p:sp>
      <p:sp>
        <p:nvSpPr>
          <p:cNvPr id="29" name="Shape 576"/>
          <p:cNvSpPr/>
          <p:nvPr/>
        </p:nvSpPr>
        <p:spPr>
          <a:xfrm>
            <a:off x="7814121" y="3713620"/>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5" dirty="0">
              <a:solidFill>
                <a:srgbClr val="000000"/>
              </a:solidFill>
              <a:latin typeface="+mn-lt"/>
              <a:cs typeface="+mn-ea"/>
              <a:sym typeface="+mn-lt"/>
            </a:endParaRPr>
          </a:p>
        </p:txBody>
      </p:sp>
      <p:sp>
        <p:nvSpPr>
          <p:cNvPr id="30" name="Shape 551"/>
          <p:cNvSpPr/>
          <p:nvPr/>
        </p:nvSpPr>
        <p:spPr>
          <a:xfrm>
            <a:off x="3567012" y="1678017"/>
            <a:ext cx="1997728" cy="19977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a:miter lim="400000"/>
          </a:ln>
        </p:spPr>
        <p:txBody>
          <a:bodyPr lIns="38096" tIns="38096" rIns="38096" bIns="38096" anchor="ctr"/>
          <a:lstStyle/>
          <a:p>
            <a:pPr algn="ctr">
              <a:lnSpc>
                <a:spcPct val="120000"/>
              </a:lnSpc>
              <a:spcBef>
                <a:spcPts val="3375"/>
              </a:spcBef>
              <a:defRPr sz="2500">
                <a:latin typeface="Aller Light"/>
                <a:ea typeface="Aller Light"/>
                <a:cs typeface="Aller Light"/>
                <a:sym typeface="Aller Light"/>
              </a:defRPr>
            </a:pPr>
            <a:endParaRPr sz="2275" dirty="0">
              <a:solidFill>
                <a:srgbClr val="000000"/>
              </a:solidFill>
              <a:latin typeface="+mn-lt"/>
              <a:cs typeface="+mn-ea"/>
              <a:sym typeface="+mn-lt"/>
            </a:endParaRPr>
          </a:p>
        </p:txBody>
      </p:sp>
      <p:sp>
        <p:nvSpPr>
          <p:cNvPr id="45" name="椭圆 44"/>
          <p:cNvSpPr/>
          <p:nvPr/>
        </p:nvSpPr>
        <p:spPr>
          <a:xfrm>
            <a:off x="3700089" y="1819263"/>
            <a:ext cx="1728600" cy="17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r>
              <a:rPr lang="zh-CN" altLang="en-US" sz="2700" b="1" dirty="0">
                <a:solidFill>
                  <a:srgbClr val="FFFFFF"/>
                </a:solidFill>
                <a:cs typeface="+mn-ea"/>
                <a:sym typeface="+mn-lt"/>
              </a:rPr>
              <a:t>我们的</a:t>
            </a:r>
            <a:endParaRPr lang="en-US" altLang="zh-CN" sz="2700" b="1" dirty="0">
              <a:solidFill>
                <a:srgbClr val="FFFFFF"/>
              </a:solidFill>
              <a:cs typeface="+mn-ea"/>
              <a:sym typeface="+mn-lt"/>
            </a:endParaRPr>
          </a:p>
          <a:p>
            <a:pPr algn="ctr" fontAlgn="base">
              <a:lnSpc>
                <a:spcPct val="120000"/>
              </a:lnSpc>
              <a:spcBef>
                <a:spcPct val="0"/>
              </a:spcBef>
              <a:spcAft>
                <a:spcPct val="0"/>
              </a:spcAft>
            </a:pPr>
            <a:r>
              <a:rPr lang="zh-CN" altLang="en-US" sz="2700" b="1" dirty="0">
                <a:solidFill>
                  <a:srgbClr val="FFFFFF"/>
                </a:solidFill>
                <a:cs typeface="+mn-ea"/>
                <a:sym typeface="+mn-lt"/>
              </a:rPr>
              <a:t>服务</a:t>
            </a:r>
          </a:p>
        </p:txBody>
      </p:sp>
      <p:sp>
        <p:nvSpPr>
          <p:cNvPr id="46" name="Text Placeholder 33"/>
          <p:cNvSpPr txBox="1"/>
          <p:nvPr/>
        </p:nvSpPr>
        <p:spPr>
          <a:xfrm>
            <a:off x="1348571" y="3655479"/>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bg1"/>
                </a:solidFill>
                <a:latin typeface="+mn-lt"/>
                <a:ea typeface="+mn-ea"/>
                <a:cs typeface="+mn-ea"/>
                <a:sym typeface="+mn-lt"/>
              </a:rPr>
              <a:t>商业策略</a:t>
            </a:r>
            <a:endParaRPr lang="en-AU" altLang="zh-CN" sz="1400" dirty="0">
              <a:solidFill>
                <a:schemeClr val="bg1"/>
              </a:solidFill>
              <a:latin typeface="+mn-lt"/>
              <a:ea typeface="+mn-ea"/>
              <a:cs typeface="+mn-ea"/>
              <a:sym typeface="+mn-lt"/>
            </a:endParaRPr>
          </a:p>
        </p:txBody>
      </p:sp>
      <p:sp>
        <p:nvSpPr>
          <p:cNvPr id="49" name="TextBox 20"/>
          <p:cNvSpPr txBox="1"/>
          <p:nvPr/>
        </p:nvSpPr>
        <p:spPr>
          <a:xfrm>
            <a:off x="1348571" y="4067398"/>
            <a:ext cx="1928029" cy="507831"/>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50" name="Text Placeholder 33"/>
          <p:cNvSpPr txBox="1"/>
          <p:nvPr/>
        </p:nvSpPr>
        <p:spPr>
          <a:xfrm>
            <a:off x="1348571" y="2524845"/>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bg1"/>
                </a:solidFill>
                <a:latin typeface="+mn-lt"/>
                <a:ea typeface="+mn-ea"/>
                <a:cs typeface="+mn-ea"/>
                <a:sym typeface="+mn-lt"/>
              </a:rPr>
              <a:t>商业策略</a:t>
            </a:r>
            <a:endParaRPr lang="en-AU" altLang="zh-CN" sz="1400" dirty="0">
              <a:solidFill>
                <a:schemeClr val="bg1"/>
              </a:solidFill>
              <a:latin typeface="+mn-lt"/>
              <a:ea typeface="+mn-ea"/>
              <a:cs typeface="+mn-ea"/>
              <a:sym typeface="+mn-lt"/>
            </a:endParaRPr>
          </a:p>
        </p:txBody>
      </p:sp>
      <p:sp>
        <p:nvSpPr>
          <p:cNvPr id="51" name="TextBox 20"/>
          <p:cNvSpPr txBox="1"/>
          <p:nvPr/>
        </p:nvSpPr>
        <p:spPr>
          <a:xfrm>
            <a:off x="1348571" y="2936764"/>
            <a:ext cx="1928029" cy="507831"/>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53" name="Text Placeholder 33"/>
          <p:cNvSpPr txBox="1"/>
          <p:nvPr/>
        </p:nvSpPr>
        <p:spPr>
          <a:xfrm>
            <a:off x="1348571" y="1449402"/>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r>
              <a:rPr lang="zh-CN" altLang="en-US" sz="1400" dirty="0">
                <a:solidFill>
                  <a:schemeClr val="bg1"/>
                </a:solidFill>
                <a:latin typeface="+mn-lt"/>
                <a:ea typeface="+mn-ea"/>
                <a:cs typeface="+mn-ea"/>
                <a:sym typeface="+mn-lt"/>
              </a:rPr>
              <a:t>商业策略</a:t>
            </a:r>
            <a:endParaRPr lang="en-AU" altLang="zh-CN" sz="1400" dirty="0">
              <a:solidFill>
                <a:schemeClr val="bg1"/>
              </a:solidFill>
              <a:latin typeface="+mn-lt"/>
              <a:ea typeface="+mn-ea"/>
              <a:cs typeface="+mn-ea"/>
              <a:sym typeface="+mn-lt"/>
            </a:endParaRPr>
          </a:p>
        </p:txBody>
      </p:sp>
      <p:sp>
        <p:nvSpPr>
          <p:cNvPr id="54" name="TextBox 20"/>
          <p:cNvSpPr txBox="1"/>
          <p:nvPr/>
        </p:nvSpPr>
        <p:spPr>
          <a:xfrm>
            <a:off x="1348571" y="1861320"/>
            <a:ext cx="1928029" cy="507831"/>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55" name="Text Placeholder 33"/>
          <p:cNvSpPr txBox="1"/>
          <p:nvPr/>
        </p:nvSpPr>
        <p:spPr>
          <a:xfrm>
            <a:off x="6354410" y="3655479"/>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pPr algn="r"/>
            <a:r>
              <a:rPr lang="zh-CN" altLang="en-US" sz="1400" dirty="0">
                <a:solidFill>
                  <a:schemeClr val="bg1"/>
                </a:solidFill>
                <a:latin typeface="+mn-lt"/>
                <a:ea typeface="+mn-ea"/>
                <a:cs typeface="+mn-ea"/>
                <a:sym typeface="+mn-lt"/>
              </a:rPr>
              <a:t>商业策略</a:t>
            </a:r>
            <a:endParaRPr lang="en-AU" altLang="zh-CN" sz="1400" dirty="0">
              <a:solidFill>
                <a:schemeClr val="bg1"/>
              </a:solidFill>
              <a:latin typeface="+mn-lt"/>
              <a:ea typeface="+mn-ea"/>
              <a:cs typeface="+mn-ea"/>
              <a:sym typeface="+mn-lt"/>
            </a:endParaRPr>
          </a:p>
        </p:txBody>
      </p:sp>
      <p:sp>
        <p:nvSpPr>
          <p:cNvPr id="56" name="TextBox 20"/>
          <p:cNvSpPr txBox="1"/>
          <p:nvPr/>
        </p:nvSpPr>
        <p:spPr>
          <a:xfrm>
            <a:off x="5844371" y="4067398"/>
            <a:ext cx="1928029" cy="507831"/>
          </a:xfrm>
          <a:prstGeom prst="rect">
            <a:avLst/>
          </a:prstGeom>
          <a:noFill/>
        </p:spPr>
        <p:txBody>
          <a:bodyPr wrap="square" rtlCol="0">
            <a:spAutoFit/>
          </a:bodyPr>
          <a:lstStyle/>
          <a:p>
            <a:pPr algn="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57" name="Text Placeholder 33"/>
          <p:cNvSpPr txBox="1"/>
          <p:nvPr/>
        </p:nvSpPr>
        <p:spPr>
          <a:xfrm>
            <a:off x="6354410" y="2524845"/>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pPr algn="r"/>
            <a:r>
              <a:rPr lang="zh-CN" altLang="en-US" sz="1400" dirty="0">
                <a:solidFill>
                  <a:schemeClr val="bg1"/>
                </a:solidFill>
                <a:latin typeface="+mn-lt"/>
                <a:ea typeface="+mn-ea"/>
                <a:cs typeface="+mn-ea"/>
                <a:sym typeface="+mn-lt"/>
              </a:rPr>
              <a:t>商业策略</a:t>
            </a:r>
            <a:endParaRPr lang="en-AU" altLang="zh-CN" sz="1400" dirty="0">
              <a:solidFill>
                <a:schemeClr val="bg1"/>
              </a:solidFill>
              <a:latin typeface="+mn-lt"/>
              <a:ea typeface="+mn-ea"/>
              <a:cs typeface="+mn-ea"/>
              <a:sym typeface="+mn-lt"/>
            </a:endParaRPr>
          </a:p>
        </p:txBody>
      </p:sp>
      <p:sp>
        <p:nvSpPr>
          <p:cNvPr id="58" name="TextBox 20"/>
          <p:cNvSpPr txBox="1"/>
          <p:nvPr/>
        </p:nvSpPr>
        <p:spPr>
          <a:xfrm>
            <a:off x="5844371" y="2936764"/>
            <a:ext cx="1928029" cy="507831"/>
          </a:xfrm>
          <a:prstGeom prst="rect">
            <a:avLst/>
          </a:prstGeom>
          <a:noFill/>
        </p:spPr>
        <p:txBody>
          <a:bodyPr wrap="square" rtlCol="0">
            <a:spAutoFit/>
          </a:bodyPr>
          <a:lstStyle/>
          <a:p>
            <a:pPr algn="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59" name="Text Placeholder 33"/>
          <p:cNvSpPr txBox="1"/>
          <p:nvPr/>
        </p:nvSpPr>
        <p:spPr>
          <a:xfrm>
            <a:off x="6354410" y="1449402"/>
            <a:ext cx="1417989" cy="30777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pPr algn="r"/>
            <a:r>
              <a:rPr lang="zh-CN" altLang="en-US" sz="1400" dirty="0">
                <a:solidFill>
                  <a:schemeClr val="bg1"/>
                </a:solidFill>
                <a:latin typeface="+mn-lt"/>
                <a:ea typeface="+mn-ea"/>
                <a:cs typeface="+mn-ea"/>
                <a:sym typeface="+mn-lt"/>
              </a:rPr>
              <a:t>商业策略</a:t>
            </a:r>
            <a:endParaRPr lang="en-AU" altLang="zh-CN" sz="1400" dirty="0">
              <a:solidFill>
                <a:schemeClr val="bg1"/>
              </a:solidFill>
              <a:latin typeface="+mn-lt"/>
              <a:ea typeface="+mn-ea"/>
              <a:cs typeface="+mn-ea"/>
              <a:sym typeface="+mn-lt"/>
            </a:endParaRPr>
          </a:p>
        </p:txBody>
      </p:sp>
      <p:sp>
        <p:nvSpPr>
          <p:cNvPr id="60" name="TextBox 20"/>
          <p:cNvSpPr txBox="1"/>
          <p:nvPr/>
        </p:nvSpPr>
        <p:spPr>
          <a:xfrm>
            <a:off x="5844371" y="1861320"/>
            <a:ext cx="1928029" cy="507831"/>
          </a:xfrm>
          <a:prstGeom prst="rect">
            <a:avLst/>
          </a:prstGeom>
          <a:noFill/>
        </p:spPr>
        <p:txBody>
          <a:bodyPr wrap="square" rtlCol="0">
            <a:spAutoFit/>
          </a:bodyPr>
          <a:lstStyle/>
          <a:p>
            <a:pPr algn="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36"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产品</a:t>
            </a:r>
            <a:r>
              <a:rPr lang="en-US" altLang="zh-CN" dirty="0">
                <a:solidFill>
                  <a:srgbClr val="43536A"/>
                </a:solidFill>
                <a:latin typeface="+mn-lt"/>
                <a:ea typeface="+mn-ea"/>
                <a:cs typeface="+mn-ea"/>
                <a:sym typeface="+mn-lt"/>
              </a:rPr>
              <a:t>/</a:t>
            </a:r>
            <a:r>
              <a:rPr lang="zh-CN" altLang="en-US" dirty="0">
                <a:solidFill>
                  <a:srgbClr val="43536A"/>
                </a:solidFill>
                <a:latin typeface="+mn-lt"/>
                <a:ea typeface="+mn-ea"/>
                <a:cs typeface="+mn-ea"/>
                <a:sym typeface="+mn-lt"/>
              </a:rPr>
              <a:t>服务介绍</a:t>
            </a:r>
            <a:endParaRPr lang="en-AU" altLang="zh-CN" dirty="0">
              <a:solidFill>
                <a:srgbClr val="43536A"/>
              </a:solidFill>
              <a:latin typeface="+mn-lt"/>
              <a:ea typeface="+mn-ea"/>
              <a:cs typeface="+mn-ea"/>
              <a:sym typeface="+mn-lt"/>
            </a:endParaRPr>
          </a:p>
        </p:txBody>
      </p:sp>
      <p:sp>
        <p:nvSpPr>
          <p:cNvPr id="37"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Product Introduction</a:t>
            </a:r>
          </a:p>
        </p:txBody>
      </p:sp>
      <p:sp>
        <p:nvSpPr>
          <p:cNvPr id="38" name="矩形 37"/>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p:cNvGrpSpPr/>
          <p:nvPr/>
        </p:nvGrpSpPr>
        <p:grpSpPr>
          <a:xfrm>
            <a:off x="3588924" y="311398"/>
            <a:ext cx="1978192" cy="457200"/>
            <a:chOff x="3588924" y="311398"/>
            <a:chExt cx="1978192" cy="457200"/>
          </a:xfrm>
        </p:grpSpPr>
        <p:sp>
          <p:nvSpPr>
            <p:cNvPr id="40" name="L 形 39"/>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L 形 40"/>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出自"/>
          <p:cNvPicPr>
            <a:picLocks noChangeAspect="1"/>
          </p:cNvPicPr>
          <p:nvPr/>
        </p:nvPicPr>
        <p:blipFill>
          <a:blip r:embed="rId3" cstate="screen"/>
          <a:stretch>
            <a:fillRect/>
          </a:stretch>
        </p:blipFill>
        <p:spPr>
          <a:xfrm>
            <a:off x="214409" y="808188"/>
            <a:ext cx="3821332" cy="4335312"/>
          </a:xfrm>
          <a:prstGeom prst="rect">
            <a:avLst/>
          </a:prstGeom>
        </p:spPr>
      </p:pic>
      <p:sp>
        <p:nvSpPr>
          <p:cNvPr id="16" name="椭圆 15"/>
          <p:cNvSpPr/>
          <p:nvPr/>
        </p:nvSpPr>
        <p:spPr>
          <a:xfrm>
            <a:off x="4902208" y="3663476"/>
            <a:ext cx="635643" cy="635643"/>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sp>
        <p:nvSpPr>
          <p:cNvPr id="17" name="椭圆 16"/>
          <p:cNvSpPr/>
          <p:nvPr/>
        </p:nvSpPr>
        <p:spPr>
          <a:xfrm>
            <a:off x="5875576" y="3663476"/>
            <a:ext cx="635643" cy="63564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sp>
        <p:nvSpPr>
          <p:cNvPr id="18" name="椭圆 17"/>
          <p:cNvSpPr/>
          <p:nvPr/>
        </p:nvSpPr>
        <p:spPr>
          <a:xfrm>
            <a:off x="6848943" y="3663476"/>
            <a:ext cx="635643" cy="635643"/>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sp>
        <p:nvSpPr>
          <p:cNvPr id="19" name="椭圆 18"/>
          <p:cNvSpPr/>
          <p:nvPr/>
        </p:nvSpPr>
        <p:spPr>
          <a:xfrm>
            <a:off x="7822309" y="3663476"/>
            <a:ext cx="635643" cy="63564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pic>
        <p:nvPicPr>
          <p:cNvPr id="20" name="图片 19"/>
          <p:cNvPicPr>
            <a:picLocks noChangeAspect="1"/>
          </p:cNvPicPr>
          <p:nvPr/>
        </p:nvPicPr>
        <p:blipFill>
          <a:blip r:embed="rId4" cstate="screen"/>
          <a:stretch>
            <a:fillRect/>
          </a:stretch>
        </p:blipFill>
        <p:spPr>
          <a:xfrm>
            <a:off x="5075642" y="3831581"/>
            <a:ext cx="299432" cy="299432"/>
          </a:xfrm>
          <a:prstGeom prst="rect">
            <a:avLst/>
          </a:prstGeom>
        </p:spPr>
      </p:pic>
      <p:pic>
        <p:nvPicPr>
          <p:cNvPr id="21" name="图片 20"/>
          <p:cNvPicPr>
            <a:picLocks noChangeAspect="1"/>
          </p:cNvPicPr>
          <p:nvPr/>
        </p:nvPicPr>
        <p:blipFill>
          <a:blip r:embed="rId5" cstate="screen"/>
          <a:stretch>
            <a:fillRect/>
          </a:stretch>
        </p:blipFill>
        <p:spPr>
          <a:xfrm>
            <a:off x="6003520" y="3794738"/>
            <a:ext cx="373119" cy="373119"/>
          </a:xfrm>
          <a:prstGeom prst="rect">
            <a:avLst/>
          </a:prstGeom>
        </p:spPr>
      </p:pic>
      <p:pic>
        <p:nvPicPr>
          <p:cNvPr id="22" name="图片 21"/>
          <p:cNvPicPr>
            <a:picLocks noChangeAspect="1"/>
          </p:cNvPicPr>
          <p:nvPr/>
        </p:nvPicPr>
        <p:blipFill>
          <a:blip r:embed="rId6" cstate="screen"/>
          <a:stretch>
            <a:fillRect/>
          </a:stretch>
        </p:blipFill>
        <p:spPr>
          <a:xfrm>
            <a:off x="7048271" y="3827474"/>
            <a:ext cx="239615" cy="303539"/>
          </a:xfrm>
          <a:prstGeom prst="rect">
            <a:avLst/>
          </a:prstGeom>
        </p:spPr>
      </p:pic>
      <p:pic>
        <p:nvPicPr>
          <p:cNvPr id="23" name="图片 22"/>
          <p:cNvPicPr>
            <a:picLocks noChangeAspect="1"/>
          </p:cNvPicPr>
          <p:nvPr/>
        </p:nvPicPr>
        <p:blipFill>
          <a:blip r:embed="rId7" cstate="screen"/>
          <a:stretch>
            <a:fillRect/>
          </a:stretch>
        </p:blipFill>
        <p:spPr>
          <a:xfrm>
            <a:off x="7972025" y="3806563"/>
            <a:ext cx="342244" cy="342244"/>
          </a:xfrm>
          <a:prstGeom prst="rect">
            <a:avLst/>
          </a:prstGeom>
        </p:spPr>
      </p:pic>
      <p:sp>
        <p:nvSpPr>
          <p:cNvPr id="24" name="矩形 23"/>
          <p:cNvSpPr/>
          <p:nvPr/>
        </p:nvSpPr>
        <p:spPr>
          <a:xfrm>
            <a:off x="4877695" y="4400550"/>
            <a:ext cx="748923" cy="261610"/>
          </a:xfrm>
          <a:prstGeom prst="rect">
            <a:avLst/>
          </a:prstGeom>
        </p:spPr>
        <p:txBody>
          <a:bodyPr wrap="none">
            <a:spAutoFit/>
          </a:bodyPr>
          <a:lstStyle/>
          <a:p>
            <a:pPr algn="ctr" defTabSz="685800" eaLnBrk="1" fontAlgn="auto" hangingPunct="1">
              <a:spcBef>
                <a:spcPts val="0"/>
              </a:spcBef>
              <a:spcAft>
                <a:spcPts val="0"/>
              </a:spcAft>
              <a:defRPr/>
            </a:pPr>
            <a:r>
              <a:rPr lang="zh-CN" altLang="en-US" sz="1050" dirty="0">
                <a:solidFill>
                  <a:schemeClr val="tx2"/>
                </a:solidFill>
                <a:latin typeface="+mn-lt"/>
                <a:cs typeface="+mn-ea"/>
                <a:sym typeface="+mn-lt"/>
              </a:rPr>
              <a:t>在线课程</a:t>
            </a:r>
          </a:p>
        </p:txBody>
      </p:sp>
      <p:sp>
        <p:nvSpPr>
          <p:cNvPr id="25" name="矩形 24"/>
          <p:cNvSpPr/>
          <p:nvPr/>
        </p:nvSpPr>
        <p:spPr>
          <a:xfrm>
            <a:off x="5857362" y="4400550"/>
            <a:ext cx="720069" cy="261610"/>
          </a:xfrm>
          <a:prstGeom prst="rect">
            <a:avLst/>
          </a:prstGeom>
        </p:spPr>
        <p:txBody>
          <a:bodyPr wrap="none">
            <a:spAutoFit/>
          </a:bodyPr>
          <a:lstStyle/>
          <a:p>
            <a:pPr algn="ctr" defTabSz="685800" eaLnBrk="1" fontAlgn="auto" hangingPunct="1">
              <a:spcBef>
                <a:spcPts val="0"/>
              </a:spcBef>
              <a:spcAft>
                <a:spcPts val="0"/>
              </a:spcAft>
              <a:defRPr/>
            </a:pPr>
            <a:r>
              <a:rPr lang="en-US" altLang="zh-CN" sz="1050" dirty="0">
                <a:solidFill>
                  <a:schemeClr val="tx2"/>
                </a:solidFill>
                <a:latin typeface="+mn-lt"/>
                <a:cs typeface="+mn-ea"/>
                <a:sym typeface="+mn-lt"/>
              </a:rPr>
              <a:t>PPT</a:t>
            </a:r>
            <a:r>
              <a:rPr lang="zh-CN" altLang="en-US" sz="1050" dirty="0">
                <a:solidFill>
                  <a:schemeClr val="tx2"/>
                </a:solidFill>
                <a:latin typeface="+mn-lt"/>
                <a:cs typeface="+mn-ea"/>
                <a:sym typeface="+mn-lt"/>
              </a:rPr>
              <a:t>内训</a:t>
            </a:r>
          </a:p>
        </p:txBody>
      </p:sp>
      <p:sp>
        <p:nvSpPr>
          <p:cNvPr id="26" name="矩形 25"/>
          <p:cNvSpPr/>
          <p:nvPr/>
        </p:nvSpPr>
        <p:spPr>
          <a:xfrm>
            <a:off x="6837616" y="4400550"/>
            <a:ext cx="720069" cy="261610"/>
          </a:xfrm>
          <a:prstGeom prst="rect">
            <a:avLst/>
          </a:prstGeom>
        </p:spPr>
        <p:txBody>
          <a:bodyPr wrap="none">
            <a:spAutoFit/>
          </a:bodyPr>
          <a:lstStyle/>
          <a:p>
            <a:pPr algn="ctr" defTabSz="685800" eaLnBrk="1" fontAlgn="auto" hangingPunct="1">
              <a:spcBef>
                <a:spcPts val="0"/>
              </a:spcBef>
              <a:spcAft>
                <a:spcPts val="0"/>
              </a:spcAft>
              <a:defRPr/>
            </a:pPr>
            <a:r>
              <a:rPr lang="en-US" altLang="zh-CN" sz="1050" dirty="0">
                <a:solidFill>
                  <a:schemeClr val="tx2"/>
                </a:solidFill>
                <a:latin typeface="+mn-lt"/>
                <a:cs typeface="+mn-ea"/>
                <a:sym typeface="+mn-lt"/>
              </a:rPr>
              <a:t>PPT</a:t>
            </a:r>
            <a:r>
              <a:rPr lang="zh-CN" altLang="en-US" sz="1050" dirty="0">
                <a:solidFill>
                  <a:schemeClr val="tx2"/>
                </a:solidFill>
                <a:latin typeface="+mn-lt"/>
                <a:cs typeface="+mn-ea"/>
                <a:sym typeface="+mn-lt"/>
              </a:rPr>
              <a:t>定制</a:t>
            </a:r>
          </a:p>
        </p:txBody>
      </p:sp>
      <p:sp>
        <p:nvSpPr>
          <p:cNvPr id="27" name="矩形 26"/>
          <p:cNvSpPr/>
          <p:nvPr/>
        </p:nvSpPr>
        <p:spPr>
          <a:xfrm>
            <a:off x="7798048" y="4400550"/>
            <a:ext cx="748923" cy="261610"/>
          </a:xfrm>
          <a:prstGeom prst="rect">
            <a:avLst/>
          </a:prstGeom>
        </p:spPr>
        <p:txBody>
          <a:bodyPr wrap="none">
            <a:spAutoFit/>
          </a:bodyPr>
          <a:lstStyle/>
          <a:p>
            <a:pPr algn="ctr" defTabSz="685800" eaLnBrk="1" fontAlgn="auto" hangingPunct="1">
              <a:spcBef>
                <a:spcPts val="0"/>
              </a:spcBef>
              <a:spcAft>
                <a:spcPts val="0"/>
              </a:spcAft>
              <a:defRPr/>
            </a:pPr>
            <a:r>
              <a:rPr lang="zh-CN" altLang="en-US" sz="1050" dirty="0">
                <a:solidFill>
                  <a:schemeClr val="tx2"/>
                </a:solidFill>
                <a:latin typeface="+mn-lt"/>
                <a:cs typeface="+mn-ea"/>
                <a:sym typeface="+mn-lt"/>
              </a:rPr>
              <a:t>课程制作</a:t>
            </a:r>
          </a:p>
        </p:txBody>
      </p:sp>
      <p:sp>
        <p:nvSpPr>
          <p:cNvPr id="2" name="矩形 1"/>
          <p:cNvSpPr/>
          <p:nvPr/>
        </p:nvSpPr>
        <p:spPr>
          <a:xfrm>
            <a:off x="1828800" y="1581150"/>
            <a:ext cx="1447800" cy="2514600"/>
          </a:xfrm>
          <a:prstGeom prst="rect">
            <a:avLst/>
          </a:prstGeom>
          <a:blipFill dpi="0" rotWithShape="1">
            <a:blip r:embed="rId8"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产品</a:t>
            </a:r>
            <a:r>
              <a:rPr lang="en-US" altLang="zh-CN" dirty="0">
                <a:solidFill>
                  <a:srgbClr val="43536A"/>
                </a:solidFill>
                <a:latin typeface="+mn-lt"/>
                <a:ea typeface="+mn-ea"/>
                <a:cs typeface="+mn-ea"/>
                <a:sym typeface="+mn-lt"/>
              </a:rPr>
              <a:t>/</a:t>
            </a:r>
            <a:r>
              <a:rPr lang="zh-CN" altLang="en-US" dirty="0">
                <a:solidFill>
                  <a:srgbClr val="43536A"/>
                </a:solidFill>
                <a:latin typeface="+mn-lt"/>
                <a:ea typeface="+mn-ea"/>
                <a:cs typeface="+mn-ea"/>
                <a:sym typeface="+mn-lt"/>
              </a:rPr>
              <a:t>服务介绍</a:t>
            </a:r>
            <a:endParaRPr lang="en-AU" altLang="zh-CN" dirty="0">
              <a:solidFill>
                <a:srgbClr val="43536A"/>
              </a:solidFill>
              <a:latin typeface="+mn-lt"/>
              <a:ea typeface="+mn-ea"/>
              <a:cs typeface="+mn-ea"/>
              <a:sym typeface="+mn-lt"/>
            </a:endParaRPr>
          </a:p>
        </p:txBody>
      </p:sp>
      <p:sp>
        <p:nvSpPr>
          <p:cNvPr id="32"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Product Introduction</a:t>
            </a:r>
          </a:p>
        </p:txBody>
      </p:sp>
      <p:sp>
        <p:nvSpPr>
          <p:cNvPr id="33" name="矩形 32"/>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4" name="组合 33"/>
          <p:cNvGrpSpPr/>
          <p:nvPr/>
        </p:nvGrpSpPr>
        <p:grpSpPr>
          <a:xfrm>
            <a:off x="3588924" y="311398"/>
            <a:ext cx="1978192" cy="457200"/>
            <a:chOff x="3588924" y="311398"/>
            <a:chExt cx="1978192" cy="457200"/>
          </a:xfrm>
        </p:grpSpPr>
        <p:sp>
          <p:nvSpPr>
            <p:cNvPr id="35" name="L 形 34"/>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L 形 35"/>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8" name="Text Placeholder 33"/>
          <p:cNvSpPr txBox="1"/>
          <p:nvPr/>
        </p:nvSpPr>
        <p:spPr>
          <a:xfrm>
            <a:off x="4877695" y="1812960"/>
            <a:ext cx="1977655"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商业策略</a:t>
            </a:r>
            <a:endParaRPr lang="en-AU" altLang="zh-CN" sz="1500" dirty="0">
              <a:solidFill>
                <a:srgbClr val="43536A"/>
              </a:solidFill>
              <a:latin typeface="+mn-lt"/>
              <a:ea typeface="+mn-ea"/>
              <a:cs typeface="+mn-ea"/>
              <a:sym typeface="+mn-lt"/>
            </a:endParaRPr>
          </a:p>
        </p:txBody>
      </p:sp>
      <p:sp>
        <p:nvSpPr>
          <p:cNvPr id="29" name="TextBox 20"/>
          <p:cNvSpPr txBox="1"/>
          <p:nvPr/>
        </p:nvSpPr>
        <p:spPr>
          <a:xfrm>
            <a:off x="4877695" y="2114938"/>
            <a:ext cx="3504305"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30" name="Text Placeholder 33"/>
          <p:cNvSpPr txBox="1"/>
          <p:nvPr/>
        </p:nvSpPr>
        <p:spPr>
          <a:xfrm>
            <a:off x="4877695" y="2733242"/>
            <a:ext cx="1977655"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商业策略</a:t>
            </a:r>
            <a:endParaRPr lang="en-AU" altLang="zh-CN" sz="1500" dirty="0">
              <a:solidFill>
                <a:srgbClr val="43536A"/>
              </a:solidFill>
              <a:latin typeface="+mn-lt"/>
              <a:ea typeface="+mn-ea"/>
              <a:cs typeface="+mn-ea"/>
              <a:sym typeface="+mn-lt"/>
            </a:endParaRPr>
          </a:p>
        </p:txBody>
      </p:sp>
      <p:sp>
        <p:nvSpPr>
          <p:cNvPr id="37" name="TextBox 20"/>
          <p:cNvSpPr txBox="1"/>
          <p:nvPr/>
        </p:nvSpPr>
        <p:spPr>
          <a:xfrm>
            <a:off x="4877695" y="3035220"/>
            <a:ext cx="3504305"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FLYING IMPRESSION FID FEIZHAO    qq:1964271550"/>
          <p:cNvPicPr>
            <a:picLocks noChangeAspect="1"/>
          </p:cNvPicPr>
          <p:nvPr/>
        </p:nvPicPr>
        <p:blipFill rotWithShape="1">
          <a:blip r:embed="rId3" cstate="screen"/>
          <a:srcRect b="-3456"/>
          <a:stretch>
            <a:fillRect/>
          </a:stretch>
        </p:blipFill>
        <p:spPr>
          <a:xfrm>
            <a:off x="4876800" y="1591338"/>
            <a:ext cx="3219450" cy="1986301"/>
          </a:xfrm>
          <a:prstGeom prst="rect">
            <a:avLst/>
          </a:prstGeom>
        </p:spPr>
      </p:pic>
      <p:grpSp>
        <p:nvGrpSpPr>
          <p:cNvPr id="17" name="组合 16"/>
          <p:cNvGrpSpPr/>
          <p:nvPr/>
        </p:nvGrpSpPr>
        <p:grpSpPr>
          <a:xfrm>
            <a:off x="4731925" y="1495580"/>
            <a:ext cx="3501446" cy="3052400"/>
            <a:chOff x="3552668" y="726551"/>
            <a:chExt cx="5148000" cy="4487791"/>
          </a:xfrm>
        </p:grpSpPr>
        <p:sp>
          <p:nvSpPr>
            <p:cNvPr id="18" name="FLYING IMPRESSION FID FEIZHAO    qq:1964271550"/>
            <p:cNvSpPr/>
            <p:nvPr/>
          </p:nvSpPr>
          <p:spPr>
            <a:xfrm>
              <a:off x="3726648" y="4871204"/>
              <a:ext cx="4800040" cy="343138"/>
            </a:xfrm>
            <a:prstGeom prst="ellipse">
              <a:avLst/>
            </a:prstGeom>
            <a:gradFill flip="none" rotWithShape="1">
              <a:gsLst>
                <a:gs pos="0">
                  <a:schemeClr val="tx1">
                    <a:alpha val="60000"/>
                    <a:lumMod val="85000"/>
                    <a:lumOff val="15000"/>
                  </a:schemeClr>
                </a:gs>
                <a:gs pos="100000">
                  <a:srgbClr val="0D0D0D">
                    <a:alpha val="0"/>
                    <a:lumMod val="85000"/>
                    <a:lumOff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FLYING IMPRESSION FID FEIZHAO    qq:1964271550"/>
            <p:cNvSpPr/>
            <p:nvPr/>
          </p:nvSpPr>
          <p:spPr>
            <a:xfrm>
              <a:off x="3552668" y="726551"/>
              <a:ext cx="5148000" cy="3132000"/>
            </a:xfrm>
            <a:custGeom>
              <a:avLst/>
              <a:gdLst>
                <a:gd name="connsiteX0" fmla="*/ 216000 w 5148000"/>
                <a:gd name="connsiteY0" fmla="*/ 216000 h 3132000"/>
                <a:gd name="connsiteX1" fmla="*/ 216000 w 5148000"/>
                <a:gd name="connsiteY1" fmla="*/ 2916000 h 3132000"/>
                <a:gd name="connsiteX2" fmla="*/ 4932000 w 5148000"/>
                <a:gd name="connsiteY2" fmla="*/ 2916000 h 3132000"/>
                <a:gd name="connsiteX3" fmla="*/ 4932000 w 5148000"/>
                <a:gd name="connsiteY3" fmla="*/ 216000 h 3132000"/>
                <a:gd name="connsiteX4" fmla="*/ 181341 w 5148000"/>
                <a:gd name="connsiteY4" fmla="*/ 0 h 3132000"/>
                <a:gd name="connsiteX5" fmla="*/ 4966659 w 5148000"/>
                <a:gd name="connsiteY5" fmla="*/ 0 h 3132000"/>
                <a:gd name="connsiteX6" fmla="*/ 5148000 w 5148000"/>
                <a:gd name="connsiteY6" fmla="*/ 181341 h 3132000"/>
                <a:gd name="connsiteX7" fmla="*/ 5148000 w 5148000"/>
                <a:gd name="connsiteY7" fmla="*/ 3132000 h 3132000"/>
                <a:gd name="connsiteX8" fmla="*/ 0 w 5148000"/>
                <a:gd name="connsiteY8" fmla="*/ 3132000 h 3132000"/>
                <a:gd name="connsiteX9" fmla="*/ 0 w 5148000"/>
                <a:gd name="connsiteY9" fmla="*/ 181341 h 3132000"/>
                <a:gd name="connsiteX10" fmla="*/ 181341 w 5148000"/>
                <a:gd name="connsiteY10" fmla="*/ 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8000" h="3132000">
                  <a:moveTo>
                    <a:pt x="216000" y="216000"/>
                  </a:moveTo>
                  <a:lnTo>
                    <a:pt x="216000" y="2916000"/>
                  </a:lnTo>
                  <a:lnTo>
                    <a:pt x="4932000" y="2916000"/>
                  </a:lnTo>
                  <a:lnTo>
                    <a:pt x="4932000" y="216000"/>
                  </a:lnTo>
                  <a:close/>
                  <a:moveTo>
                    <a:pt x="181341" y="0"/>
                  </a:moveTo>
                  <a:lnTo>
                    <a:pt x="4966659" y="0"/>
                  </a:lnTo>
                  <a:cubicBezTo>
                    <a:pt x="5066811" y="0"/>
                    <a:pt x="5148000" y="81189"/>
                    <a:pt x="5148000" y="181341"/>
                  </a:cubicBezTo>
                  <a:lnTo>
                    <a:pt x="5148000" y="3132000"/>
                  </a:lnTo>
                  <a:lnTo>
                    <a:pt x="0" y="3132000"/>
                  </a:lnTo>
                  <a:lnTo>
                    <a:pt x="0" y="181341"/>
                  </a:lnTo>
                  <a:cubicBezTo>
                    <a:pt x="0" y="81189"/>
                    <a:pt x="81189" y="0"/>
                    <a:pt x="18134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5" name="FLYING IMPRESSION FID FEIZHAO    qq:1964271550"/>
            <p:cNvSpPr/>
            <p:nvPr/>
          </p:nvSpPr>
          <p:spPr>
            <a:xfrm>
              <a:off x="3552668" y="3858551"/>
              <a:ext cx="5148000" cy="509665"/>
            </a:xfrm>
            <a:custGeom>
              <a:avLst/>
              <a:gdLst>
                <a:gd name="connsiteX0" fmla="*/ 0 w 5148000"/>
                <a:gd name="connsiteY0" fmla="*/ 0 h 509665"/>
                <a:gd name="connsiteX1" fmla="*/ 5148000 w 5148000"/>
                <a:gd name="connsiteY1" fmla="*/ 0 h 509665"/>
                <a:gd name="connsiteX2" fmla="*/ 5148000 w 5148000"/>
                <a:gd name="connsiteY2" fmla="*/ 328324 h 509665"/>
                <a:gd name="connsiteX3" fmla="*/ 4966659 w 5148000"/>
                <a:gd name="connsiteY3" fmla="*/ 509665 h 509665"/>
                <a:gd name="connsiteX4" fmla="*/ 181341 w 5148000"/>
                <a:gd name="connsiteY4" fmla="*/ 509665 h 509665"/>
                <a:gd name="connsiteX5" fmla="*/ 0 w 5148000"/>
                <a:gd name="connsiteY5" fmla="*/ 328324 h 5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000" h="509665">
                  <a:moveTo>
                    <a:pt x="0" y="0"/>
                  </a:moveTo>
                  <a:lnTo>
                    <a:pt x="5148000" y="0"/>
                  </a:lnTo>
                  <a:lnTo>
                    <a:pt x="5148000" y="328324"/>
                  </a:lnTo>
                  <a:cubicBezTo>
                    <a:pt x="5148000" y="428476"/>
                    <a:pt x="5066811" y="509665"/>
                    <a:pt x="4966659" y="509665"/>
                  </a:cubicBezTo>
                  <a:lnTo>
                    <a:pt x="181341" y="509665"/>
                  </a:lnTo>
                  <a:cubicBezTo>
                    <a:pt x="81189" y="509665"/>
                    <a:pt x="0" y="428476"/>
                    <a:pt x="0" y="328324"/>
                  </a:cubicBezTo>
                  <a:close/>
                </a:path>
              </a:pathLst>
            </a:custGeom>
            <a:gradFill>
              <a:gsLst>
                <a:gs pos="0">
                  <a:srgbClr val="929398"/>
                </a:gs>
                <a:gs pos="100000">
                  <a:srgbClr val="D0D2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FLYING IMPRESSION FID FEIZHAO    qq:1964271550"/>
            <p:cNvSpPr/>
            <p:nvPr/>
          </p:nvSpPr>
          <p:spPr>
            <a:xfrm>
              <a:off x="5126730" y="4368216"/>
              <a:ext cx="1999876" cy="674557"/>
            </a:xfrm>
            <a:custGeom>
              <a:avLst/>
              <a:gdLst>
                <a:gd name="connsiteX0" fmla="*/ 485189 w 2612038"/>
                <a:gd name="connsiteY0" fmla="*/ 0 h 1054155"/>
                <a:gd name="connsiteX1" fmla="*/ 2126847 w 2612038"/>
                <a:gd name="connsiteY1" fmla="*/ 0 h 1054155"/>
                <a:gd name="connsiteX2" fmla="*/ 2346146 w 2612038"/>
                <a:gd name="connsiteY2" fmla="*/ 776937 h 1054155"/>
                <a:gd name="connsiteX3" fmla="*/ 2612036 w 2612038"/>
                <a:gd name="connsiteY3" fmla="*/ 974364 h 1054155"/>
                <a:gd name="connsiteX4" fmla="*/ 2564864 w 2612038"/>
                <a:gd name="connsiteY4" fmla="*/ 974364 h 1054155"/>
                <a:gd name="connsiteX5" fmla="*/ 2585504 w 2612038"/>
                <a:gd name="connsiteY5" fmla="*/ 977608 h 1054155"/>
                <a:gd name="connsiteX6" fmla="*/ 2612038 w 2612038"/>
                <a:gd name="connsiteY6" fmla="*/ 990447 h 1054155"/>
                <a:gd name="connsiteX7" fmla="*/ 1306019 w 2612038"/>
                <a:gd name="connsiteY7" fmla="*/ 1054155 h 1054155"/>
                <a:gd name="connsiteX8" fmla="*/ 0 w 2612038"/>
                <a:gd name="connsiteY8" fmla="*/ 990447 h 1054155"/>
                <a:gd name="connsiteX9" fmla="*/ 26534 w 2612038"/>
                <a:gd name="connsiteY9" fmla="*/ 977608 h 1054155"/>
                <a:gd name="connsiteX10" fmla="*/ 47175 w 2612038"/>
                <a:gd name="connsiteY10" fmla="*/ 974364 h 1054155"/>
                <a:gd name="connsiteX11" fmla="*/ 0 w 2612038"/>
                <a:gd name="connsiteY11" fmla="*/ 974364 h 1054155"/>
                <a:gd name="connsiteX12" fmla="*/ 265890 w 2612038"/>
                <a:gd name="connsiteY12" fmla="*/ 776937 h 10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2038" h="1054155">
                  <a:moveTo>
                    <a:pt x="485189" y="0"/>
                  </a:moveTo>
                  <a:lnTo>
                    <a:pt x="2126847" y="0"/>
                  </a:lnTo>
                  <a:lnTo>
                    <a:pt x="2346146" y="776937"/>
                  </a:lnTo>
                  <a:lnTo>
                    <a:pt x="2612036" y="974364"/>
                  </a:lnTo>
                  <a:lnTo>
                    <a:pt x="2564864" y="974364"/>
                  </a:lnTo>
                  <a:lnTo>
                    <a:pt x="2585504" y="977608"/>
                  </a:lnTo>
                  <a:cubicBezTo>
                    <a:pt x="2602902" y="981755"/>
                    <a:pt x="2612038" y="986049"/>
                    <a:pt x="2612038" y="990447"/>
                  </a:cubicBezTo>
                  <a:cubicBezTo>
                    <a:pt x="2612038" y="1025632"/>
                    <a:pt x="2027313" y="1054155"/>
                    <a:pt x="1306019" y="1054155"/>
                  </a:cubicBezTo>
                  <a:cubicBezTo>
                    <a:pt x="584725" y="1054155"/>
                    <a:pt x="0" y="1025632"/>
                    <a:pt x="0" y="990447"/>
                  </a:cubicBezTo>
                  <a:cubicBezTo>
                    <a:pt x="0" y="986049"/>
                    <a:pt x="9136" y="981755"/>
                    <a:pt x="26534" y="977608"/>
                  </a:cubicBezTo>
                  <a:lnTo>
                    <a:pt x="47175" y="974364"/>
                  </a:lnTo>
                  <a:lnTo>
                    <a:pt x="0" y="974364"/>
                  </a:lnTo>
                  <a:lnTo>
                    <a:pt x="265890" y="776937"/>
                  </a:lnTo>
                  <a:close/>
                </a:path>
              </a:pathLst>
            </a:custGeom>
            <a:gradFill>
              <a:gsLst>
                <a:gs pos="31000">
                  <a:srgbClr val="F2F2F2"/>
                </a:gs>
                <a:gs pos="13000">
                  <a:srgbClr val="929398"/>
                </a:gs>
                <a:gs pos="67000">
                  <a:srgbClr val="CCCCCE"/>
                </a:gs>
                <a:gs pos="100000">
                  <a:srgbClr val="92939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FLYING IMPRESSION FID FEIZHAO    qq:1964271550"/>
            <p:cNvSpPr/>
            <p:nvPr/>
          </p:nvSpPr>
          <p:spPr>
            <a:xfrm>
              <a:off x="5126730" y="5006773"/>
              <a:ext cx="1999876" cy="36000"/>
            </a:xfrm>
            <a:prstGeom prst="rect">
              <a:avLst/>
            </a:prstGeom>
            <a:gradFill>
              <a:gsLst>
                <a:gs pos="0">
                  <a:srgbClr val="262626"/>
                </a:gs>
                <a:gs pos="50000">
                  <a:srgbClr val="404040"/>
                </a:gs>
                <a:gs pos="100000">
                  <a:srgbClr val="26262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FLYING IMPRESSION FID FEIZHAO    qq:1964271550"/>
            <p:cNvSpPr/>
            <p:nvPr/>
          </p:nvSpPr>
          <p:spPr>
            <a:xfrm>
              <a:off x="6424414" y="726551"/>
              <a:ext cx="2276254" cy="3132000"/>
            </a:xfrm>
            <a:custGeom>
              <a:avLst/>
              <a:gdLst>
                <a:gd name="connsiteX0" fmla="*/ 0 w 2276254"/>
                <a:gd name="connsiteY0" fmla="*/ 0 h 3132000"/>
                <a:gd name="connsiteX1" fmla="*/ 777237 w 2276254"/>
                <a:gd name="connsiteY1" fmla="*/ 0 h 3132000"/>
                <a:gd name="connsiteX2" fmla="*/ 1768840 w 2276254"/>
                <a:gd name="connsiteY2" fmla="*/ 0 h 3132000"/>
                <a:gd name="connsiteX3" fmla="*/ 2054039 w 2276254"/>
                <a:gd name="connsiteY3" fmla="*/ 0 h 3132000"/>
                <a:gd name="connsiteX4" fmla="*/ 2276254 w 2276254"/>
                <a:gd name="connsiteY4" fmla="*/ 222215 h 3132000"/>
                <a:gd name="connsiteX5" fmla="*/ 2276254 w 2276254"/>
                <a:gd name="connsiteY5" fmla="*/ 2909785 h 3132000"/>
                <a:gd name="connsiteX6" fmla="*/ 2054039 w 2276254"/>
                <a:gd name="connsiteY6" fmla="*/ 3132000 h 3132000"/>
                <a:gd name="connsiteX7" fmla="*/ 1326630 w 2276254"/>
                <a:gd name="connsiteY7" fmla="*/ 3132000 h 3132000"/>
                <a:gd name="connsiteX8" fmla="*/ 777237 w 2276254"/>
                <a:gd name="connsiteY8" fmla="*/ 3132000 h 3132000"/>
                <a:gd name="connsiteX9" fmla="*/ 442210 w 2276254"/>
                <a:gd name="connsiteY9" fmla="*/ 313200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254" h="3132000">
                  <a:moveTo>
                    <a:pt x="0" y="0"/>
                  </a:moveTo>
                  <a:lnTo>
                    <a:pt x="777237" y="0"/>
                  </a:lnTo>
                  <a:lnTo>
                    <a:pt x="1768840" y="0"/>
                  </a:lnTo>
                  <a:lnTo>
                    <a:pt x="2054039" y="0"/>
                  </a:lnTo>
                  <a:cubicBezTo>
                    <a:pt x="2176765" y="0"/>
                    <a:pt x="2276254" y="99489"/>
                    <a:pt x="2276254" y="222215"/>
                  </a:cubicBezTo>
                  <a:lnTo>
                    <a:pt x="2276254" y="2909785"/>
                  </a:lnTo>
                  <a:cubicBezTo>
                    <a:pt x="2276254" y="3032511"/>
                    <a:pt x="2176765" y="3132000"/>
                    <a:pt x="2054039" y="3132000"/>
                  </a:cubicBezTo>
                  <a:lnTo>
                    <a:pt x="1326630" y="3132000"/>
                  </a:lnTo>
                  <a:lnTo>
                    <a:pt x="777237" y="3132000"/>
                  </a:lnTo>
                  <a:lnTo>
                    <a:pt x="442210" y="3132000"/>
                  </a:lnTo>
                  <a:close/>
                </a:path>
              </a:pathLst>
            </a:custGeom>
            <a:gradFill>
              <a:gsLst>
                <a:gs pos="0">
                  <a:srgbClr val="FFFFFF">
                    <a:alpha val="60000"/>
                  </a:srgbClr>
                </a:gs>
                <a:gs pos="67000">
                  <a:srgbClr val="FFFFFF">
                    <a:alpha val="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9" name="FLYING IMPRESSION FID FEIZHAO    qq:1964271550"/>
            <p:cNvPicPr>
              <a:picLocks noChangeAspect="1"/>
            </p:cNvPicPr>
            <p:nvPr/>
          </p:nvPicPr>
          <p:blipFill>
            <a:blip r:embed="rId4" cstate="email"/>
            <a:stretch>
              <a:fillRect/>
            </a:stretch>
          </p:blipFill>
          <p:spPr>
            <a:xfrm>
              <a:off x="6003655" y="3959266"/>
              <a:ext cx="246025" cy="299843"/>
            </a:xfrm>
            <a:prstGeom prst="rect">
              <a:avLst/>
            </a:prstGeom>
          </p:spPr>
        </p:pic>
      </p:grpSp>
      <p:sp>
        <p:nvSpPr>
          <p:cNvPr id="30" name="FLYING IMPRESSION FID FEIZHAO    qq:1964271550"/>
          <p:cNvSpPr/>
          <p:nvPr/>
        </p:nvSpPr>
        <p:spPr>
          <a:xfrm>
            <a:off x="823799" y="2504000"/>
            <a:ext cx="573298" cy="573300"/>
          </a:xfrm>
          <a:prstGeom prst="round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cs typeface="+mn-ea"/>
              <a:sym typeface="+mn-lt"/>
            </a:endParaRPr>
          </a:p>
        </p:txBody>
      </p:sp>
      <p:grpSp>
        <p:nvGrpSpPr>
          <p:cNvPr id="31" name="FLYING IMPRESSION FID FEIZHAO    qq:1964271550"/>
          <p:cNvGrpSpPr/>
          <p:nvPr/>
        </p:nvGrpSpPr>
        <p:grpSpPr>
          <a:xfrm>
            <a:off x="970003" y="2644836"/>
            <a:ext cx="291130" cy="291628"/>
            <a:chOff x="7287419" y="3505994"/>
            <a:chExt cx="464344" cy="465138"/>
          </a:xfrm>
          <a:solidFill>
            <a:schemeClr val="bg1"/>
          </a:solidFill>
        </p:grpSpPr>
        <p:sp>
          <p:nvSpPr>
            <p:cNvPr id="33" name="FLYING IMPRESSION FID FEIZHAO    qq:1964271550"/>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a:solidFill>
                  <a:schemeClr val="bg2">
                    <a:lumMod val="25000"/>
                  </a:schemeClr>
                </a:solidFill>
                <a:latin typeface="+mn-lt"/>
                <a:cs typeface="+mn-ea"/>
                <a:sym typeface="+mn-lt"/>
              </a:endParaRPr>
            </a:p>
          </p:txBody>
        </p:sp>
        <p:sp>
          <p:nvSpPr>
            <p:cNvPr id="41" name="FLYING IMPRESSION FID FEIZHAO    qq:1964271550"/>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a:solidFill>
                  <a:schemeClr val="bg2">
                    <a:lumMod val="25000"/>
                  </a:schemeClr>
                </a:solidFill>
                <a:latin typeface="+mn-lt"/>
                <a:cs typeface="+mn-ea"/>
                <a:sym typeface="+mn-lt"/>
              </a:endParaRPr>
            </a:p>
          </p:txBody>
        </p:sp>
        <p:sp>
          <p:nvSpPr>
            <p:cNvPr id="42" name="FLYING IMPRESSION FID FEIZHAO    qq:1964271550"/>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a:solidFill>
                  <a:schemeClr val="bg2">
                    <a:lumMod val="25000"/>
                  </a:schemeClr>
                </a:solidFill>
                <a:latin typeface="+mn-lt"/>
                <a:cs typeface="+mn-ea"/>
                <a:sym typeface="+mn-lt"/>
              </a:endParaRPr>
            </a:p>
          </p:txBody>
        </p:sp>
        <p:sp>
          <p:nvSpPr>
            <p:cNvPr id="43" name="FLYING IMPRESSION FID FEIZHAO    qq:196427155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a:solidFill>
                  <a:schemeClr val="bg2">
                    <a:lumMod val="25000"/>
                  </a:schemeClr>
                </a:solidFill>
                <a:latin typeface="+mn-lt"/>
                <a:cs typeface="+mn-ea"/>
                <a:sym typeface="+mn-lt"/>
              </a:endParaRPr>
            </a:p>
          </p:txBody>
        </p:sp>
        <p:sp>
          <p:nvSpPr>
            <p:cNvPr id="44" name="FLYING IMPRESSION FID FEIZHAO    qq:1964271550"/>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a:solidFill>
                  <a:schemeClr val="bg2">
                    <a:lumMod val="25000"/>
                  </a:schemeClr>
                </a:solidFill>
                <a:latin typeface="+mn-lt"/>
                <a:cs typeface="+mn-ea"/>
                <a:sym typeface="+mn-lt"/>
              </a:endParaRPr>
            </a:p>
          </p:txBody>
        </p:sp>
        <p:sp>
          <p:nvSpPr>
            <p:cNvPr id="45" name="FLYING IMPRESSION FID FEIZHAO    qq:1964271550"/>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a:solidFill>
                  <a:schemeClr val="bg2">
                    <a:lumMod val="25000"/>
                  </a:schemeClr>
                </a:solidFill>
                <a:latin typeface="+mn-lt"/>
                <a:cs typeface="+mn-ea"/>
                <a:sym typeface="+mn-lt"/>
              </a:endParaRPr>
            </a:p>
          </p:txBody>
        </p:sp>
      </p:grpSp>
      <p:sp>
        <p:nvSpPr>
          <p:cNvPr id="46" name="FLYING IMPRESSION FID FEIZHAO    qq:1964271550"/>
          <p:cNvSpPr/>
          <p:nvPr/>
        </p:nvSpPr>
        <p:spPr>
          <a:xfrm>
            <a:off x="823799" y="3598651"/>
            <a:ext cx="573298" cy="573300"/>
          </a:xfrm>
          <a:prstGeom prst="round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cs typeface="+mn-ea"/>
              <a:sym typeface="+mn-lt"/>
            </a:endParaRPr>
          </a:p>
        </p:txBody>
      </p:sp>
      <p:grpSp>
        <p:nvGrpSpPr>
          <p:cNvPr id="47" name="FLYING IMPRESSION FID FEIZHAO    qq:1964271550"/>
          <p:cNvGrpSpPr/>
          <p:nvPr/>
        </p:nvGrpSpPr>
        <p:grpSpPr>
          <a:xfrm>
            <a:off x="961126" y="3739736"/>
            <a:ext cx="291130" cy="291130"/>
            <a:chOff x="7287419" y="2577307"/>
            <a:chExt cx="464344" cy="464344"/>
          </a:xfrm>
          <a:solidFill>
            <a:schemeClr val="bg1"/>
          </a:solidFill>
        </p:grpSpPr>
        <p:sp>
          <p:nvSpPr>
            <p:cNvPr id="48" name="FLYING IMPRESSION FID FEIZHAO    qq:1964271550"/>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sz="1050">
                <a:solidFill>
                  <a:schemeClr val="bg2">
                    <a:lumMod val="25000"/>
                  </a:schemeClr>
                </a:solidFill>
                <a:effectLst>
                  <a:outerShdw blurRad="38100" dist="38100" dir="2700000" algn="tl">
                    <a:srgbClr val="000000"/>
                  </a:outerShdw>
                </a:effectLst>
                <a:latin typeface="+mn-lt"/>
                <a:cs typeface="+mn-ea"/>
                <a:sym typeface="+mn-lt"/>
              </a:endParaRPr>
            </a:p>
          </p:txBody>
        </p:sp>
        <p:sp>
          <p:nvSpPr>
            <p:cNvPr id="49" name="FLYING IMPRESSION FID FEIZHAO    qq:1964271550"/>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sz="1050">
                <a:solidFill>
                  <a:schemeClr val="bg2">
                    <a:lumMod val="25000"/>
                  </a:schemeClr>
                </a:solidFill>
                <a:effectLst>
                  <a:outerShdw blurRad="38100" dist="38100" dir="2700000" algn="tl">
                    <a:srgbClr val="000000"/>
                  </a:outerShdw>
                </a:effectLst>
                <a:latin typeface="+mn-lt"/>
                <a:cs typeface="+mn-ea"/>
                <a:sym typeface="+mn-lt"/>
              </a:endParaRPr>
            </a:p>
          </p:txBody>
        </p:sp>
        <p:sp>
          <p:nvSpPr>
            <p:cNvPr id="50" name="FLYING IMPRESSION FID FEIZHAO    qq:1964271550"/>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sz="1050">
                <a:solidFill>
                  <a:schemeClr val="bg2">
                    <a:lumMod val="25000"/>
                  </a:schemeClr>
                </a:solidFill>
                <a:effectLst>
                  <a:outerShdw blurRad="38100" dist="38100" dir="2700000" algn="tl">
                    <a:srgbClr val="000000"/>
                  </a:outerShdw>
                </a:effectLst>
                <a:latin typeface="+mn-lt"/>
                <a:cs typeface="+mn-ea"/>
                <a:sym typeface="+mn-lt"/>
              </a:endParaRPr>
            </a:p>
          </p:txBody>
        </p:sp>
      </p:grpSp>
      <p:sp>
        <p:nvSpPr>
          <p:cNvPr id="51" name="FLYING IMPRESSION FID FEIZHAO    qq:1964271550"/>
          <p:cNvSpPr/>
          <p:nvPr/>
        </p:nvSpPr>
        <p:spPr>
          <a:xfrm>
            <a:off x="823799" y="1413924"/>
            <a:ext cx="573298" cy="573300"/>
          </a:xfrm>
          <a:prstGeom prst="round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cs typeface="+mn-ea"/>
              <a:sym typeface="+mn-lt"/>
            </a:endParaRPr>
          </a:p>
        </p:txBody>
      </p:sp>
      <p:grpSp>
        <p:nvGrpSpPr>
          <p:cNvPr id="52" name="FLYING IMPRESSION FID FEIZHAO    qq:1964271550"/>
          <p:cNvGrpSpPr/>
          <p:nvPr/>
        </p:nvGrpSpPr>
        <p:grpSpPr>
          <a:xfrm>
            <a:off x="969444" y="1555009"/>
            <a:ext cx="291626" cy="291130"/>
            <a:chOff x="2581275" y="2582069"/>
            <a:chExt cx="465138" cy="464344"/>
          </a:xfrm>
          <a:solidFill>
            <a:schemeClr val="bg1"/>
          </a:solidFill>
        </p:grpSpPr>
        <p:sp>
          <p:nvSpPr>
            <p:cNvPr id="53" name="FLYING IMPRESSION FID FEIZHAO    qq:1964271550"/>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sz="1050">
                <a:solidFill>
                  <a:schemeClr val="bg2">
                    <a:lumMod val="25000"/>
                  </a:schemeClr>
                </a:solidFill>
                <a:effectLst>
                  <a:outerShdw blurRad="38100" dist="38100" dir="2700000" algn="tl">
                    <a:srgbClr val="000000"/>
                  </a:outerShdw>
                </a:effectLst>
                <a:latin typeface="+mn-lt"/>
                <a:cs typeface="+mn-ea"/>
                <a:sym typeface="+mn-lt"/>
              </a:endParaRPr>
            </a:p>
          </p:txBody>
        </p:sp>
        <p:sp>
          <p:nvSpPr>
            <p:cNvPr id="54" name="FLYING IMPRESSION FID FEIZHAO    qq:1964271550"/>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905"/>
              <a:endParaRPr lang="en-US" sz="1050">
                <a:solidFill>
                  <a:schemeClr val="bg2">
                    <a:lumMod val="25000"/>
                  </a:schemeClr>
                </a:solidFill>
                <a:effectLst>
                  <a:outerShdw blurRad="38100" dist="38100" dir="2700000" algn="tl">
                    <a:srgbClr val="000000"/>
                  </a:outerShdw>
                </a:effectLst>
                <a:latin typeface="+mn-lt"/>
                <a:cs typeface="+mn-ea"/>
                <a:sym typeface="+mn-lt"/>
              </a:endParaRPr>
            </a:p>
          </p:txBody>
        </p:sp>
      </p:grpSp>
      <p:sp>
        <p:nvSpPr>
          <p:cNvPr id="71"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产品</a:t>
            </a:r>
            <a:r>
              <a:rPr lang="en-US" altLang="zh-CN" dirty="0">
                <a:solidFill>
                  <a:srgbClr val="43536A"/>
                </a:solidFill>
                <a:latin typeface="+mn-lt"/>
                <a:ea typeface="+mn-ea"/>
                <a:cs typeface="+mn-ea"/>
                <a:sym typeface="+mn-lt"/>
              </a:rPr>
              <a:t>/</a:t>
            </a:r>
            <a:r>
              <a:rPr lang="zh-CN" altLang="en-US" dirty="0">
                <a:solidFill>
                  <a:srgbClr val="43536A"/>
                </a:solidFill>
                <a:latin typeface="+mn-lt"/>
                <a:ea typeface="+mn-ea"/>
                <a:cs typeface="+mn-ea"/>
                <a:sym typeface="+mn-lt"/>
              </a:rPr>
              <a:t>服务介绍</a:t>
            </a:r>
            <a:endParaRPr lang="en-AU" altLang="zh-CN" dirty="0">
              <a:solidFill>
                <a:srgbClr val="43536A"/>
              </a:solidFill>
              <a:latin typeface="+mn-lt"/>
              <a:ea typeface="+mn-ea"/>
              <a:cs typeface="+mn-ea"/>
              <a:sym typeface="+mn-lt"/>
            </a:endParaRPr>
          </a:p>
        </p:txBody>
      </p:sp>
      <p:sp>
        <p:nvSpPr>
          <p:cNvPr id="72"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Product Introduction</a:t>
            </a:r>
          </a:p>
        </p:txBody>
      </p:sp>
      <p:sp>
        <p:nvSpPr>
          <p:cNvPr id="73" name="矩形 72"/>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4" name="组合 73"/>
          <p:cNvGrpSpPr/>
          <p:nvPr/>
        </p:nvGrpSpPr>
        <p:grpSpPr>
          <a:xfrm>
            <a:off x="3588924" y="311398"/>
            <a:ext cx="1978192" cy="457200"/>
            <a:chOff x="3588924" y="311398"/>
            <a:chExt cx="1978192" cy="457200"/>
          </a:xfrm>
        </p:grpSpPr>
        <p:sp>
          <p:nvSpPr>
            <p:cNvPr id="75" name="L 形 74"/>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L 形 75"/>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1" name="Text Placeholder 33"/>
          <p:cNvSpPr txBox="1"/>
          <p:nvPr/>
        </p:nvSpPr>
        <p:spPr>
          <a:xfrm>
            <a:off x="1622537" y="1404686"/>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商业策略</a:t>
            </a:r>
            <a:endParaRPr lang="en-AU" altLang="zh-CN" sz="1500" dirty="0">
              <a:solidFill>
                <a:srgbClr val="43536A"/>
              </a:solidFill>
              <a:latin typeface="+mn-lt"/>
              <a:ea typeface="+mn-ea"/>
              <a:cs typeface="+mn-ea"/>
              <a:sym typeface="+mn-lt"/>
            </a:endParaRPr>
          </a:p>
        </p:txBody>
      </p:sp>
      <p:sp>
        <p:nvSpPr>
          <p:cNvPr id="62" name="TextBox 20"/>
          <p:cNvSpPr txBox="1"/>
          <p:nvPr/>
        </p:nvSpPr>
        <p:spPr>
          <a:xfrm>
            <a:off x="1622536" y="1706664"/>
            <a:ext cx="251294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63" name="Text Placeholder 33"/>
          <p:cNvSpPr txBox="1"/>
          <p:nvPr/>
        </p:nvSpPr>
        <p:spPr>
          <a:xfrm>
            <a:off x="1622537" y="2460894"/>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商业策略</a:t>
            </a:r>
            <a:endParaRPr lang="en-AU" altLang="zh-CN" sz="1500" dirty="0">
              <a:solidFill>
                <a:srgbClr val="43536A"/>
              </a:solidFill>
              <a:latin typeface="+mn-lt"/>
              <a:ea typeface="+mn-ea"/>
              <a:cs typeface="+mn-ea"/>
              <a:sym typeface="+mn-lt"/>
            </a:endParaRPr>
          </a:p>
        </p:txBody>
      </p:sp>
      <p:sp>
        <p:nvSpPr>
          <p:cNvPr id="64" name="TextBox 20"/>
          <p:cNvSpPr txBox="1"/>
          <p:nvPr/>
        </p:nvSpPr>
        <p:spPr>
          <a:xfrm>
            <a:off x="1622536" y="2762872"/>
            <a:ext cx="251294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
        <p:nvSpPr>
          <p:cNvPr id="65" name="Text Placeholder 33"/>
          <p:cNvSpPr txBox="1"/>
          <p:nvPr/>
        </p:nvSpPr>
        <p:spPr>
          <a:xfrm>
            <a:off x="1622537" y="3570834"/>
            <a:ext cx="1418180" cy="323165"/>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商业策略</a:t>
            </a:r>
            <a:endParaRPr lang="en-AU" altLang="zh-CN" sz="1500" dirty="0">
              <a:solidFill>
                <a:srgbClr val="43536A"/>
              </a:solidFill>
              <a:latin typeface="+mn-lt"/>
              <a:ea typeface="+mn-ea"/>
              <a:cs typeface="+mn-ea"/>
              <a:sym typeface="+mn-lt"/>
            </a:endParaRPr>
          </a:p>
        </p:txBody>
      </p:sp>
      <p:sp>
        <p:nvSpPr>
          <p:cNvPr id="66" name="TextBox 20"/>
          <p:cNvSpPr txBox="1"/>
          <p:nvPr/>
        </p:nvSpPr>
        <p:spPr>
          <a:xfrm>
            <a:off x="1622536" y="3872812"/>
            <a:ext cx="2512943" cy="352854"/>
          </a:xfrm>
          <a:prstGeom prst="rect">
            <a:avLst/>
          </a:prstGeom>
          <a:noFill/>
        </p:spPr>
        <p:txBody>
          <a:bodyPr wrap="square" rtlCol="0">
            <a:spAutoFit/>
          </a:bodyPr>
          <a:lstStyle/>
          <a:p>
            <a:pPr defTabSz="914400">
              <a:lnSpc>
                <a:spcPct val="150000"/>
              </a:lnSpc>
              <a:spcBef>
                <a:spcPct val="20000"/>
              </a:spcBef>
              <a:defRPr/>
            </a:pPr>
            <a:r>
              <a:rPr lang="zh-CN" altLang="en-US" sz="600" dirty="0">
                <a:solidFill>
                  <a:schemeClr val="bg1">
                    <a:lumMod val="50000"/>
                  </a:schemeClr>
                </a:solidFill>
                <a:latin typeface="+mn-lt"/>
                <a:cs typeface="+mn-ea"/>
                <a:sym typeface="+mn-lt"/>
              </a:rPr>
              <a:t>北北浏览器支持不同终端用户快捷上网，手机浏览器自主研发的</a:t>
            </a:r>
            <a:r>
              <a:rPr lang="en-US" altLang="zh-CN" sz="600" dirty="0">
                <a:solidFill>
                  <a:schemeClr val="bg1">
                    <a:lumMod val="50000"/>
                  </a:schemeClr>
                </a:solidFill>
                <a:latin typeface="+mn-lt"/>
                <a:cs typeface="+mn-ea"/>
                <a:sym typeface="+mn-lt"/>
              </a:rPr>
              <a:t>X5</a:t>
            </a:r>
            <a:r>
              <a:rPr lang="zh-CN" altLang="en-US" sz="600" dirty="0">
                <a:solidFill>
                  <a:schemeClr val="bg1">
                    <a:lumMod val="50000"/>
                  </a:schemeClr>
                </a:solidFill>
                <a:latin typeface="+mn-lt"/>
                <a:cs typeface="+mn-ea"/>
                <a:sym typeface="+mn-lt"/>
              </a:rPr>
              <a:t>内核在速度、流量节省、稳定性上业内领先，功能全面</a:t>
            </a:r>
            <a:endParaRPr lang="en-US" altLang="zh-CN" sz="600" dirty="0">
              <a:solidFill>
                <a:schemeClr val="bg1">
                  <a:lumMod val="50000"/>
                </a:schemeClr>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1" nodeType="clickEffect">
                                  <p:stCondLst>
                                    <p:cond delay="0"/>
                                  </p:stCondLst>
                                  <p:childTnLst>
                                    <p:animRot by="120000">
                                      <p:cBhvr>
                                        <p:cTn id="20" dur="100" fill="hold">
                                          <p:stCondLst>
                                            <p:cond delay="0"/>
                                          </p:stCondLst>
                                        </p:cTn>
                                        <p:tgtEl>
                                          <p:spTgt spid="30"/>
                                        </p:tgtEl>
                                        <p:attrNameLst>
                                          <p:attrName>r</p:attrName>
                                        </p:attrNameLst>
                                      </p:cBhvr>
                                    </p:animRot>
                                    <p:animRot by="-240000">
                                      <p:cBhvr>
                                        <p:cTn id="21" dur="200" fill="hold">
                                          <p:stCondLst>
                                            <p:cond delay="200"/>
                                          </p:stCondLst>
                                        </p:cTn>
                                        <p:tgtEl>
                                          <p:spTgt spid="30"/>
                                        </p:tgtEl>
                                        <p:attrNameLst>
                                          <p:attrName>r</p:attrName>
                                        </p:attrNameLst>
                                      </p:cBhvr>
                                    </p:animRot>
                                    <p:animRot by="240000">
                                      <p:cBhvr>
                                        <p:cTn id="22" dur="200" fill="hold">
                                          <p:stCondLst>
                                            <p:cond delay="400"/>
                                          </p:stCondLst>
                                        </p:cTn>
                                        <p:tgtEl>
                                          <p:spTgt spid="30"/>
                                        </p:tgtEl>
                                        <p:attrNameLst>
                                          <p:attrName>r</p:attrName>
                                        </p:attrNameLst>
                                      </p:cBhvr>
                                    </p:animRot>
                                    <p:animRot by="-240000">
                                      <p:cBhvr>
                                        <p:cTn id="23" dur="200" fill="hold">
                                          <p:stCondLst>
                                            <p:cond delay="600"/>
                                          </p:stCondLst>
                                        </p:cTn>
                                        <p:tgtEl>
                                          <p:spTgt spid="30"/>
                                        </p:tgtEl>
                                        <p:attrNameLst>
                                          <p:attrName>r</p:attrName>
                                        </p:attrNameLst>
                                      </p:cBhvr>
                                    </p:animRot>
                                    <p:animRot by="120000">
                                      <p:cBhvr>
                                        <p:cTn id="24" dur="200" fill="hold">
                                          <p:stCondLst>
                                            <p:cond delay="800"/>
                                          </p:stCondLst>
                                        </p:cTn>
                                        <p:tgtEl>
                                          <p:spTgt spid="30"/>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31"/>
                                        </p:tgtEl>
                                        <p:attrNameLst>
                                          <p:attrName>r</p:attrName>
                                        </p:attrNameLst>
                                      </p:cBhvr>
                                    </p:animRot>
                                    <p:animRot by="-240000">
                                      <p:cBhvr>
                                        <p:cTn id="27" dur="200" fill="hold">
                                          <p:stCondLst>
                                            <p:cond delay="200"/>
                                          </p:stCondLst>
                                        </p:cTn>
                                        <p:tgtEl>
                                          <p:spTgt spid="31"/>
                                        </p:tgtEl>
                                        <p:attrNameLst>
                                          <p:attrName>r</p:attrName>
                                        </p:attrNameLst>
                                      </p:cBhvr>
                                    </p:animRot>
                                    <p:animRot by="240000">
                                      <p:cBhvr>
                                        <p:cTn id="28" dur="200" fill="hold">
                                          <p:stCondLst>
                                            <p:cond delay="400"/>
                                          </p:stCondLst>
                                        </p:cTn>
                                        <p:tgtEl>
                                          <p:spTgt spid="31"/>
                                        </p:tgtEl>
                                        <p:attrNameLst>
                                          <p:attrName>r</p:attrName>
                                        </p:attrNameLst>
                                      </p:cBhvr>
                                    </p:animRot>
                                    <p:animRot by="-240000">
                                      <p:cBhvr>
                                        <p:cTn id="29" dur="200" fill="hold">
                                          <p:stCondLst>
                                            <p:cond delay="600"/>
                                          </p:stCondLst>
                                        </p:cTn>
                                        <p:tgtEl>
                                          <p:spTgt spid="31"/>
                                        </p:tgtEl>
                                        <p:attrNameLst>
                                          <p:attrName>r</p:attrName>
                                        </p:attrNameLst>
                                      </p:cBhvr>
                                    </p:animRot>
                                    <p:animRot by="120000">
                                      <p:cBhvr>
                                        <p:cTn id="30" dur="200" fill="hold">
                                          <p:stCondLst>
                                            <p:cond delay="800"/>
                                          </p:stCondLst>
                                        </p:cTn>
                                        <p:tgtEl>
                                          <p:spTgt spid="31"/>
                                        </p:tgtEl>
                                        <p:attrNameLst>
                                          <p:attrName>r</p:attrName>
                                        </p:attrNameLst>
                                      </p:cBhvr>
                                    </p:animRot>
                                  </p:childTnLst>
                                </p:cTn>
                              </p:par>
                              <p:par>
                                <p:cTn id="31" presetID="32" presetClass="emph" presetSubtype="0" fill="hold" grpId="1" nodeType="withEffect">
                                  <p:stCondLst>
                                    <p:cond delay="0"/>
                                  </p:stCondLst>
                                  <p:childTnLst>
                                    <p:animRot by="120000">
                                      <p:cBhvr>
                                        <p:cTn id="32" dur="100" fill="hold">
                                          <p:stCondLst>
                                            <p:cond delay="0"/>
                                          </p:stCondLst>
                                        </p:cTn>
                                        <p:tgtEl>
                                          <p:spTgt spid="46"/>
                                        </p:tgtEl>
                                        <p:attrNameLst>
                                          <p:attrName>r</p:attrName>
                                        </p:attrNameLst>
                                      </p:cBhvr>
                                    </p:animRot>
                                    <p:animRot by="-240000">
                                      <p:cBhvr>
                                        <p:cTn id="33" dur="200" fill="hold">
                                          <p:stCondLst>
                                            <p:cond delay="200"/>
                                          </p:stCondLst>
                                        </p:cTn>
                                        <p:tgtEl>
                                          <p:spTgt spid="46"/>
                                        </p:tgtEl>
                                        <p:attrNameLst>
                                          <p:attrName>r</p:attrName>
                                        </p:attrNameLst>
                                      </p:cBhvr>
                                    </p:animRot>
                                    <p:animRot by="240000">
                                      <p:cBhvr>
                                        <p:cTn id="34" dur="200" fill="hold">
                                          <p:stCondLst>
                                            <p:cond delay="400"/>
                                          </p:stCondLst>
                                        </p:cTn>
                                        <p:tgtEl>
                                          <p:spTgt spid="46"/>
                                        </p:tgtEl>
                                        <p:attrNameLst>
                                          <p:attrName>r</p:attrName>
                                        </p:attrNameLst>
                                      </p:cBhvr>
                                    </p:animRot>
                                    <p:animRot by="-240000">
                                      <p:cBhvr>
                                        <p:cTn id="35" dur="200" fill="hold">
                                          <p:stCondLst>
                                            <p:cond delay="600"/>
                                          </p:stCondLst>
                                        </p:cTn>
                                        <p:tgtEl>
                                          <p:spTgt spid="46"/>
                                        </p:tgtEl>
                                        <p:attrNameLst>
                                          <p:attrName>r</p:attrName>
                                        </p:attrNameLst>
                                      </p:cBhvr>
                                    </p:animRot>
                                    <p:animRot by="120000">
                                      <p:cBhvr>
                                        <p:cTn id="36" dur="200" fill="hold">
                                          <p:stCondLst>
                                            <p:cond delay="800"/>
                                          </p:stCondLst>
                                        </p:cTn>
                                        <p:tgtEl>
                                          <p:spTgt spid="46"/>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47"/>
                                        </p:tgtEl>
                                        <p:attrNameLst>
                                          <p:attrName>r</p:attrName>
                                        </p:attrNameLst>
                                      </p:cBhvr>
                                    </p:animRot>
                                    <p:animRot by="-240000">
                                      <p:cBhvr>
                                        <p:cTn id="39" dur="200" fill="hold">
                                          <p:stCondLst>
                                            <p:cond delay="200"/>
                                          </p:stCondLst>
                                        </p:cTn>
                                        <p:tgtEl>
                                          <p:spTgt spid="47"/>
                                        </p:tgtEl>
                                        <p:attrNameLst>
                                          <p:attrName>r</p:attrName>
                                        </p:attrNameLst>
                                      </p:cBhvr>
                                    </p:animRot>
                                    <p:animRot by="240000">
                                      <p:cBhvr>
                                        <p:cTn id="40" dur="200" fill="hold">
                                          <p:stCondLst>
                                            <p:cond delay="400"/>
                                          </p:stCondLst>
                                        </p:cTn>
                                        <p:tgtEl>
                                          <p:spTgt spid="47"/>
                                        </p:tgtEl>
                                        <p:attrNameLst>
                                          <p:attrName>r</p:attrName>
                                        </p:attrNameLst>
                                      </p:cBhvr>
                                    </p:animRot>
                                    <p:animRot by="-240000">
                                      <p:cBhvr>
                                        <p:cTn id="41" dur="200" fill="hold">
                                          <p:stCondLst>
                                            <p:cond delay="600"/>
                                          </p:stCondLst>
                                        </p:cTn>
                                        <p:tgtEl>
                                          <p:spTgt spid="47"/>
                                        </p:tgtEl>
                                        <p:attrNameLst>
                                          <p:attrName>r</p:attrName>
                                        </p:attrNameLst>
                                      </p:cBhvr>
                                    </p:animRot>
                                    <p:animRot by="120000">
                                      <p:cBhvr>
                                        <p:cTn id="42" dur="200" fill="hold">
                                          <p:stCondLst>
                                            <p:cond delay="800"/>
                                          </p:stCondLst>
                                        </p:cTn>
                                        <p:tgtEl>
                                          <p:spTgt spid="47"/>
                                        </p:tgtEl>
                                        <p:attrNameLst>
                                          <p:attrName>r</p:attrName>
                                        </p:attrNameLst>
                                      </p:cBhvr>
                                    </p:animRot>
                                  </p:childTnLst>
                                </p:cTn>
                              </p:par>
                              <p:par>
                                <p:cTn id="43" presetID="32" presetClass="emph" presetSubtype="0" fill="hold" grpId="1" nodeType="withEffect">
                                  <p:stCondLst>
                                    <p:cond delay="0"/>
                                  </p:stCondLst>
                                  <p:childTnLst>
                                    <p:animRot by="120000">
                                      <p:cBhvr>
                                        <p:cTn id="44" dur="100" fill="hold">
                                          <p:stCondLst>
                                            <p:cond delay="0"/>
                                          </p:stCondLst>
                                        </p:cTn>
                                        <p:tgtEl>
                                          <p:spTgt spid="51"/>
                                        </p:tgtEl>
                                        <p:attrNameLst>
                                          <p:attrName>r</p:attrName>
                                        </p:attrNameLst>
                                      </p:cBhvr>
                                    </p:animRot>
                                    <p:animRot by="-240000">
                                      <p:cBhvr>
                                        <p:cTn id="45" dur="200" fill="hold">
                                          <p:stCondLst>
                                            <p:cond delay="200"/>
                                          </p:stCondLst>
                                        </p:cTn>
                                        <p:tgtEl>
                                          <p:spTgt spid="51"/>
                                        </p:tgtEl>
                                        <p:attrNameLst>
                                          <p:attrName>r</p:attrName>
                                        </p:attrNameLst>
                                      </p:cBhvr>
                                    </p:animRot>
                                    <p:animRot by="240000">
                                      <p:cBhvr>
                                        <p:cTn id="46" dur="200" fill="hold">
                                          <p:stCondLst>
                                            <p:cond delay="400"/>
                                          </p:stCondLst>
                                        </p:cTn>
                                        <p:tgtEl>
                                          <p:spTgt spid="51"/>
                                        </p:tgtEl>
                                        <p:attrNameLst>
                                          <p:attrName>r</p:attrName>
                                        </p:attrNameLst>
                                      </p:cBhvr>
                                    </p:animRot>
                                    <p:animRot by="-240000">
                                      <p:cBhvr>
                                        <p:cTn id="47" dur="200" fill="hold">
                                          <p:stCondLst>
                                            <p:cond delay="600"/>
                                          </p:stCondLst>
                                        </p:cTn>
                                        <p:tgtEl>
                                          <p:spTgt spid="51"/>
                                        </p:tgtEl>
                                        <p:attrNameLst>
                                          <p:attrName>r</p:attrName>
                                        </p:attrNameLst>
                                      </p:cBhvr>
                                    </p:animRot>
                                    <p:animRot by="120000">
                                      <p:cBhvr>
                                        <p:cTn id="48" dur="200" fill="hold">
                                          <p:stCondLst>
                                            <p:cond delay="800"/>
                                          </p:stCondLst>
                                        </p:cTn>
                                        <p:tgtEl>
                                          <p:spTgt spid="51"/>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52"/>
                                        </p:tgtEl>
                                        <p:attrNameLst>
                                          <p:attrName>r</p:attrName>
                                        </p:attrNameLst>
                                      </p:cBhvr>
                                    </p:animRot>
                                    <p:animRot by="-240000">
                                      <p:cBhvr>
                                        <p:cTn id="51" dur="200" fill="hold">
                                          <p:stCondLst>
                                            <p:cond delay="200"/>
                                          </p:stCondLst>
                                        </p:cTn>
                                        <p:tgtEl>
                                          <p:spTgt spid="52"/>
                                        </p:tgtEl>
                                        <p:attrNameLst>
                                          <p:attrName>r</p:attrName>
                                        </p:attrNameLst>
                                      </p:cBhvr>
                                    </p:animRot>
                                    <p:animRot by="240000">
                                      <p:cBhvr>
                                        <p:cTn id="52" dur="200" fill="hold">
                                          <p:stCondLst>
                                            <p:cond delay="400"/>
                                          </p:stCondLst>
                                        </p:cTn>
                                        <p:tgtEl>
                                          <p:spTgt spid="52"/>
                                        </p:tgtEl>
                                        <p:attrNameLst>
                                          <p:attrName>r</p:attrName>
                                        </p:attrNameLst>
                                      </p:cBhvr>
                                    </p:animRot>
                                    <p:animRot by="-240000">
                                      <p:cBhvr>
                                        <p:cTn id="53" dur="200" fill="hold">
                                          <p:stCondLst>
                                            <p:cond delay="600"/>
                                          </p:stCondLst>
                                        </p:cTn>
                                        <p:tgtEl>
                                          <p:spTgt spid="52"/>
                                        </p:tgtEl>
                                        <p:attrNameLst>
                                          <p:attrName>r</p:attrName>
                                        </p:attrNameLst>
                                      </p:cBhvr>
                                    </p:animRot>
                                    <p:animRot by="120000">
                                      <p:cBhvr>
                                        <p:cTn id="54" dur="200" fill="hold">
                                          <p:stCondLst>
                                            <p:cond delay="8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46" grpId="0" animBg="1"/>
      <p:bldP spid="46" grpId="1" animBg="1"/>
      <p:bldP spid="51" grpId="0" animBg="1"/>
      <p:bldP spid="5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7" name="Shape 8637"/>
          <p:cNvSpPr/>
          <p:nvPr/>
        </p:nvSpPr>
        <p:spPr>
          <a:xfrm>
            <a:off x="5334000" y="2724150"/>
            <a:ext cx="2883239" cy="1524371"/>
          </a:xfrm>
          <a:prstGeom prst="rect">
            <a:avLst/>
          </a:prstGeom>
          <a:ln w="3175">
            <a:miter lim="400000"/>
          </a:ln>
        </p:spPr>
        <p:txBody>
          <a:bodyPr lIns="14288" tIns="14288" rIns="14288" bIns="14288">
            <a:normAutofit/>
          </a:bodyPr>
          <a:lstStyle/>
          <a:p>
            <a:pPr algn="just">
              <a:lnSpc>
                <a:spcPct val="200000"/>
              </a:lnSpc>
            </a:pPr>
            <a:r>
              <a:rPr lang="zh-CN" altLang="en-US" sz="600" dirty="0">
                <a:solidFill>
                  <a:schemeClr val="tx1">
                    <a:lumMod val="85000"/>
                    <a:lumOff val="15000"/>
                  </a:schemeClr>
                </a:solidFill>
                <a:latin typeface="+mn-lt"/>
                <a:cs typeface="+mn-ea"/>
                <a:sym typeface="+mn-lt"/>
              </a:rPr>
              <a:t>公司名称</a:t>
            </a:r>
            <a:r>
              <a:rPr lang="en-US" altLang="zh-CN" sz="600" dirty="0">
                <a:solidFill>
                  <a:schemeClr val="tx1">
                    <a:lumMod val="85000"/>
                    <a:lumOff val="15000"/>
                  </a:schemeClr>
                </a:solidFill>
                <a:latin typeface="+mn-lt"/>
                <a:cs typeface="+mn-ea"/>
                <a:sym typeface="+mn-lt"/>
              </a:rPr>
              <a:t>1980</a:t>
            </a:r>
            <a:r>
              <a:rPr lang="zh-CN" altLang="en-US" sz="600" dirty="0">
                <a:solidFill>
                  <a:schemeClr val="tx1">
                    <a:lumMod val="85000"/>
                    <a:lumOff val="15000"/>
                  </a:schemeClr>
                </a:solidFill>
                <a:latin typeface="+mn-lt"/>
                <a:cs typeface="+mn-ea"/>
                <a:sym typeface="+mn-lt"/>
              </a:rPr>
              <a:t>年</a:t>
            </a:r>
            <a:r>
              <a:rPr lang="en-US" altLang="zh-CN" sz="600" dirty="0">
                <a:solidFill>
                  <a:schemeClr val="tx1">
                    <a:lumMod val="85000"/>
                    <a:lumOff val="15000"/>
                  </a:schemeClr>
                </a:solidFill>
                <a:latin typeface="+mn-lt"/>
                <a:cs typeface="+mn-ea"/>
                <a:sym typeface="+mn-lt"/>
              </a:rPr>
              <a:t>12</a:t>
            </a:r>
            <a:r>
              <a:rPr lang="zh-CN" altLang="en-US" sz="600" dirty="0">
                <a:solidFill>
                  <a:schemeClr val="tx1">
                    <a:lumMod val="85000"/>
                    <a:lumOff val="15000"/>
                  </a:schemeClr>
                </a:solidFill>
                <a:latin typeface="+mn-lt"/>
                <a:cs typeface="+mn-ea"/>
                <a:sym typeface="+mn-lt"/>
              </a:rPr>
              <a:t>月</a:t>
            </a:r>
            <a:r>
              <a:rPr lang="en-US" altLang="zh-CN" sz="600" dirty="0">
                <a:solidFill>
                  <a:schemeClr val="tx1">
                    <a:lumMod val="85000"/>
                    <a:lumOff val="15000"/>
                  </a:schemeClr>
                </a:solidFill>
                <a:latin typeface="+mn-lt"/>
                <a:cs typeface="+mn-ea"/>
                <a:sym typeface="+mn-lt"/>
              </a:rPr>
              <a:t>12</a:t>
            </a:r>
            <a:r>
              <a:rPr lang="zh-CN" altLang="en-US" sz="600" dirty="0">
                <a:solidFill>
                  <a:schemeClr val="tx1">
                    <a:lumMod val="85000"/>
                    <a:lumOff val="15000"/>
                  </a:schemeClr>
                </a:solidFill>
                <a:latin typeface="+mn-lt"/>
                <a:cs typeface="+mn-ea"/>
                <a:sym typeface="+mn-lt"/>
              </a:rPr>
              <a:t>日公开招股上市，</a:t>
            </a:r>
            <a:r>
              <a:rPr lang="en-US" altLang="zh-CN" sz="600" dirty="0">
                <a:solidFill>
                  <a:schemeClr val="tx1">
                    <a:lumMod val="85000"/>
                    <a:lumOff val="15000"/>
                  </a:schemeClr>
                </a:solidFill>
                <a:latin typeface="+mn-lt"/>
                <a:cs typeface="+mn-ea"/>
                <a:sym typeface="+mn-lt"/>
              </a:rPr>
              <a:t>2012</a:t>
            </a:r>
            <a:r>
              <a:rPr lang="zh-CN" altLang="en-US" sz="600" dirty="0">
                <a:solidFill>
                  <a:schemeClr val="tx1">
                    <a:lumMod val="85000"/>
                    <a:lumOff val="15000"/>
                  </a:schemeClr>
                </a:solidFill>
                <a:latin typeface="+mn-lt"/>
                <a:cs typeface="+mn-ea"/>
                <a:sym typeface="+mn-lt"/>
              </a:rPr>
              <a:t>年创下</a:t>
            </a:r>
            <a:r>
              <a:rPr lang="en-US" altLang="zh-CN" sz="600" dirty="0">
                <a:solidFill>
                  <a:schemeClr val="tx1">
                    <a:lumMod val="85000"/>
                    <a:lumOff val="15000"/>
                  </a:schemeClr>
                </a:solidFill>
                <a:latin typeface="+mn-lt"/>
                <a:cs typeface="+mn-ea"/>
                <a:sym typeface="+mn-lt"/>
              </a:rPr>
              <a:t>6235</a:t>
            </a:r>
            <a:r>
              <a:rPr lang="zh-CN" altLang="en-US" sz="600" dirty="0">
                <a:solidFill>
                  <a:schemeClr val="tx1">
                    <a:lumMod val="85000"/>
                    <a:lumOff val="15000"/>
                  </a:schemeClr>
                </a:solidFill>
                <a:latin typeface="+mn-lt"/>
                <a:cs typeface="+mn-ea"/>
                <a:sym typeface="+mn-lt"/>
              </a:rPr>
              <a:t>亿美元的市值记录，截至</a:t>
            </a:r>
            <a:r>
              <a:rPr lang="en-US" altLang="zh-CN" sz="600" dirty="0">
                <a:solidFill>
                  <a:schemeClr val="tx1">
                    <a:lumMod val="85000"/>
                    <a:lumOff val="15000"/>
                  </a:schemeClr>
                </a:solidFill>
                <a:latin typeface="+mn-lt"/>
                <a:cs typeface="+mn-ea"/>
                <a:sym typeface="+mn-lt"/>
              </a:rPr>
              <a:t>2014</a:t>
            </a:r>
            <a:r>
              <a:rPr lang="zh-CN" altLang="en-US" sz="600" dirty="0">
                <a:solidFill>
                  <a:schemeClr val="tx1">
                    <a:lumMod val="85000"/>
                    <a:lumOff val="15000"/>
                  </a:schemeClr>
                </a:solidFill>
                <a:latin typeface="+mn-lt"/>
                <a:cs typeface="+mn-ea"/>
                <a:sym typeface="+mn-lt"/>
              </a:rPr>
              <a:t>年</a:t>
            </a:r>
            <a:r>
              <a:rPr lang="en-US" altLang="zh-CN" sz="600" dirty="0">
                <a:solidFill>
                  <a:schemeClr val="tx1">
                    <a:lumMod val="85000"/>
                    <a:lumOff val="15000"/>
                  </a:schemeClr>
                </a:solidFill>
                <a:latin typeface="+mn-lt"/>
                <a:cs typeface="+mn-ea"/>
                <a:sym typeface="+mn-lt"/>
              </a:rPr>
              <a:t>6</a:t>
            </a:r>
            <a:r>
              <a:rPr lang="zh-CN" altLang="en-US" sz="600" dirty="0">
                <a:solidFill>
                  <a:schemeClr val="tx1">
                    <a:lumMod val="85000"/>
                    <a:lumOff val="15000"/>
                  </a:schemeClr>
                </a:solidFill>
                <a:latin typeface="+mn-lt"/>
                <a:cs typeface="+mn-ea"/>
                <a:sym typeface="+mn-lt"/>
              </a:rPr>
              <a:t>月，公司名称已经连续三年成为全球市值最大公司。</a:t>
            </a:r>
            <a:endParaRPr lang="en-US" altLang="zh-CN" sz="600" dirty="0">
              <a:solidFill>
                <a:schemeClr val="tx1">
                  <a:lumMod val="85000"/>
                  <a:lumOff val="15000"/>
                </a:schemeClr>
              </a:solidFill>
              <a:latin typeface="+mn-lt"/>
              <a:cs typeface="+mn-ea"/>
              <a:sym typeface="+mn-lt"/>
            </a:endParaRPr>
          </a:p>
          <a:p>
            <a:pPr algn="just">
              <a:lnSpc>
                <a:spcPct val="200000"/>
              </a:lnSpc>
            </a:pPr>
            <a:endParaRPr lang="en-US" altLang="zh-CN" sz="600" dirty="0">
              <a:solidFill>
                <a:schemeClr val="tx1">
                  <a:lumMod val="85000"/>
                  <a:lumOff val="15000"/>
                </a:schemeClr>
              </a:solidFill>
              <a:latin typeface="+mn-lt"/>
              <a:cs typeface="+mn-ea"/>
              <a:sym typeface="+mn-lt"/>
            </a:endParaRPr>
          </a:p>
          <a:p>
            <a:pPr algn="just">
              <a:lnSpc>
                <a:spcPct val="200000"/>
              </a:lnSpc>
            </a:pPr>
            <a:r>
              <a:rPr lang="zh-CN" altLang="en-US" sz="600" dirty="0">
                <a:solidFill>
                  <a:schemeClr val="tx1">
                    <a:lumMod val="85000"/>
                    <a:lumOff val="15000"/>
                  </a:schemeClr>
                </a:solidFill>
                <a:latin typeface="+mn-lt"/>
                <a:cs typeface="+mn-ea"/>
                <a:sym typeface="+mn-lt"/>
              </a:rPr>
              <a:t>公司名称在</a:t>
            </a:r>
            <a:r>
              <a:rPr lang="en-US" altLang="zh-CN" sz="600" dirty="0">
                <a:solidFill>
                  <a:schemeClr val="tx1">
                    <a:lumMod val="85000"/>
                    <a:lumOff val="15000"/>
                  </a:schemeClr>
                </a:solidFill>
                <a:latin typeface="+mn-lt"/>
                <a:cs typeface="+mn-ea"/>
                <a:sym typeface="+mn-lt"/>
              </a:rPr>
              <a:t>2016</a:t>
            </a:r>
            <a:r>
              <a:rPr lang="zh-CN" altLang="en-US" sz="600" dirty="0">
                <a:solidFill>
                  <a:schemeClr val="tx1">
                    <a:lumMod val="85000"/>
                    <a:lumOff val="15000"/>
                  </a:schemeClr>
                </a:solidFill>
                <a:latin typeface="+mn-lt"/>
                <a:cs typeface="+mn-ea"/>
                <a:sym typeface="+mn-lt"/>
              </a:rPr>
              <a:t>年世界</a:t>
            </a:r>
            <a:r>
              <a:rPr lang="en-US" altLang="zh-CN" sz="600" dirty="0">
                <a:solidFill>
                  <a:schemeClr val="tx1">
                    <a:lumMod val="85000"/>
                    <a:lumOff val="15000"/>
                  </a:schemeClr>
                </a:solidFill>
                <a:latin typeface="+mn-lt"/>
                <a:cs typeface="+mn-ea"/>
                <a:sym typeface="+mn-lt"/>
              </a:rPr>
              <a:t>500</a:t>
            </a:r>
            <a:r>
              <a:rPr lang="zh-CN" altLang="en-US" sz="600" dirty="0">
                <a:solidFill>
                  <a:schemeClr val="tx1">
                    <a:lumMod val="85000"/>
                    <a:lumOff val="15000"/>
                  </a:schemeClr>
                </a:solidFill>
                <a:latin typeface="+mn-lt"/>
                <a:cs typeface="+mn-ea"/>
                <a:sym typeface="+mn-lt"/>
              </a:rPr>
              <a:t>强排行榜中排名第</a:t>
            </a:r>
            <a:r>
              <a:rPr lang="en-US" altLang="zh-CN" sz="600" dirty="0">
                <a:solidFill>
                  <a:schemeClr val="tx1">
                    <a:lumMod val="85000"/>
                    <a:lumOff val="15000"/>
                  </a:schemeClr>
                </a:solidFill>
                <a:latin typeface="+mn-lt"/>
                <a:cs typeface="+mn-ea"/>
                <a:sym typeface="+mn-lt"/>
              </a:rPr>
              <a:t>9</a:t>
            </a:r>
            <a:r>
              <a:rPr lang="zh-CN" altLang="en-US" sz="600" dirty="0">
                <a:solidFill>
                  <a:schemeClr val="tx1">
                    <a:lumMod val="85000"/>
                    <a:lumOff val="15000"/>
                  </a:schemeClr>
                </a:solidFill>
                <a:latin typeface="+mn-lt"/>
                <a:cs typeface="+mn-ea"/>
                <a:sym typeface="+mn-lt"/>
              </a:rPr>
              <a:t>名。</a:t>
            </a:r>
            <a:r>
              <a:rPr lang="en-US" altLang="zh-CN" sz="600" dirty="0">
                <a:solidFill>
                  <a:schemeClr val="tx1">
                    <a:lumMod val="85000"/>
                    <a:lumOff val="15000"/>
                  </a:schemeClr>
                </a:solidFill>
                <a:latin typeface="+mn-lt"/>
                <a:cs typeface="+mn-ea"/>
                <a:sym typeface="+mn-lt"/>
              </a:rPr>
              <a:t>2013</a:t>
            </a:r>
            <a:r>
              <a:rPr lang="zh-CN" altLang="en-US" sz="600" dirty="0">
                <a:solidFill>
                  <a:schemeClr val="tx1">
                    <a:lumMod val="85000"/>
                    <a:lumOff val="15000"/>
                  </a:schemeClr>
                </a:solidFill>
                <a:latin typeface="+mn-lt"/>
                <a:cs typeface="+mn-ea"/>
                <a:sym typeface="+mn-lt"/>
              </a:rPr>
              <a:t>年</a:t>
            </a:r>
            <a:r>
              <a:rPr lang="en-US" altLang="zh-CN" sz="600" dirty="0">
                <a:solidFill>
                  <a:schemeClr val="tx1">
                    <a:lumMod val="85000"/>
                    <a:lumOff val="15000"/>
                  </a:schemeClr>
                </a:solidFill>
                <a:latin typeface="+mn-lt"/>
                <a:cs typeface="+mn-ea"/>
                <a:sym typeface="+mn-lt"/>
              </a:rPr>
              <a:t>9</a:t>
            </a:r>
            <a:r>
              <a:rPr lang="zh-CN" altLang="en-US" sz="600" dirty="0">
                <a:solidFill>
                  <a:schemeClr val="tx1">
                    <a:lumMod val="85000"/>
                    <a:lumOff val="15000"/>
                  </a:schemeClr>
                </a:solidFill>
                <a:latin typeface="+mn-lt"/>
                <a:cs typeface="+mn-ea"/>
                <a:sym typeface="+mn-lt"/>
              </a:rPr>
              <a:t>月</a:t>
            </a:r>
            <a:r>
              <a:rPr lang="en-US" altLang="zh-CN" sz="600" dirty="0">
                <a:solidFill>
                  <a:schemeClr val="tx1">
                    <a:lumMod val="85000"/>
                    <a:lumOff val="15000"/>
                  </a:schemeClr>
                </a:solidFill>
                <a:latin typeface="+mn-lt"/>
                <a:cs typeface="+mn-ea"/>
                <a:sym typeface="+mn-lt"/>
              </a:rPr>
              <a:t>30</a:t>
            </a:r>
            <a:r>
              <a:rPr lang="zh-CN" altLang="en-US" sz="600" dirty="0">
                <a:solidFill>
                  <a:schemeClr val="tx1">
                    <a:lumMod val="85000"/>
                    <a:lumOff val="15000"/>
                  </a:schemeClr>
                </a:solidFill>
                <a:latin typeface="+mn-lt"/>
                <a:cs typeface="+mn-ea"/>
                <a:sym typeface="+mn-lt"/>
              </a:rPr>
              <a:t>日，在宏盟集团的“全球最佳品牌”报告中，公司名称超过可口可乐成为世界最有价值品牌。</a:t>
            </a:r>
            <a:endParaRPr lang="en-US" altLang="zh-CN" sz="600" dirty="0">
              <a:solidFill>
                <a:schemeClr val="tx1">
                  <a:lumMod val="85000"/>
                  <a:lumOff val="15000"/>
                </a:schemeClr>
              </a:solidFill>
              <a:latin typeface="+mn-lt"/>
              <a:cs typeface="+mn-ea"/>
              <a:sym typeface="+mn-lt"/>
            </a:endParaRPr>
          </a:p>
          <a:p>
            <a:pPr algn="just">
              <a:lnSpc>
                <a:spcPct val="200000"/>
              </a:lnSpc>
            </a:pPr>
            <a:endParaRPr lang="en-US" altLang="zh-CN" sz="600" dirty="0">
              <a:solidFill>
                <a:schemeClr val="tx1">
                  <a:lumMod val="85000"/>
                  <a:lumOff val="15000"/>
                </a:schemeClr>
              </a:solidFill>
              <a:latin typeface="+mn-lt"/>
              <a:cs typeface="+mn-ea"/>
              <a:sym typeface="+mn-lt"/>
            </a:endParaRPr>
          </a:p>
          <a:p>
            <a:pPr algn="just">
              <a:lnSpc>
                <a:spcPct val="200000"/>
              </a:lnSpc>
            </a:pPr>
            <a:r>
              <a:rPr lang="en-US" altLang="zh-CN" sz="600" dirty="0">
                <a:solidFill>
                  <a:schemeClr val="tx1">
                    <a:lumMod val="85000"/>
                    <a:lumOff val="15000"/>
                  </a:schemeClr>
                </a:solidFill>
                <a:latin typeface="+mn-lt"/>
                <a:cs typeface="+mn-ea"/>
                <a:sym typeface="+mn-lt"/>
              </a:rPr>
              <a:t>2014</a:t>
            </a:r>
            <a:r>
              <a:rPr lang="zh-CN" altLang="en-US" sz="600" dirty="0">
                <a:solidFill>
                  <a:schemeClr val="tx1">
                    <a:lumMod val="85000"/>
                    <a:lumOff val="15000"/>
                  </a:schemeClr>
                </a:solidFill>
                <a:latin typeface="+mn-lt"/>
                <a:cs typeface="+mn-ea"/>
                <a:sym typeface="+mn-lt"/>
              </a:rPr>
              <a:t>年，北小北品牌超越谷歌（</a:t>
            </a:r>
            <a:r>
              <a:rPr lang="en-US" altLang="zh-CN" sz="600" dirty="0">
                <a:solidFill>
                  <a:schemeClr val="tx1">
                    <a:lumMod val="85000"/>
                    <a:lumOff val="15000"/>
                  </a:schemeClr>
                </a:solidFill>
                <a:latin typeface="+mn-lt"/>
                <a:cs typeface="+mn-ea"/>
                <a:sym typeface="+mn-lt"/>
              </a:rPr>
              <a:t>Google</a:t>
            </a:r>
            <a:r>
              <a:rPr lang="zh-CN" altLang="en-US" sz="600" dirty="0">
                <a:solidFill>
                  <a:schemeClr val="tx1">
                    <a:lumMod val="85000"/>
                    <a:lumOff val="15000"/>
                  </a:schemeClr>
                </a:solidFill>
                <a:latin typeface="+mn-lt"/>
                <a:cs typeface="+mn-ea"/>
                <a:sym typeface="+mn-lt"/>
              </a:rPr>
              <a:t>），成为世界最具价值品牌。</a:t>
            </a:r>
            <a:endParaRPr sz="600" dirty="0">
              <a:solidFill>
                <a:schemeClr val="tx1">
                  <a:lumMod val="85000"/>
                  <a:lumOff val="15000"/>
                </a:schemeClr>
              </a:solidFill>
              <a:latin typeface="+mn-lt"/>
              <a:cs typeface="+mn-ea"/>
              <a:sym typeface="+mn-lt"/>
            </a:endParaRPr>
          </a:p>
        </p:txBody>
      </p:sp>
      <p:grpSp>
        <p:nvGrpSpPr>
          <p:cNvPr id="8640" name="Group 8640"/>
          <p:cNvGrpSpPr/>
          <p:nvPr/>
        </p:nvGrpSpPr>
        <p:grpSpPr>
          <a:xfrm>
            <a:off x="828092" y="3647762"/>
            <a:ext cx="209353" cy="510628"/>
            <a:chOff x="0" y="0"/>
            <a:chExt cx="558273" cy="1361670"/>
          </a:xfrm>
          <a:solidFill>
            <a:schemeClr val="tx2"/>
          </a:solidFill>
        </p:grpSpPr>
        <p:sp>
          <p:nvSpPr>
            <p:cNvPr id="8638" name="Shape 8638"/>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39" name="Shape 8639"/>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43" name="Group 8643"/>
          <p:cNvGrpSpPr/>
          <p:nvPr/>
        </p:nvGrpSpPr>
        <p:grpSpPr>
          <a:xfrm>
            <a:off x="1146922" y="3647762"/>
            <a:ext cx="209354" cy="510628"/>
            <a:chOff x="0" y="0"/>
            <a:chExt cx="558273" cy="1361670"/>
          </a:xfrm>
          <a:solidFill>
            <a:schemeClr val="tx2"/>
          </a:solidFill>
        </p:grpSpPr>
        <p:sp>
          <p:nvSpPr>
            <p:cNvPr id="8641" name="Shape 8641"/>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42" name="Shape 8642"/>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46" name="Group 8646"/>
          <p:cNvGrpSpPr/>
          <p:nvPr/>
        </p:nvGrpSpPr>
        <p:grpSpPr>
          <a:xfrm>
            <a:off x="1465753" y="3647762"/>
            <a:ext cx="209354" cy="510628"/>
            <a:chOff x="0" y="0"/>
            <a:chExt cx="558273" cy="1361670"/>
          </a:xfrm>
          <a:solidFill>
            <a:schemeClr val="tx2"/>
          </a:solidFill>
        </p:grpSpPr>
        <p:sp>
          <p:nvSpPr>
            <p:cNvPr id="8644" name="Shape 8644"/>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sp>
          <p:nvSpPr>
            <p:cNvPr id="8645" name="Shape 8645"/>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grpSp>
      <p:grpSp>
        <p:nvGrpSpPr>
          <p:cNvPr id="8649" name="Group 8649"/>
          <p:cNvGrpSpPr/>
          <p:nvPr/>
        </p:nvGrpSpPr>
        <p:grpSpPr>
          <a:xfrm>
            <a:off x="1784585" y="3647762"/>
            <a:ext cx="209354" cy="510628"/>
            <a:chOff x="0" y="0"/>
            <a:chExt cx="558273" cy="1361670"/>
          </a:xfrm>
          <a:solidFill>
            <a:schemeClr val="tx2"/>
          </a:solidFill>
        </p:grpSpPr>
        <p:sp>
          <p:nvSpPr>
            <p:cNvPr id="8647" name="Shape 8647"/>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sp>
          <p:nvSpPr>
            <p:cNvPr id="8648" name="Shape 8648"/>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grpSp>
      <p:grpSp>
        <p:nvGrpSpPr>
          <p:cNvPr id="8652" name="Group 8652"/>
          <p:cNvGrpSpPr/>
          <p:nvPr/>
        </p:nvGrpSpPr>
        <p:grpSpPr>
          <a:xfrm>
            <a:off x="2103415" y="3647762"/>
            <a:ext cx="209354" cy="510628"/>
            <a:chOff x="0" y="0"/>
            <a:chExt cx="558273" cy="1361670"/>
          </a:xfrm>
          <a:solidFill>
            <a:schemeClr val="tx2"/>
          </a:solidFill>
        </p:grpSpPr>
        <p:sp>
          <p:nvSpPr>
            <p:cNvPr id="8650" name="Shape 8650"/>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sp>
          <p:nvSpPr>
            <p:cNvPr id="8651" name="Shape 8651"/>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grpSp>
      <p:grpSp>
        <p:nvGrpSpPr>
          <p:cNvPr id="8655" name="Group 8655"/>
          <p:cNvGrpSpPr/>
          <p:nvPr/>
        </p:nvGrpSpPr>
        <p:grpSpPr>
          <a:xfrm>
            <a:off x="2422247" y="3647762"/>
            <a:ext cx="209354" cy="510628"/>
            <a:chOff x="0" y="0"/>
            <a:chExt cx="558273" cy="1361670"/>
          </a:xfrm>
          <a:solidFill>
            <a:schemeClr val="bg1">
              <a:lumMod val="75000"/>
            </a:schemeClr>
          </a:solidFill>
        </p:grpSpPr>
        <p:sp>
          <p:nvSpPr>
            <p:cNvPr id="8653" name="Shape 8653"/>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54" name="Shape 8654"/>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58" name="Group 8658"/>
          <p:cNvGrpSpPr/>
          <p:nvPr/>
        </p:nvGrpSpPr>
        <p:grpSpPr>
          <a:xfrm>
            <a:off x="2741078" y="3647762"/>
            <a:ext cx="209354" cy="510628"/>
            <a:chOff x="0" y="0"/>
            <a:chExt cx="558273" cy="1361670"/>
          </a:xfrm>
          <a:solidFill>
            <a:schemeClr val="bg1">
              <a:lumMod val="75000"/>
            </a:schemeClr>
          </a:solidFill>
        </p:grpSpPr>
        <p:sp>
          <p:nvSpPr>
            <p:cNvPr id="8656" name="Shape 8656"/>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57" name="Shape 8657"/>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61" name="Group 8661"/>
          <p:cNvGrpSpPr/>
          <p:nvPr/>
        </p:nvGrpSpPr>
        <p:grpSpPr>
          <a:xfrm>
            <a:off x="3059909" y="3647762"/>
            <a:ext cx="209354" cy="510628"/>
            <a:chOff x="0" y="0"/>
            <a:chExt cx="558273" cy="1361670"/>
          </a:xfrm>
          <a:solidFill>
            <a:schemeClr val="bg1">
              <a:lumMod val="75000"/>
            </a:schemeClr>
          </a:solidFill>
        </p:grpSpPr>
        <p:sp>
          <p:nvSpPr>
            <p:cNvPr id="8659" name="Shape 8659"/>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60" name="Shape 8660"/>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64" name="Group 8664"/>
          <p:cNvGrpSpPr/>
          <p:nvPr/>
        </p:nvGrpSpPr>
        <p:grpSpPr>
          <a:xfrm>
            <a:off x="3378740" y="3647762"/>
            <a:ext cx="209354" cy="510628"/>
            <a:chOff x="0" y="0"/>
            <a:chExt cx="558273" cy="1361670"/>
          </a:xfrm>
          <a:solidFill>
            <a:schemeClr val="bg1">
              <a:lumMod val="75000"/>
            </a:schemeClr>
          </a:solidFill>
        </p:grpSpPr>
        <p:sp>
          <p:nvSpPr>
            <p:cNvPr id="8662" name="Shape 8662"/>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63" name="Shape 8663"/>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67" name="Group 8667"/>
          <p:cNvGrpSpPr/>
          <p:nvPr/>
        </p:nvGrpSpPr>
        <p:grpSpPr>
          <a:xfrm>
            <a:off x="3697571" y="3647762"/>
            <a:ext cx="209353" cy="510628"/>
            <a:chOff x="0" y="0"/>
            <a:chExt cx="558273" cy="1361670"/>
          </a:xfrm>
          <a:solidFill>
            <a:schemeClr val="bg1">
              <a:lumMod val="75000"/>
            </a:schemeClr>
          </a:solidFill>
        </p:grpSpPr>
        <p:sp>
          <p:nvSpPr>
            <p:cNvPr id="8665" name="Shape 8665"/>
            <p:cNvSpPr/>
            <p:nvPr/>
          </p:nvSpPr>
          <p:spPr>
            <a:xfrm>
              <a:off x="97466" y="0"/>
              <a:ext cx="363653"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66" name="Shape 8666"/>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4" name="组合 3"/>
          <p:cNvGrpSpPr/>
          <p:nvPr/>
        </p:nvGrpSpPr>
        <p:grpSpPr>
          <a:xfrm>
            <a:off x="800411" y="3018443"/>
            <a:ext cx="2732807" cy="451264"/>
            <a:chOff x="1142064" y="3581498"/>
            <a:chExt cx="3643742" cy="601686"/>
          </a:xfrm>
        </p:grpSpPr>
        <p:sp>
          <p:nvSpPr>
            <p:cNvPr id="8669" name="Shape 8669"/>
            <p:cNvSpPr/>
            <p:nvPr/>
          </p:nvSpPr>
          <p:spPr>
            <a:xfrm>
              <a:off x="1142064" y="3581498"/>
              <a:ext cx="1737338" cy="407806"/>
            </a:xfrm>
            <a:prstGeom prst="rect">
              <a:avLst/>
            </a:prstGeom>
            <a:noFill/>
            <a:ln w="3175" cap="flat">
              <a:noFill/>
              <a:miter lim="400000"/>
            </a:ln>
            <a:effectLst/>
          </p:spPr>
          <p:txBody>
            <a:bodyPr wrap="square" lIns="14288" tIns="14288" rIns="14288" bIns="14288" numCol="1" anchor="ctr">
              <a:spAutoFit/>
            </a:bodyPr>
            <a:lstStyle/>
            <a:p>
              <a:r>
                <a:rPr lang="zh-CN" altLang="en-US" b="1" spc="225" dirty="0">
                  <a:solidFill>
                    <a:srgbClr val="262626"/>
                  </a:solidFill>
                  <a:latin typeface="+mn-lt"/>
                  <a:cs typeface="+mn-ea"/>
                  <a:sym typeface="+mn-lt"/>
                </a:rPr>
                <a:t>女生人数</a:t>
              </a:r>
            </a:p>
          </p:txBody>
        </p:sp>
        <p:sp>
          <p:nvSpPr>
            <p:cNvPr id="8670" name="Shape 8670"/>
            <p:cNvSpPr/>
            <p:nvPr/>
          </p:nvSpPr>
          <p:spPr>
            <a:xfrm>
              <a:off x="1159796" y="3960044"/>
              <a:ext cx="3626010" cy="223140"/>
            </a:xfrm>
            <a:prstGeom prst="rect">
              <a:avLst/>
            </a:prstGeom>
            <a:noFill/>
            <a:ln w="3175" cap="flat">
              <a:noFill/>
              <a:miter lim="400000"/>
            </a:ln>
            <a:effectLst/>
          </p:spPr>
          <p:txBody>
            <a:bodyPr wrap="square" lIns="14288" tIns="14288" rIns="14288" bIns="14288" numCol="1" anchor="ctr">
              <a:spAutoFit/>
            </a:bodyPr>
            <a:lstStyle/>
            <a:p>
              <a:r>
                <a:rPr lang="en-US" altLang="zh-CN" sz="900" dirty="0">
                  <a:solidFill>
                    <a:schemeClr val="tx1">
                      <a:alpha val="70000"/>
                    </a:schemeClr>
                  </a:solidFill>
                  <a:latin typeface="+mn-lt"/>
                  <a:cs typeface="+mn-ea"/>
                  <a:sym typeface="+mn-lt"/>
                </a:rPr>
                <a:t>2016</a:t>
              </a:r>
              <a:r>
                <a:rPr lang="zh-CN" altLang="en-US" sz="900" dirty="0">
                  <a:solidFill>
                    <a:schemeClr val="tx1">
                      <a:alpha val="70000"/>
                    </a:schemeClr>
                  </a:solidFill>
                  <a:latin typeface="+mn-lt"/>
                  <a:cs typeface="+mn-ea"/>
                  <a:sym typeface="+mn-lt"/>
                </a:rPr>
                <a:t>年女生占总人数</a:t>
              </a:r>
              <a:r>
                <a:rPr lang="en-US" altLang="zh-CN" sz="900" dirty="0">
                  <a:solidFill>
                    <a:schemeClr val="tx1">
                      <a:alpha val="70000"/>
                    </a:schemeClr>
                  </a:solidFill>
                  <a:latin typeface="+mn-lt"/>
                  <a:cs typeface="+mn-ea"/>
                  <a:sym typeface="+mn-lt"/>
                </a:rPr>
                <a:t>20%</a:t>
              </a:r>
              <a:r>
                <a:rPr lang="zh-CN" altLang="en-US" sz="900" dirty="0">
                  <a:solidFill>
                    <a:schemeClr val="tx1">
                      <a:alpha val="70000"/>
                    </a:schemeClr>
                  </a:solidFill>
                  <a:latin typeface="+mn-lt"/>
                  <a:cs typeface="+mn-ea"/>
                  <a:sym typeface="+mn-lt"/>
                </a:rPr>
                <a:t>，增长趋势并不明显</a:t>
              </a:r>
            </a:p>
          </p:txBody>
        </p:sp>
      </p:grpSp>
      <p:grpSp>
        <p:nvGrpSpPr>
          <p:cNvPr id="8674" name="Group 8674"/>
          <p:cNvGrpSpPr/>
          <p:nvPr/>
        </p:nvGrpSpPr>
        <p:grpSpPr>
          <a:xfrm>
            <a:off x="828092" y="2212497"/>
            <a:ext cx="209353" cy="510627"/>
            <a:chOff x="0" y="0"/>
            <a:chExt cx="558273" cy="1361670"/>
          </a:xfrm>
          <a:solidFill>
            <a:schemeClr val="accent2"/>
          </a:solidFill>
        </p:grpSpPr>
        <p:sp>
          <p:nvSpPr>
            <p:cNvPr id="8672" name="Shape 8672"/>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73" name="Shape 8673"/>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77" name="Group 8677"/>
          <p:cNvGrpSpPr/>
          <p:nvPr/>
        </p:nvGrpSpPr>
        <p:grpSpPr>
          <a:xfrm>
            <a:off x="1146922" y="2212497"/>
            <a:ext cx="209354" cy="510627"/>
            <a:chOff x="0" y="0"/>
            <a:chExt cx="558273" cy="1361670"/>
          </a:xfrm>
          <a:solidFill>
            <a:schemeClr val="accent2"/>
          </a:solidFill>
        </p:grpSpPr>
        <p:sp>
          <p:nvSpPr>
            <p:cNvPr id="8675" name="Shape 8675"/>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76" name="Shape 8676"/>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80" name="Group 8680"/>
          <p:cNvGrpSpPr/>
          <p:nvPr/>
        </p:nvGrpSpPr>
        <p:grpSpPr>
          <a:xfrm>
            <a:off x="1465753" y="2212497"/>
            <a:ext cx="209354" cy="510627"/>
            <a:chOff x="0" y="0"/>
            <a:chExt cx="558273" cy="1361670"/>
          </a:xfrm>
          <a:solidFill>
            <a:schemeClr val="accent2"/>
          </a:solidFill>
        </p:grpSpPr>
        <p:sp>
          <p:nvSpPr>
            <p:cNvPr id="8678" name="Shape 8678"/>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79" name="Shape 8679"/>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83" name="Group 8683"/>
          <p:cNvGrpSpPr/>
          <p:nvPr/>
        </p:nvGrpSpPr>
        <p:grpSpPr>
          <a:xfrm>
            <a:off x="1784585" y="2212497"/>
            <a:ext cx="209354" cy="510627"/>
            <a:chOff x="0" y="0"/>
            <a:chExt cx="558273" cy="1361670"/>
          </a:xfrm>
          <a:solidFill>
            <a:schemeClr val="accent2"/>
          </a:solidFill>
        </p:grpSpPr>
        <p:sp>
          <p:nvSpPr>
            <p:cNvPr id="8681" name="Shape 8681"/>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82" name="Shape 8682"/>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86" name="Group 8686"/>
          <p:cNvGrpSpPr/>
          <p:nvPr/>
        </p:nvGrpSpPr>
        <p:grpSpPr>
          <a:xfrm>
            <a:off x="2103415" y="2212497"/>
            <a:ext cx="209354" cy="510627"/>
            <a:chOff x="0" y="0"/>
            <a:chExt cx="558273" cy="1361670"/>
          </a:xfrm>
          <a:solidFill>
            <a:schemeClr val="accent2"/>
          </a:solidFill>
        </p:grpSpPr>
        <p:sp>
          <p:nvSpPr>
            <p:cNvPr id="8684" name="Shape 8684"/>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85" name="Shape 8685"/>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89" name="Group 8689"/>
          <p:cNvGrpSpPr/>
          <p:nvPr/>
        </p:nvGrpSpPr>
        <p:grpSpPr>
          <a:xfrm>
            <a:off x="2422247" y="2212497"/>
            <a:ext cx="209354" cy="510627"/>
            <a:chOff x="0" y="0"/>
            <a:chExt cx="558273" cy="1361670"/>
          </a:xfrm>
          <a:solidFill>
            <a:schemeClr val="accent2"/>
          </a:solidFill>
        </p:grpSpPr>
        <p:sp>
          <p:nvSpPr>
            <p:cNvPr id="8687" name="Shape 8687"/>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88" name="Shape 8688"/>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92" name="Group 8692"/>
          <p:cNvGrpSpPr/>
          <p:nvPr/>
        </p:nvGrpSpPr>
        <p:grpSpPr>
          <a:xfrm>
            <a:off x="2741078" y="2212497"/>
            <a:ext cx="209354" cy="510627"/>
            <a:chOff x="0" y="0"/>
            <a:chExt cx="558273" cy="1361670"/>
          </a:xfrm>
          <a:solidFill>
            <a:schemeClr val="accent2"/>
          </a:solidFill>
        </p:grpSpPr>
        <p:sp>
          <p:nvSpPr>
            <p:cNvPr id="8690" name="Shape 8690"/>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91" name="Shape 8691"/>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95" name="Group 8695"/>
          <p:cNvGrpSpPr/>
          <p:nvPr/>
        </p:nvGrpSpPr>
        <p:grpSpPr>
          <a:xfrm>
            <a:off x="3059908" y="2212497"/>
            <a:ext cx="209354" cy="510629"/>
            <a:chOff x="-4" y="0"/>
            <a:chExt cx="558275" cy="1361673"/>
          </a:xfrm>
          <a:solidFill>
            <a:schemeClr val="bg1">
              <a:lumMod val="75000"/>
            </a:schemeClr>
          </a:solidFill>
        </p:grpSpPr>
        <p:sp>
          <p:nvSpPr>
            <p:cNvPr id="8693" name="Shape 8693"/>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94" name="Shape 8694"/>
            <p:cNvSpPr/>
            <p:nvPr/>
          </p:nvSpPr>
          <p:spPr>
            <a:xfrm>
              <a:off x="-4" y="411095"/>
              <a:ext cx="558275" cy="950578"/>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98" name="Group 8698"/>
          <p:cNvGrpSpPr/>
          <p:nvPr/>
        </p:nvGrpSpPr>
        <p:grpSpPr>
          <a:xfrm>
            <a:off x="3378740" y="2212497"/>
            <a:ext cx="209354" cy="510627"/>
            <a:chOff x="0" y="0"/>
            <a:chExt cx="558273" cy="1361670"/>
          </a:xfrm>
          <a:solidFill>
            <a:schemeClr val="bg1">
              <a:lumMod val="75000"/>
            </a:schemeClr>
          </a:solidFill>
        </p:grpSpPr>
        <p:sp>
          <p:nvSpPr>
            <p:cNvPr id="8696" name="Shape 8696"/>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97" name="Shape 8697"/>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701" name="Group 8701"/>
          <p:cNvGrpSpPr/>
          <p:nvPr/>
        </p:nvGrpSpPr>
        <p:grpSpPr>
          <a:xfrm>
            <a:off x="3697572" y="2212497"/>
            <a:ext cx="209353" cy="510627"/>
            <a:chOff x="0" y="0"/>
            <a:chExt cx="558273" cy="1361670"/>
          </a:xfrm>
          <a:solidFill>
            <a:schemeClr val="bg1">
              <a:lumMod val="75000"/>
            </a:schemeClr>
          </a:solidFill>
        </p:grpSpPr>
        <p:sp>
          <p:nvSpPr>
            <p:cNvPr id="8699" name="Shape 8699"/>
            <p:cNvSpPr/>
            <p:nvPr/>
          </p:nvSpPr>
          <p:spPr>
            <a:xfrm>
              <a:off x="97466" y="0"/>
              <a:ext cx="363653"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700" name="Shape 8700"/>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5" name="组合 4"/>
          <p:cNvGrpSpPr/>
          <p:nvPr/>
        </p:nvGrpSpPr>
        <p:grpSpPr>
          <a:xfrm>
            <a:off x="800412" y="1551156"/>
            <a:ext cx="2578328" cy="456373"/>
            <a:chOff x="1142065" y="1625114"/>
            <a:chExt cx="3437770" cy="608498"/>
          </a:xfrm>
        </p:grpSpPr>
        <p:sp>
          <p:nvSpPr>
            <p:cNvPr id="8703" name="Shape 8703"/>
            <p:cNvSpPr/>
            <p:nvPr/>
          </p:nvSpPr>
          <p:spPr>
            <a:xfrm>
              <a:off x="1142065" y="1625114"/>
              <a:ext cx="1591369" cy="407806"/>
            </a:xfrm>
            <a:prstGeom prst="rect">
              <a:avLst/>
            </a:prstGeom>
            <a:noFill/>
            <a:ln w="3175" cap="flat">
              <a:noFill/>
              <a:miter lim="400000"/>
            </a:ln>
            <a:effectLst/>
          </p:spPr>
          <p:txBody>
            <a:bodyPr wrap="square" lIns="14288" tIns="14288" rIns="14288" bIns="14288" numCol="1" anchor="ctr">
              <a:spAutoFit/>
            </a:bodyPr>
            <a:lstStyle>
              <a:lvl1pPr>
                <a:defRPr sz="6000">
                  <a:solidFill>
                    <a:srgbClr val="000000"/>
                  </a:solidFill>
                  <a:latin typeface="Lato Light"/>
                  <a:ea typeface="Lato Light"/>
                  <a:cs typeface="Lato Light"/>
                  <a:sym typeface="Lato Light"/>
                </a:defRPr>
              </a:lvl1pPr>
            </a:lstStyle>
            <a:p>
              <a:r>
                <a:rPr lang="zh-CN" altLang="en-US" sz="1800" b="1" spc="225" dirty="0">
                  <a:solidFill>
                    <a:srgbClr val="262626"/>
                  </a:solidFill>
                  <a:latin typeface="+mn-lt"/>
                  <a:ea typeface="+mn-ea"/>
                  <a:cs typeface="+mn-ea"/>
                  <a:sym typeface="+mn-lt"/>
                </a:rPr>
                <a:t>男生人数</a:t>
              </a:r>
              <a:endParaRPr sz="1800" b="1" spc="225" dirty="0">
                <a:solidFill>
                  <a:srgbClr val="262626"/>
                </a:solidFill>
                <a:latin typeface="+mn-lt"/>
                <a:ea typeface="+mn-ea"/>
                <a:cs typeface="+mn-ea"/>
                <a:sym typeface="+mn-lt"/>
              </a:endParaRPr>
            </a:p>
          </p:txBody>
        </p:sp>
        <p:sp>
          <p:nvSpPr>
            <p:cNvPr id="8704" name="Shape 8704"/>
            <p:cNvSpPr/>
            <p:nvPr/>
          </p:nvSpPr>
          <p:spPr>
            <a:xfrm>
              <a:off x="1159796" y="2010472"/>
              <a:ext cx="3420039" cy="223140"/>
            </a:xfrm>
            <a:prstGeom prst="rect">
              <a:avLst/>
            </a:prstGeom>
            <a:noFill/>
            <a:ln w="3175" cap="flat">
              <a:noFill/>
              <a:miter lim="400000"/>
            </a:ln>
            <a:effectLst/>
          </p:spPr>
          <p:txBody>
            <a:bodyPr wrap="square" lIns="14288" tIns="14288" rIns="14288" bIns="14288" numCol="1" anchor="ctr">
              <a:spAutoFit/>
            </a:bodyPr>
            <a:lstStyle/>
            <a:p>
              <a:r>
                <a:rPr lang="en-US" altLang="zh-CN" sz="900" dirty="0">
                  <a:solidFill>
                    <a:schemeClr val="tx1">
                      <a:alpha val="70000"/>
                    </a:schemeClr>
                  </a:solidFill>
                  <a:latin typeface="+mn-lt"/>
                  <a:cs typeface="+mn-ea"/>
                  <a:sym typeface="+mn-lt"/>
                </a:rPr>
                <a:t>2016</a:t>
              </a:r>
              <a:r>
                <a:rPr lang="zh-CN" altLang="en-US" sz="900" dirty="0">
                  <a:solidFill>
                    <a:schemeClr val="tx1">
                      <a:alpha val="70000"/>
                    </a:schemeClr>
                  </a:solidFill>
                  <a:latin typeface="+mn-lt"/>
                  <a:cs typeface="+mn-ea"/>
                  <a:sym typeface="+mn-lt"/>
                </a:rPr>
                <a:t>年男生占总人数</a:t>
              </a:r>
              <a:r>
                <a:rPr lang="en-US" altLang="zh-CN" sz="900" dirty="0">
                  <a:solidFill>
                    <a:schemeClr val="tx1">
                      <a:alpha val="70000"/>
                    </a:schemeClr>
                  </a:solidFill>
                  <a:latin typeface="+mn-lt"/>
                  <a:cs typeface="+mn-ea"/>
                  <a:sym typeface="+mn-lt"/>
                </a:rPr>
                <a:t>80%</a:t>
              </a:r>
              <a:r>
                <a:rPr lang="zh-CN" altLang="en-US" sz="900" dirty="0">
                  <a:solidFill>
                    <a:schemeClr val="tx1">
                      <a:alpha val="70000"/>
                    </a:schemeClr>
                  </a:solidFill>
                  <a:latin typeface="+mn-lt"/>
                  <a:cs typeface="+mn-ea"/>
                  <a:sym typeface="+mn-lt"/>
                </a:rPr>
                <a:t>，且仍有增长趋势</a:t>
              </a:r>
              <a:endParaRPr sz="900" dirty="0">
                <a:solidFill>
                  <a:schemeClr val="tx1">
                    <a:alpha val="70000"/>
                  </a:schemeClr>
                </a:solidFill>
                <a:latin typeface="+mn-lt"/>
                <a:cs typeface="+mn-ea"/>
                <a:sym typeface="+mn-lt"/>
              </a:endParaRPr>
            </a:p>
          </p:txBody>
        </p:sp>
      </p:grpSp>
      <p:cxnSp>
        <p:nvCxnSpPr>
          <p:cNvPr id="78" name="Straight Connector 8"/>
          <p:cNvCxnSpPr/>
          <p:nvPr/>
        </p:nvCxnSpPr>
        <p:spPr>
          <a:xfrm>
            <a:off x="5355280" y="2399390"/>
            <a:ext cx="2790825" cy="0"/>
          </a:xfrm>
          <a:prstGeom prst="line">
            <a:avLst/>
          </a:prstGeom>
          <a:ln w="101600">
            <a:solidFill>
              <a:schemeClr val="accent2">
                <a:lumMod val="10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353050" y="1526662"/>
            <a:ext cx="2066926" cy="811887"/>
            <a:chOff x="7212249" y="1592454"/>
            <a:chExt cx="2755901" cy="1082516"/>
          </a:xfrm>
        </p:grpSpPr>
        <p:sp>
          <p:nvSpPr>
            <p:cNvPr id="77" name="TextBox 6"/>
            <p:cNvSpPr txBox="1"/>
            <p:nvPr/>
          </p:nvSpPr>
          <p:spPr>
            <a:xfrm>
              <a:off x="7212250" y="1592454"/>
              <a:ext cx="2755900" cy="677108"/>
            </a:xfrm>
            <a:prstGeom prst="rect">
              <a:avLst/>
            </a:prstGeom>
            <a:noFill/>
          </p:spPr>
          <p:txBody>
            <a:bodyPr wrap="square" lIns="0" rIns="0">
              <a:spAutoFit/>
            </a:bodyPr>
            <a:lstStyle/>
            <a:p>
              <a:r>
                <a:rPr lang="zh-CN" altLang="en-US" sz="2700" b="1" dirty="0">
                  <a:solidFill>
                    <a:schemeClr val="bg2">
                      <a:lumMod val="25000"/>
                    </a:schemeClr>
                  </a:solidFill>
                  <a:latin typeface="+mn-lt"/>
                  <a:cs typeface="+mn-ea"/>
                  <a:sym typeface="+mn-lt"/>
                </a:rPr>
                <a:t>数据分析</a:t>
              </a:r>
            </a:p>
          </p:txBody>
        </p:sp>
        <p:sp>
          <p:nvSpPr>
            <p:cNvPr id="79" name="TextBox 6"/>
            <p:cNvSpPr txBox="1"/>
            <p:nvPr/>
          </p:nvSpPr>
          <p:spPr>
            <a:xfrm>
              <a:off x="7212249" y="2219461"/>
              <a:ext cx="1990117" cy="455509"/>
            </a:xfrm>
            <a:prstGeom prst="rect">
              <a:avLst/>
            </a:prstGeom>
            <a:noFill/>
          </p:spPr>
          <p:txBody>
            <a:bodyPr wrap="square" lIns="0" rIns="0">
              <a:spAutoFit/>
            </a:bodyPr>
            <a:lstStyle/>
            <a:p>
              <a:pPr eaLnBrk="1" fontAlgn="auto" hangingPunct="1">
                <a:lnSpc>
                  <a:spcPct val="90000"/>
                </a:lnSpc>
                <a:spcBef>
                  <a:spcPts val="0"/>
                </a:spcBef>
                <a:spcAft>
                  <a:spcPts val="0"/>
                </a:spcAft>
                <a:defRPr/>
              </a:pPr>
              <a:r>
                <a:rPr lang="en-US" altLang="zh-CN" dirty="0">
                  <a:latin typeface="+mn-lt"/>
                  <a:cs typeface="+mn-ea"/>
                  <a:sym typeface="+mn-lt"/>
                </a:rPr>
                <a:t>Demo training</a:t>
              </a:r>
              <a:endParaRPr lang="en-US" dirty="0">
                <a:latin typeface="+mn-lt"/>
                <a:cs typeface="+mn-ea"/>
                <a:sym typeface="+mn-lt"/>
              </a:endParaRPr>
            </a:p>
          </p:txBody>
        </p:sp>
      </p:grpSp>
      <p:sp>
        <p:nvSpPr>
          <p:cNvPr id="80"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200">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用户分析</a:t>
            </a:r>
            <a:endParaRPr lang="en-AU" altLang="zh-CN" dirty="0">
              <a:solidFill>
                <a:srgbClr val="43536A"/>
              </a:solidFill>
              <a:latin typeface="+mn-lt"/>
              <a:ea typeface="+mn-ea"/>
              <a:cs typeface="+mn-ea"/>
              <a:sym typeface="+mn-lt"/>
            </a:endParaRPr>
          </a:p>
        </p:txBody>
      </p:sp>
      <p:sp>
        <p:nvSpPr>
          <p:cNvPr id="81" name="TextBox 20"/>
          <p:cNvSpPr txBox="1"/>
          <p:nvPr/>
        </p:nvSpPr>
        <p:spPr>
          <a:xfrm>
            <a:off x="3505199" y="578183"/>
            <a:ext cx="2133602" cy="233975"/>
          </a:xfrm>
          <a:prstGeom prst="rect">
            <a:avLst/>
          </a:prstGeom>
          <a:noFill/>
        </p:spPr>
        <p:txBody>
          <a:bodyPr wrap="square" rtlCol="0">
            <a:spAutoFit/>
          </a:bodyPr>
          <a:lstStyle/>
          <a:p>
            <a:pPr algn="ctr" defTabSz="914400">
              <a:lnSpc>
                <a:spcPct val="150000"/>
              </a:lnSpc>
              <a:spcBef>
                <a:spcPct val="20000"/>
              </a:spcBef>
              <a:defRPr/>
            </a:pPr>
            <a:r>
              <a:rPr lang="en-US" altLang="zh-CN" sz="700" dirty="0">
                <a:solidFill>
                  <a:schemeClr val="bg1">
                    <a:lumMod val="50000"/>
                  </a:schemeClr>
                </a:solidFill>
                <a:latin typeface="+mn-lt"/>
                <a:cs typeface="+mn-ea"/>
                <a:sym typeface="+mn-lt"/>
              </a:rPr>
              <a:t>User Analysis</a:t>
            </a:r>
          </a:p>
        </p:txBody>
      </p:sp>
      <p:sp>
        <p:nvSpPr>
          <p:cNvPr id="82" name="矩形 81"/>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3" name="组合 82"/>
          <p:cNvGrpSpPr/>
          <p:nvPr/>
        </p:nvGrpSpPr>
        <p:grpSpPr>
          <a:xfrm>
            <a:off x="3588924" y="311398"/>
            <a:ext cx="1978192" cy="457200"/>
            <a:chOff x="3588924" y="311398"/>
            <a:chExt cx="1978192" cy="457200"/>
          </a:xfrm>
        </p:grpSpPr>
        <p:sp>
          <p:nvSpPr>
            <p:cNvPr id="84" name="L 形 83"/>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L 形 84"/>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100000" fill="hold" nodeType="withEffect">
                                  <p:stCondLst>
                                    <p:cond delay="0"/>
                                  </p:stCondLst>
                                  <p:childTnLst>
                                    <p:animMotion origin="layout" path="M 0.04453 -0.00949 L -1.875E-6 -0.00925 " pathEditMode="fixed" rAng="0" ptsTypes="AA">
                                      <p:cBhvr>
                                        <p:cTn id="9" dur="1000" fill="hold"/>
                                        <p:tgtEl>
                                          <p:spTgt spid="3"/>
                                        </p:tgtEl>
                                        <p:attrNameLst>
                                          <p:attrName>ppt_x</p:attrName>
                                          <p:attrName>ppt_y</p:attrName>
                                        </p:attrNameLst>
                                      </p:cBhvr>
                                      <p:rCtr x="-2227" y="0"/>
                                    </p:animMotion>
                                  </p:childTnLst>
                                </p:cTn>
                              </p:par>
                              <p:par>
                                <p:cTn id="10" presetID="10" presetClass="entr" presetSubtype="0" fill="hold" nodeType="withEffect">
                                  <p:stCondLst>
                                    <p:cond delay="25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par>
                                <p:cTn id="13" presetID="42" presetClass="path" presetSubtype="0" decel="100000" fill="hold" nodeType="withEffect">
                                  <p:stCondLst>
                                    <p:cond delay="250"/>
                                  </p:stCondLst>
                                  <p:childTnLst>
                                    <p:animMotion origin="layout" path="M 0.04453 -0.00949 L -1.875E-6 -0.00925 " pathEditMode="fixed" rAng="0" ptsTypes="AA">
                                      <p:cBhvr>
                                        <p:cTn id="14" dur="1000" fill="hold"/>
                                        <p:tgtEl>
                                          <p:spTgt spid="78"/>
                                        </p:tgtEl>
                                        <p:attrNameLst>
                                          <p:attrName>ppt_x</p:attrName>
                                          <p:attrName>ppt_y</p:attrName>
                                        </p:attrNameLst>
                                      </p:cBhvr>
                                      <p:rCtr x="-2227" y="0"/>
                                    </p:animMotion>
                                  </p:childTnLst>
                                </p:cTn>
                              </p:par>
                              <p:par>
                                <p:cTn id="15" presetID="10" presetClass="entr" presetSubtype="0" fill="hold" grpId="0" nodeType="withEffect">
                                  <p:stCondLst>
                                    <p:cond delay="500"/>
                                  </p:stCondLst>
                                  <p:childTnLst>
                                    <p:set>
                                      <p:cBhvr>
                                        <p:cTn id="16" dur="1" fill="hold">
                                          <p:stCondLst>
                                            <p:cond delay="0"/>
                                          </p:stCondLst>
                                        </p:cTn>
                                        <p:tgtEl>
                                          <p:spTgt spid="8637"/>
                                        </p:tgtEl>
                                        <p:attrNameLst>
                                          <p:attrName>style.visibility</p:attrName>
                                        </p:attrNameLst>
                                      </p:cBhvr>
                                      <p:to>
                                        <p:strVal val="visible"/>
                                      </p:to>
                                    </p:set>
                                    <p:animEffect transition="in" filter="fade">
                                      <p:cBhvr>
                                        <p:cTn id="17" dur="750"/>
                                        <p:tgtEl>
                                          <p:spTgt spid="8637"/>
                                        </p:tgtEl>
                                      </p:cBhvr>
                                    </p:animEffect>
                                  </p:childTnLst>
                                </p:cTn>
                              </p:par>
                              <p:par>
                                <p:cTn id="18" presetID="42" presetClass="path" presetSubtype="0" decel="100000" fill="hold" grpId="1" nodeType="withEffect">
                                  <p:stCondLst>
                                    <p:cond delay="500"/>
                                  </p:stCondLst>
                                  <p:childTnLst>
                                    <p:animMotion origin="layout" path="M -0.00209 0.11111 L 3.33333E-6 -3.33333E-6 " pathEditMode="relative" rAng="0" ptsTypes="AA">
                                      <p:cBhvr>
                                        <p:cTn id="19" dur="1300" fill="hold"/>
                                        <p:tgtEl>
                                          <p:spTgt spid="8637"/>
                                        </p:tgtEl>
                                        <p:attrNameLst>
                                          <p:attrName>ppt_x</p:attrName>
                                          <p:attrName>ppt_y</p:attrName>
                                        </p:attrNameLst>
                                      </p:cBhvr>
                                      <p:rCtr x="104" y="-5556"/>
                                    </p:animMotion>
                                  </p:childTnLst>
                                </p:cTn>
                              </p:par>
                              <p:par>
                                <p:cTn id="20" presetID="10" presetClass="entr" presetSubtype="0" fill="hold" nodeType="withEffect">
                                  <p:stCondLst>
                                    <p:cond delay="11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nodeType="withEffect">
                                  <p:stCondLst>
                                    <p:cond delay="19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7" grpId="0" animBg="1"/>
      <p:bldP spid="863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科技公司"/>
</p:tagLst>
</file>

<file path=ppt/theme/theme1.xml><?xml version="1.0" encoding="utf-8"?>
<a:theme xmlns:a="http://schemas.openxmlformats.org/drawingml/2006/main" name="www.2ppt.com">
  <a:themeElements>
    <a:clrScheme name="自定义 4">
      <a:dk1>
        <a:sysClr val="windowText" lastClr="000000"/>
      </a:dk1>
      <a:lt1>
        <a:sysClr val="window" lastClr="FFFFFF"/>
      </a:lt1>
      <a:dk2>
        <a:srgbClr val="44546A"/>
      </a:dk2>
      <a:lt2>
        <a:srgbClr val="E7E6E6"/>
      </a:lt2>
      <a:accent1>
        <a:srgbClr val="1F4C6B"/>
      </a:accent1>
      <a:accent2>
        <a:srgbClr val="D14E5B"/>
      </a:accent2>
      <a:accent3>
        <a:srgbClr val="1F4C6B"/>
      </a:accent3>
      <a:accent4>
        <a:srgbClr val="D14E5B"/>
      </a:accent4>
      <a:accent5>
        <a:srgbClr val="1F4C6B"/>
      </a:accent5>
      <a:accent6>
        <a:srgbClr val="D14E5B"/>
      </a:accent6>
      <a:hlink>
        <a:srgbClr val="1F4C6B"/>
      </a:hlink>
      <a:folHlink>
        <a:srgbClr val="D14E5B"/>
      </a:folHlink>
    </a:clrScheme>
    <a:fontScheme name="kex4lmk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3550</Words>
  <Application>Microsoft Office PowerPoint</Application>
  <PresentationFormat>全屏显示(16:9)</PresentationFormat>
  <Paragraphs>413</Paragraphs>
  <Slides>28</Slides>
  <Notes>12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Aller Light</vt:lpstr>
      <vt:lpstr>Bebas Neue Bold</vt:lpstr>
      <vt:lpstr>Helvetica Light</vt:lpstr>
      <vt:lpstr>Open Sans Light</vt:lpstr>
      <vt:lpstr>宋体</vt:lpstr>
      <vt:lpstr>微软雅黑</vt:lpstr>
      <vt:lpstr>微软雅黑</vt:lpstr>
      <vt:lpstr>Arial</vt:lpstr>
      <vt:lpstr>Calibri</vt:lpstr>
      <vt:lpstr>Wingdings</vt:lpstr>
      <vt:lpstr>www.2ppt.com</vt:lpstr>
      <vt:lpstr>PowerPoint 演示文稿</vt:lpstr>
      <vt:lpstr>PowerPoint 演示文稿</vt:lpstr>
      <vt:lpstr>PowerPoint 演示文稿</vt:lpstr>
      <vt:lpstr>PowerPoint 演示文稿</vt:lpstr>
      <vt:lpstr>Our Team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2014-09-17T03:37:00Z</dcterms:created>
  <dcterms:modified xsi:type="dcterms:W3CDTF">2023-01-10T06:36:22Z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A1FF8FEC46CF4AA9AD27CECE8BF716EC</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