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6.xml" ContentType="application/vnd.openxmlformats-officedocument.presentationml.notesSlide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457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4" r:id="rId29"/>
    <p:sldId id="495" r:id="rId30"/>
    <p:sldId id="496" r:id="rId31"/>
    <p:sldId id="497" r:id="rId32"/>
    <p:sldId id="462" r:id="rId33"/>
  </p:sldIdLst>
  <p:sldSz cx="12192000" cy="6858000"/>
  <p:notesSz cx="6858000" cy="9144000"/>
  <p:embeddedFontLst>
    <p:embeddedFont>
      <p:font typeface="Roboto Bold" pitchFamily="2" charset="0"/>
      <p:bold r:id="rId35"/>
    </p:embeddedFont>
    <p:embeddedFont>
      <p:font typeface="OPPOSans R" panose="02010600030101010101" charset="-122"/>
      <p:regular r:id="rId36"/>
    </p:embeddedFont>
    <p:embeddedFont>
      <p:font typeface="Roboto Regular" pitchFamily="2" charset="0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3F"/>
    <a:srgbClr val="E4B684"/>
    <a:srgbClr val="C0936B"/>
    <a:srgbClr val="E8681A"/>
    <a:srgbClr val="FDB00D"/>
    <a:srgbClr val="F5B700"/>
    <a:srgbClr val="FFD146"/>
    <a:srgbClr val="FFFDF8"/>
    <a:srgbClr val="FFF6E8"/>
    <a:srgbClr val="C58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>
        <p:scale>
          <a:sx n="66" d="100"/>
          <a:sy n="66" d="100"/>
        </p:scale>
        <p:origin x="701" y="1114"/>
      </p:cViewPr>
      <p:guideLst>
        <p:guide pos="461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40062" y="2421461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72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古代诗歌四首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6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37137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1266" name="TextBox 2"/>
          <p:cNvSpPr/>
          <p:nvPr>
            <p:custDataLst>
              <p:tags r:id="rId2"/>
            </p:custDataLst>
          </p:nvPr>
        </p:nvSpPr>
        <p:spPr>
          <a:xfrm>
            <a:off x="1864249" y="1833042"/>
            <a:ext cx="846350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朗读指导：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注意朗读的语调；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讲究朗读的速度；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突出朗读的停顿：朗读古诗要抑扬顿挫，才能体会古诗的真正意义；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所谓重音，即根据诗歌的内容判断，有些诗和诗句必须重读、加以强调。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47129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赏析语言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1100057" y="1932959"/>
            <a:ext cx="1014413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《观沧海》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．如何理解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东临碣石，以观沧海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这一句？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“东临碣石，以观沧海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，开篇点题，交代了观察的方位以及观察的对象，这两句虽然没有直接写到人，但我们仿佛看到了曹操登山望海时的那种勃勃英姿。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字统领全篇，是诗的线索，全诗以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字展开，写登山所见。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376834" y="1909986"/>
            <a:ext cx="943833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．哪些诗句最能体现诗人博大的胸怀？诗人是怀着怎样的感情描绘大海的？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日月之行，若出其中；星汉灿烂，若出其里。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大海的形象正是诗人形象的化身。在踌躇满志的时候，他借大海的形象抒发了建功立业的愿望，写出了千百年来脍炙人口的雄浑诗句。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301541" y="1448322"/>
            <a:ext cx="958891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日月之行，若出其中；星汉灿烂，若出其里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这四句是全诗的高潮，诗人运用了什么样的表现手法？有怎样的表达效果？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运用了夸张的手法创造出一种极其开阔的意境，给诗歌增添了积极的浪漫主义色彩。诗人借助想象来表现大海吞吐日月星辰的气概，写出大海的气势和胸怀。想象奇特，胸怀开阔，渗透着诗人自己的雄心壮志和昂扬奋发的精神。展现了诗人力挽狂澜、重建天下的雄心，塑造了自我豪气盖世的英雄形象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254314" y="1833042"/>
            <a:ext cx="968337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．诗人在这首诗中把自己欲建功立业的雄心壮志表达得淋漓尽致，诗人借助了什么手法来表达自己的情感？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句描写海水与山岛，是实景；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句表现大海吞吐日月星辰的气概，是想象之景。虚实结合，借景抒情，描写沧海的壮丽景色，表现了诗人博大的胸怀，抒发了统一天下的宏伟抱负。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331686" y="1448322"/>
            <a:ext cx="9528629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《闻王昌龄左迁龙标遥有此寄》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．春天的景物很多，为什么诗人挑选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杨花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子规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来写？说说你的理解。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“杨花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漂泊不定，给人飘零流落之感，“子规”啼鸣暗含悲痛之情；诗人选取暮春时节的这两种景物，渲染了哀伤的氛围，融情入景。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．在这首诗中，诗人将怎样的愁绪寄予了明月？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对朋友深深的思念和担忧。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132673" y="1325406"/>
            <a:ext cx="8569325" cy="15041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《次北固山下》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．诗的四联各写了什么内容？四联之间有怎样的关系？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80" y="2706259"/>
            <a:ext cx="1872657" cy="31067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1035260" y="1540655"/>
            <a:ext cx="10121481" cy="45243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首联：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点题。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青山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指北固山，诗人此刻在船上，“客路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即行客前进的路，想象船到镇江后，还要乘驿车到别处，暗含旅途奔波之意。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颔联：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写船上所见景色。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阔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正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悬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四字炼得好：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潮平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，两岸才显得宽阔；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风正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，帆才有悬空的态势。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潮平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句又是为颈联中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江春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句作铺垫。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颈联：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既写景又点明了时令。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残夜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指夜将尽未尽之时。夜还未消尽，红日已从海上升起，江上春早，旧年未过新春已来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时间过得这么快，怎能不令人感慨系之！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尾联：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诗人离家日久，新年来到，正是家人团聚之时，而自己旅途他乡，久不得归，见到此景，情何以堪？由此他自然想到要借大雁来给他传递家书了。全诗情感真切，情景交融，浑然一体。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336710" y="1833042"/>
            <a:ext cx="951858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．哪些诗句直接表达了思乡之情？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尾联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乡书何处达？归雁洛阳边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直接表达了思乡之情。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海日生残夜，江春入旧年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两句历来是千古传诵的名句，你认为该如何理解呢？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作者从炼字着眼，把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作为新生的美好事物的象征，并且用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字使之拟人化，赋予它们以人的意志和情思。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660400" y="1054100"/>
            <a:ext cx="10474960" cy="2554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《天净沙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秋思》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．本曲前三行列出了哪些景物？分别渲染了怎样的氛围？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枯藤、老树、昏鸦、小桥、流水、人家、古道、西风、瘦马。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23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92" y="3681155"/>
            <a:ext cx="3211499" cy="214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TextBox 4"/>
          <p:cNvSpPr/>
          <p:nvPr/>
        </p:nvSpPr>
        <p:spPr>
          <a:xfrm>
            <a:off x="1492460" y="1602210"/>
            <a:ext cx="920708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有感情地反复朗读诗歌，背诵诗歌。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了解诗词有关知识，理解诗歌所表达的思想感情。品味诗歌语言，体味诗歌的意境；培养赏读诗歌的能力，提高古诗文修养。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培养热爱祖国古代文化知识的思想感情，提高文化品位和审美情趣。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5" name="TextBox 1"/>
          <p:cNvSpPr/>
          <p:nvPr>
            <p:custDataLst>
              <p:tags r:id="rId1"/>
            </p:custDataLst>
          </p:nvPr>
        </p:nvSpPr>
        <p:spPr>
          <a:xfrm>
            <a:off x="1251299" y="1833042"/>
            <a:ext cx="968940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前三句渲染了一种凄清孤寂的氛围。笼罩在苍茫暮色中的枯藤、老树、乌鸦，呈现出一派萧瑟凄凉的景象。昏鸦归巢反衬出游子的漂泊无所归宿。小桥流水旁的人家，亲人团聚的天伦之乐，透露出游子对宁静温馨的家园生活的向往，也反衬出有家归不得的悲苦。寒风飕飕，一匹瘦骨嶙峋的老马正在蜿蜒古道上艰难跋涉。羁思旅愁，借景物自然显现，使人联想无穷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29" name="TextBox 1"/>
          <p:cNvSpPr/>
          <p:nvPr>
            <p:custDataLst>
              <p:tags r:id="rId1"/>
            </p:custDataLst>
          </p:nvPr>
        </p:nvSpPr>
        <p:spPr>
          <a:xfrm>
            <a:off x="1165888" y="1602210"/>
            <a:ext cx="9860224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断肠人在天涯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这一句在文中有何作用？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点明全文主旨：昏鸦还知道投树栖息，小桥流水旁的人家也有安身之地，而骑着瘦马的游子却只能在西风古道上奔波。“夕阳”如血，倍添迟暮苍凉之气氛。“天涯”二字与夕阳配合，加重了悲凄衰残的色彩，说尽了千古羁旅人沉重的脚步与无限的愁闷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．这首小令抒发了诗人怎样的思想感情？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这首小令寄情于物，通过对众多自然景物的描写，抒发了天涯游子深沉的思乡愁绪和孤独寂寞的情怀。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79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11" y="2965093"/>
            <a:ext cx="4290728" cy="27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8328" y="1311690"/>
            <a:ext cx="288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枯藤老树昏鸦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5" name="Text Box 9"/>
          <p:cNvSpPr/>
          <p:nvPr>
            <p:custDataLst>
              <p:tags r:id="rId3"/>
            </p:custDataLst>
          </p:nvPr>
        </p:nvSpPr>
        <p:spPr>
          <a:xfrm>
            <a:off x="588328" y="1903861"/>
            <a:ext cx="619283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缠满枯藤的老树上栖着黄昏时的乌鸦。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Text Box 10"/>
          <p:cNvSpPr/>
          <p:nvPr>
            <p:custDataLst>
              <p:tags r:id="rId4"/>
            </p:custDataLst>
          </p:nvPr>
        </p:nvSpPr>
        <p:spPr>
          <a:xfrm>
            <a:off x="622142" y="2434477"/>
            <a:ext cx="70675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(“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枯、老、昏”渲染出肃杀悲凉的气氛。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18" name="图片 1"/>
          <p:cNvPicPr>
            <a:picLocks noGrp="1"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03" y="1079849"/>
            <a:ext cx="3143755" cy="47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4819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400" y="1359535"/>
            <a:ext cx="2792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小桥流水人家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Text Box 5"/>
          <p:cNvSpPr/>
          <p:nvPr>
            <p:custDataLst>
              <p:tags r:id="rId3"/>
            </p:custDataLst>
          </p:nvPr>
        </p:nvSpPr>
        <p:spPr>
          <a:xfrm>
            <a:off x="660400" y="2069100"/>
            <a:ext cx="6840537" cy="400110"/>
          </a:xfrm>
          <a:prstGeom prst="rect">
            <a:avLst/>
          </a:prstGeom>
          <a:solidFill>
            <a:schemeClr val="bg1">
              <a:alpha val="61960"/>
            </a:schemeClr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小桥下河水淙淙流淌，河边住着一些人家。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842" name="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90" y="3028447"/>
            <a:ext cx="4202900" cy="2794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843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400" y="1245553"/>
            <a:ext cx="2736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古道西风瘦马</a:t>
            </a:r>
          </a:p>
        </p:txBody>
      </p:sp>
      <p:sp>
        <p:nvSpPr>
          <p:cNvPr id="25603" name="文本框 2"/>
          <p:cNvSpPr/>
          <p:nvPr>
            <p:custDataLst>
              <p:tags r:id="rId3"/>
            </p:custDataLst>
          </p:nvPr>
        </p:nvSpPr>
        <p:spPr>
          <a:xfrm>
            <a:off x="660400" y="1899742"/>
            <a:ext cx="734536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荒凉的古道上，萧瑟的秋风里走着一匹瘦马。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67" name="文本框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278255"/>
            <a:ext cx="496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夕阳西下，断肠人在天涯。</a:t>
            </a:r>
          </a:p>
        </p:txBody>
      </p:sp>
      <p:sp>
        <p:nvSpPr>
          <p:cNvPr id="26627" name="文本框 2"/>
          <p:cNvSpPr/>
          <p:nvPr>
            <p:custDataLst>
              <p:tags r:id="rId2"/>
            </p:custDataLst>
          </p:nvPr>
        </p:nvSpPr>
        <p:spPr>
          <a:xfrm>
            <a:off x="660399" y="1875156"/>
            <a:ext cx="8424862" cy="4346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2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夕阳就要从西边落下，孤寂忧伤的游子还漂泊在天涯。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0470"/>
            <a:ext cx="4369079" cy="289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91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6763" y="1377061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27651" name="TextBox 3"/>
          <p:cNvSpPr/>
          <p:nvPr>
            <p:custDataLst>
              <p:tags r:id="rId2"/>
            </p:custDataLst>
          </p:nvPr>
        </p:nvSpPr>
        <p:spPr>
          <a:xfrm>
            <a:off x="1231752" y="1909986"/>
            <a:ext cx="9728496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《观沧海》采用情景交融、虚实相映的写法，借景抒情，将眼前海上的景色和自己的雄心壮志融合在一起，表达了诗人的豪情壮志。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《闻王昌龄左迁龙标遥有此寄》寄情于景，想象丰富，语言含蓄凝练。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《次北固山下》采用寓情于景、景中含理的写法，不仅写景逼真，叙事确切，而且表现出具有普遍意义的生活哲理。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《天净沙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秋思》运用了传统的寄情于景的写法，把本来抽象的、难以表达的悲苦之情借助景物画面表现得淋漓尽致。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73" name="TextBox 1"/>
          <p:cNvSpPr/>
          <p:nvPr>
            <p:custDataLst>
              <p:tags r:id="rId1"/>
            </p:custDataLst>
          </p:nvPr>
        </p:nvSpPr>
        <p:spPr>
          <a:xfrm>
            <a:off x="3392406" y="1338740"/>
            <a:ext cx="5407188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请你搜集几句有关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胸襟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抱负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思乡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的诗句。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先天下之忧而忧，后天下之乐而乐。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范仲淹《岳阳楼记》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长风破浪会有时，直挂云帆济沧海。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李白《行路难》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会当凌绝顶，一览众山小。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杜甫《望岳》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62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8685" y="1624171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096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r="4675" b="71567"/>
          <a:stretch>
            <a:fillRect/>
          </a:stretch>
        </p:blipFill>
        <p:spPr bwMode="auto">
          <a:xfrm>
            <a:off x="2542861" y="2154886"/>
            <a:ext cx="7106278" cy="32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8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3349" y="1571139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198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9201" r="22089" b="47337"/>
          <a:stretch>
            <a:fillRect/>
          </a:stretch>
        </p:blipFill>
        <p:spPr bwMode="auto">
          <a:xfrm>
            <a:off x="3503613" y="2251031"/>
            <a:ext cx="51847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000090" y="1448322"/>
            <a:ext cx="1019182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代诗词是我国文学宝库中一颗璀璨的明珠。其中有很多佳作，不仅语言隽美，而且意境深远；它们有的充满了生活的情趣，有的蕴含着深刻的哲理，因此千百年来广为传诵，成为了流传千古的名篇。我们在课外已经接触了不少优秀的古代诗词，从今天开始，我们将陆续学习课本中的四首古代诗歌，领会古人融情于景，借景抒情的手法和讲究炼字炼句的创作精神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10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3917" y="1571424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3011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52589" r="15218" b="23705"/>
          <a:stretch>
            <a:fillRect/>
          </a:stretch>
        </p:blipFill>
        <p:spPr bwMode="auto">
          <a:xfrm>
            <a:off x="2891631" y="2201025"/>
            <a:ext cx="64087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3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4449" y="1496696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4035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77013" r="15218"/>
          <a:stretch>
            <a:fillRect/>
          </a:stretch>
        </p:blipFill>
        <p:spPr bwMode="auto">
          <a:xfrm>
            <a:off x="2891631" y="2100881"/>
            <a:ext cx="64087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941438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838" y="127123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842886" y="1732895"/>
            <a:ext cx="701654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曹操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(155—220)，字孟德，沛国谯县(今安徽亳州)人，东汉末政治家、军事家、诗人。建安五年在官渡大败兵强地广的袁绍，此后逐渐统一了北方，建安十二年东征乌桓，也取得了很大的胜利。次年率军南下，被孙权、刘备的联军击败于赤壁。善诗歌，用乐府旧题抒发自已的政治抱负，气魄雄伟，慷慨悲凉，对汉末人民的苦难生活也有所反映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71" y="2896552"/>
            <a:ext cx="2571750" cy="277177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5" name="Rectangle 14"/>
          <p:cNvSpPr/>
          <p:nvPr>
            <p:custDataLst>
              <p:tags r:id="rId1"/>
            </p:custDataLst>
          </p:nvPr>
        </p:nvSpPr>
        <p:spPr>
          <a:xfrm>
            <a:off x="1122624" y="1717559"/>
            <a:ext cx="6875864" cy="22467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lnSpc>
                <a:spcPts val="55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李白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(701—762)，字太白，号青莲居士，唐代诗人，出生于西域。其诗歌具有浪漫主义特色，想象奇特丰富，作品收入《李太白全集》。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Rectangle 14"/>
          <p:cNvSpPr/>
          <p:nvPr>
            <p:custDataLst>
              <p:tags r:id="rId2"/>
            </p:custDataLst>
          </p:nvPr>
        </p:nvSpPr>
        <p:spPr>
          <a:xfrm>
            <a:off x="1045083" y="4413812"/>
            <a:ext cx="6953405" cy="8104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lnSpc>
                <a:spcPts val="5575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王湾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，生卒年不详，洛阳(今属河南)人，唐代诗人。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14" y="1717559"/>
            <a:ext cx="2758303" cy="39727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31086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69" name="Rectangle 14"/>
          <p:cNvSpPr/>
          <p:nvPr>
            <p:custDataLst>
              <p:tags r:id="rId1"/>
            </p:custDataLst>
          </p:nvPr>
        </p:nvSpPr>
        <p:spPr>
          <a:xfrm>
            <a:off x="1033805" y="1245019"/>
            <a:ext cx="6649235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just">
              <a:lnSpc>
                <a:spcPct val="25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马致远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(约1251—1321以后)，号东篱，大都(今北京)人，元代戏曲作家、散曲家。   一生著有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汉宫秋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青衫泪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荐福碑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岳阳楼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马丹阳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黄梁梦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等杂剧共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种，与关汉卿、郑光祖、白朴并称“元曲四大家” 。并写有小令、套数二百余首，后经人辑入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东篱乐府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。他在元代散曲作家群中，位居第一。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149" y="2955052"/>
            <a:ext cx="2027252" cy="1695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302349" y="1448322"/>
            <a:ext cx="9587303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．文体常识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乐府诗：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乐府诗是指由朝廷乐府系统或相当于乐府职能的音乐管理机关搜集、保存而流传下来的汉代诗歌。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律诗：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律诗起源于南朝齐永明时沈约等讲究声律、对仗的新体诗，至初唐沈佺期、宋之问时正式定型，成熟于盛唐时期。律诗要求诗句字数整齐划一，每首分别为五言、六言、七言句，简称五律、六律、七律，其中六律较少见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8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2193" y="3363983"/>
            <a:ext cx="102381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碣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石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        　</a:t>
            </a:r>
            <a:r>
              <a:rPr lang="zh-CN" altLang="zh-CN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澹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澹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  ）                      </a:t>
            </a:r>
            <a:r>
              <a:rPr lang="zh-CN" altLang="zh-CN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竦峙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" name="文本框 2"/>
          <p:cNvSpPr/>
          <p:nvPr>
            <p:custDataLst>
              <p:tags r:id="rId2"/>
            </p:custDataLst>
          </p:nvPr>
        </p:nvSpPr>
        <p:spPr>
          <a:xfrm>
            <a:off x="2134388" y="3664823"/>
            <a:ext cx="8826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jié</a:t>
            </a:r>
            <a:endParaRPr lang="en-US" altLang="zh-CN" sz="2000" b="1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文本框 3"/>
          <p:cNvSpPr/>
          <p:nvPr>
            <p:custDataLst>
              <p:tags r:id="rId3"/>
            </p:custDataLst>
          </p:nvPr>
        </p:nvSpPr>
        <p:spPr>
          <a:xfrm>
            <a:off x="5733726" y="3664823"/>
            <a:ext cx="93503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dàn</a:t>
            </a:r>
            <a:endParaRPr lang="en-US" altLang="zh-CN" sz="2000" b="1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文本框 4"/>
          <p:cNvSpPr/>
          <p:nvPr>
            <p:custDataLst>
              <p:tags r:id="rId4"/>
            </p:custDataLst>
          </p:nvPr>
        </p:nvSpPr>
        <p:spPr>
          <a:xfrm>
            <a:off x="9543251" y="3664823"/>
            <a:ext cx="20589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000" b="1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sǒng</a:t>
            </a: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zhì</a:t>
            </a:r>
            <a:endParaRPr lang="en-US" altLang="zh-CN" sz="2000" b="1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2" name="TextBox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82193" y="1316490"/>
            <a:ext cx="29527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rgbClr val="FECE3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2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901" y="1371377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2" name="TextBox 10"/>
          <p:cNvSpPr/>
          <p:nvPr>
            <p:custDataLst>
              <p:tags r:id="rId2"/>
            </p:custDataLst>
          </p:nvPr>
        </p:nvSpPr>
        <p:spPr>
          <a:xfrm>
            <a:off x="4115079" y="1833042"/>
            <a:ext cx="396184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竦峙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】耸立。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幸甚至哉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】幸运得很，好极了。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客路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】旅人前行的路。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昏鸦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】黄昏时将要回巢的乌鸦。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断肠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】形容悲伤到极点。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CE3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Microsoft Office PowerPoint</Application>
  <PresentationFormat>宽屏</PresentationFormat>
  <Paragraphs>162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Roboto Bold</vt:lpstr>
      <vt:lpstr>Wingdings</vt:lpstr>
      <vt:lpstr>OPPOSans R</vt:lpstr>
      <vt:lpstr>Roboto Regular</vt:lpstr>
      <vt:lpstr>思源黑体 CN Regular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2020-11-17T07:09:00Z</dcterms:created>
  <dcterms:modified xsi:type="dcterms:W3CDTF">2023-01-10T06:36:25Z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CDBCE13471314723841412061D67A78B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