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8" r:id="rId2"/>
    <p:sldId id="478" r:id="rId3"/>
    <p:sldId id="597" r:id="rId4"/>
    <p:sldId id="598" r:id="rId5"/>
    <p:sldId id="599" r:id="rId6"/>
    <p:sldId id="601" r:id="rId7"/>
    <p:sldId id="603" r:id="rId8"/>
    <p:sldId id="604" r:id="rId9"/>
    <p:sldId id="600" r:id="rId10"/>
    <p:sldId id="326" r:id="rId11"/>
    <p:sldId id="345" r:id="rId12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CD1F5"/>
    <a:srgbClr val="D3F8CE"/>
    <a:srgbClr val="D4F1E2"/>
    <a:srgbClr val="3EE6E2"/>
    <a:srgbClr val="F8ADC6"/>
    <a:srgbClr val="CC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1" autoAdjust="0"/>
    <p:restoredTop sz="90785" autoAdjust="0"/>
  </p:normalViewPr>
  <p:slideViewPr>
    <p:cSldViewPr>
      <p:cViewPr>
        <p:scale>
          <a:sx n="100" d="100"/>
          <a:sy n="100" d="100"/>
        </p:scale>
        <p:origin x="-4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17445F9-37BC-456D-AC71-BA49A32D17D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2F3B44A-EA4F-40DA-8FBC-6153714F584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5E98C11-20D4-47D3-A884-0FCB5C3C277F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0C2515E-DA1F-4792-BFAC-790D5D0EAB5C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F427C6B-9729-4526-84CB-F8737D8DB143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99182FA-28FE-4B3B-887E-5506B0E54735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8026114-5EC2-4946-AE83-8A4508331658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2E0CB3E-2AE7-44F6-AAD1-4A5FD5790993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0D2E83F-DA7A-4DCC-BACC-223FDAFE86D0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28B90D4-D07C-4499-B206-0AC5CE255808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DDAD4E8-30B6-4752-903D-0A06B71E7636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348880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00B05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2666380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344698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8341-C587-410A-85D5-A6724129AB6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C0B64-E2DA-4E92-B0F0-7CADEB86C0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E9E6-C7E2-43B8-9F26-3333EDFE650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7FF9F-F59A-4365-B44F-11E359C03F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1C83A-9967-4BC4-8F9C-8651057188B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8D35-4826-4F65-90C7-0ABB3A06AB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8283 w 9164371"/>
              <a:gd name="T1" fmla="*/ 3 h 1402412"/>
              <a:gd name="T2" fmla="*/ 9177821 w 9164371"/>
              <a:gd name="T3" fmla="*/ 3 h 1402412"/>
              <a:gd name="T4" fmla="*/ 9162492 w 9164371"/>
              <a:gd name="T5" fmla="*/ 3 h 1402412"/>
              <a:gd name="T6" fmla="*/ 6514200 w 9164371"/>
              <a:gd name="T7" fmla="*/ 3 h 1402412"/>
              <a:gd name="T8" fmla="*/ 3121073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2814 w 9164371"/>
              <a:gd name="T19" fmla="*/ 3 h 1402412"/>
              <a:gd name="T20" fmla="*/ 6460392 w 9164371"/>
              <a:gd name="T21" fmla="*/ 3 h 1402412"/>
              <a:gd name="T22" fmla="*/ 9188694 w 9164371"/>
              <a:gd name="T23" fmla="*/ 0 h 1402412"/>
              <a:gd name="T24" fmla="*/ 9168283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00B050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F1C83A-9967-4BC4-8F9C-8651057188B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287E8D35-4826-4F65-90C7-0ABB3A06ABB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5\Unit5%20What&#8217;s%20the%20Weather%20like%20Today%20&#31532;2&#35838;&#26102;&#25945;&#23398;&#35838;&#20214;\Unit5_PartA_Let&#8217;s_talk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5\Unit5%20What&#8217;s%20the%20Weather%20like%20Today%20&#31532;2&#35838;&#26102;&#25945;&#23398;&#35838;&#20214;\Unit5_PartA_Let&#8217;s_talk&#35838;&#25991;&#24405;&#38899;_128k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5&#19979;\Unit5\Unit5%20What&#8217;s%20the%20Weather%20like%20Today%20&#31532;2&#35838;&#26102;&#25945;&#23398;&#35838;&#20214;\04_128k.mp3" TargetMode="External"/><Relationship Id="rId13" Type="http://schemas.microsoft.com/office/2007/relationships/media" Target="file:///D:\&#29579;&#25991;&#21375;\2017&#19978;&#21322;&#24180;&#36164;&#28304;&#24314;&#35774;\&#35838;&#20214;\&#35838;&#20214;&#36164;&#28304;&#24314;&#35774;\5&#19979;\Unit5\Unit5%20What&#8217;s%20the%20Weather%20like%20Today%20&#31532;2&#35838;&#26102;&#25945;&#23398;&#35838;&#20214;\07_128k.mp3" TargetMode="External"/><Relationship Id="rId3" Type="http://schemas.microsoft.com/office/2007/relationships/media" Target="file:///D:\&#29579;&#25991;&#21375;\2017&#19978;&#21322;&#24180;&#36164;&#28304;&#24314;&#35774;\&#35838;&#20214;\&#35838;&#20214;&#36164;&#28304;&#24314;&#35774;\5&#19979;\Unit5\Unit5%20What&#8217;s%20the%20Weather%20like%20Today%20&#31532;2&#35838;&#26102;&#25945;&#23398;&#35838;&#20214;\02_128k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5&#19979;\Unit5\Unit5%20What&#8217;s%20the%20Weather%20like%20Today%20&#31532;2&#35838;&#26102;&#25945;&#23398;&#35838;&#20214;\04_128k.mp3" TargetMode="External"/><Relationship Id="rId12" Type="http://schemas.openxmlformats.org/officeDocument/2006/relationships/audio" Target="file:///D:\&#29579;&#25991;&#21375;\2017&#19978;&#21322;&#24180;&#36164;&#28304;&#24314;&#35774;\&#35838;&#20214;\&#35838;&#20214;&#36164;&#28304;&#24314;&#35774;\5&#19979;\Unit5\Unit5%20What&#8217;s%20the%20Weather%20like%20Today%20&#31532;2&#35838;&#26102;&#25945;&#23398;&#35838;&#20214;\06_128k.mp3" TargetMode="External"/><Relationship Id="rId17" Type="http://schemas.openxmlformats.org/officeDocument/2006/relationships/image" Target="../media/image13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5\Unit5%20What&#8217;s%20the%20Weather%20like%20Today%20&#31532;2&#35838;&#26102;&#25945;&#23398;&#35838;&#20214;\01_128k.mp3" TargetMode="External"/><Relationship Id="rId16" Type="http://schemas.openxmlformats.org/officeDocument/2006/relationships/notesSlide" Target="../notesSlides/notesSlide5.xm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5\Unit5%20What&#8217;s%20the%20Weather%20like%20Today%20&#31532;2&#35838;&#26102;&#25945;&#23398;&#35838;&#20214;\01_128k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5&#19979;\Unit5\Unit5%20What&#8217;s%20the%20Weather%20like%20Today%20&#31532;2&#35838;&#26102;&#25945;&#23398;&#35838;&#20214;\03_128k.mp3" TargetMode="External"/><Relationship Id="rId11" Type="http://schemas.microsoft.com/office/2007/relationships/media" Target="file:///D:\&#29579;&#25991;&#21375;\2017&#19978;&#21322;&#24180;&#36164;&#28304;&#24314;&#35774;\&#35838;&#20214;\&#35838;&#20214;&#36164;&#28304;&#24314;&#35774;\5&#19979;\Unit5\Unit5%20What&#8217;s%20the%20Weather%20like%20Today%20&#31532;2&#35838;&#26102;&#25945;&#23398;&#35838;&#20214;\06_128k.mp3" TargetMode="External"/><Relationship Id="rId5" Type="http://schemas.microsoft.com/office/2007/relationships/media" Target="file:///D:\&#29579;&#25991;&#21375;\2017&#19978;&#21322;&#24180;&#36164;&#28304;&#24314;&#35774;\&#35838;&#20214;\&#35838;&#20214;&#36164;&#28304;&#24314;&#35774;\5&#19979;\Unit5\Unit5%20What&#8217;s%20the%20Weather%20like%20Today%20&#31532;2&#35838;&#26102;&#25945;&#23398;&#35838;&#20214;\03_128k.mp3" TargetMode="External"/><Relationship Id="rId15" Type="http://schemas.openxmlformats.org/officeDocument/2006/relationships/slideLayout" Target="../slideLayouts/slideLayout2.xml"/><Relationship Id="rId10" Type="http://schemas.openxmlformats.org/officeDocument/2006/relationships/audio" Target="file:///D:\&#29579;&#25991;&#21375;\2017&#19978;&#21322;&#24180;&#36164;&#28304;&#24314;&#35774;\&#35838;&#20214;\&#35838;&#20214;&#36164;&#28304;&#24314;&#35774;\5&#19979;\Unit5\Unit5%20What&#8217;s%20the%20Weather%20like%20Today%20&#31532;2&#35838;&#26102;&#25945;&#23398;&#35838;&#20214;\05_128k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5&#19979;\Unit5\Unit5%20What&#8217;s%20the%20Weather%20like%20Today%20&#31532;2&#35838;&#26102;&#25945;&#23398;&#35838;&#20214;\02_128k.mp3" TargetMode="External"/><Relationship Id="rId9" Type="http://schemas.microsoft.com/office/2007/relationships/media" Target="file:///D:\&#29579;&#25991;&#21375;\2017&#19978;&#21322;&#24180;&#36164;&#28304;&#24314;&#35774;\&#35838;&#20214;\&#35838;&#20214;&#36164;&#28304;&#24314;&#35774;\5&#19979;\Unit5\Unit5%20What&#8217;s%20the%20Weather%20like%20Today%20&#31532;2&#35838;&#26102;&#25945;&#23398;&#35838;&#20214;\05_128k.mp3" TargetMode="External"/><Relationship Id="rId14" Type="http://schemas.openxmlformats.org/officeDocument/2006/relationships/audio" Target="file:///D:\&#29579;&#25991;&#21375;\2017&#19978;&#21322;&#24180;&#36164;&#28304;&#24314;&#35774;\&#35838;&#20214;\&#35838;&#20214;&#36164;&#28304;&#24314;&#35774;\5&#19979;\Unit5\Unit5%20What&#8217;s%20the%20Weather%20like%20Today%20&#31532;2&#35838;&#26102;&#25945;&#23398;&#35838;&#20214;\07_128k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0" y="3661507"/>
            <a:ext cx="9144000" cy="962025"/>
          </a:xfrm>
        </p:spPr>
        <p:txBody>
          <a:bodyPr/>
          <a:lstStyle/>
          <a:p>
            <a:pPr>
              <a:defRPr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Unit5 What’s the weather like today?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TextBox 10"/>
          <p:cNvSpPr>
            <a:spLocks noChangeArrowheads="1"/>
          </p:cNvSpPr>
          <p:nvPr/>
        </p:nvSpPr>
        <p:spPr bwMode="auto">
          <a:xfrm>
            <a:off x="4787899" y="4623532"/>
            <a:ext cx="4010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b="1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第二课时</a:t>
            </a:r>
            <a:endParaRPr lang="en-US" altLang="zh-CN" sz="2800" b="1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755576" y="620688"/>
            <a:ext cx="33115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五年级下册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667" y="260648"/>
            <a:ext cx="3010749" cy="256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0" y="5829997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03275" y="1700213"/>
            <a:ext cx="7691438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397000" y="2663825"/>
            <a:ext cx="6054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-What’s the weather like …?</a:t>
            </a:r>
          </a:p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-It’s …</a:t>
            </a:r>
          </a:p>
        </p:txBody>
      </p:sp>
      <p:sp>
        <p:nvSpPr>
          <p:cNvPr id="18" name="矩形 17"/>
          <p:cNvSpPr/>
          <p:nvPr/>
        </p:nvSpPr>
        <p:spPr>
          <a:xfrm>
            <a:off x="1333500" y="2135188"/>
            <a:ext cx="4287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2157413"/>
            <a:ext cx="512762" cy="436562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11238" y="3738563"/>
            <a:ext cx="1176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e.g.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97000" y="4283075"/>
            <a:ext cx="7097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-What’s the weather like today?</a:t>
            </a:r>
          </a:p>
          <a:p>
            <a:pPr eaLnBrk="1" hangingPunct="1"/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-It’s sunny.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66050" y="508317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759205" y="6147210"/>
            <a:ext cx="1332409" cy="6080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550863" y="1752600"/>
            <a:ext cx="7927975" cy="440055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322263" y="661988"/>
            <a:ext cx="2184400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128713" y="1752600"/>
            <a:ext cx="7319962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请学生回家观察晚间的天气预报，并用英语记录北京、上海、广州、兰州和成都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个城市的天气状况。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 Let’s learn more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781050" y="210502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579438" y="35321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914400" y="3522663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579438" y="499745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771525" y="52895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914400" y="49974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19100" y="260350"/>
            <a:ext cx="2281238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&gt;&gt;Review</a:t>
            </a:r>
            <a:endParaRPr lang="zh-CN" altLang="en-US" sz="2400" i="1" dirty="0" smtClean="0"/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3109913" y="960438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1069975" y="1257300"/>
            <a:ext cx="77771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kumimoji="1" lang="en-US" altLang="zh-CN" sz="4800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weather report     sunny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kumimoji="1" lang="en-US" altLang="zh-CN" sz="4800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windy     cloudy      rainy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kumimoji="1" lang="en-US" altLang="zh-CN" sz="4800" dirty="0" smtClean="0">
                <a:solidFill>
                  <a:srgbClr val="000000"/>
                </a:solidFill>
                <a:latin typeface="+mj-lt"/>
                <a:cs typeface="Tahoma" panose="020B0604030504040204" pitchFamily="34" charset="0"/>
              </a:rPr>
              <a:t>snowy     moon      star       </a:t>
            </a:r>
            <a:endParaRPr kumimoji="1" lang="zh-CN" altLang="en-US" sz="3600" dirty="0" smtClean="0">
              <a:solidFill>
                <a:srgbClr val="000000"/>
              </a:solidFill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10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15140" y="4003013"/>
            <a:ext cx="586480" cy="68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42880" y="2408578"/>
            <a:ext cx="710897" cy="8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89317" y="3967039"/>
            <a:ext cx="675574" cy="79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59719" y="5386669"/>
            <a:ext cx="675778" cy="78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15140" y="5445709"/>
            <a:ext cx="655522" cy="76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37380" y="3967039"/>
            <a:ext cx="659431" cy="77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图片 2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2663" y="817563"/>
            <a:ext cx="9461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75388" y="2480926"/>
            <a:ext cx="622574" cy="72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62485" y="5497956"/>
            <a:ext cx="566287" cy="66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图片 2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5388" y="971550"/>
            <a:ext cx="9461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150" y="2386013"/>
            <a:ext cx="251936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46513" y="3257550"/>
            <a:ext cx="15843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49900" y="2152650"/>
            <a:ext cx="26638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87438" y="4037013"/>
            <a:ext cx="185102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4638" y="4200525"/>
            <a:ext cx="28590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"/>
          <p:cNvSpPr txBox="1"/>
          <p:nvPr/>
        </p:nvSpPr>
        <p:spPr bwMode="auto">
          <a:xfrm>
            <a:off x="577850" y="855663"/>
            <a:ext cx="37068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circle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706438" y="1389063"/>
            <a:ext cx="2641600" cy="1428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标题 2"/>
          <p:cNvSpPr txBox="1"/>
          <p:nvPr/>
        </p:nvSpPr>
        <p:spPr bwMode="auto">
          <a:xfrm>
            <a:off x="419100" y="260350"/>
            <a:ext cx="22812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08113" y="1395413"/>
            <a:ext cx="7034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What’s the weather like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3516" y="1844824"/>
            <a:ext cx="5996967" cy="4839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占位符 2"/>
          <p:cNvSpPr txBox="1"/>
          <p:nvPr/>
        </p:nvSpPr>
        <p:spPr bwMode="auto">
          <a:xfrm>
            <a:off x="577850" y="855663"/>
            <a:ext cx="4857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imagine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55638" y="1443038"/>
            <a:ext cx="32496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标题 2"/>
          <p:cNvSpPr txBox="1"/>
          <p:nvPr/>
        </p:nvSpPr>
        <p:spPr bwMode="auto">
          <a:xfrm>
            <a:off x="419100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73213" y="1314450"/>
            <a:ext cx="7489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are they talking about?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/>
        </p:nvSpPr>
        <p:spPr bwMode="auto">
          <a:xfrm>
            <a:off x="577850" y="855663"/>
            <a:ext cx="62976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Listen, then ask and answer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84213" y="1374775"/>
            <a:ext cx="50403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标题 2"/>
          <p:cNvSpPr txBox="1"/>
          <p:nvPr/>
        </p:nvSpPr>
        <p:spPr bwMode="auto">
          <a:xfrm>
            <a:off x="419100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00113" y="1479550"/>
            <a:ext cx="7034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What’s the weather like today?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11225" y="2608263"/>
            <a:ext cx="70358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Is it raining in this dialogue?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68375" y="3713163"/>
            <a:ext cx="87169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Does Wu Chen take the umbrella?</a:t>
            </a:r>
          </a:p>
        </p:txBody>
      </p:sp>
      <p:pic>
        <p:nvPicPr>
          <p:cNvPr id="18440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0213" y="170656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263" y="28956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" y="405765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65200" y="2046288"/>
            <a:ext cx="24844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It’s cloudy.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65200" y="3136900"/>
            <a:ext cx="248443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Yes, it is.</a:t>
            </a:r>
          </a:p>
        </p:txBody>
      </p:sp>
      <p:pic>
        <p:nvPicPr>
          <p:cNvPr id="18445" name="图片 1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4724400"/>
            <a:ext cx="18637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998538" y="4292600"/>
            <a:ext cx="3313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Yes, he does.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804025" y="4973638"/>
            <a:ext cx="981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答案</a:t>
            </a:r>
            <a:endParaRPr lang="en-US" altLang="zh-CN" sz="2800" b="1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0" name="Unit5_PartA_Let’s_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4930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4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8938" y="1635125"/>
            <a:ext cx="8215312" cy="669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Wu Chen: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What’s the weather like today, Mom?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62976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talk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74775"/>
            <a:ext cx="15843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标题 2"/>
          <p:cNvSpPr txBox="1"/>
          <p:nvPr/>
        </p:nvSpPr>
        <p:spPr bwMode="auto">
          <a:xfrm>
            <a:off x="419100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8938" y="2305050"/>
            <a:ext cx="8215312" cy="669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    Mom: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It’s cloudy.</a:t>
            </a:r>
          </a:p>
        </p:txBody>
      </p:sp>
      <p:sp>
        <p:nvSpPr>
          <p:cNvPr id="10" name="矩形 9"/>
          <p:cNvSpPr/>
          <p:nvPr/>
        </p:nvSpPr>
        <p:spPr>
          <a:xfrm>
            <a:off x="388938" y="2922588"/>
            <a:ext cx="8215312" cy="669925"/>
          </a:xfrm>
          <a:prstGeom prst="rect">
            <a:avLst/>
          </a:prstGeom>
          <a:solidFill>
            <a:srgbClr val="ECD1F5"/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     Dad: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No. It’s not cloudy. It’s rainy.</a:t>
            </a:r>
          </a:p>
        </p:txBody>
      </p:sp>
      <p:sp>
        <p:nvSpPr>
          <p:cNvPr id="11" name="矩形 10"/>
          <p:cNvSpPr/>
          <p:nvPr/>
        </p:nvSpPr>
        <p:spPr>
          <a:xfrm>
            <a:off x="419100" y="3536950"/>
            <a:ext cx="8185150" cy="669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Wu Chen: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Oh, look! It’s raining now.</a:t>
            </a:r>
          </a:p>
        </p:txBody>
      </p:sp>
      <p:sp>
        <p:nvSpPr>
          <p:cNvPr id="12" name="矩形 11"/>
          <p:cNvSpPr/>
          <p:nvPr/>
        </p:nvSpPr>
        <p:spPr>
          <a:xfrm>
            <a:off x="388938" y="4152900"/>
            <a:ext cx="8215312" cy="669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     Mom: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Take your umbrella with you.</a:t>
            </a:r>
          </a:p>
        </p:txBody>
      </p:sp>
      <p:sp>
        <p:nvSpPr>
          <p:cNvPr id="13" name="矩形 12"/>
          <p:cNvSpPr/>
          <p:nvPr/>
        </p:nvSpPr>
        <p:spPr>
          <a:xfrm>
            <a:off x="419100" y="4716463"/>
            <a:ext cx="8185150" cy="669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Wu Chen: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OK. See you, Mom and Dad!</a:t>
            </a:r>
          </a:p>
        </p:txBody>
      </p:sp>
      <p:sp>
        <p:nvSpPr>
          <p:cNvPr id="14" name="矩形 13"/>
          <p:cNvSpPr/>
          <p:nvPr/>
        </p:nvSpPr>
        <p:spPr>
          <a:xfrm>
            <a:off x="388938" y="5376863"/>
            <a:ext cx="8215312" cy="668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2800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Mom&amp;Dad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rPr>
              <a:t>See you, dear!</a:t>
            </a:r>
          </a:p>
        </p:txBody>
      </p:sp>
      <p:pic>
        <p:nvPicPr>
          <p:cNvPr id="15" name="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75895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413000"/>
            <a:ext cx="415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3043238"/>
            <a:ext cx="3841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0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3667125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0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4262438"/>
            <a:ext cx="4127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06_128k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4826000"/>
            <a:ext cx="449262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07_128k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3" y="5518150"/>
            <a:ext cx="43656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045075" y="6229350"/>
            <a:ext cx="3527425" cy="360363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kumimoji="1" lang="zh-CN" alt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点击小喇叭或文本框都可以播放音频</a:t>
            </a:r>
            <a:endParaRPr kumimoji="1" lang="zh-CN" alt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" name="太阳形 22"/>
          <p:cNvSpPr/>
          <p:nvPr/>
        </p:nvSpPr>
        <p:spPr>
          <a:xfrm>
            <a:off x="4716463" y="6229350"/>
            <a:ext cx="431800" cy="360363"/>
          </a:xfrm>
          <a:prstGeom prst="su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 txBox="1"/>
          <p:nvPr/>
        </p:nvSpPr>
        <p:spPr bwMode="auto">
          <a:xfrm>
            <a:off x="328613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3555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125538"/>
            <a:ext cx="82677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328613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7850" y="855663"/>
            <a:ext cx="62976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Match and say 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374775"/>
            <a:ext cx="25923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3938" y="2432050"/>
            <a:ext cx="18510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39813" y="3762375"/>
            <a:ext cx="15367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1250" y="5257800"/>
            <a:ext cx="1393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580242">
            <a:off x="6340476" y="2120900"/>
            <a:ext cx="13144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图片 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92850" y="3746500"/>
            <a:ext cx="14097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图片 1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27775" y="5173663"/>
            <a:ext cx="1516063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椭圆 11"/>
          <p:cNvSpPr/>
          <p:nvPr/>
        </p:nvSpPr>
        <p:spPr>
          <a:xfrm>
            <a:off x="3556000" y="2627313"/>
            <a:ext cx="1770063" cy="8366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rainy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459163" y="4083050"/>
            <a:ext cx="1992312" cy="83661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sunny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324225" y="5618163"/>
            <a:ext cx="2233613" cy="8366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snowy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68313" y="1265238"/>
            <a:ext cx="8675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A: What’s the weather like/How is the weather today?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B: It’s </a:t>
            </a:r>
            <a:r>
              <a:rPr lang="en-US" altLang="zh-CN" sz="28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rainy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. You’d better take your </a:t>
            </a:r>
            <a:r>
              <a:rPr lang="en-US" altLang="zh-CN" sz="28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umbrella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 txBox="1"/>
          <p:nvPr/>
        </p:nvSpPr>
        <p:spPr bwMode="auto">
          <a:xfrm>
            <a:off x="419100" y="260350"/>
            <a:ext cx="3505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274763" y="1604963"/>
            <a:ext cx="6238875" cy="584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What’s your favorite season?  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7652" name="Picture 2" descr="C:\Users\Administrator.7RTDXAWN5FS2D5C\Desktop\英语\英语教学PPT课件编写素材\book5图片\mifeng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000" y="1604963"/>
            <a:ext cx="1030288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4"/>
          <p:cNvSpPr txBox="1"/>
          <p:nvPr/>
        </p:nvSpPr>
        <p:spPr>
          <a:xfrm>
            <a:off x="1362075" y="2684463"/>
            <a:ext cx="4608513" cy="584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My favorite season is</a:t>
            </a:r>
            <a:r>
              <a:rPr lang="en-US" altLang="zh-CN" sz="3200" dirty="0">
                <a:solidFill>
                  <a:schemeClr val="tx1"/>
                </a:solidFill>
                <a:latin typeface="+mj-lt"/>
              </a:rPr>
              <a:t>…</a:t>
            </a:r>
            <a:endParaRPr lang="zh-CN" alt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Box 25"/>
          <p:cNvSpPr txBox="1"/>
          <p:nvPr/>
        </p:nvSpPr>
        <p:spPr>
          <a:xfrm>
            <a:off x="1287463" y="3792538"/>
            <a:ext cx="5976937" cy="584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What’s the weather like in…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1362075" y="5222875"/>
            <a:ext cx="1582738" cy="5857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It’s…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30"/>
          <p:cNvSpPr txBox="1"/>
          <p:nvPr/>
        </p:nvSpPr>
        <p:spPr>
          <a:xfrm>
            <a:off x="7011988" y="1939925"/>
            <a:ext cx="14398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</a:rPr>
              <a:t>spring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13" name="TextBox 34"/>
          <p:cNvSpPr txBox="1"/>
          <p:nvPr/>
        </p:nvSpPr>
        <p:spPr>
          <a:xfrm>
            <a:off x="6953250" y="2508250"/>
            <a:ext cx="17287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</a:rPr>
              <a:t>summer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14" name="TextBox 35"/>
          <p:cNvSpPr txBox="1"/>
          <p:nvPr/>
        </p:nvSpPr>
        <p:spPr>
          <a:xfrm>
            <a:off x="6977063" y="3006725"/>
            <a:ext cx="16557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</a:rPr>
              <a:t>autumn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15" name="TextBox 36"/>
          <p:cNvSpPr txBox="1"/>
          <p:nvPr/>
        </p:nvSpPr>
        <p:spPr>
          <a:xfrm>
            <a:off x="7011988" y="3500438"/>
            <a:ext cx="16557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</a:rPr>
              <a:t>winter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+mn-ea"/>
            </a:endParaRPr>
          </a:p>
        </p:txBody>
      </p:sp>
      <p:cxnSp>
        <p:nvCxnSpPr>
          <p:cNvPr id="16" name="直接箭头连接符 15"/>
          <p:cNvCxnSpPr>
            <a:endCxn id="12" idx="1"/>
          </p:cNvCxnSpPr>
          <p:nvPr/>
        </p:nvCxnSpPr>
        <p:spPr>
          <a:xfrm flipV="1">
            <a:off x="5732463" y="2232025"/>
            <a:ext cx="1279525" cy="65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14" idx="1"/>
          </p:cNvCxnSpPr>
          <p:nvPr/>
        </p:nvCxnSpPr>
        <p:spPr>
          <a:xfrm>
            <a:off x="5768975" y="2919413"/>
            <a:ext cx="1208088" cy="379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5715000" y="2865438"/>
            <a:ext cx="1327150" cy="23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5751513" y="2916238"/>
            <a:ext cx="1343025" cy="839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262063" y="4575175"/>
            <a:ext cx="64658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</a:rPr>
              <a:t>spring/summer/autumn/winter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93950" y="5224463"/>
            <a:ext cx="41084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</a:rPr>
              <a:t>warm/cold/hot/cool.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ea typeface="+mn-ea"/>
            </a:endParaRPr>
          </a:p>
        </p:txBody>
      </p:sp>
      <p:grpSp>
        <p:nvGrpSpPr>
          <p:cNvPr id="27666" name="组合 46"/>
          <p:cNvGrpSpPr/>
          <p:nvPr/>
        </p:nvGrpSpPr>
        <p:grpSpPr bwMode="auto">
          <a:xfrm>
            <a:off x="5651500" y="1082675"/>
            <a:ext cx="2571750" cy="571500"/>
            <a:chOff x="5857884" y="428608"/>
            <a:chExt cx="2571768" cy="571500"/>
          </a:xfrm>
        </p:grpSpPr>
        <p:sp>
          <p:nvSpPr>
            <p:cNvPr id="35" name="云形 34"/>
            <p:cNvSpPr/>
            <p:nvPr/>
          </p:nvSpPr>
          <p:spPr bwMode="auto">
            <a:xfrm>
              <a:off x="5857884" y="428608"/>
              <a:ext cx="2571768" cy="571500"/>
            </a:xfrm>
            <a:prstGeom prst="cloud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64000">
                  <a:schemeClr val="accent3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/>
            </a:p>
          </p:txBody>
        </p:sp>
        <p:sp>
          <p:nvSpPr>
            <p:cNvPr id="27670" name="TextBox 48"/>
            <p:cNvSpPr txBox="1">
              <a:spLocks noChangeArrowheads="1"/>
            </p:cNvSpPr>
            <p:nvPr/>
          </p:nvSpPr>
          <p:spPr bwMode="auto">
            <a:xfrm>
              <a:off x="6000760" y="476238"/>
              <a:ext cx="2300886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zh-CN" sz="2600" dirty="0">
                  <a:solidFill>
                    <a:schemeClr val="tx2"/>
                  </a:solidFill>
                  <a:latin typeface="Calibri" panose="020F0502020204030204" pitchFamily="34" charset="0"/>
                </a:rPr>
                <a:t>Ask and answer</a:t>
              </a:r>
              <a:endParaRPr lang="zh-CN" altLang="en-US" sz="26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7667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09663" y="22240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39813" y="424021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303</Words>
  <Application>Microsoft Office PowerPoint</Application>
  <PresentationFormat>全屏显示(4:3)</PresentationFormat>
  <Paragraphs>75</Paragraphs>
  <Slides>11</Slides>
  <Notes>9</Notes>
  <HiddenSlides>0</HiddenSlides>
  <MMClips>8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Unit5 What’s the weather like today?</vt:lpstr>
      <vt:lpstr>&gt;&gt;Review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2023-01-16T22:45:13Z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47FFC97A60984A128D1E18165FF413B7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