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7" r:id="rId9"/>
    <p:sldId id="261" r:id="rId10"/>
    <p:sldId id="262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TextEdit="1"/>
          </p:cNvSpPr>
          <p:nvPr/>
        </p:nvSpPr>
        <p:spPr>
          <a:xfrm>
            <a:off x="2339975" y="684213"/>
            <a:ext cx="4176713" cy="101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zh-CN" altLang="en-US" sz="6000" b="1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小数乘法</a:t>
            </a:r>
          </a:p>
        </p:txBody>
      </p:sp>
      <p:sp>
        <p:nvSpPr>
          <p:cNvPr id="14339" name="Text Box 6"/>
          <p:cNvSpPr txBox="1"/>
          <p:nvPr/>
        </p:nvSpPr>
        <p:spPr>
          <a:xfrm>
            <a:off x="395288" y="5805488"/>
            <a:ext cx="87487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4000" b="1" dirty="0">
              <a:solidFill>
                <a:schemeClr val="bg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492896"/>
            <a:ext cx="7907934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50" normalizeH="0" baseline="0" noProof="0" dirty="0" smtClean="0"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小数乘小数以及其的估算</a:t>
            </a:r>
          </a:p>
        </p:txBody>
      </p:sp>
      <p:sp>
        <p:nvSpPr>
          <p:cNvPr id="7" name="矩形 6"/>
          <p:cNvSpPr/>
          <p:nvPr/>
        </p:nvSpPr>
        <p:spPr>
          <a:xfrm>
            <a:off x="3319355" y="3789044"/>
            <a:ext cx="2779928" cy="43088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/>
          <p:cNvPicPr>
            <a:picLocks noChangeAspect="1"/>
          </p:cNvPicPr>
          <p:nvPr/>
        </p:nvPicPr>
        <p:blipFill>
          <a:blip r:embed="rId2">
            <a:lum bright="-29999" contrast="48000"/>
          </a:blip>
          <a:stretch>
            <a:fillRect/>
          </a:stretch>
        </p:blipFill>
        <p:spPr>
          <a:xfrm>
            <a:off x="2268538" y="1844675"/>
            <a:ext cx="4464050" cy="2101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Text Box 10"/>
          <p:cNvSpPr txBox="1"/>
          <p:nvPr/>
        </p:nvSpPr>
        <p:spPr>
          <a:xfrm>
            <a:off x="684213" y="692150"/>
            <a:ext cx="46799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计算图形的面积</a:t>
            </a:r>
            <a:r>
              <a:rPr lang="zh-CN" altLang="en-US" dirty="0"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10251" name="Text Box 11"/>
          <p:cNvSpPr txBox="1"/>
          <p:nvPr/>
        </p:nvSpPr>
        <p:spPr>
          <a:xfrm>
            <a:off x="2843213" y="4221163"/>
            <a:ext cx="44656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10.5×8.2=86.1cm</a:t>
            </a:r>
            <a:r>
              <a:rPr lang="en-US" altLang="zh-CN" sz="3600" b="1" baseline="300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557" name="Text Box 12"/>
          <p:cNvSpPr txBox="1"/>
          <p:nvPr/>
        </p:nvSpPr>
        <p:spPr>
          <a:xfrm rot="-3274581">
            <a:off x="5437188" y="2473325"/>
            <a:ext cx="2100262" cy="6413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8.2cm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0"/>
          <p:cNvPicPr>
            <a:picLocks noChangeAspect="1"/>
          </p:cNvPicPr>
          <p:nvPr/>
        </p:nvPicPr>
        <p:blipFill>
          <a:blip r:embed="rId2">
            <a:lum bright="-35999" contrast="60000"/>
          </a:blip>
          <a:srcRect l="8110" t="12038" r="50458" b="64960"/>
          <a:stretch>
            <a:fillRect/>
          </a:stretch>
        </p:blipFill>
        <p:spPr>
          <a:xfrm>
            <a:off x="755650" y="476250"/>
            <a:ext cx="5184775" cy="649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79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567" t="12038"/>
          <a:stretch>
            <a:fillRect/>
          </a:stretch>
        </p:blipFill>
        <p:spPr>
          <a:xfrm>
            <a:off x="3995738" y="2852738"/>
            <a:ext cx="4608512" cy="2508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6" name="Text Box 12"/>
          <p:cNvSpPr txBox="1"/>
          <p:nvPr/>
        </p:nvSpPr>
        <p:spPr>
          <a:xfrm>
            <a:off x="1042988" y="3068638"/>
            <a:ext cx="4105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1.2×2.3=2.76</a:t>
            </a:r>
            <a:r>
              <a:rPr lang="zh-CN" altLang="en-US" sz="3600" b="1" dirty="0">
                <a:latin typeface="Times New Roman" panose="02020603050405020304" pitchFamily="18" charset="0"/>
              </a:rPr>
              <a:t>（米）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24581" name="Picture 13"/>
          <p:cNvPicPr>
            <a:picLocks noChangeAspect="1"/>
          </p:cNvPicPr>
          <p:nvPr/>
        </p:nvPicPr>
        <p:blipFill>
          <a:blip r:embed="rId2">
            <a:lum bright="-35999" contrast="60000"/>
          </a:blip>
          <a:srcRect l="39761" t="34984" r="42401" b="44600"/>
          <a:stretch>
            <a:fillRect/>
          </a:stretch>
        </p:blipFill>
        <p:spPr>
          <a:xfrm>
            <a:off x="5867400" y="549275"/>
            <a:ext cx="2232025" cy="576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2" name="Picture 14"/>
          <p:cNvPicPr>
            <a:picLocks noChangeAspect="1"/>
          </p:cNvPicPr>
          <p:nvPr/>
        </p:nvPicPr>
        <p:blipFill>
          <a:blip r:embed="rId2">
            <a:lum bright="-35999" contrast="60000"/>
          </a:blip>
          <a:srcRect l="9836" t="55400" r="46436" b="24184"/>
          <a:stretch>
            <a:fillRect/>
          </a:stretch>
        </p:blipFill>
        <p:spPr>
          <a:xfrm>
            <a:off x="250825" y="1268413"/>
            <a:ext cx="5472113" cy="576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3" name="Text Box 16"/>
          <p:cNvSpPr txBox="1"/>
          <p:nvPr/>
        </p:nvSpPr>
        <p:spPr>
          <a:xfrm>
            <a:off x="4384675" y="1225550"/>
            <a:ext cx="792163" cy="5794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2.3</a:t>
            </a:r>
          </a:p>
        </p:txBody>
      </p:sp>
      <p:pic>
        <p:nvPicPr>
          <p:cNvPr id="24584" name="Picture 17"/>
          <p:cNvPicPr>
            <a:picLocks noChangeAspect="1"/>
          </p:cNvPicPr>
          <p:nvPr/>
        </p:nvPicPr>
        <p:blipFill>
          <a:blip r:embed="rId2">
            <a:lum bright="-35999" contrast="60000"/>
          </a:blip>
          <a:srcRect l="9265" t="32454" r="70602" b="47130"/>
          <a:stretch>
            <a:fillRect/>
          </a:stretch>
        </p:blipFill>
        <p:spPr>
          <a:xfrm>
            <a:off x="6038850" y="1196975"/>
            <a:ext cx="2519363" cy="576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5" name="Picture 18"/>
          <p:cNvPicPr>
            <a:picLocks noChangeAspect="1"/>
          </p:cNvPicPr>
          <p:nvPr/>
        </p:nvPicPr>
        <p:blipFill>
          <a:blip r:embed="rId2">
            <a:lum bright="-35999" contrast="60000"/>
          </a:blip>
          <a:srcRect l="42058" t="55400" r="50470" b="26772"/>
          <a:stretch>
            <a:fillRect/>
          </a:stretch>
        </p:blipFill>
        <p:spPr>
          <a:xfrm>
            <a:off x="250825" y="1916113"/>
            <a:ext cx="935038" cy="503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6" name="Picture 19"/>
          <p:cNvPicPr>
            <a:picLocks noChangeAspect="1"/>
          </p:cNvPicPr>
          <p:nvPr/>
        </p:nvPicPr>
        <p:blipFill>
          <a:blip r:embed="rId2">
            <a:lum bright="-35999" contrast="60000"/>
          </a:blip>
          <a:srcRect l="34573" t="37515" r="61975" b="47186"/>
          <a:stretch>
            <a:fillRect/>
          </a:stretch>
        </p:blipFill>
        <p:spPr>
          <a:xfrm>
            <a:off x="1187450" y="1989138"/>
            <a:ext cx="431800" cy="43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7" name="Picture 20"/>
          <p:cNvPicPr>
            <a:picLocks noChangeAspect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lum bright="-35999" contrast="60000"/>
          </a:blip>
          <a:srcRect l="37453" t="40047" r="59666" b="44600"/>
          <a:stretch>
            <a:fillRect/>
          </a:stretch>
        </p:blipFill>
        <p:spPr>
          <a:xfrm>
            <a:off x="5651500" y="1384300"/>
            <a:ext cx="360363" cy="433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8" name="Picture 21"/>
          <p:cNvPicPr>
            <a:picLocks noChangeAspect="1"/>
          </p:cNvPicPr>
          <p:nvPr/>
        </p:nvPicPr>
        <p:blipFill>
          <a:blip r:embed="rId3">
            <a:lum bright="-29999" contrast="60000"/>
          </a:blip>
          <a:stretch>
            <a:fillRect/>
          </a:stretch>
        </p:blipFill>
        <p:spPr>
          <a:xfrm>
            <a:off x="1692275" y="1773238"/>
            <a:ext cx="471488" cy="7191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6" name="Text Box 22"/>
          <p:cNvSpPr txBox="1"/>
          <p:nvPr/>
        </p:nvSpPr>
        <p:spPr>
          <a:xfrm>
            <a:off x="2555875" y="3860800"/>
            <a:ext cx="4105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≈2.8</a:t>
            </a:r>
            <a:r>
              <a:rPr lang="zh-CN" altLang="en-US" sz="3600" b="1" dirty="0">
                <a:latin typeface="Times New Roman" panose="02020603050405020304" pitchFamily="18" charset="0"/>
              </a:rPr>
              <a:t>（米）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287" name="Text Box 23"/>
          <p:cNvSpPr txBox="1"/>
          <p:nvPr/>
        </p:nvSpPr>
        <p:spPr>
          <a:xfrm>
            <a:off x="1042988" y="5084763"/>
            <a:ext cx="5905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答：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驼鸟的身高约是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2.8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米。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4591" name="Picture 24"/>
          <p:cNvPicPr>
            <a:picLocks noChangeAspect="1"/>
          </p:cNvPicPr>
          <p:nvPr/>
        </p:nvPicPr>
        <p:blipFill>
          <a:blip r:embed="rId4">
            <a:lum bright="-42001" contrast="72000"/>
          </a:blip>
          <a:stretch>
            <a:fillRect/>
          </a:stretch>
        </p:blipFill>
        <p:spPr>
          <a:xfrm>
            <a:off x="2411413" y="1916113"/>
            <a:ext cx="3960812" cy="654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86" grpId="0"/>
      <p:bldP spid="112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/>
          </p:cNvPicPr>
          <p:nvPr/>
        </p:nvPicPr>
        <p:blipFill>
          <a:blip r:embed="rId2">
            <a:lum bright="-29999" contrast="54000"/>
          </a:blip>
          <a:srcRect r="35226" b="2298"/>
          <a:stretch>
            <a:fillRect/>
          </a:stretch>
        </p:blipFill>
        <p:spPr>
          <a:xfrm>
            <a:off x="395288" y="404813"/>
            <a:ext cx="7416800" cy="215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Picture 5"/>
          <p:cNvPicPr>
            <a:picLocks noChangeAspect="1"/>
          </p:cNvPicPr>
          <p:nvPr/>
        </p:nvPicPr>
        <p:blipFill>
          <a:blip r:embed="rId2">
            <a:lum bright="-17999" contrast="42000"/>
          </a:blip>
          <a:srcRect l="64774" t="17235"/>
          <a:stretch>
            <a:fillRect/>
          </a:stretch>
        </p:blipFill>
        <p:spPr>
          <a:xfrm>
            <a:off x="5148263" y="2565400"/>
            <a:ext cx="3673475" cy="1512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0" name="Text Box 6"/>
          <p:cNvSpPr txBox="1"/>
          <p:nvPr/>
        </p:nvSpPr>
        <p:spPr>
          <a:xfrm>
            <a:off x="827088" y="2636838"/>
            <a:ext cx="4105275" cy="3113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   12.5×44×80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= 12.5×80×44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=44000 kg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=44t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/>
          <p:nvPr/>
        </p:nvSpPr>
        <p:spPr>
          <a:xfrm>
            <a:off x="684213" y="549275"/>
            <a:ext cx="15843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思考？</a:t>
            </a:r>
          </a:p>
        </p:txBody>
      </p:sp>
      <p:sp>
        <p:nvSpPr>
          <p:cNvPr id="26627" name="Text Box 5"/>
          <p:cNvSpPr txBox="1"/>
          <p:nvPr/>
        </p:nvSpPr>
        <p:spPr>
          <a:xfrm>
            <a:off x="1187450" y="1484313"/>
            <a:ext cx="56165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☆</a:t>
            </a:r>
            <a:r>
              <a:rPr lang="en-US" altLang="zh-CN" b="1" dirty="0">
                <a:latin typeface="Times New Roman" panose="02020603050405020304" pitchFamily="18" charset="0"/>
              </a:rPr>
              <a:t>3.6×1.9+0.36×81</a:t>
            </a:r>
          </a:p>
        </p:txBody>
      </p:sp>
      <p:sp>
        <p:nvSpPr>
          <p:cNvPr id="26628" name="Text Box 6"/>
          <p:cNvSpPr txBox="1"/>
          <p:nvPr/>
        </p:nvSpPr>
        <p:spPr>
          <a:xfrm>
            <a:off x="1042988" y="3284538"/>
            <a:ext cx="6913562" cy="14462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☆ ☆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</a:rPr>
              <a:t>7.6×2.4+6.5×7.6+7.6+0.76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179388" y="549275"/>
            <a:ext cx="8713787" cy="3816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Text Box 5"/>
          <p:cNvSpPr txBox="1"/>
          <p:nvPr/>
        </p:nvSpPr>
        <p:spPr>
          <a:xfrm>
            <a:off x="2843213" y="3429000"/>
            <a:ext cx="9350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7.2</a:t>
            </a:r>
          </a:p>
        </p:txBody>
      </p:sp>
      <p:sp>
        <p:nvSpPr>
          <p:cNvPr id="13318" name="Text Box 6"/>
          <p:cNvSpPr txBox="1"/>
          <p:nvPr/>
        </p:nvSpPr>
        <p:spPr>
          <a:xfrm>
            <a:off x="3924300" y="3429000"/>
            <a:ext cx="1152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0.72</a:t>
            </a:r>
          </a:p>
        </p:txBody>
      </p:sp>
      <p:sp>
        <p:nvSpPr>
          <p:cNvPr id="13319" name="Text Box 7"/>
          <p:cNvSpPr txBox="1"/>
          <p:nvPr/>
        </p:nvSpPr>
        <p:spPr>
          <a:xfrm>
            <a:off x="5148263" y="3429000"/>
            <a:ext cx="9350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7.2</a:t>
            </a:r>
          </a:p>
        </p:txBody>
      </p:sp>
      <p:sp>
        <p:nvSpPr>
          <p:cNvPr id="13320" name="Text Box 8"/>
          <p:cNvSpPr txBox="1"/>
          <p:nvPr/>
        </p:nvSpPr>
        <p:spPr>
          <a:xfrm>
            <a:off x="6372225" y="3429000"/>
            <a:ext cx="9350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7.2</a:t>
            </a:r>
          </a:p>
        </p:txBody>
      </p:sp>
      <p:sp>
        <p:nvSpPr>
          <p:cNvPr id="13321" name="Text Box 9"/>
          <p:cNvSpPr txBox="1"/>
          <p:nvPr/>
        </p:nvSpPr>
        <p:spPr>
          <a:xfrm>
            <a:off x="7367588" y="3500438"/>
            <a:ext cx="16922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0.072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/>
          <p:nvPr/>
        </p:nvSpPr>
        <p:spPr>
          <a:xfrm>
            <a:off x="765175" y="2205038"/>
            <a:ext cx="7466013" cy="2287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indent="228600" algn="ctr"/>
            <a:r>
              <a:rPr lang="zh-CN" altLang="en-US" sz="2400" dirty="0">
                <a:latin typeface="Arial" panose="020B0604020202020204" pitchFamily="34" charset="0"/>
              </a:rPr>
              <a:t> </a:t>
            </a:r>
            <a:r>
              <a:rPr lang="zh-CN" altLang="en-US" sz="2400" dirty="0">
                <a:latin typeface="Times New Roman" panose="02020603050405020304" pitchFamily="18" charset="0"/>
              </a:rPr>
              <a:t>         </a:t>
            </a:r>
            <a:r>
              <a:rPr lang="en-US" altLang="zh-CN" sz="4800" b="1" dirty="0">
                <a:latin typeface="Times New Roman" panose="02020603050405020304" pitchFamily="18" charset="0"/>
              </a:rPr>
              <a:t>0.19×4.2</a:t>
            </a:r>
            <a:r>
              <a:rPr lang="en-US" altLang="zh-CN" sz="4800" b="1" dirty="0">
                <a:latin typeface="Arial" panose="020B0604020202020204" pitchFamily="34" charset="0"/>
              </a:rPr>
              <a:t>    </a:t>
            </a:r>
            <a:r>
              <a:rPr lang="en-US" altLang="zh-CN" sz="4800" b="1" dirty="0">
                <a:latin typeface="Times New Roman" panose="02020603050405020304" pitchFamily="18" charset="0"/>
              </a:rPr>
              <a:t> </a:t>
            </a:r>
            <a:r>
              <a:rPr lang="en-US" altLang="zh-CN" sz="4800" b="1" dirty="0">
                <a:latin typeface="Arial" panose="020B0604020202020204" pitchFamily="34" charset="0"/>
              </a:rPr>
              <a:t>  </a:t>
            </a:r>
            <a:r>
              <a:rPr lang="en-US" altLang="zh-CN" sz="4800" b="1" dirty="0">
                <a:latin typeface="Times New Roman" panose="02020603050405020304" pitchFamily="18" charset="0"/>
              </a:rPr>
              <a:t>5.16×1.3 </a:t>
            </a:r>
          </a:p>
          <a:p>
            <a:pPr indent="228600" algn="ctr"/>
            <a:endParaRPr lang="en-US" altLang="zh-CN" sz="4800" b="1" dirty="0">
              <a:latin typeface="Times New Roman" panose="02020603050405020304" pitchFamily="18" charset="0"/>
            </a:endParaRPr>
          </a:p>
          <a:p>
            <a:pPr indent="228600" algn="ctr"/>
            <a:r>
              <a:rPr lang="en-US" altLang="zh-CN" sz="4800" b="1" dirty="0">
                <a:latin typeface="Arial" panose="020B0604020202020204" pitchFamily="34" charset="0"/>
              </a:rPr>
              <a:t>   </a:t>
            </a:r>
            <a:r>
              <a:rPr lang="en-US" altLang="zh-CN" sz="4800" b="1" dirty="0">
                <a:latin typeface="Times New Roman" panose="02020603050405020304" pitchFamily="18" charset="0"/>
              </a:rPr>
              <a:t> 6.37×0.28</a:t>
            </a:r>
            <a:r>
              <a:rPr lang="en-US" altLang="zh-CN" sz="4800" b="1" dirty="0">
                <a:latin typeface="Arial" panose="020B0604020202020204" pitchFamily="34" charset="0"/>
              </a:rPr>
              <a:t>    </a:t>
            </a:r>
            <a:r>
              <a:rPr lang="en-US" altLang="zh-CN" sz="4800" b="1" dirty="0">
                <a:latin typeface="Times New Roman" panose="02020603050405020304" pitchFamily="18" charset="0"/>
              </a:rPr>
              <a:t> 24.6×3.2 </a:t>
            </a:r>
          </a:p>
        </p:txBody>
      </p:sp>
      <p:sp>
        <p:nvSpPr>
          <p:cNvPr id="16387" name="Text Box 5"/>
          <p:cNvSpPr txBox="1"/>
          <p:nvPr/>
        </p:nvSpPr>
        <p:spPr>
          <a:xfrm>
            <a:off x="395288" y="908050"/>
            <a:ext cx="61928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说说下面的积是几位小数：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/>
          <p:nvPr/>
        </p:nvSpPr>
        <p:spPr>
          <a:xfrm>
            <a:off x="827088" y="1628775"/>
            <a:ext cx="6985000" cy="3503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 indent="228600"/>
            <a:r>
              <a:rPr lang="en-US" altLang="zh-CN" sz="3200" b="1" dirty="0">
                <a:latin typeface="Times New Roman" panose="02020603050405020304" pitchFamily="18" charset="0"/>
              </a:rPr>
              <a:t>0.6×3       </a:t>
            </a:r>
            <a:r>
              <a:rPr lang="en-US" altLang="zh-CN" sz="3200" b="1" dirty="0">
                <a:latin typeface="Arial" panose="020B0604020202020204" pitchFamily="34" charset="0"/>
              </a:rPr>
              <a:t>      </a:t>
            </a:r>
            <a:r>
              <a:rPr lang="en-US" altLang="zh-CN" sz="3200" b="1" dirty="0">
                <a:latin typeface="Times New Roman" panose="02020603050405020304" pitchFamily="18" charset="0"/>
              </a:rPr>
              <a:t>49×0.1</a:t>
            </a:r>
            <a:r>
              <a:rPr lang="en-US" altLang="zh-CN" sz="3200" b="1" dirty="0">
                <a:latin typeface="Arial" panose="020B0604020202020204" pitchFamily="34" charset="0"/>
              </a:rPr>
              <a:t> 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3200" b="1" dirty="0">
                <a:latin typeface="Arial" panose="020B0604020202020204" pitchFamily="34" charset="0"/>
              </a:rPr>
              <a:t>    </a:t>
            </a:r>
            <a:r>
              <a:rPr lang="en-US" altLang="zh-CN" sz="3200" b="1" dirty="0">
                <a:latin typeface="Times New Roman" panose="02020603050405020304" pitchFamily="18" charset="0"/>
              </a:rPr>
              <a:t>8×0.125</a:t>
            </a:r>
          </a:p>
          <a:p>
            <a:pPr indent="228600" algn="ctr"/>
            <a:endParaRPr lang="en-US" altLang="zh-CN" sz="3200" b="1" dirty="0">
              <a:latin typeface="Times New Roman" panose="02020603050405020304" pitchFamily="18" charset="0"/>
            </a:endParaRPr>
          </a:p>
          <a:p>
            <a:pPr indent="228600" algn="ctr"/>
            <a:endParaRPr lang="en-US" altLang="zh-CN" sz="3200" b="1" dirty="0">
              <a:latin typeface="Times New Roman" panose="02020603050405020304" pitchFamily="18" charset="0"/>
            </a:endParaRPr>
          </a:p>
          <a:p>
            <a:pPr indent="228600"/>
            <a:r>
              <a:rPr lang="en-US" altLang="zh-CN" sz="3200" b="1" dirty="0">
                <a:latin typeface="Times New Roman" panose="02020603050405020304" pitchFamily="18" charset="0"/>
              </a:rPr>
              <a:t>50×0.3</a:t>
            </a:r>
            <a:r>
              <a:rPr lang="en-US" altLang="zh-CN" sz="3200" b="1" dirty="0">
                <a:latin typeface="Arial" panose="020B0604020202020204" pitchFamily="34" charset="0"/>
              </a:rPr>
              <a:t>   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Arial" panose="020B0604020202020204" pitchFamily="34" charset="0"/>
              </a:rPr>
              <a:t> </a:t>
            </a:r>
            <a:r>
              <a:rPr lang="en-US" altLang="zh-CN" sz="3200" b="1" dirty="0">
                <a:latin typeface="Times New Roman" panose="02020603050405020304" pitchFamily="18" charset="0"/>
              </a:rPr>
              <a:t>   3.77×0</a:t>
            </a:r>
            <a:r>
              <a:rPr lang="en-US" altLang="zh-CN" sz="3200" b="1" dirty="0">
                <a:latin typeface="Arial" panose="020B0604020202020204" pitchFamily="34" charset="0"/>
              </a:rPr>
              <a:t>   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Arial" panose="020B0604020202020204" pitchFamily="34" charset="0"/>
              </a:rPr>
              <a:t>   </a:t>
            </a:r>
            <a:r>
              <a:rPr lang="en-US" altLang="zh-CN" sz="3200" b="1" dirty="0">
                <a:latin typeface="Times New Roman" panose="02020603050405020304" pitchFamily="18" charset="0"/>
              </a:rPr>
              <a:t> 1.6×0.2</a:t>
            </a:r>
          </a:p>
          <a:p>
            <a:pPr indent="228600"/>
            <a:endParaRPr lang="en-US" altLang="zh-CN" sz="3200" b="1" dirty="0">
              <a:latin typeface="Times New Roman" panose="02020603050405020304" pitchFamily="18" charset="0"/>
            </a:endParaRPr>
          </a:p>
          <a:p>
            <a:pPr indent="228600"/>
            <a:endParaRPr lang="en-US" altLang="zh-CN" sz="3200" b="1" dirty="0">
              <a:latin typeface="Times New Roman" panose="02020603050405020304" pitchFamily="18" charset="0"/>
            </a:endParaRPr>
          </a:p>
          <a:p>
            <a:pPr indent="228600"/>
            <a:r>
              <a:rPr lang="en-US" altLang="zh-CN" sz="3200" b="1" dirty="0">
                <a:latin typeface="Times New Roman" panose="02020603050405020304" pitchFamily="18" charset="0"/>
              </a:rPr>
              <a:t>3×0.25×4	        7.6×0.8+0.2×7.6</a:t>
            </a:r>
          </a:p>
        </p:txBody>
      </p:sp>
      <p:sp>
        <p:nvSpPr>
          <p:cNvPr id="17411" name="Text Box 5"/>
          <p:cNvSpPr txBox="1"/>
          <p:nvPr/>
        </p:nvSpPr>
        <p:spPr>
          <a:xfrm>
            <a:off x="684213" y="836613"/>
            <a:ext cx="30956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口算下面各题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126" name="Text Box 6"/>
          <p:cNvSpPr txBox="1"/>
          <p:nvPr/>
        </p:nvSpPr>
        <p:spPr>
          <a:xfrm>
            <a:off x="2339975" y="1628775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1.8</a:t>
            </a:r>
          </a:p>
        </p:txBody>
      </p:sp>
      <p:sp>
        <p:nvSpPr>
          <p:cNvPr id="5127" name="Text Box 7"/>
          <p:cNvSpPr txBox="1"/>
          <p:nvPr/>
        </p:nvSpPr>
        <p:spPr>
          <a:xfrm>
            <a:off x="4859338" y="1628775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4.9</a:t>
            </a:r>
          </a:p>
        </p:txBody>
      </p:sp>
      <p:sp>
        <p:nvSpPr>
          <p:cNvPr id="5128" name="Text Box 8"/>
          <p:cNvSpPr txBox="1"/>
          <p:nvPr/>
        </p:nvSpPr>
        <p:spPr>
          <a:xfrm>
            <a:off x="7667625" y="1628775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</a:p>
        </p:txBody>
      </p:sp>
      <p:sp>
        <p:nvSpPr>
          <p:cNvPr id="5129" name="Text Box 9"/>
          <p:cNvSpPr txBox="1"/>
          <p:nvPr/>
        </p:nvSpPr>
        <p:spPr>
          <a:xfrm>
            <a:off x="2411413" y="3068638"/>
            <a:ext cx="1295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15</a:t>
            </a:r>
          </a:p>
        </p:txBody>
      </p:sp>
      <p:sp>
        <p:nvSpPr>
          <p:cNvPr id="5130" name="Text Box 10"/>
          <p:cNvSpPr txBox="1"/>
          <p:nvPr/>
        </p:nvSpPr>
        <p:spPr>
          <a:xfrm>
            <a:off x="4932363" y="3068638"/>
            <a:ext cx="1295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</a:p>
        </p:txBody>
      </p:sp>
      <p:sp>
        <p:nvSpPr>
          <p:cNvPr id="5131" name="Text Box 11"/>
          <p:cNvSpPr txBox="1"/>
          <p:nvPr/>
        </p:nvSpPr>
        <p:spPr>
          <a:xfrm>
            <a:off x="7596188" y="3068638"/>
            <a:ext cx="1295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0.32</a:t>
            </a:r>
          </a:p>
        </p:txBody>
      </p:sp>
      <p:sp>
        <p:nvSpPr>
          <p:cNvPr id="5132" name="Text Box 12"/>
          <p:cNvSpPr txBox="1"/>
          <p:nvPr/>
        </p:nvSpPr>
        <p:spPr>
          <a:xfrm>
            <a:off x="3059113" y="4508500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5133" name="Text Box 13"/>
          <p:cNvSpPr txBox="1"/>
          <p:nvPr/>
        </p:nvSpPr>
        <p:spPr>
          <a:xfrm>
            <a:off x="7524750" y="4508500"/>
            <a:ext cx="129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5130" grpId="0"/>
      <p:bldP spid="5131" grpId="0"/>
      <p:bldP spid="5132" grpId="0"/>
      <p:bldP spid="51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/>
          <p:nvPr/>
        </p:nvSpPr>
        <p:spPr>
          <a:xfrm>
            <a:off x="1116013" y="1268413"/>
            <a:ext cx="6769100" cy="18002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   1.6×0.2</a:t>
            </a:r>
            <a:r>
              <a:rPr lang="zh-CN" altLang="en-US" sz="4000" b="1" dirty="0">
                <a:latin typeface="Times New Roman" panose="02020603050405020304" pitchFamily="18" charset="0"/>
              </a:rPr>
              <a:t>＝</a:t>
            </a:r>
            <a:r>
              <a:rPr lang="en-US" altLang="zh-CN" sz="4000" b="1" dirty="0">
                <a:latin typeface="Times New Roman" panose="02020603050405020304" pitchFamily="18" charset="0"/>
              </a:rPr>
              <a:t>0.32</a:t>
            </a:r>
            <a:endParaRPr lang="zh-CN" altLang="en-US" sz="4000" b="1" dirty="0">
              <a:latin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积不变，移动因数中的小数点，你能再说出几个乘法算式吗？</a:t>
            </a:r>
          </a:p>
        </p:txBody>
      </p:sp>
      <p:sp>
        <p:nvSpPr>
          <p:cNvPr id="6150" name="Rectangle 6"/>
          <p:cNvSpPr/>
          <p:nvPr/>
        </p:nvSpPr>
        <p:spPr>
          <a:xfrm>
            <a:off x="1258888" y="3573463"/>
            <a:ext cx="38179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) × (     )  = 3.2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6151" name="Rectangle 7"/>
          <p:cNvSpPr/>
          <p:nvPr/>
        </p:nvSpPr>
        <p:spPr>
          <a:xfrm>
            <a:off x="1331913" y="4652963"/>
            <a:ext cx="44640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     ) × (     )  = 0.032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"/>
          <p:cNvSpPr txBox="1"/>
          <p:nvPr/>
        </p:nvSpPr>
        <p:spPr>
          <a:xfrm>
            <a:off x="611188" y="404813"/>
            <a:ext cx="30956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估算下面各题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9459" name="Rectangle 6"/>
          <p:cNvSpPr/>
          <p:nvPr/>
        </p:nvSpPr>
        <p:spPr>
          <a:xfrm>
            <a:off x="306388" y="1773238"/>
            <a:ext cx="8228012" cy="2287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indent="228600" algn="ctr"/>
            <a:r>
              <a:rPr lang="zh-CN" altLang="en-US" sz="2400" dirty="0">
                <a:latin typeface="Arial" panose="020B0604020202020204" pitchFamily="34" charset="0"/>
              </a:rPr>
              <a:t> </a:t>
            </a:r>
            <a:r>
              <a:rPr lang="zh-CN" altLang="en-US" sz="2400" dirty="0">
                <a:latin typeface="Times New Roman" panose="02020603050405020304" pitchFamily="18" charset="0"/>
              </a:rPr>
              <a:t>          </a:t>
            </a:r>
            <a:r>
              <a:rPr lang="en-US" altLang="zh-CN" sz="4800" b="1" dirty="0">
                <a:latin typeface="Times New Roman" panose="02020603050405020304" pitchFamily="18" charset="0"/>
              </a:rPr>
              <a:t>9. 9×4.26   </a:t>
            </a:r>
            <a:r>
              <a:rPr lang="en-US" altLang="zh-CN" sz="4800" b="1" dirty="0">
                <a:latin typeface="Arial" panose="020B0604020202020204" pitchFamily="34" charset="0"/>
              </a:rPr>
              <a:t>    </a:t>
            </a:r>
            <a:r>
              <a:rPr lang="en-US" altLang="zh-CN" sz="4800" b="1" dirty="0">
                <a:latin typeface="Times New Roman" panose="02020603050405020304" pitchFamily="18" charset="0"/>
              </a:rPr>
              <a:t> </a:t>
            </a:r>
            <a:r>
              <a:rPr lang="en-US" altLang="zh-CN" sz="4800" b="1" dirty="0">
                <a:latin typeface="Arial" panose="020B0604020202020204" pitchFamily="34" charset="0"/>
              </a:rPr>
              <a:t> </a:t>
            </a:r>
            <a:r>
              <a:rPr lang="en-US" altLang="zh-CN" sz="4800" b="1" dirty="0">
                <a:latin typeface="Times New Roman" panose="02020603050405020304" pitchFamily="18" charset="0"/>
              </a:rPr>
              <a:t> 20.4×7.8 </a:t>
            </a:r>
            <a:r>
              <a:rPr lang="en-US" altLang="zh-CN" sz="4800" b="1" dirty="0">
                <a:latin typeface="Arial" panose="020B0604020202020204" pitchFamily="34" charset="0"/>
              </a:rPr>
              <a:t> </a:t>
            </a:r>
            <a:endParaRPr lang="en-US" altLang="zh-CN" sz="4800" b="1" dirty="0">
              <a:latin typeface="Times New Roman" panose="02020603050405020304" pitchFamily="18" charset="0"/>
            </a:endParaRPr>
          </a:p>
          <a:p>
            <a:pPr indent="228600" algn="ctr"/>
            <a:endParaRPr lang="en-US" altLang="zh-CN" sz="4800" b="1" dirty="0">
              <a:latin typeface="Times New Roman" panose="02020603050405020304" pitchFamily="18" charset="0"/>
            </a:endParaRPr>
          </a:p>
          <a:p>
            <a:pPr indent="228600" algn="ctr"/>
            <a:r>
              <a:rPr lang="en-US" altLang="zh-CN" sz="4800" b="1" dirty="0">
                <a:latin typeface="Arial" panose="020B0604020202020204" pitchFamily="34" charset="0"/>
              </a:rPr>
              <a:t>   </a:t>
            </a:r>
            <a:r>
              <a:rPr lang="en-US" altLang="zh-CN" sz="4800" b="1" dirty="0">
                <a:latin typeface="Times New Roman" panose="02020603050405020304" pitchFamily="18" charset="0"/>
              </a:rPr>
              <a:t> 5.16×2.1    </a:t>
            </a:r>
            <a:r>
              <a:rPr lang="en-US" altLang="zh-CN" sz="4800" b="1" dirty="0">
                <a:latin typeface="Arial" panose="020B0604020202020204" pitchFamily="34" charset="0"/>
              </a:rPr>
              <a:t>  </a:t>
            </a:r>
            <a:r>
              <a:rPr lang="en-US" altLang="zh-CN" sz="4800" b="1" dirty="0">
                <a:latin typeface="Times New Roman" panose="02020603050405020304" pitchFamily="18" charset="0"/>
              </a:rPr>
              <a:t>  </a:t>
            </a:r>
            <a:r>
              <a:rPr lang="en-US" altLang="zh-CN" sz="4800" b="1" dirty="0">
                <a:latin typeface="Arial" panose="020B0604020202020204" pitchFamily="34" charset="0"/>
              </a:rPr>
              <a:t> </a:t>
            </a:r>
            <a:r>
              <a:rPr lang="en-US" altLang="zh-CN" sz="4800" b="1" dirty="0">
                <a:latin typeface="Times New Roman" panose="02020603050405020304" pitchFamily="18" charset="0"/>
              </a:rPr>
              <a:t> 38.37×4.9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/>
          <p:nvPr/>
        </p:nvSpPr>
        <p:spPr>
          <a:xfrm>
            <a:off x="611188" y="404813"/>
            <a:ext cx="14398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判断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0483" name="Text Box 7"/>
          <p:cNvSpPr txBox="1"/>
          <p:nvPr/>
        </p:nvSpPr>
        <p:spPr>
          <a:xfrm>
            <a:off x="971550" y="1341438"/>
            <a:ext cx="65532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一个数乘以小数，积一定小于这个数。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200" name="Text Box 8"/>
          <p:cNvSpPr txBox="1"/>
          <p:nvPr/>
        </p:nvSpPr>
        <p:spPr>
          <a:xfrm>
            <a:off x="5148263" y="2133600"/>
            <a:ext cx="18002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×</a:t>
            </a:r>
            <a:r>
              <a:rPr lang="zh-CN" altLang="en-US" sz="40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/>
          <p:nvPr/>
        </p:nvSpPr>
        <p:spPr>
          <a:xfrm>
            <a:off x="1116013" y="1341438"/>
            <a:ext cx="6553200" cy="25638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一个 数          乘以大于</a:t>
            </a:r>
            <a:r>
              <a:rPr lang="en-US" altLang="zh-CN" sz="3600" b="1" dirty="0"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Times New Roman" panose="02020603050405020304" pitchFamily="18" charset="0"/>
              </a:rPr>
              <a:t>的小数，积一定大于这个数。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乘以小于</a:t>
            </a:r>
            <a:r>
              <a:rPr lang="en-US" altLang="zh-CN" sz="3600" b="1" dirty="0"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Times New Roman" panose="02020603050405020304" pitchFamily="18" charset="0"/>
              </a:rPr>
              <a:t>的小数，积一定小于这个数。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15366" name="Text Box 6"/>
          <p:cNvSpPr txBox="1"/>
          <p:nvPr/>
        </p:nvSpPr>
        <p:spPr>
          <a:xfrm>
            <a:off x="3203575" y="1268413"/>
            <a:ext cx="18002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≠0</a:t>
            </a:r>
            <a:r>
              <a:rPr lang="zh-CN" altLang="en-US" sz="40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/>
          <p:nvPr/>
        </p:nvSpPr>
        <p:spPr>
          <a:xfrm>
            <a:off x="250825" y="676275"/>
            <a:ext cx="8496300" cy="25304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pPr indent="228600"/>
            <a:r>
              <a:rPr lang="zh-CN" altLang="en-US" sz="4000" b="1" dirty="0">
                <a:latin typeface="Times New Roman" panose="02020603050405020304" pitchFamily="18" charset="0"/>
              </a:rPr>
              <a:t>  如果一位同学计算</a:t>
            </a:r>
          </a:p>
          <a:p>
            <a:pPr indent="228600"/>
            <a:r>
              <a:rPr lang="en-US" altLang="zh-CN" sz="4000" b="1" dirty="0">
                <a:latin typeface="Times New Roman" panose="02020603050405020304" pitchFamily="18" charset="0"/>
              </a:rPr>
              <a:t>               3.46×0.82</a:t>
            </a:r>
            <a:r>
              <a:rPr lang="zh-CN" altLang="en-US" sz="4000" b="1" dirty="0">
                <a:latin typeface="Times New Roman" panose="02020603050405020304" pitchFamily="18" charset="0"/>
              </a:rPr>
              <a:t>＝</a:t>
            </a:r>
            <a:r>
              <a:rPr lang="en-US" altLang="zh-CN" sz="4000" b="1" dirty="0">
                <a:latin typeface="Times New Roman" panose="02020603050405020304" pitchFamily="18" charset="0"/>
              </a:rPr>
              <a:t>3.8372            </a:t>
            </a:r>
          </a:p>
          <a:p>
            <a:pPr indent="228600"/>
            <a:r>
              <a:rPr lang="zh-CN" altLang="en-US" sz="4000" b="1" dirty="0">
                <a:latin typeface="Times New Roman" panose="02020603050405020304" pitchFamily="18" charset="0"/>
              </a:rPr>
              <a:t>  你能用什么方法说明他计算得是否正确吗？</a:t>
            </a:r>
          </a:p>
        </p:txBody>
      </p:sp>
      <p:sp>
        <p:nvSpPr>
          <p:cNvPr id="9221" name="Rectangle 5"/>
          <p:cNvSpPr/>
          <p:nvPr/>
        </p:nvSpPr>
        <p:spPr>
          <a:xfrm>
            <a:off x="1331913" y="3400425"/>
            <a:ext cx="6264275" cy="2771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Arial" panose="020B0604020202020204" pitchFamily="34" charset="0"/>
              </a:rPr>
              <a:t>  </a:t>
            </a:r>
            <a:r>
              <a:rPr lang="zh-CN" altLang="en-US" b="1" dirty="0">
                <a:latin typeface="Times New Roman" panose="02020603050405020304" pitchFamily="18" charset="0"/>
              </a:rPr>
              <a:t>在</a:t>
            </a:r>
            <a:r>
              <a:rPr lang="en-US" altLang="zh-CN" b="1" dirty="0">
                <a:latin typeface="Times New Roman" panose="02020603050405020304" pitchFamily="18" charset="0"/>
              </a:rPr>
              <a:t>○</a:t>
            </a:r>
            <a:r>
              <a:rPr lang="zh-CN" altLang="en-US" b="1" dirty="0">
                <a:latin typeface="Times New Roman" panose="02020603050405020304" pitchFamily="18" charset="0"/>
              </a:rPr>
              <a:t>里填＞、＝或＜。 </a:t>
            </a:r>
          </a:p>
          <a:p>
            <a:r>
              <a:rPr lang="en-US" altLang="zh-CN" b="1" dirty="0">
                <a:latin typeface="Times New Roman" panose="02020603050405020304" pitchFamily="18" charset="0"/>
              </a:rPr>
              <a:t>  0.78×5.4 ○ 5.4</a:t>
            </a:r>
            <a:r>
              <a:rPr lang="en-US" altLang="zh-CN" b="1" dirty="0">
                <a:latin typeface="Arial" panose="020B0604020202020204" pitchFamily="34" charset="0"/>
              </a:rPr>
              <a:t> </a:t>
            </a:r>
            <a:endParaRPr lang="en-US" altLang="zh-CN" b="1" dirty="0">
              <a:latin typeface="Times New Roman" panose="02020603050405020304" pitchFamily="18" charset="0"/>
            </a:endParaRPr>
          </a:p>
          <a:p>
            <a:r>
              <a:rPr lang="en-US" altLang="zh-CN" b="1" dirty="0">
                <a:latin typeface="Arial" panose="020B0604020202020204" pitchFamily="34" charset="0"/>
              </a:rPr>
              <a:t> </a:t>
            </a:r>
            <a:r>
              <a:rPr lang="en-US" altLang="zh-CN" b="1" dirty="0">
                <a:latin typeface="Times New Roman" panose="02020603050405020304" pitchFamily="18" charset="0"/>
              </a:rPr>
              <a:t> 5.4×1 ○ 5.4</a:t>
            </a:r>
            <a:r>
              <a:rPr lang="en-US" altLang="zh-CN" b="1" dirty="0">
                <a:latin typeface="Arial" panose="020B0604020202020204" pitchFamily="34" charset="0"/>
              </a:rPr>
              <a:t>  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b="1" dirty="0">
                <a:latin typeface="Times New Roman" panose="02020603050405020304" pitchFamily="18" charset="0"/>
              </a:rPr>
              <a:t>  5.4×0.78 ○ 0.78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0" grpId="1"/>
      <p:bldP spid="922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全屏显示(4:3)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黑体</vt:lpstr>
      <vt:lpstr>华文彩云</vt:lpstr>
      <vt:lpstr>华文隶书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2022-01-11T02:36:24Z</dcterms:created>
  <dcterms:modified xsi:type="dcterms:W3CDTF">2023-01-16T22:45:19Z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0EBA887E97CD427E832BA37CEFD86D30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