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6" r:id="rId3"/>
    <p:sldId id="313" r:id="rId4"/>
    <p:sldId id="285" r:id="rId5"/>
    <p:sldId id="308" r:id="rId6"/>
    <p:sldId id="287" r:id="rId7"/>
    <p:sldId id="302" r:id="rId8"/>
    <p:sldId id="312" r:id="rId9"/>
    <p:sldId id="305" r:id="rId10"/>
    <p:sldId id="311" r:id="rId11"/>
    <p:sldId id="310" r:id="rId12"/>
    <p:sldId id="309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006600"/>
    <a:srgbClr val="008000"/>
    <a:srgbClr val="000000"/>
    <a:srgbClr val="66FF66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FD11B-379C-46CD-A243-3B906656266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7C68D-5012-4151-A974-67C8E01F07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C68D-5012-4151-A974-67C8E01F077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051" name="Group 3"/>
            <p:cNvGrpSpPr/>
            <p:nvPr userDrawn="1"/>
          </p:nvGrpSpPr>
          <p:grpSpPr bwMode="auto">
            <a:xfrm rot="-215207">
              <a:off x="3690" y="234"/>
              <a:ext cx="1857" cy="3625"/>
              <a:chOff x="0" y="0"/>
              <a:chExt cx="1857" cy="3625"/>
            </a:xfrm>
          </p:grpSpPr>
          <p:sp>
            <p:nvSpPr>
              <p:cNvPr id="2052" name="未知"/>
              <p:cNvSpPr/>
              <p:nvPr userDrawn="1"/>
            </p:nvSpPr>
            <p:spPr bwMode="auto">
              <a:xfrm rot="12185230" flipV="1">
                <a:off x="524" y="0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3" name="未知"/>
              <p:cNvSpPr/>
              <p:nvPr userDrawn="1"/>
            </p:nvSpPr>
            <p:spPr bwMode="auto">
              <a:xfrm rot="12185230" flipV="1">
                <a:off x="1019" y="1024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4" name="未知"/>
              <p:cNvSpPr/>
              <p:nvPr userDrawn="1"/>
            </p:nvSpPr>
            <p:spPr bwMode="auto">
              <a:xfrm rot="12185230" flipV="1">
                <a:off x="629" y="1389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5" name="未知"/>
              <p:cNvSpPr/>
              <p:nvPr userDrawn="1"/>
            </p:nvSpPr>
            <p:spPr bwMode="auto">
              <a:xfrm rot="12185230" flipV="1">
                <a:off x="969" y="199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6" name="未知"/>
              <p:cNvSpPr/>
              <p:nvPr userDrawn="1"/>
            </p:nvSpPr>
            <p:spPr bwMode="auto">
              <a:xfrm rot="12185230" flipV="1">
                <a:off x="835" y="1429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7" name="未知"/>
              <p:cNvSpPr/>
              <p:nvPr userDrawn="1"/>
            </p:nvSpPr>
            <p:spPr bwMode="auto">
              <a:xfrm rot="12185230" flipV="1">
                <a:off x="885" y="547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8" name="未知"/>
              <p:cNvSpPr/>
              <p:nvPr userDrawn="1"/>
            </p:nvSpPr>
            <p:spPr bwMode="auto">
              <a:xfrm rot="12185230" flipV="1">
                <a:off x="0" y="1566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9" name="未知"/>
            <p:cNvSpPr/>
            <p:nvPr userDrawn="1"/>
          </p:nvSpPr>
          <p:spPr bwMode="auto">
            <a:xfrm rot="373330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" name="未知"/>
            <p:cNvSpPr/>
            <p:nvPr userDrawn="1"/>
          </p:nvSpPr>
          <p:spPr bwMode="auto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" name="未知"/>
            <p:cNvSpPr/>
            <p:nvPr userDrawn="1"/>
          </p:nvSpPr>
          <p:spPr bwMode="auto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未知"/>
            <p:cNvSpPr/>
            <p:nvPr userDrawn="1"/>
          </p:nvSpPr>
          <p:spPr bwMode="auto">
            <a:xfrm rot="373330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未知"/>
            <p:cNvSpPr/>
            <p:nvPr userDrawn="1"/>
          </p:nvSpPr>
          <p:spPr bwMode="auto">
            <a:xfrm rot="373330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未知"/>
            <p:cNvSpPr/>
            <p:nvPr userDrawn="1"/>
          </p:nvSpPr>
          <p:spPr bwMode="auto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65" name="Group 17"/>
            <p:cNvGrpSpPr/>
            <p:nvPr userDrawn="1"/>
          </p:nvGrpSpPr>
          <p:grpSpPr bwMode="auto">
            <a:xfrm rot="3220060">
              <a:off x="2630" y="753"/>
              <a:ext cx="569" cy="637"/>
              <a:chOff x="0" y="0"/>
              <a:chExt cx="129" cy="157"/>
            </a:xfrm>
          </p:grpSpPr>
          <p:sp>
            <p:nvSpPr>
              <p:cNvPr id="2066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7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8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9" name="Group 21"/>
            <p:cNvGrpSpPr/>
            <p:nvPr userDrawn="1"/>
          </p:nvGrpSpPr>
          <p:grpSpPr bwMode="auto">
            <a:xfrm rot="-6691250">
              <a:off x="3636" y="131"/>
              <a:ext cx="356" cy="607"/>
              <a:chOff x="0" y="0"/>
              <a:chExt cx="129" cy="157"/>
            </a:xfrm>
          </p:grpSpPr>
          <p:sp>
            <p:nvSpPr>
              <p:cNvPr id="2070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3" name="Group 25"/>
            <p:cNvGrpSpPr/>
            <p:nvPr userDrawn="1"/>
          </p:nvGrpSpPr>
          <p:grpSpPr bwMode="auto">
            <a:xfrm rot="-13075160">
              <a:off x="668" y="3321"/>
              <a:ext cx="501" cy="502"/>
              <a:chOff x="0" y="0"/>
              <a:chExt cx="129" cy="157"/>
            </a:xfrm>
          </p:grpSpPr>
          <p:sp>
            <p:nvSpPr>
              <p:cNvPr id="2074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5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6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77" name="Group 29"/>
            <p:cNvGrpSpPr/>
            <p:nvPr userDrawn="1"/>
          </p:nvGrpSpPr>
          <p:grpSpPr bwMode="auto">
            <a:xfrm rot="4106450" flipH="1">
              <a:off x="392" y="261"/>
              <a:ext cx="709" cy="892"/>
              <a:chOff x="0" y="0"/>
              <a:chExt cx="129" cy="157"/>
            </a:xfrm>
          </p:grpSpPr>
          <p:sp>
            <p:nvSpPr>
              <p:cNvPr id="2078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81" name="Group 33"/>
            <p:cNvGrpSpPr/>
            <p:nvPr userDrawn="1"/>
          </p:nvGrpSpPr>
          <p:grpSpPr bwMode="auto">
            <a:xfrm rot="10015322" flipH="1">
              <a:off x="4625" y="2382"/>
              <a:ext cx="709" cy="892"/>
              <a:chOff x="0" y="0"/>
              <a:chExt cx="129" cy="157"/>
            </a:xfrm>
          </p:grpSpPr>
          <p:sp>
            <p:nvSpPr>
              <p:cNvPr id="2082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3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4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85" name="未知"/>
            <p:cNvSpPr/>
            <p:nvPr userDrawn="1"/>
          </p:nvSpPr>
          <p:spPr bwMode="auto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" name="未知"/>
            <p:cNvSpPr/>
            <p:nvPr userDrawn="1"/>
          </p:nvSpPr>
          <p:spPr bwMode="auto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" name="未知"/>
            <p:cNvSpPr/>
            <p:nvPr userDrawn="1"/>
          </p:nvSpPr>
          <p:spPr bwMode="auto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未知"/>
            <p:cNvSpPr/>
            <p:nvPr userDrawn="1"/>
          </p:nvSpPr>
          <p:spPr bwMode="auto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未知"/>
            <p:cNvSpPr/>
            <p:nvPr userDrawn="1"/>
          </p:nvSpPr>
          <p:spPr bwMode="auto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" name="未知"/>
            <p:cNvSpPr/>
            <p:nvPr userDrawn="1"/>
          </p:nvSpPr>
          <p:spPr bwMode="auto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" name="未知"/>
            <p:cNvSpPr/>
            <p:nvPr userDrawn="1"/>
          </p:nvSpPr>
          <p:spPr bwMode="auto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9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9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9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87EBF7-F3D1-46F9-93AF-D12A635B3BE6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FBC79-0462-4DEB-8BA5-B5547D6C613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11F1-6F09-420E-9A9B-529A13E69E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15AA297-30AD-4FA8-8944-7ED3285E92D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7897-E914-4B17-A0EF-E16DB7C271A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B45BF-7325-473F-B40E-2DEF44CFA7C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3D0FE-7037-4622-9619-95174745C44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3393-5568-46CE-A208-976C46FF28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4517A-B6E3-4693-9726-9678D24755F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0FE3E-1B70-46EF-A50F-CF5C4FAB24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EA9B3-F4A4-46C9-8A9F-0EF52D00959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-6350" y="0"/>
            <a:ext cx="2832100" cy="6856413"/>
            <a:chOff x="0" y="0"/>
            <a:chExt cx="1785" cy="4319"/>
          </a:xfrm>
        </p:grpSpPr>
        <p:sp>
          <p:nvSpPr>
            <p:cNvPr id="1027" name="未知"/>
            <p:cNvSpPr/>
            <p:nvPr/>
          </p:nvSpPr>
          <p:spPr bwMode="auto">
            <a:xfrm>
              <a:off x="0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28" name="Group 4"/>
            <p:cNvGrpSpPr/>
            <p:nvPr/>
          </p:nvGrpSpPr>
          <p:grpSpPr bwMode="auto">
            <a:xfrm rot="14964908" flipH="1">
              <a:off x="109" y="2441"/>
              <a:ext cx="452" cy="444"/>
              <a:chOff x="0" y="0"/>
              <a:chExt cx="129" cy="157"/>
            </a:xfrm>
          </p:grpSpPr>
          <p:sp>
            <p:nvSpPr>
              <p:cNvPr id="1029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32" name="未知"/>
            <p:cNvSpPr/>
            <p:nvPr/>
          </p:nvSpPr>
          <p:spPr bwMode="auto">
            <a:xfrm>
              <a:off x="95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33" name="Group 9"/>
            <p:cNvGrpSpPr/>
            <p:nvPr/>
          </p:nvGrpSpPr>
          <p:grpSpPr bwMode="auto">
            <a:xfrm rot="416244">
              <a:off x="14" y="1746"/>
              <a:ext cx="1771" cy="1741"/>
              <a:chOff x="0" y="0"/>
              <a:chExt cx="902" cy="833"/>
            </a:xfrm>
          </p:grpSpPr>
          <p:sp>
            <p:nvSpPr>
              <p:cNvPr id="1034" name="未知"/>
              <p:cNvSpPr/>
              <p:nvPr userDrawn="1"/>
            </p:nvSpPr>
            <p:spPr bwMode="auto">
              <a:xfrm rot="373330" flipH="1">
                <a:off x="84" y="0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5" name="未知"/>
              <p:cNvSpPr/>
              <p:nvPr userDrawn="1"/>
            </p:nvSpPr>
            <p:spPr bwMode="auto">
              <a:xfrm rot="373330" flipH="1">
                <a:off x="0" y="56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" name="未知"/>
              <p:cNvSpPr/>
              <p:nvPr userDrawn="1"/>
            </p:nvSpPr>
            <p:spPr bwMode="auto">
              <a:xfrm rot="373330" flipH="1">
                <a:off x="80" y="120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7" name="未知"/>
              <p:cNvSpPr/>
              <p:nvPr userDrawn="1"/>
            </p:nvSpPr>
            <p:spPr bwMode="auto">
              <a:xfrm rot="373330" flipH="1">
                <a:off x="272" y="323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8" name="未知"/>
              <p:cNvSpPr/>
              <p:nvPr userDrawn="1"/>
            </p:nvSpPr>
            <p:spPr bwMode="auto">
              <a:xfrm rot="373330" flipH="1">
                <a:off x="248" y="348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39" name="Group 15"/>
              <p:cNvGrpSpPr/>
              <p:nvPr userDrawn="1"/>
            </p:nvGrpSpPr>
            <p:grpSpPr bwMode="auto">
              <a:xfrm rot="10886446" flipH="1">
                <a:off x="294" y="464"/>
                <a:ext cx="608" cy="369"/>
                <a:chOff x="0" y="0"/>
                <a:chExt cx="608" cy="369"/>
              </a:xfrm>
            </p:grpSpPr>
            <p:sp>
              <p:nvSpPr>
                <p:cNvPr id="1040" name="未知"/>
                <p:cNvSpPr/>
                <p:nvPr userDrawn="1"/>
              </p:nvSpPr>
              <p:spPr bwMode="auto">
                <a:xfrm rot="4200091">
                  <a:off x="122" y="102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1" name="未知"/>
                <p:cNvSpPr/>
                <p:nvPr userDrawn="1"/>
              </p:nvSpPr>
              <p:spPr bwMode="auto">
                <a:xfrm rot="4200091">
                  <a:off x="489" y="56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2" name="未知"/>
                <p:cNvSpPr/>
                <p:nvPr userDrawn="1"/>
              </p:nvSpPr>
              <p:spPr bwMode="auto">
                <a:xfrm rot="4200091">
                  <a:off x="564" y="15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43" name="Group 19"/>
            <p:cNvGrpSpPr/>
            <p:nvPr/>
          </p:nvGrpSpPr>
          <p:grpSpPr bwMode="auto">
            <a:xfrm rot="-15351438">
              <a:off x="348" y="3854"/>
              <a:ext cx="392" cy="424"/>
              <a:chOff x="0" y="0"/>
              <a:chExt cx="129" cy="157"/>
            </a:xfrm>
          </p:grpSpPr>
          <p:sp>
            <p:nvSpPr>
              <p:cNvPr id="1044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5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6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7" name="Group 23"/>
            <p:cNvGrpSpPr/>
            <p:nvPr/>
          </p:nvGrpSpPr>
          <p:grpSpPr bwMode="auto">
            <a:xfrm rot="5003157">
              <a:off x="254" y="1102"/>
              <a:ext cx="412" cy="500"/>
              <a:chOff x="0" y="0"/>
              <a:chExt cx="129" cy="157"/>
            </a:xfrm>
          </p:grpSpPr>
          <p:sp>
            <p:nvSpPr>
              <p:cNvPr id="1048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9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0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1" name="Group 27"/>
            <p:cNvGrpSpPr/>
            <p:nvPr/>
          </p:nvGrpSpPr>
          <p:grpSpPr bwMode="auto">
            <a:xfrm>
              <a:off x="820" y="0"/>
              <a:ext cx="345" cy="367"/>
              <a:chOff x="0" y="0"/>
              <a:chExt cx="129" cy="157"/>
            </a:xfrm>
          </p:grpSpPr>
          <p:sp>
            <p:nvSpPr>
              <p:cNvPr id="1052" name="未知"/>
              <p:cNvSpPr/>
              <p:nvPr userDrawn="1"/>
            </p:nvSpPr>
            <p:spPr bwMode="auto">
              <a:xfrm>
                <a:off x="0" y="0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3" name="未知"/>
              <p:cNvSpPr/>
              <p:nvPr userDrawn="1"/>
            </p:nvSpPr>
            <p:spPr bwMode="auto">
              <a:xfrm>
                <a:off x="59" y="28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4" name="未知"/>
              <p:cNvSpPr/>
              <p:nvPr userDrawn="1"/>
            </p:nvSpPr>
            <p:spPr bwMode="auto">
              <a:xfrm>
                <a:off x="45" y="132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55" name="未知"/>
            <p:cNvSpPr/>
            <p:nvPr/>
          </p:nvSpPr>
          <p:spPr bwMode="auto">
            <a:xfrm>
              <a:off x="92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6" name="未知"/>
            <p:cNvSpPr/>
            <p:nvPr/>
          </p:nvSpPr>
          <p:spPr bwMode="auto">
            <a:xfrm rot="828663">
              <a:off x="247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7" name="未知"/>
            <p:cNvSpPr/>
            <p:nvPr/>
          </p:nvSpPr>
          <p:spPr bwMode="auto">
            <a:xfrm rot="828663">
              <a:off x="271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8" name="未知"/>
            <p:cNvSpPr/>
            <p:nvPr/>
          </p:nvSpPr>
          <p:spPr bwMode="auto">
            <a:xfrm>
              <a:off x="16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9" name="未知"/>
            <p:cNvSpPr/>
            <p:nvPr/>
          </p:nvSpPr>
          <p:spPr bwMode="auto">
            <a:xfrm>
              <a:off x="5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0" name="未知"/>
            <p:cNvSpPr/>
            <p:nvPr/>
          </p:nvSpPr>
          <p:spPr bwMode="auto">
            <a:xfrm>
              <a:off x="5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1" name="未知"/>
            <p:cNvSpPr/>
            <p:nvPr/>
          </p:nvSpPr>
          <p:spPr bwMode="auto">
            <a:xfrm>
              <a:off x="5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2" name="未知"/>
            <p:cNvSpPr/>
            <p:nvPr/>
          </p:nvSpPr>
          <p:spPr bwMode="auto">
            <a:xfrm rot="1584153">
              <a:off x="25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3" name="未知"/>
            <p:cNvSpPr/>
            <p:nvPr/>
          </p:nvSpPr>
          <p:spPr bwMode="auto">
            <a:xfrm rot="1584153">
              <a:off x="247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4" name="未知"/>
            <p:cNvSpPr/>
            <p:nvPr/>
          </p:nvSpPr>
          <p:spPr bwMode="auto">
            <a:xfrm rot="1584153">
              <a:off x="579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" name="未知"/>
            <p:cNvSpPr/>
            <p:nvPr/>
          </p:nvSpPr>
          <p:spPr bwMode="auto">
            <a:xfrm rot="1584153">
              <a:off x="241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6" name="未知"/>
            <p:cNvSpPr/>
            <p:nvPr/>
          </p:nvSpPr>
          <p:spPr bwMode="auto">
            <a:xfrm rot="1584153">
              <a:off x="590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7" name="未知"/>
            <p:cNvSpPr/>
            <p:nvPr/>
          </p:nvSpPr>
          <p:spPr bwMode="auto">
            <a:xfrm>
              <a:off x="5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8" name="未知"/>
            <p:cNvSpPr/>
            <p:nvPr/>
          </p:nvSpPr>
          <p:spPr bwMode="auto">
            <a:xfrm rot="1584153">
              <a:off x="61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1D97340-91A3-425F-9B6C-C8592345C21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Bar dir="vert"/>
    <p:sndAc>
      <p:stSnd>
        <p:snd r:embed="rId14" name="chimes.wav"/>
      </p:stSnd>
    </p:sndAc>
  </p:transition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1700808"/>
            <a:ext cx="85689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二次根式的乘除运算</a:t>
            </a:r>
          </a:p>
        </p:txBody>
      </p:sp>
      <p:sp>
        <p:nvSpPr>
          <p:cNvPr id="7" name="矩形 6"/>
          <p:cNvSpPr/>
          <p:nvPr/>
        </p:nvSpPr>
        <p:spPr>
          <a:xfrm>
            <a:off x="2715110" y="51037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3"/>
          <p:cNvGrpSpPr/>
          <p:nvPr/>
        </p:nvGrpSpPr>
        <p:grpSpPr bwMode="auto">
          <a:xfrm>
            <a:off x="395288" y="908050"/>
            <a:ext cx="8137525" cy="5473700"/>
            <a:chOff x="0" y="226"/>
            <a:chExt cx="5126" cy="3448"/>
          </a:xfrm>
        </p:grpSpPr>
        <p:sp>
          <p:nvSpPr>
            <p:cNvPr id="16388" name="WordArt 4"/>
            <p:cNvSpPr>
              <a:spLocks noChangeArrowheads="1" noChangeShapeType="1"/>
            </p:cNvSpPr>
            <p:nvPr/>
          </p:nvSpPr>
          <p:spPr bwMode="auto">
            <a:xfrm>
              <a:off x="0" y="226"/>
              <a:ext cx="5126" cy="10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ln w="19050">
                    <a:solidFill>
                      <a:srgbClr val="CC00CC"/>
                    </a:solidFill>
                    <a:round/>
                  </a:ln>
                  <a:solidFill>
                    <a:srgbClr val="CC00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学到了什么？</a:t>
              </a:r>
            </a:p>
          </p:txBody>
        </p:sp>
        <p:sp>
          <p:nvSpPr>
            <p:cNvPr id="16389" name="WordArt 5"/>
            <p:cNvSpPr>
              <a:spLocks noChangeArrowheads="1" noChangeShapeType="1"/>
            </p:cNvSpPr>
            <p:nvPr/>
          </p:nvSpPr>
          <p:spPr bwMode="auto">
            <a:xfrm>
              <a:off x="635" y="1905"/>
              <a:ext cx="2585" cy="95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dirty="0">
                  <a:solidFill>
                    <a:srgbClr val="FF0066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学生总结</a:t>
              </a:r>
            </a:p>
          </p:txBody>
        </p:sp>
        <p:sp>
          <p:nvSpPr>
            <p:cNvPr id="16390" name="WordArt 6"/>
            <p:cNvSpPr>
              <a:spLocks noChangeArrowheads="1" noChangeShapeType="1"/>
            </p:cNvSpPr>
            <p:nvPr/>
          </p:nvSpPr>
          <p:spPr bwMode="auto">
            <a:xfrm>
              <a:off x="3221" y="3175"/>
              <a:ext cx="1225" cy="49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>
                  <a:gradFill rotWithShape="1">
                    <a:gsLst>
                      <a:gs pos="0">
                        <a:srgbClr val="6600FF"/>
                      </a:gs>
                      <a:gs pos="100000">
                        <a:srgbClr val="6600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三分钟</a:t>
              </a:r>
            </a:p>
          </p:txBody>
        </p:sp>
      </p:grpSp>
      <p:pic>
        <p:nvPicPr>
          <p:cNvPr id="16391" name="MS90336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15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6307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57" fill="hold"/>
                                        <p:tgtEl>
                                          <p:spTgt spid="16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/>
          </p:cNvSpPr>
          <p:nvPr/>
        </p:nvSpPr>
        <p:spPr bwMode="auto">
          <a:xfrm rot="774456">
            <a:off x="1248542" y="670811"/>
            <a:ext cx="6184900" cy="5113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625544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抓紧时间做自我检测</a:t>
            </a:r>
          </a:p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625544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 algn="ctr"/>
            <a:endParaRPr lang="zh-CN" altLang="en-US" sz="360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4625544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625544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zh-CN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625544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625544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/>
          <p:cNvSpPr>
            <a:spLocks noChangeArrowheads="1" noChangeShapeType="1"/>
          </p:cNvSpPr>
          <p:nvPr/>
        </p:nvSpPr>
        <p:spPr bwMode="auto">
          <a:xfrm>
            <a:off x="2195736" y="476672"/>
            <a:ext cx="4248150" cy="13573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今日作业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1520" y="2269560"/>
            <a:ext cx="857798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>预习下一</a:t>
            </a:r>
            <a:r>
              <a:rPr lang="zh-CN" altLang="en-US" sz="44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节 </a:t>
            </a:r>
            <a:endParaRPr lang="zh-CN" altLang="en-US" sz="44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>完成</a:t>
            </a: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>中考考什么</a:t>
            </a: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》</a:t>
            </a: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>本节的习题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90011660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/>
          </p:cNvSpPr>
          <p:nvPr/>
        </p:nvSpPr>
        <p:spPr bwMode="auto">
          <a:xfrm>
            <a:off x="1454150" y="2349500"/>
            <a:ext cx="5426075" cy="1666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>
                <a:solidFill>
                  <a:srgbClr val="CC3399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自主阅读教学目标</a:t>
            </a:r>
          </a:p>
        </p:txBody>
      </p:sp>
      <p:sp>
        <p:nvSpPr>
          <p:cNvPr id="5124" name="WordArt 4"/>
          <p:cNvSpPr>
            <a:spLocks noChangeArrowheads="1" noChangeShapeType="1"/>
          </p:cNvSpPr>
          <p:nvPr/>
        </p:nvSpPr>
        <p:spPr bwMode="auto">
          <a:xfrm>
            <a:off x="4932363" y="4268788"/>
            <a:ext cx="2398712" cy="95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1454150" y="2349500"/>
            <a:ext cx="5426075" cy="1666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>
                <a:solidFill>
                  <a:srgbClr val="CC3399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知识回顾（提问）</a:t>
            </a:r>
          </a:p>
        </p:txBody>
      </p:sp>
      <p:sp>
        <p:nvSpPr>
          <p:cNvPr id="6148" name="WordArt 4"/>
          <p:cNvSpPr>
            <a:spLocks noChangeArrowheads="1" noChangeShapeType="1"/>
          </p:cNvSpPr>
          <p:nvPr/>
        </p:nvSpPr>
        <p:spPr bwMode="auto">
          <a:xfrm>
            <a:off x="4932363" y="4268788"/>
            <a:ext cx="2398712" cy="95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/>
          </p:cNvSpPr>
          <p:nvPr/>
        </p:nvSpPr>
        <p:spPr bwMode="auto">
          <a:xfrm>
            <a:off x="323850" y="549275"/>
            <a:ext cx="8496300" cy="3816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 独立完成</a:t>
            </a:r>
          </a:p>
          <a:p>
            <a:pPr algn="ctr"/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自主探究</a:t>
            </a:r>
          </a:p>
        </p:txBody>
      </p:sp>
      <p:sp>
        <p:nvSpPr>
          <p:cNvPr id="7171" name="WordArt 3"/>
          <p:cNvSpPr>
            <a:spLocks noChangeArrowheads="1" noChangeShapeType="1"/>
          </p:cNvSpPr>
          <p:nvPr/>
        </p:nvSpPr>
        <p:spPr bwMode="auto">
          <a:xfrm>
            <a:off x="4932363" y="3860800"/>
            <a:ext cx="2951162" cy="1655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  <p:pic>
        <p:nvPicPr>
          <p:cNvPr id="7172" name="MS90336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07[2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11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16764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rgbClr val="FF00FF"/>
                  </a:solidFill>
                  <a:rou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自主探究</a:t>
            </a:r>
          </a:p>
        </p:txBody>
      </p:sp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19" fill="hold"/>
                                        <p:tgtEl>
                                          <p:spTgt spid="7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r:id="rId5" imgW="139700" imgH="215900" progId="Equation.3">
                  <p:embed/>
                </p:oleObj>
              </mc:Choice>
              <mc:Fallback>
                <p:oleObj r:id="rId5" imgW="139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1512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4000" b="1" dirty="0"/>
              <a:t>总结：</a:t>
            </a:r>
            <a:endParaRPr lang="zh-CN" altLang="en-US" sz="4000" dirty="0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79388" y="1773238"/>
          <a:ext cx="8567737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公式" r:id="rId7" imgW="2857500" imgH="711200" progId="Equation.3">
                  <p:embed/>
                </p:oleObj>
              </mc:Choice>
              <mc:Fallback>
                <p:oleObj name="公式" r:id="rId7" imgW="28575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73238"/>
                        <a:ext cx="8567737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0825" y="4941888"/>
            <a:ext cx="84248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3200" b="1" dirty="0"/>
              <a:t>注：二次根式的运算结果应化为最简二次根式。</a:t>
            </a:r>
            <a:endParaRPr lang="zh-CN" altLang="en-US" sz="3200" dirty="0"/>
          </a:p>
        </p:txBody>
      </p:sp>
    </p:spTree>
  </p:cSld>
  <p:clrMapOvr>
    <a:masterClrMapping/>
  </p:clrMapOvr>
  <p:transition spd="slow">
    <p:randomBar dir="vert"/>
    <p:sndAc>
      <p:stSnd>
        <p:snd r:embed="rId4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/>
          </p:cNvSpPr>
          <p:nvPr/>
        </p:nvSpPr>
        <p:spPr bwMode="auto">
          <a:xfrm>
            <a:off x="684213" y="765175"/>
            <a:ext cx="7740650" cy="3671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自主完成练习</a:t>
            </a:r>
          </a:p>
        </p:txBody>
      </p:sp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>
            <a:off x="5292725" y="4554538"/>
            <a:ext cx="2555875" cy="2303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  <p:pic>
        <p:nvPicPr>
          <p:cNvPr id="11268" name="MS90336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07[2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9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/>
          </p:cNvSpPr>
          <p:nvPr/>
        </p:nvSpPr>
        <p:spPr bwMode="auto">
          <a:xfrm>
            <a:off x="827584" y="1988840"/>
            <a:ext cx="7561262" cy="19462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小组讨论师生探究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659563" y="4868863"/>
            <a:ext cx="19923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  <a:r>
              <a:rPr lang="zh-CN" altLang="en-US"/>
              <a:t>分钟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90009748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224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总结：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47900" y="2244725"/>
            <a:ext cx="184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11188" y="2348880"/>
            <a:ext cx="73453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dirty="0"/>
              <a:t>把分母中的二次根式化去，叫做分母有理化</a:t>
            </a:r>
          </a:p>
        </p:txBody>
      </p:sp>
      <p:sp>
        <p:nvSpPr>
          <p:cNvPr id="10249" name="WordArt 9"/>
          <p:cNvSpPr>
            <a:spLocks noChangeArrowheads="1" noChangeShapeType="1"/>
          </p:cNvSpPr>
          <p:nvPr/>
        </p:nvSpPr>
        <p:spPr bwMode="auto">
          <a:xfrm>
            <a:off x="4643438" y="4365625"/>
            <a:ext cx="2952750" cy="1222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chemeClr val="bg1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齐读两遍</a:t>
            </a:r>
          </a:p>
        </p:txBody>
      </p:sp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1" autoUpdateAnimBg="0"/>
      <p:bldP spid="10248" grpId="1" autoUpdateAnimBg="0"/>
      <p:bldP spid="102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1331913" y="1557338"/>
            <a:ext cx="6696075" cy="2159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48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独立完成练习</a:t>
            </a:r>
          </a:p>
        </p:txBody>
      </p:sp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>
            <a:off x="6659563" y="5300663"/>
            <a:ext cx="1366837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  <p:pic>
        <p:nvPicPr>
          <p:cNvPr id="15364" name="MS903360.wav">
            <a:hlinkClick r:id="" action="ppaction://media"/>
          </p:cNvPr>
          <p:cNvPicPr>
            <a:picLocks noGrp="1" noRot="1" noChangeAspect="1" noChangeArrowheads="1"/>
          </p:cNvPicPr>
          <p:nvPr>
            <p:ph/>
            <a:wavAudioFile r:embed="rId1" name="MS900116615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32813" y="6553200"/>
            <a:ext cx="3048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0</TotalTime>
  <Words>121</Words>
  <Application>Microsoft Office PowerPoint</Application>
  <PresentationFormat>全屏显示(4:3)</PresentationFormat>
  <Paragraphs>32</Paragraphs>
  <Slides>12</Slides>
  <Notes>1</Notes>
  <HiddenSlides>0</HiddenSlides>
  <MMClips>4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汉仪大宋简</vt:lpstr>
      <vt:lpstr>宋体</vt:lpstr>
      <vt:lpstr>微软雅黑</vt:lpstr>
      <vt:lpstr>Arial</vt:lpstr>
      <vt:lpstr>Calibri</vt:lpstr>
      <vt:lpstr>Verdana</vt:lpstr>
      <vt:lpstr>WWW.2PPT.COM
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2022-01-07T07:13:56Z</dcterms:created>
  <dcterms:modified xsi:type="dcterms:W3CDTF">2023-01-16T22:45:25Z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E7468597E4D14128849AF25B82F51E61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