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317" r:id="rId3"/>
    <p:sldId id="318" r:id="rId4"/>
    <p:sldId id="306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6DEBD35-334A-46D4-A768-A13483C7E0F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3620925-A4EB-4D73-8FE1-DF4FC1DAD5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625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7"/>
          <p:cNvSpPr/>
          <p:nvPr userDrawn="1"/>
        </p:nvSpPr>
        <p:spPr>
          <a:xfrm>
            <a:off x="5645150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9"/>
          <p:cNvSpPr/>
          <p:nvPr userDrawn="1"/>
        </p:nvSpPr>
        <p:spPr>
          <a:xfrm>
            <a:off x="8345488" y="469900"/>
            <a:ext cx="1824037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88161E2-0B47-49B7-8F51-305C089DFB1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AA6A799-14A4-4CC8-9F28-BCD438F7B4B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E539784-ADE7-40BD-848E-391F8DBE0F1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1CDFDBF-C14C-4089-BAA9-F6E56EC7BA8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24E5A72-AA5D-4209-8FCD-4D8119DAF59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2F12C2E-8F04-4909-A5E3-0046079A80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388" y="466725"/>
            <a:ext cx="836295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6738938"/>
            <a:ext cx="12209463" cy="12700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0896600" y="466725"/>
            <a:ext cx="129540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2424113" cy="90805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/>
              <a:t>第四课时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688" y="485775"/>
            <a:ext cx="1822450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038" y="492125"/>
            <a:ext cx="1223962" cy="400050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1C57F621-B8DC-4044-9527-13447E32616C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1975" y="485775"/>
            <a:ext cx="1824038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388" y="0"/>
            <a:ext cx="9105900" cy="466725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t>　</a:t>
            </a:r>
            <a:r>
              <a:rPr lang="en-US"/>
              <a:t>Integrated skills &amp; Study skills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zh-CN" altLang="zh-CN"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 bwMode="auto">
          <a:xfrm>
            <a:off x="0" y="2387600"/>
            <a:ext cx="12192000" cy="1841500"/>
          </a:xfrm>
          <a:noFill/>
          <a:ln>
            <a:miter lim="800000"/>
          </a:ln>
        </p:spPr>
        <p:txBody>
          <a:bodyPr vert="horz" wrap="square" lIns="91440" tIns="45720" rIns="91440" bIns="45720" numCol="1" anchorCtr="0" compatLnSpc="1"/>
          <a:lstStyle/>
          <a:p>
            <a:pPr eaLnBrk="1" hangingPunct="1"/>
            <a:r>
              <a:rPr lang="en-US" sz="7200" dirty="0" err="1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Neighbours</a:t>
            </a:r>
            <a:endParaRPr sz="7200" dirty="0" smtClean="0">
              <a:latin typeface="Times New Roman" panose="02020603050405020304" pitchFamily="18" charset="0"/>
              <a:ea typeface="Adobe 黑体 Std R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276398" y="4656701"/>
            <a:ext cx="1471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课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1263134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Unit 2</a:t>
            </a:r>
            <a:endParaRPr lang="zh-CN" altLang="en-US" sz="4800" dirty="0"/>
          </a:p>
        </p:txBody>
      </p:sp>
      <p:sp>
        <p:nvSpPr>
          <p:cNvPr id="7" name="矩形 6"/>
          <p:cNvSpPr/>
          <p:nvPr/>
        </p:nvSpPr>
        <p:spPr>
          <a:xfrm>
            <a:off x="0" y="5868645"/>
            <a:ext cx="12192000" cy="1038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矩形 1"/>
          <p:cNvSpPr>
            <a:spLocks noChangeAspect="1"/>
          </p:cNvSpPr>
          <p:nvPr/>
        </p:nvSpPr>
        <p:spPr bwMode="auto">
          <a:xfrm>
            <a:off x="373063" y="930275"/>
            <a:ext cx="1744662" cy="498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>
                <a:solidFill>
                  <a:srgbClr val="000000"/>
                </a:solidFill>
                <a:latin typeface="Calibri" panose="020F0502020204030204" pitchFamily="34" charset="0"/>
              </a:rPr>
              <a:t>Ⅳ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r>
              <a:rPr lang="en-US" altLang="zh-CN" sz="22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200">
              <a:latin typeface="Calibri" panose="020F0502020204030204" pitchFamily="34" charset="0"/>
            </a:endParaRP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401888" y="993775"/>
          <a:ext cx="7388225" cy="597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4000500" imgH="3235325" progId="Word.Document.12">
                  <p:embed/>
                </p:oleObj>
              </mc:Choice>
              <mc:Fallback>
                <p:oleObj name="Document" r:id="rId3" imgW="4000500" imgH="3235325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888" y="993775"/>
                        <a:ext cx="7388225" cy="597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901825"/>
            <a:ext cx="8128000" cy="33083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)1.What job is wanted above?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A.Cooks.	B.Drivers.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C.Doctors.	D.Teachers.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)2.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will probably(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可能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 get the job.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A.An English lady at the age of 27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B.A woman who is good at French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C.An Australian of 35 with a teacher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licence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D.A Russian with 5 years of teaching experience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79650" y="1992313"/>
            <a:ext cx="366713" cy="363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79650" y="3195638"/>
            <a:ext cx="366713" cy="363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698625"/>
            <a:ext cx="8128000" cy="37147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)3.What is not mentioned(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提到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A.Age.	B.Pay.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C.Address.	D.Phone number.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)4.If a foreigner wants to have an interview,he or she should make it 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A.in late August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B.after August 15th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C.before August 15th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D.in early September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66988" y="1766888"/>
            <a:ext cx="366712" cy="363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05050" y="2970213"/>
            <a:ext cx="366713" cy="363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"/>
          <p:cNvSpPr>
            <a:spLocks noChangeAspect="1"/>
          </p:cNvSpPr>
          <p:nvPr/>
        </p:nvSpPr>
        <p:spPr bwMode="auto">
          <a:xfrm>
            <a:off x="877888" y="1516063"/>
            <a:ext cx="10864850" cy="456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go to have a meeting this afternoon.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2.His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办公室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is on the third floor of the tall building.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3.You are just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 want to see.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4.Lucy is older than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Lily.She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Lily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年长的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sister.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5.Tom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father is a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postman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邮递员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).He works in a post office.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6.He gets a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工作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as a waiter in a restaurant.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7.Excuse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me.Can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tell me the way to the police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8.He is going to be a manager in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9.My sister likes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drawing,so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is going to be an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画家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when she grows up.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10.Are you going to Dalian by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火车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24038" y="2039938"/>
            <a:ext cx="124460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824038" y="2325688"/>
            <a:ext cx="1244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824038" y="2460625"/>
            <a:ext cx="8477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824038" y="2746375"/>
            <a:ext cx="847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068638" y="2833688"/>
            <a:ext cx="108267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068638" y="3119438"/>
            <a:ext cx="10826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565775" y="3230563"/>
            <a:ext cx="906463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5565775" y="3516313"/>
            <a:ext cx="9064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460750" y="3643313"/>
            <a:ext cx="1195388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460750" y="3929063"/>
            <a:ext cx="119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2279650" y="4059238"/>
            <a:ext cx="788988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2279650" y="4344988"/>
            <a:ext cx="7889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6805613" y="4457700"/>
            <a:ext cx="1014412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6805613" y="4743450"/>
            <a:ext cx="1014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5175250" y="4830763"/>
            <a:ext cx="100965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5175250" y="5116513"/>
            <a:ext cx="10096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6697663" y="5260975"/>
            <a:ext cx="798512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8" name="直接连接符 27"/>
          <p:cNvCxnSpPr/>
          <p:nvPr/>
        </p:nvCxnSpPr>
        <p:spPr>
          <a:xfrm>
            <a:off x="6697663" y="5546725"/>
            <a:ext cx="7985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4656138" y="5634038"/>
            <a:ext cx="64928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31" name="直接连接符 30"/>
          <p:cNvCxnSpPr/>
          <p:nvPr/>
        </p:nvCxnSpPr>
        <p:spPr>
          <a:xfrm>
            <a:off x="4656138" y="5919788"/>
            <a:ext cx="6492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7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"/>
          <p:cNvSpPr>
            <a:spLocks noChangeAspect="1"/>
          </p:cNvSpPr>
          <p:nvPr/>
        </p:nvSpPr>
        <p:spPr bwMode="auto">
          <a:xfrm>
            <a:off x="577850" y="1322388"/>
            <a:ext cx="11356975" cy="456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这个名字听起来很有意思。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name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将来我们会在这里建造一座大楼。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building here in the future.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我家离学校不远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所以步行去上学。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home isn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school,so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go to school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你哥哥在邮局工作吗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elder brother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我们确信中国梦一定会在不远的将来实现。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China Dream will come true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89150" y="2219325"/>
            <a:ext cx="2843213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089150" y="2505075"/>
            <a:ext cx="28432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295400" y="3032125"/>
            <a:ext cx="40100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295400" y="3317875"/>
            <a:ext cx="40100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643188" y="3859213"/>
            <a:ext cx="311943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643188" y="4144963"/>
            <a:ext cx="31194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9240838" y="3859213"/>
            <a:ext cx="160655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9353550" y="4144963"/>
            <a:ext cx="16065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904875" y="4649788"/>
            <a:ext cx="64770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904875" y="4935538"/>
            <a:ext cx="647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4032250" y="4649788"/>
            <a:ext cx="900113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4032250" y="4935538"/>
            <a:ext cx="9001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5680075" y="4649788"/>
            <a:ext cx="221297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5680075" y="4935538"/>
            <a:ext cx="2212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1160463" y="5440363"/>
            <a:ext cx="181133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1160463" y="5726113"/>
            <a:ext cx="1811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6985000" y="5440363"/>
            <a:ext cx="4132263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8" name="直接连接符 27"/>
          <p:cNvCxnSpPr/>
          <p:nvPr/>
        </p:nvCxnSpPr>
        <p:spPr>
          <a:xfrm>
            <a:off x="6985000" y="5726113"/>
            <a:ext cx="4132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"/>
          <p:cNvSpPr>
            <a:spLocks noChangeAspect="1"/>
          </p:cNvSpPr>
          <p:nvPr/>
        </p:nvSpPr>
        <p:spPr bwMode="auto">
          <a:xfrm>
            <a:off x="2032000" y="1150938"/>
            <a:ext cx="8128000" cy="53133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latin typeface="NEU-BZ-S92"/>
              </a:rPr>
              <a:t>Ⅰ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)1.My sister usually rides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bike to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school.But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usually go to school by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A.a;the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B.the;a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C./;a	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D.a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;/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)2.—Where does your father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work,Jack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—In a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Paris.My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father is a policeman.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A.TV station	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B.bookstore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C.post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office	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D.police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station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)3.My mother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office is about 15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kilometres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home.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A.far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away from	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B.far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C.away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	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D.far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away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55838" y="1679575"/>
            <a:ext cx="366712" cy="36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55838" y="3244850"/>
            <a:ext cx="366712" cy="36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55838" y="4845050"/>
            <a:ext cx="366712" cy="36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1"/>
          <p:cNvSpPr>
            <a:spLocks noChangeAspect="1"/>
          </p:cNvSpPr>
          <p:nvPr/>
        </p:nvSpPr>
        <p:spPr bwMode="auto">
          <a:xfrm>
            <a:off x="2032000" y="2105025"/>
            <a:ext cx="8128000" cy="2901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)4.—Do you know the song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Sure.It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it a lot.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A.smells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B.tastes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C.sounds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D.looks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)5.—How about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shopping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together,Tony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—All right.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A.go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B.going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C.do	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D.doing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51075" y="2246313"/>
            <a:ext cx="439738" cy="363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41550" y="3825875"/>
            <a:ext cx="366713" cy="363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1"/>
          <p:cNvSpPr>
            <a:spLocks noChangeAspect="1"/>
          </p:cNvSpPr>
          <p:nvPr/>
        </p:nvSpPr>
        <p:spPr bwMode="auto">
          <a:xfrm>
            <a:off x="769938" y="949325"/>
            <a:ext cx="10925175" cy="5872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100" dirty="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A:The summer holiday is 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coming.Will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go to Beijing with me?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B:Sorry,I 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</a:t>
            </a:r>
            <a:r>
              <a:rPr lang="en-US" altLang="zh-CN" sz="2100" dirty="0" err="1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t.I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went there last year.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A:1.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to Hangzhou.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A:2.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B:Because my uncle works 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there.I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want to visit him.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A:3.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B:He is a hotel 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manager.But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likes 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travelling,so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always changes his workplace.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A:Does he like Hefei?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B:Yes.He likes our city very 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much.He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come to work here.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A:4.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B:Next year.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A:That</a:t>
            </a:r>
            <a:r>
              <a:rPr lang="en-US" altLang="zh-CN" sz="21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great!I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hope that he will have a good time here.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B:5.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1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1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63675" y="2208213"/>
            <a:ext cx="3905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463675" y="2493963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1463675" y="2954338"/>
            <a:ext cx="3905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1463675" y="3240088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463675" y="3735388"/>
            <a:ext cx="3905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1463675" y="4021138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463675" y="5246688"/>
            <a:ext cx="3905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463675" y="5532438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463675" y="6389688"/>
            <a:ext cx="3905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1463675" y="6675438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1"/>
          <p:cNvSpPr>
            <a:spLocks noChangeAspect="1"/>
          </p:cNvSpPr>
          <p:nvPr/>
        </p:nvSpPr>
        <p:spPr bwMode="auto">
          <a:xfrm>
            <a:off x="2032000" y="2105025"/>
            <a:ext cx="8128000" cy="2901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does he do?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you going?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C.Thank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 like the city very much.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E.When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he work here?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F.You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welcome.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G.Why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you going there?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spect="1"/>
          </p:cNvSpPr>
          <p:nvPr/>
        </p:nvSpPr>
        <p:spPr bwMode="auto">
          <a:xfrm>
            <a:off x="2032000" y="936625"/>
            <a:ext cx="8128000" cy="5715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A king was old and he knew it was time to choose a new king.He told all the young people in the country,“I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ll give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of you a seed(  </a:t>
            </a:r>
            <a:r>
              <a:rPr lang="zh-CN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种子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).Plant it and bring it back one year later.Show me the plant that you bring,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ll choose a new king from you.”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A boy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Ling got a seed too.He planted it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.But the seed doesn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t grow at all.A year later,Ling had to take his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box to the palace.Others all brought beautiful plants there and Ling felt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The king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the palace and looked around.When he found there was nothing in Ling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s box,the king smiled and said to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,“One year ago,I gave everyone a seed which couldn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t grow.But all of you,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Ling,have brought me plants and flowers.Ling was the only one with the honesty(  </a:t>
            </a:r>
            <a:r>
              <a:rPr lang="zh-CN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诚实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) and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to bring such a box.So he will be the new king!”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"/>
          <p:cNvSpPr>
            <a:spLocks noChangeAspect="1"/>
          </p:cNvSpPr>
          <p:nvPr/>
        </p:nvSpPr>
        <p:spPr bwMode="auto">
          <a:xfrm>
            <a:off x="2032000" y="1495425"/>
            <a:ext cx="8489950" cy="410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)1.A.each		B.neither		C.both		D.none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)2.A.and		B.but 			C.although	D.so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)3.A.liked		B.helped 		C.named	D.asked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)4.A.specially	B.carefully 	C.luckily	D.carelessly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)5.A.full		B.empty 		C.beautiful	D.broken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)6.A.sad		B.excited 	C.happy	D.interested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)7.A.got		B.arrived 		C.went		D.arrived at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)8.A.another	B.other 		C.others	D.the others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)9.A.besides	B.with 		C.except	D.as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)10.A.skill		B.courage 	C.kindness	D.fear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93950" y="161448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25688" y="204946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25688" y="2441575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325688" y="2838450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325688" y="3260725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325688" y="3657600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25688" y="4052888"/>
            <a:ext cx="257175" cy="277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325688" y="444976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325688" y="484663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325688" y="524351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195</Words>
  <Application>Microsoft Office PowerPoint</Application>
  <PresentationFormat>宽屏</PresentationFormat>
  <Paragraphs>97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Neighbours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2017-12-11T03:24:00Z</dcterms:created>
  <dcterms:modified xsi:type="dcterms:W3CDTF">2023-01-16T22:46:10Z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E781EF2230D542138114A95F845DEF73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