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83" r:id="rId2"/>
    <p:sldId id="738" r:id="rId3"/>
    <p:sldId id="739" r:id="rId4"/>
    <p:sldId id="737" r:id="rId5"/>
    <p:sldId id="742" r:id="rId6"/>
    <p:sldId id="575" r:id="rId7"/>
    <p:sldId id="727" r:id="rId8"/>
    <p:sldId id="729" r:id="rId9"/>
    <p:sldId id="730" r:id="rId10"/>
    <p:sldId id="744" r:id="rId11"/>
    <p:sldId id="731" r:id="rId12"/>
    <p:sldId id="743" r:id="rId13"/>
    <p:sldId id="745" r:id="rId14"/>
    <p:sldId id="748" r:id="rId15"/>
    <p:sldId id="732" r:id="rId16"/>
    <p:sldId id="746" r:id="rId17"/>
    <p:sldId id="747" r:id="rId18"/>
    <p:sldId id="720" r:id="rId19"/>
    <p:sldId id="691" r:id="rId20"/>
    <p:sldId id="677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E9F6DC"/>
    <a:srgbClr val="FFCCFF"/>
    <a:srgbClr val="FFFFFF"/>
    <a:srgbClr val="FFCCCC"/>
    <a:srgbClr val="D7F1F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6" autoAdjust="0"/>
    <p:restoredTop sz="95317" autoAdjust="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48E82D-BDA3-4AD1-B00C-594AEB07F15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149CDC97-1610-4CA2-9507-841150CDA41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844AD44-8E60-4249-9119-2EBF665F7F4D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CDC97-1610-4CA2-9507-841150CDA41B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8C8A768-07E3-4894-A66C-4D2D5F3BEAD0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FF14FBB-8E4A-42BA-B348-F2D53201D34F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EFA24F-65A7-4192-92CE-9DF31BCD2E50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C0AD96D-9F06-4766-8A4C-CC3635BACD6D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E56CA7D-711C-47DB-8E56-D35D00DBE086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9AF2915-61C6-423F-8FBF-480EE160C72E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gray">
          <a:xfrm>
            <a:off x="-12700" y="1628800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 userDrawn="1"/>
        </p:nvSpPr>
        <p:spPr bwMode="gray">
          <a:xfrm>
            <a:off x="-3175" y="1905025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265610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7CA86752-0BEA-43CE-9F99-37081847364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645F783B-E3FA-428C-96A2-76DF325DB5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97286-3779-47C7-92A2-EB5D5C1F157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5E07-D333-4A0F-9D33-616150D9D5B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F9E8E8-BE84-44C3-9EA4-1C92FC6C7A5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05AC-4D6A-4EB0-A832-62FF95A6B4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6B12A-CBBC-4369-8C6A-1F73BB27C57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8D9C6-EE29-444C-B9B4-037F58AA5F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C1B84-3682-42EB-A202-8A8050CDA17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07F1F-06B0-444F-991D-98473562B7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498C4-A0BB-486A-A83A-EDF3CF6638D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F916B-F86D-4750-BD87-297653A5F0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9A420-D68A-4668-9FDA-E02F00EE7D8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6DE0-5A10-4011-B05F-BFE6685CF8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5952B112-A4B4-4AEA-BE9E-6587DE40B80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2FE6B9E5-0410-479C-A936-074969AC2F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5BAF19-9407-42D8-884C-2CCFD890248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239FF-C95D-48AB-B5B7-92063A70E2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EE5F8-3557-458D-88F9-8DA093E8CC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5554F45-A363-4797-B170-AE80F6FD707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72CD8-4BC4-437D-85A2-F73279D8F40D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C34A2-C776-4619-A365-AEC9B41894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4A15320-92F8-405B-8D89-EEA350F03070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8B2DB12-C96E-4ED4-A66A-5474AFD665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1E533-189B-4B7E-8C92-82AECB205A0F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9EBC-1D6C-4233-8F47-2B4A020D53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3D71459-388B-47BE-B88B-3B8D7D964D4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0A5FD0D-80F0-4087-8FEA-3A666D4082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B6B7636-0CDF-4D77-8FA8-0EA72D6DCADE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461F625-8F2D-41B4-8B7E-2DC1E86D0B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0ACBA94-226D-438C-8D7E-D366066479CF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51C228-08D7-470D-90E0-A2BC77FEA85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22A92FE-8D89-4E33-A6AD-72FB905A453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CA78C45-111B-488F-AAD4-D81EDC7477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70953 w 9164371"/>
              <a:gd name="T1" fmla="*/ 3 h 1402412"/>
              <a:gd name="T2" fmla="*/ 9180491 w 9164371"/>
              <a:gd name="T3" fmla="*/ 3 h 1402412"/>
              <a:gd name="T4" fmla="*/ 9165162 w 9164371"/>
              <a:gd name="T5" fmla="*/ 3 h 1402412"/>
              <a:gd name="T6" fmla="*/ 6516100 w 9164371"/>
              <a:gd name="T7" fmla="*/ 3 h 1402412"/>
              <a:gd name="T8" fmla="*/ 3121983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3454 w 9164371"/>
              <a:gd name="T19" fmla="*/ 3 h 1402412"/>
              <a:gd name="T20" fmla="*/ 6462272 w 9164371"/>
              <a:gd name="T21" fmla="*/ 3 h 1402412"/>
              <a:gd name="T22" fmla="*/ 9191374 w 9164371"/>
              <a:gd name="T23" fmla="*/ 0 h 1402412"/>
              <a:gd name="T24" fmla="*/ 9170953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8DA4EAD4-D50B-417F-B50E-05069CF582E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C9901938-68B3-4484-A26D-9EC1DC48A3A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6&#19978;\Lesson1%20&#25945;&#23398;&#35838;&#20214;\Lesson1Justreadandtalk&#35838;&#25991;&#24405;&#38899;_128k.mp3" TargetMode="External"/><Relationship Id="rId1" Type="http://schemas.microsoft.com/office/2007/relationships/media" Target="file:///E:\&#20154;&#25945;&#26032;&#29256;6&#19978;\Lesson1%20&#25945;&#23398;&#35838;&#20214;\Lesson1Justreadandtalk&#35838;&#25991;&#24405;&#38899;_128k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hyperlink" Target="&#27468;&#26354;Nice__to__see__you__again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file:///E:\&#20154;&#25945;&#26032;&#29256;6&#19978;\Lesson1%20&#25945;&#23398;&#35838;&#20214;\Lesson1Justreadandtalk&#35838;&#25991;&#24405;&#38899;_128k.mp3" TargetMode="External"/><Relationship Id="rId1" Type="http://schemas.microsoft.com/office/2007/relationships/media" Target="file:///E:\&#20154;&#25945;&#26032;&#29256;6&#19978;\Lesson1%20&#25945;&#23398;&#35838;&#20214;\Lesson1Justreadandtalk&#35838;&#25991;&#24405;&#38899;_128k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146"/>
            <a:ext cx="5508104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Unit1 I go to school at 8:00.</a:t>
            </a:r>
            <a:endParaRPr lang="zh-C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377255"/>
            <a:ext cx="2147347" cy="1872208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矩形 9"/>
          <p:cNvSpPr/>
          <p:nvPr/>
        </p:nvSpPr>
        <p:spPr>
          <a:xfrm>
            <a:off x="2722539" y="573325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19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7" name="矩形 6"/>
          <p:cNvSpPr>
            <a:spLocks noChangeArrowheads="1"/>
          </p:cNvSpPr>
          <p:nvPr/>
        </p:nvSpPr>
        <p:spPr bwMode="auto">
          <a:xfrm>
            <a:off x="993775" y="1644650"/>
            <a:ext cx="760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</a:rPr>
              <a:t>What activities do you know about Lucy?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9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1991" name="组合 7"/>
          <p:cNvGrpSpPr/>
          <p:nvPr/>
        </p:nvGrpSpPr>
        <p:grpSpPr bwMode="auto">
          <a:xfrm>
            <a:off x="5027613" y="871538"/>
            <a:ext cx="3289300" cy="796925"/>
            <a:chOff x="5436096" y="1127124"/>
            <a:chExt cx="3288491" cy="796218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096" y="1127124"/>
              <a:ext cx="3288491" cy="79621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2010" name="TextBox 25"/>
            <p:cNvSpPr txBox="1">
              <a:spLocks noChangeArrowheads="1"/>
            </p:cNvSpPr>
            <p:nvPr/>
          </p:nvSpPr>
          <p:spPr bwMode="auto">
            <a:xfrm>
              <a:off x="5577422" y="1304808"/>
              <a:ext cx="311917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Task4: Read and circle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1992" name="组合 5"/>
          <p:cNvGrpSpPr/>
          <p:nvPr/>
        </p:nvGrpSpPr>
        <p:grpSpPr bwMode="auto">
          <a:xfrm>
            <a:off x="250825" y="2227263"/>
            <a:ext cx="8689975" cy="4225925"/>
            <a:chOff x="251520" y="2226841"/>
            <a:chExt cx="8688820" cy="4226495"/>
          </a:xfrm>
        </p:grpSpPr>
        <p:sp>
          <p:nvSpPr>
            <p:cNvPr id="5" name="圆角矩形 4"/>
            <p:cNvSpPr/>
            <p:nvPr/>
          </p:nvSpPr>
          <p:spPr>
            <a:xfrm>
              <a:off x="251520" y="2226841"/>
              <a:ext cx="8640638" cy="42264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00725" y="2349094"/>
              <a:ext cx="8539615" cy="39026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I get up at 7:30 in the morning.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I have breakfast at 8:00.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I go to school at 8:30.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School begins at 9:00.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We have seven subjects.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They are English, </a:t>
              </a:r>
              <a:r>
                <a:rPr lang="en-US" altLang="zh-CN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maths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, Chinese, science, PE, art and music.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I have lunch at school at 11:45.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School is over at 3:30 in the afternoon.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I go home at 4:00.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I have dinner at about 7:00 in the evening.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After dinner, I watch TV for 30 minutes and do some reading. 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I go to bed at about 9:30.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1500" y="2468563"/>
            <a:ext cx="112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get up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784725" y="2468563"/>
            <a:ext cx="225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have breakfast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805113" y="3017838"/>
            <a:ext cx="2122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School begins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128838" y="4124325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have lunch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245225" y="4124325"/>
            <a:ext cx="211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School is over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532188" y="4667250"/>
            <a:ext cx="138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go home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6073775" y="4668838"/>
            <a:ext cx="184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have dinner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878513" y="5213350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watch TV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846638" y="5757863"/>
            <a:ext cx="1468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go to bed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01638" y="3017838"/>
            <a:ext cx="1476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to school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139113" y="2471738"/>
            <a:ext cx="52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go</a:t>
            </a:r>
            <a:endParaRPr lang="zh-CN" altLang="en-US"/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2138363" y="5765800"/>
            <a:ext cx="2532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do some reading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13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301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2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3014" name="组合 7"/>
          <p:cNvGrpSpPr/>
          <p:nvPr/>
        </p:nvGrpSpPr>
        <p:grpSpPr bwMode="auto">
          <a:xfrm>
            <a:off x="5027613" y="765175"/>
            <a:ext cx="3289300" cy="796925"/>
            <a:chOff x="5436096" y="1127124"/>
            <a:chExt cx="3288491" cy="796218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096" y="1127124"/>
              <a:ext cx="3288491" cy="79621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060" name="TextBox 25"/>
            <p:cNvSpPr txBox="1">
              <a:spLocks noChangeArrowheads="1"/>
            </p:cNvSpPr>
            <p:nvPr/>
          </p:nvSpPr>
          <p:spPr bwMode="auto">
            <a:xfrm>
              <a:off x="5521681" y="1304808"/>
              <a:ext cx="311917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Task5: Read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976563" y="1433513"/>
            <a:ext cx="4143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Lucy’s Daily Life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292225" y="1917700"/>
          <a:ext cx="6664325" cy="47736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/>
                        <a:t>Activities</a:t>
                      </a:r>
                      <a:endParaRPr lang="en-US" altLang="zh-CN" sz="2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/>
                        <a:t>Time</a:t>
                      </a:r>
                      <a:endParaRPr lang="zh-CN" altLang="en-US" sz="2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altLang="zh-CN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get up</a:t>
                      </a:r>
                      <a:endParaRPr lang="zh-CN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7:30 in the morning</a:t>
                      </a:r>
                      <a:endParaRPr lang="zh-CN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have breakfast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go to school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School begins.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have lunch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School is over.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go home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have dinner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go to bed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64163" y="29210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8:00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389563" y="33655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8:30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292725" y="4341813"/>
            <a:ext cx="931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11:45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364163" y="5272088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4:00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486275" y="5759450"/>
            <a:ext cx="278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7:00 in the evening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464050" y="4803775"/>
            <a:ext cx="300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3:30 in the afternoon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364163" y="385445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9:00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140200" y="6224588"/>
            <a:ext cx="367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About 9:30 in the evening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728788"/>
            <a:ext cx="8650288" cy="3816350"/>
          </a:xfrm>
        </p:spPr>
        <p:txBody>
          <a:bodyPr/>
          <a:lstStyle/>
          <a:p>
            <a:pPr marL="0" indent="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1. Lucy gets up at 7:30 in the afternoon.</a:t>
            </a:r>
          </a:p>
          <a:p>
            <a:pPr marL="0" indent="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2. Lucy is in Grade Six.</a:t>
            </a:r>
          </a:p>
          <a:p>
            <a:pPr marL="0" indent="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3. School begins at 8:30.</a:t>
            </a:r>
          </a:p>
          <a:p>
            <a:pPr marL="0" indent="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4. They have seven classes a day.</a:t>
            </a:r>
          </a:p>
          <a:p>
            <a:pPr marL="0" indent="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5. After dinner, Lucy watches TV for 30 minutes.</a:t>
            </a:r>
          </a:p>
          <a:p>
            <a:pPr marL="0" indent="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6. After dinner, she often read some books.</a:t>
            </a:r>
          </a:p>
        </p:txBody>
      </p:sp>
      <p:sp>
        <p:nvSpPr>
          <p:cNvPr id="440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4039" name="组合 7"/>
          <p:cNvGrpSpPr/>
          <p:nvPr/>
        </p:nvGrpSpPr>
        <p:grpSpPr bwMode="auto">
          <a:xfrm>
            <a:off x="4946650" y="871538"/>
            <a:ext cx="3567113" cy="796925"/>
            <a:chOff x="5354444" y="1127124"/>
            <a:chExt cx="3566162" cy="796218"/>
          </a:xfrm>
        </p:grpSpPr>
        <p:sp>
          <p:nvSpPr>
            <p:cNvPr id="9" name="云形 8"/>
            <p:cNvSpPr/>
            <p:nvPr/>
          </p:nvSpPr>
          <p:spPr bwMode="auto">
            <a:xfrm>
              <a:off x="5435385" y="1127124"/>
              <a:ext cx="3288423" cy="79621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4050" name="TextBox 25"/>
            <p:cNvSpPr txBox="1">
              <a:spLocks noChangeArrowheads="1"/>
            </p:cNvSpPr>
            <p:nvPr/>
          </p:nvSpPr>
          <p:spPr bwMode="auto">
            <a:xfrm>
              <a:off x="5354444" y="1315949"/>
              <a:ext cx="3566162" cy="45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Task6: Read and judge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313238" y="1928813"/>
            <a:ext cx="2678112" cy="5222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92D050"/>
              </a:buClr>
              <a:buSzPct val="70000"/>
            </a:pPr>
            <a:r>
              <a:rPr kumimoji="0"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in the morning</a:t>
            </a:r>
            <a:endParaRPr kumimoji="0" lang="en-US" altLang="zh-CN" sz="32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635375" y="4108450"/>
            <a:ext cx="2517775" cy="522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92D050"/>
              </a:buClr>
              <a:buSzPct val="70000"/>
            </a:pPr>
            <a:r>
              <a:rPr kumimoji="0"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subjects.</a:t>
            </a:r>
            <a:endParaRPr kumimoji="0" lang="en-US" altLang="zh-CN" sz="32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65538" y="3400425"/>
            <a:ext cx="1006475" cy="5238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rgbClr val="92D050"/>
              </a:buClr>
              <a:buSzPct val="70000"/>
              <a:defRPr/>
            </a:pPr>
            <a:r>
              <a:rPr kumimoji="0" lang="en-US" altLang="zh-CN" sz="2800" b="1" dirty="0">
                <a:solidFill>
                  <a:srgbClr val="FF0000"/>
                </a:solidFill>
                <a:latin typeface="Arial" panose="020B0604020202020204"/>
                <a:ea typeface="幼圆" panose="02010509060101010101" pitchFamily="49" charset="-122"/>
              </a:rPr>
              <a:t>9:00</a:t>
            </a:r>
            <a:r>
              <a:rPr kumimoji="0"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.</a:t>
            </a:r>
            <a:endParaRPr kumimoji="0" lang="en-US" altLang="zh-CN" sz="3200" b="1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1" name="Picture 2" descr="http://pic41.nipic.com/20140515/4567772_160003802001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3150" y="3975100"/>
            <a:ext cx="7223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pic41.nipic.com/20140515/4567772_160003802001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40650" y="5445125"/>
            <a:ext cx="7159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pic41.nipic.com/20140515/4567772_160003802001_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4238" y="1889125"/>
            <a:ext cx="72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pic41.nipic.com/20140515/4567772_160003802001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4675188"/>
            <a:ext cx="71596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pic41.nipic.com/20140515/4567772_160003802001_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5088" y="3281363"/>
            <a:ext cx="7223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pic41.nipic.com/20140515/4567772_160003802001_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91075" y="2566988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5058" name="组合 7"/>
          <p:cNvGrpSpPr/>
          <p:nvPr/>
        </p:nvGrpSpPr>
        <p:grpSpPr bwMode="auto">
          <a:xfrm>
            <a:off x="1714500" y="1365250"/>
            <a:ext cx="5703888" cy="5087938"/>
            <a:chOff x="1619672" y="1484784"/>
            <a:chExt cx="5543550" cy="5038725"/>
          </a:xfrm>
        </p:grpSpPr>
        <p:pic>
          <p:nvPicPr>
            <p:cNvPr id="45069" name="图片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9672" y="1484784"/>
              <a:ext cx="5543550" cy="503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236822" y="6201219"/>
              <a:ext cx="822353" cy="3222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868749" y="6201219"/>
              <a:ext cx="1080012" cy="3222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5059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5614988"/>
            <a:ext cx="17113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950" y="5557838"/>
            <a:ext cx="14398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2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506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065" name="组合 7"/>
          <p:cNvGrpSpPr/>
          <p:nvPr/>
        </p:nvGrpSpPr>
        <p:grpSpPr bwMode="auto">
          <a:xfrm>
            <a:off x="4859338" y="708025"/>
            <a:ext cx="3321050" cy="631825"/>
            <a:chOff x="5354444" y="1114442"/>
            <a:chExt cx="3566162" cy="718625"/>
          </a:xfrm>
        </p:grpSpPr>
        <p:sp>
          <p:nvSpPr>
            <p:cNvPr id="14" name="云形 13"/>
            <p:cNvSpPr/>
            <p:nvPr/>
          </p:nvSpPr>
          <p:spPr bwMode="auto">
            <a:xfrm>
              <a:off x="5434563" y="1114442"/>
              <a:ext cx="3290006" cy="718625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068" name="TextBox 25"/>
            <p:cNvSpPr txBox="1">
              <a:spLocks noChangeArrowheads="1"/>
            </p:cNvSpPr>
            <p:nvPr/>
          </p:nvSpPr>
          <p:spPr bwMode="auto">
            <a:xfrm>
              <a:off x="5354444" y="1239857"/>
              <a:ext cx="3566162" cy="45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" name="Lesson1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4824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608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2905125" y="3487738"/>
            <a:ext cx="169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Two</a:t>
            </a:r>
          </a:p>
        </p:txBody>
      </p:sp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506413" y="2616200"/>
          <a:ext cx="8131175" cy="369252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0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get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up</a:t>
                      </a: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53" marB="433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have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breakfast</a:t>
                      </a: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53" marB="433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go home</a:t>
                      </a: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53" marB="433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watch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TV</a:t>
                      </a: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53" marB="433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go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to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bed</a:t>
                      </a: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53" marB="433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…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…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…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53" marB="4335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6128" name="组合 26"/>
          <p:cNvGrpSpPr/>
          <p:nvPr/>
        </p:nvGrpSpPr>
        <p:grpSpPr bwMode="auto">
          <a:xfrm>
            <a:off x="493713" y="2643188"/>
            <a:ext cx="1714500" cy="1357312"/>
            <a:chOff x="807349" y="3506608"/>
            <a:chExt cx="2684354" cy="1174139"/>
          </a:xfrm>
        </p:grpSpPr>
        <p:cxnSp>
          <p:nvCxnSpPr>
            <p:cNvPr id="8" name="直接连接符 17"/>
            <p:cNvCxnSpPr>
              <a:cxnSpLocks noChangeShapeType="1"/>
            </p:cNvCxnSpPr>
            <p:nvPr/>
          </p:nvCxnSpPr>
          <p:spPr bwMode="auto">
            <a:xfrm rot="16200000" flipH="1">
              <a:off x="1937770" y="3126813"/>
              <a:ext cx="1174139" cy="1933729"/>
            </a:xfrm>
            <a:prstGeom prst="line">
              <a:avLst/>
            </a:prstGeom>
            <a:noFill/>
            <a:ln w="9525" algn="ctr">
              <a:solidFill>
                <a:schemeClr val="accent1">
                  <a:lumMod val="75000"/>
                </a:schemeClr>
              </a:solidFill>
              <a:round/>
            </a:ln>
          </p:spPr>
        </p:cxnSp>
        <p:cxnSp>
          <p:nvCxnSpPr>
            <p:cNvPr id="9" name="直接连接符 18"/>
            <p:cNvCxnSpPr>
              <a:cxnSpLocks noChangeShapeType="1"/>
            </p:cNvCxnSpPr>
            <p:nvPr/>
          </p:nvCxnSpPr>
          <p:spPr bwMode="auto">
            <a:xfrm>
              <a:off x="807349" y="4000982"/>
              <a:ext cx="2684354" cy="679765"/>
            </a:xfrm>
            <a:prstGeom prst="line">
              <a:avLst/>
            </a:prstGeom>
            <a:noFill/>
            <a:ln w="9525" algn="ctr">
              <a:solidFill>
                <a:schemeClr val="accent1">
                  <a:lumMod val="75000"/>
                </a:schemeClr>
              </a:solidFill>
              <a:round/>
            </a:ln>
          </p:spPr>
        </p:cxn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279525" y="2643188"/>
            <a:ext cx="9921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Activity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36588" y="2886075"/>
            <a:ext cx="84931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Time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3713" y="3529013"/>
            <a:ext cx="10445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People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135063" y="1355725"/>
            <a:ext cx="27892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3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34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do survey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3863" y="1547813"/>
            <a:ext cx="883126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Do a survey about our daily life in groups of four and fill in the form. </a:t>
            </a:r>
            <a:endParaRPr kumimoji="0"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136" name="矩形 2"/>
          <p:cNvSpPr>
            <a:spLocks noChangeArrowheads="1"/>
          </p:cNvSpPr>
          <p:nvPr/>
        </p:nvSpPr>
        <p:spPr bwMode="auto">
          <a:xfrm>
            <a:off x="1222375" y="4052888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 sz="28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I</a:t>
            </a:r>
            <a:endParaRPr kumimoji="0" lang="zh-CN" altLang="en-US" sz="280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37" name="矩形 4"/>
          <p:cNvSpPr>
            <a:spLocks noChangeArrowheads="1"/>
          </p:cNvSpPr>
          <p:nvPr/>
        </p:nvSpPr>
        <p:spPr bwMode="auto">
          <a:xfrm>
            <a:off x="2208213" y="4052888"/>
            <a:ext cx="835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>
                <a:solidFill>
                  <a:srgbClr val="30303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7:00</a:t>
            </a:r>
            <a:endParaRPr kumimoji="0" lang="zh-CN" altLang="en-US" sz="1700">
              <a:solidFill>
                <a:srgbClr val="30303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2427288" y="1295400"/>
            <a:ext cx="5992812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4400">
              <a:solidFill>
                <a:srgbClr val="5F5F5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2906713" y="4059238"/>
            <a:ext cx="169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Two</a:t>
            </a:r>
          </a:p>
        </p:txBody>
      </p:sp>
      <p:graphicFrame>
        <p:nvGraphicFramePr>
          <p:cNvPr id="5" name="Group 60"/>
          <p:cNvGraphicFramePr>
            <a:graphicFrameLocks noGrp="1"/>
          </p:cNvGraphicFramePr>
          <p:nvPr/>
        </p:nvGraphicFramePr>
        <p:xfrm>
          <a:off x="508000" y="3189288"/>
          <a:ext cx="8131175" cy="340836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0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4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get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up</a:t>
                      </a: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45" marB="4334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have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breakfast</a:t>
                      </a: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45" marB="4334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go home</a:t>
                      </a: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45" marB="4334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watch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TV</a:t>
                      </a: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45" marB="4334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go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to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bed</a:t>
                      </a: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45" marB="4334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7:00</a:t>
                      </a: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…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…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77" marR="71777" marT="43345" marB="4334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8176" name="Picture 5" descr="H:\2015.10为出版社编定教材配套PPT\book8图片\35-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588" y="1738313"/>
            <a:ext cx="12541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7" name="Picture 6" descr="H:\2015.10为出版社编定教材配套PPT\book8图片\35-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750" y="1512888"/>
            <a:ext cx="12509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10"/>
          <p:cNvSpPr>
            <a:spLocks noChangeArrowheads="1"/>
          </p:cNvSpPr>
          <p:nvPr/>
        </p:nvSpPr>
        <p:spPr bwMode="auto">
          <a:xfrm flipH="1">
            <a:off x="1593850" y="1519238"/>
            <a:ext cx="3063875" cy="757237"/>
          </a:xfrm>
          <a:prstGeom prst="wedgeRoundRectCallout">
            <a:avLst>
              <a:gd name="adj1" fmla="val 45398"/>
              <a:gd name="adj2" fmla="val 848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>
              <a:defRPr/>
            </a:pPr>
            <a:r>
              <a:rPr lang="en-US" altLang="zh-CN" sz="2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get up at 7:00.</a:t>
            </a:r>
            <a:endParaRPr lang="zh-CN" altLang="zh-CN" sz="2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标注 10"/>
          <p:cNvSpPr>
            <a:spLocks noChangeArrowheads="1"/>
          </p:cNvSpPr>
          <p:nvPr/>
        </p:nvSpPr>
        <p:spPr bwMode="auto">
          <a:xfrm flipH="1">
            <a:off x="4067175" y="2371725"/>
            <a:ext cx="3433763" cy="719138"/>
          </a:xfrm>
          <a:prstGeom prst="wedgeRoundRectCallout">
            <a:avLst>
              <a:gd name="adj1" fmla="val -49175"/>
              <a:gd name="adj2" fmla="val -808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1">
              <a:defRPr/>
            </a:pPr>
            <a:r>
              <a:rPr lang="en-US" altLang="zh-CN" sz="2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breakfast at ...</a:t>
            </a:r>
            <a:endParaRPr lang="zh-CN" altLang="zh-CN" sz="2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180" name="组合 26"/>
          <p:cNvGrpSpPr/>
          <p:nvPr/>
        </p:nvGrpSpPr>
        <p:grpSpPr bwMode="auto">
          <a:xfrm>
            <a:off x="495300" y="3214688"/>
            <a:ext cx="1714500" cy="1357312"/>
            <a:chOff x="807349" y="3506608"/>
            <a:chExt cx="2684354" cy="1174139"/>
          </a:xfrm>
        </p:grpSpPr>
        <p:cxnSp>
          <p:nvCxnSpPr>
            <p:cNvPr id="11" name="直接连接符 17"/>
            <p:cNvCxnSpPr>
              <a:cxnSpLocks noChangeShapeType="1"/>
            </p:cNvCxnSpPr>
            <p:nvPr/>
          </p:nvCxnSpPr>
          <p:spPr bwMode="auto">
            <a:xfrm rot="16200000" flipH="1">
              <a:off x="1937770" y="3126813"/>
              <a:ext cx="1174139" cy="1933729"/>
            </a:xfrm>
            <a:prstGeom prst="line">
              <a:avLst/>
            </a:prstGeom>
            <a:noFill/>
            <a:ln w="9525" algn="ctr">
              <a:solidFill>
                <a:schemeClr val="accent1">
                  <a:lumMod val="75000"/>
                </a:schemeClr>
              </a:solidFill>
              <a:round/>
            </a:ln>
          </p:spPr>
        </p:cxnSp>
        <p:cxnSp>
          <p:nvCxnSpPr>
            <p:cNvPr id="12" name="直接连接符 18"/>
            <p:cNvCxnSpPr>
              <a:cxnSpLocks noChangeShapeType="1"/>
            </p:cNvCxnSpPr>
            <p:nvPr/>
          </p:nvCxnSpPr>
          <p:spPr bwMode="auto">
            <a:xfrm>
              <a:off x="807349" y="4000982"/>
              <a:ext cx="2684354" cy="679765"/>
            </a:xfrm>
            <a:prstGeom prst="line">
              <a:avLst/>
            </a:prstGeom>
            <a:noFill/>
            <a:ln w="9525" algn="ctr">
              <a:solidFill>
                <a:schemeClr val="accent1">
                  <a:lumMod val="75000"/>
                </a:schemeClr>
              </a:solidFill>
              <a:round/>
            </a:ln>
          </p:spPr>
        </p:cxn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81113" y="3214688"/>
            <a:ext cx="9921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Activity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38175" y="3457575"/>
            <a:ext cx="8493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Time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5300" y="4100513"/>
            <a:ext cx="10445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People</a:t>
            </a:r>
          </a:p>
        </p:txBody>
      </p:sp>
      <p:sp>
        <p:nvSpPr>
          <p:cNvPr id="4818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35063" y="1366838"/>
            <a:ext cx="22129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86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87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report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0178" name="Picture 5" descr="9a1012d02bb6a8cd40b4722b6c112db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26148">
            <a:off x="396875" y="1641475"/>
            <a:ext cx="18002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 txBox="1">
            <a:spLocks noChangeArrowheads="1"/>
          </p:cNvSpPr>
          <p:nvPr/>
        </p:nvSpPr>
        <p:spPr bwMode="auto">
          <a:xfrm>
            <a:off x="1258888" y="908050"/>
            <a:ext cx="5618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altLang="zh-CN" sz="3200" i="1">
                <a:solidFill>
                  <a:srgbClr val="3333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The format of a letter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2339975" y="1590675"/>
            <a:ext cx="5149850" cy="5173663"/>
            <a:chOff x="2267719" y="1591082"/>
            <a:chExt cx="5149625" cy="5173663"/>
          </a:xfrm>
        </p:grpSpPr>
        <p:sp>
          <p:nvSpPr>
            <p:cNvPr id="8" name="矩形 7"/>
            <p:cNvSpPr/>
            <p:nvPr/>
          </p:nvSpPr>
          <p:spPr>
            <a:xfrm>
              <a:off x="2267719" y="1591082"/>
              <a:ext cx="5138513" cy="5060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Rectangle 4"/>
            <p:cNvSpPr txBox="1">
              <a:spLocks noChangeArrowheads="1"/>
            </p:cNvSpPr>
            <p:nvPr/>
          </p:nvSpPr>
          <p:spPr>
            <a:xfrm>
              <a:off x="2302642" y="1591082"/>
              <a:ext cx="5114702" cy="5173663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kumimoji="0" lang="en-US" altLang="zh-CN" sz="2800" dirty="0" smtClean="0">
                  <a:latin typeface="+mj-lt"/>
                </a:rPr>
                <a:t> </a:t>
              </a:r>
              <a:r>
                <a:rPr kumimoji="0" lang="en-US" altLang="zh-CN" sz="2800" dirty="0" smtClean="0">
                  <a:solidFill>
                    <a:srgbClr val="FF0000"/>
                  </a:solidFill>
                  <a:latin typeface="+mj-lt"/>
                </a:rPr>
                <a:t>Dear XX</a:t>
              </a:r>
              <a:r>
                <a:rPr kumimoji="0" lang="en-US" altLang="zh-CN" sz="2800" b="1" dirty="0" smtClean="0">
                  <a:solidFill>
                    <a:srgbClr val="FF0000"/>
                  </a:solidFill>
                  <a:latin typeface="+mj-lt"/>
                </a:rPr>
                <a:t>,</a:t>
              </a:r>
            </a:p>
            <a:p>
              <a:pPr marL="0" indent="0">
                <a:lnSpc>
                  <a:spcPct val="13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kumimoji="0" lang="en-US" altLang="zh-CN" sz="2800" dirty="0" smtClean="0">
                  <a:latin typeface="+mj-lt"/>
                </a:rPr>
                <a:t> </a:t>
              </a:r>
              <a:r>
                <a:rPr kumimoji="0"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…………………………………</a:t>
              </a:r>
            </a:p>
            <a:p>
              <a:pPr marL="0" indent="0">
                <a:lnSpc>
                  <a:spcPct val="13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kumimoji="0"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…… …………………………………</a:t>
              </a:r>
            </a:p>
            <a:p>
              <a:pPr marL="0" indent="0">
                <a:lnSpc>
                  <a:spcPct val="13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kumimoji="0"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……. </a:t>
              </a:r>
            </a:p>
            <a:p>
              <a:pPr marL="0" indent="0">
                <a:lnSpc>
                  <a:spcPct val="13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kumimoji="0"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I’m looking forward to hearing </a:t>
              </a:r>
            </a:p>
            <a:p>
              <a:pPr marL="0" indent="0" algn="l">
                <a:lnSpc>
                  <a:spcPct val="130000"/>
                </a:lnSpc>
                <a:spcBef>
                  <a:spcPts val="0"/>
                </a:spcBef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from you. </a:t>
              </a:r>
            </a:p>
            <a:p>
              <a:pPr marL="0" indent="0" algn="l">
                <a:lnSpc>
                  <a:spcPct val="130000"/>
                </a:lnSpc>
                <a:spcBef>
                  <a:spcPts val="0"/>
                </a:spcBef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2800" dirty="0" smtClean="0">
                  <a:solidFill>
                    <a:srgbClr val="FF0000"/>
                  </a:solidFill>
                  <a:latin typeface="+mj-lt"/>
                </a:rPr>
                <a:t>Best wishes</a:t>
              </a:r>
              <a:r>
                <a:rPr kumimoji="0" lang="en-US" altLang="zh-CN" sz="2800" b="1" dirty="0" smtClean="0">
                  <a:solidFill>
                    <a:srgbClr val="FF3300"/>
                  </a:solidFill>
                  <a:latin typeface="+mj-lt"/>
                </a:rPr>
                <a:t>,</a:t>
              </a:r>
            </a:p>
            <a:p>
              <a:pPr marL="0" indent="0">
                <a:lnSpc>
                  <a:spcPct val="13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kumimoji="0" lang="en-US" altLang="zh-CN" sz="2800" dirty="0" smtClean="0">
                  <a:solidFill>
                    <a:srgbClr val="FF0000"/>
                  </a:solidFill>
                  <a:latin typeface="+mj-lt"/>
                </a:rPr>
                <a:t> XX</a:t>
              </a:r>
            </a:p>
            <a:p>
              <a:pPr marL="0" indent="0">
                <a:lnSpc>
                  <a:spcPct val="130000"/>
                </a:lnSpc>
                <a:spcBef>
                  <a:spcPts val="0"/>
                </a:spcBef>
                <a:buFontTx/>
                <a:buNone/>
                <a:defRPr/>
              </a:pPr>
              <a:endParaRPr kumimoji="0" lang="en-US" altLang="zh-CN" sz="2800" dirty="0">
                <a:solidFill>
                  <a:srgbClr val="FF3300"/>
                </a:solidFill>
                <a:latin typeface="+mj-lt"/>
              </a:endParaRPr>
            </a:p>
          </p:txBody>
        </p:sp>
      </p:grpSp>
      <p:sp>
        <p:nvSpPr>
          <p:cNvPr id="5018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82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50323">
            <a:off x="8156575" y="5384800"/>
            <a:ext cx="9763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8" name="圆角矩形 17"/>
          <p:cNvSpPr/>
          <p:nvPr/>
        </p:nvSpPr>
        <p:spPr>
          <a:xfrm>
            <a:off x="4786313" y="1428750"/>
            <a:ext cx="4143375" cy="5095875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203" name="矩形 5"/>
          <p:cNvSpPr>
            <a:spLocks noChangeArrowheads="1"/>
          </p:cNvSpPr>
          <p:nvPr/>
        </p:nvSpPr>
        <p:spPr bwMode="auto">
          <a:xfrm>
            <a:off x="5000625" y="1538288"/>
            <a:ext cx="3757613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0"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daily life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</a:t>
            </a:r>
            <a:r>
              <a:rPr kumimoji="0"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××</a:t>
            </a: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name is ____. I come from…  Now let me tell you about my daily life. 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get up at _____. I have breakfast at ________.  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kumimoji="0" lang="en-US" altLang="zh-CN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really have a busy day! How is your life?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wishes</a:t>
            </a:r>
            <a:r>
              <a:rPr kumimoji="0" lang="en-US" altLang="zh-CN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kumimoji="0"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kumimoji="0" lang="en-US" altLang="zh-CN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××</a:t>
            </a:r>
            <a:endParaRPr kumimoji="0" lang="en-US" altLang="zh-C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1205" name="组合 26"/>
          <p:cNvGrpSpPr/>
          <p:nvPr/>
        </p:nvGrpSpPr>
        <p:grpSpPr bwMode="auto">
          <a:xfrm>
            <a:off x="247650" y="1790700"/>
            <a:ext cx="4373563" cy="3702050"/>
            <a:chOff x="247130" y="1790236"/>
            <a:chExt cx="4373296" cy="3703261"/>
          </a:xfrm>
        </p:grpSpPr>
        <p:grpSp>
          <p:nvGrpSpPr>
            <p:cNvPr id="51209" name="组合 24"/>
            <p:cNvGrpSpPr/>
            <p:nvPr/>
          </p:nvGrpSpPr>
          <p:grpSpPr bwMode="auto">
            <a:xfrm>
              <a:off x="438855" y="1790236"/>
              <a:ext cx="4181571" cy="3703261"/>
              <a:chOff x="438855" y="1790236"/>
              <a:chExt cx="4181571" cy="3703261"/>
            </a:xfrm>
          </p:grpSpPr>
          <p:grpSp>
            <p:nvGrpSpPr>
              <p:cNvPr id="51211" name="组合 4"/>
              <p:cNvGrpSpPr/>
              <p:nvPr/>
            </p:nvGrpSpPr>
            <p:grpSpPr bwMode="auto">
              <a:xfrm>
                <a:off x="909757" y="1790236"/>
                <a:ext cx="3710669" cy="3578378"/>
                <a:chOff x="1071570" y="1790236"/>
                <a:chExt cx="4370664" cy="4214842"/>
              </a:xfrm>
            </p:grpSpPr>
            <p:pic>
              <p:nvPicPr>
                <p:cNvPr id="6" name="Picture 8" descr="http://d06.res.meilishuo.net/pic/_o/78/fa/bef8234aec87be4f58a04418c2dc_600_600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B6BCBA"/>
                    </a:clrFrom>
                    <a:clrTo>
                      <a:srgbClr val="B6BCBA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500198" y="3071810"/>
                  <a:ext cx="2232159" cy="213452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" name="Picture 10" descr="http://pic.kekenet.com/2015/0504/40981430720114.jpg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2694231" y="1790236"/>
                  <a:ext cx="1377743" cy="128588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8" name="Picture 12" descr="http://o.quizlet.com/V32XrF5qGLgo8ZjNpjmIjQ.jp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3870598" y="3181397"/>
                  <a:ext cx="1571636" cy="1323483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9" name="Picture 2" descr="http://o.quizlet.com/rNHTrEVyDz1n-f6kSWaZ-w.jpg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3571900" y="4647756"/>
                  <a:ext cx="1571636" cy="1357322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10" name="Picture 2" descr="http://c.cnfolimg.com/20140905/30/10556573230414242370.jpg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1071570" y="1797750"/>
                  <a:ext cx="1365001" cy="122142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51218" name="WordArt 7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68496" y="3452366"/>
                  <a:ext cx="1030335" cy="1452562"/>
                </a:xfrm>
                <a:prstGeom prst="rect">
                  <a:avLst/>
                </a:prstGeom>
              </p:spPr>
              <p:txBody>
                <a:bodyPr wrap="none" fromWordArt="1">
                  <a:prstTxWarp prst="textFadeUp">
                    <a:avLst>
                      <a:gd name="adj" fmla="val 10051"/>
                    </a:avLst>
                  </a:prstTxWarp>
                </a:bodyPr>
                <a:lstStyle/>
                <a:p>
                  <a:pPr algn="ctr"/>
                  <a:r>
                    <a:rPr lang="zh-CN" altLang="en-US" sz="4800" b="1" kern="10">
                      <a:ln w="12700">
                        <a:solidFill>
                          <a:srgbClr val="B2B2B2"/>
                        </a:solidFill>
                        <a:round/>
                      </a:ln>
                      <a:solidFill>
                        <a:srgbClr val="FFFF00"/>
                      </a:solidFill>
                      <a:effectLst>
                        <a:outerShdw dist="35921" dir="2700000" sy="50000" rotWithShape="0">
                          <a:srgbClr val="875B0D">
                            <a:alpha val="70000"/>
                          </a:srgb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？</a:t>
                  </a:r>
                </a:p>
              </p:txBody>
            </p:sp>
            <p:sp>
              <p:nvSpPr>
                <p:cNvPr id="51219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2214578" y="5219260"/>
                  <a:ext cx="1703388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4000" b="1">
                      <a:solidFill>
                        <a:srgbClr val="000000"/>
                      </a:solidFill>
                      <a:latin typeface="Corabael"/>
                    </a:rPr>
                    <a:t>…</a:t>
                  </a:r>
                  <a:endParaRPr lang="zh-CN" altLang="en-US" sz="4000" b="1">
                    <a:solidFill>
                      <a:srgbClr val="000000"/>
                    </a:solidFill>
                    <a:latin typeface="Corabael"/>
                  </a:endParaRPr>
                </a:p>
              </p:txBody>
            </p:sp>
          </p:grp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438855" y="4277632"/>
                <a:ext cx="1152976" cy="121586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47130" y="2954465"/>
              <a:ext cx="1019382" cy="11415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cxnSp>
        <p:nvCxnSpPr>
          <p:cNvPr id="28" name="直接连接符 27"/>
          <p:cNvCxnSpPr/>
          <p:nvPr/>
        </p:nvCxnSpPr>
        <p:spPr>
          <a:xfrm>
            <a:off x="1166813" y="1352550"/>
            <a:ext cx="2541587" cy="25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7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Write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52226" name="组合 9"/>
          <p:cNvGrpSpPr/>
          <p:nvPr/>
        </p:nvGrpSpPr>
        <p:grpSpPr bwMode="auto">
          <a:xfrm>
            <a:off x="1028700" y="1376363"/>
            <a:ext cx="7099300" cy="5449887"/>
            <a:chOff x="813276" y="1541829"/>
            <a:chExt cx="6950826" cy="5260793"/>
          </a:xfrm>
        </p:grpSpPr>
        <p:grpSp>
          <p:nvGrpSpPr>
            <p:cNvPr id="52231" name="组合 8"/>
            <p:cNvGrpSpPr/>
            <p:nvPr/>
          </p:nvGrpSpPr>
          <p:grpSpPr bwMode="auto">
            <a:xfrm>
              <a:off x="813276" y="1541829"/>
              <a:ext cx="6950826" cy="5248918"/>
              <a:chOff x="813276" y="1541829"/>
              <a:chExt cx="6950826" cy="5248918"/>
            </a:xfrm>
          </p:grpSpPr>
          <p:pic>
            <p:nvPicPr>
              <p:cNvPr id="52234" name="图片 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96034" y="1541829"/>
                <a:ext cx="6624736" cy="5248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矩形 12"/>
              <p:cNvSpPr/>
              <p:nvPr/>
            </p:nvSpPr>
            <p:spPr>
              <a:xfrm>
                <a:off x="6924780" y="5660971"/>
                <a:ext cx="310860" cy="50416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442363" y="4166862"/>
                <a:ext cx="310860" cy="50416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453242" y="2491929"/>
                <a:ext cx="310860" cy="28962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235640" y="2082772"/>
                <a:ext cx="312415" cy="2896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564183" y="1629176"/>
                <a:ext cx="312415" cy="2865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13276" y="2372400"/>
                <a:ext cx="310860" cy="2865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248480" y="3644308"/>
                <a:ext cx="310860" cy="28962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475407" y="4931539"/>
                <a:ext cx="312415" cy="2865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44342" y="5685489"/>
                <a:ext cx="313968" cy="2880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403910" y="6463958"/>
              <a:ext cx="935688" cy="3386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960530" y="5987375"/>
              <a:ext cx="492712" cy="6819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216025" y="1333500"/>
            <a:ext cx="18430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内容占位符 1"/>
          <p:cNvSpPr txBox="1"/>
          <p:nvPr/>
        </p:nvSpPr>
        <p:spPr bwMode="auto">
          <a:xfrm>
            <a:off x="1025525" y="833438"/>
            <a:ext cx="4194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retell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223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Consolidation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971550" y="1400175"/>
            <a:ext cx="7200900" cy="47656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9975" y="2046288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90688" y="2189163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如何介绍自己的日常生活及作息时间呢？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08175" y="2986088"/>
            <a:ext cx="5853113" cy="7334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 get up at 7:30 in the morning. 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908175" y="3910013"/>
            <a:ext cx="4078288" cy="7334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 have breakfast at …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908175" y="4824413"/>
            <a:ext cx="3713163" cy="7334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 go to school at ….</a:t>
            </a:r>
          </a:p>
        </p:txBody>
      </p:sp>
      <p:sp>
        <p:nvSpPr>
          <p:cNvPr id="5428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0722" name="图片 11" descr="学校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0"/>
            <a:ext cx="9145588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3861048"/>
            <a:ext cx="2362030" cy="57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4" name="TextBox 9"/>
          <p:cNvSpPr>
            <a:spLocks noChangeArrowheads="1"/>
          </p:cNvSpPr>
          <p:nvPr/>
        </p:nvSpPr>
        <p:spPr bwMode="auto">
          <a:xfrm>
            <a:off x="827088" y="1446213"/>
            <a:ext cx="756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Welcome back to school!</a:t>
            </a:r>
            <a:endParaRPr lang="zh-CN" altLang="en-US" sz="4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30725" name="Group 11"/>
          <p:cNvGrpSpPr/>
          <p:nvPr/>
        </p:nvGrpSpPr>
        <p:grpSpPr bwMode="auto">
          <a:xfrm>
            <a:off x="2411413" y="4724400"/>
            <a:ext cx="4176712" cy="1873250"/>
            <a:chOff x="1584" y="2040"/>
            <a:chExt cx="2784" cy="1608"/>
          </a:xfrm>
        </p:grpSpPr>
        <p:pic>
          <p:nvPicPr>
            <p:cNvPr id="30726" name="Picture 4" descr="F:\企业培训\PowerPoint课件制作\素材\corect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4" y="21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5" descr="F:\企业培训\PowerPoint课件制作\素材\corect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21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6" descr="F:\企业培训\PowerPoint课件制作\素材\corect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2" y="204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7" descr="F:\企业培训\PowerPoint课件制作\素材\corect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" y="21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8" descr="F:\企业培训\PowerPoint课件制作\素材\corect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" y="288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9" descr="F:\企业培训\PowerPoint课件制作\素材\corect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288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10" descr="F:\企业培训\PowerPoint课件制作\素材\corect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288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893362"/>
            <a:ext cx="6454775" cy="378565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模仿本课的书信格式，给自己的好朋友写一封信，介绍一下自己的日常生活和作息时间。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2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319338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205413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20541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205413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530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166813" y="1401763"/>
            <a:ext cx="182086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174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6234" y="1593631"/>
            <a:ext cx="6793588" cy="469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1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0538" y="5265738"/>
            <a:ext cx="10080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Picture 2" descr="C:\Users\liufang\Desktop\新建文件夹 (2)\26ad7ae1f01f3a29ce82fc829925bc315d607c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288" y="2528888"/>
            <a:ext cx="54514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1135063" y="1389063"/>
            <a:ext cx="25733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27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12738" y="1598613"/>
            <a:ext cx="475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</a:rPr>
              <a:t>The present is for you. </a:t>
            </a:r>
            <a:endParaRPr lang="zh-CN" altLang="en-US" sz="3200" b="1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772025" y="1598613"/>
            <a:ext cx="411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</a:rPr>
              <a:t>Guess, What’s this?</a:t>
            </a:r>
            <a:endParaRPr lang="zh-CN" altLang="en-US" sz="3200" b="1">
              <a:solidFill>
                <a:srgbClr val="5F5F5F"/>
              </a:solidFill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843213" y="5932488"/>
            <a:ext cx="3673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</a:rPr>
              <a:t>It’s seven o’clock.</a:t>
            </a:r>
            <a:endParaRPr lang="zh-CN" altLang="en-US">
              <a:solidFill>
                <a:srgbClr val="3333FF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4350" y="2368550"/>
            <a:ext cx="303053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 bwMode="auto">
          <a:xfrm>
            <a:off x="-2238375" y="6105525"/>
            <a:ext cx="3497263" cy="1284288"/>
            <a:chOff x="596759" y="5050015"/>
            <a:chExt cx="3497680" cy="1284555"/>
          </a:xfrm>
        </p:grpSpPr>
        <p:grpSp>
          <p:nvGrpSpPr>
            <p:cNvPr id="32781" name="组合 27"/>
            <p:cNvGrpSpPr/>
            <p:nvPr/>
          </p:nvGrpSpPr>
          <p:grpSpPr bwMode="auto">
            <a:xfrm>
              <a:off x="596759" y="5050015"/>
              <a:ext cx="3497680" cy="1284555"/>
              <a:chOff x="596759" y="5050015"/>
              <a:chExt cx="3497680" cy="1284555"/>
            </a:xfrm>
          </p:grpSpPr>
          <p:sp>
            <p:nvSpPr>
              <p:cNvPr id="26" name="燕尾形箭头 25"/>
              <p:cNvSpPr/>
              <p:nvPr/>
            </p:nvSpPr>
            <p:spPr>
              <a:xfrm rot="21076319">
                <a:off x="596759" y="5050015"/>
                <a:ext cx="3497680" cy="1284555"/>
              </a:xfrm>
              <a:prstGeom prst="notched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7" name="燕尾形箭头 26"/>
              <p:cNvSpPr/>
              <p:nvPr/>
            </p:nvSpPr>
            <p:spPr>
              <a:xfrm rot="21076319">
                <a:off x="815860" y="5231028"/>
                <a:ext cx="3148388" cy="901887"/>
              </a:xfrm>
              <a:prstGeom prst="notchedRightArrow">
                <a:avLst/>
              </a:prstGeom>
              <a:solidFill>
                <a:schemeClr val="bg2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2782" name="矩形 29"/>
            <p:cNvSpPr>
              <a:spLocks noChangeArrowheads="1"/>
            </p:cNvSpPr>
            <p:nvPr/>
          </p:nvSpPr>
          <p:spPr bwMode="auto">
            <a:xfrm rot="-504108">
              <a:off x="1004388" y="5420467"/>
              <a:ext cx="28392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3333FF"/>
                  </a:solidFill>
                  <a:latin typeface="Arial" panose="020B0604020202020204" pitchFamily="34" charset="0"/>
                </a:rPr>
                <a:t>What time is it?</a:t>
              </a:r>
              <a:endParaRPr lang="zh-CN" altLang="en-US" sz="2000" b="1">
                <a:solidFill>
                  <a:srgbClr val="3333FF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0" y="5373688"/>
            <a:ext cx="1763713" cy="1484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25 -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4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3794" name="AutoShape 14"/>
          <p:cNvSpPr>
            <a:spLocks noChangeArrowheads="1"/>
          </p:cNvSpPr>
          <p:nvPr/>
        </p:nvSpPr>
        <p:spPr bwMode="auto">
          <a:xfrm rot="16237498" flipH="1">
            <a:off x="2300287" y="1914526"/>
            <a:ext cx="358775" cy="76200"/>
          </a:xfrm>
          <a:prstGeom prst="rightArrow">
            <a:avLst>
              <a:gd name="adj1" fmla="val 50000"/>
              <a:gd name="adj2" fmla="val 1177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33795" name="AutoShape 15"/>
          <p:cNvSpPr>
            <a:spLocks noChangeArrowheads="1"/>
          </p:cNvSpPr>
          <p:nvPr/>
        </p:nvSpPr>
        <p:spPr bwMode="auto">
          <a:xfrm rot="19144581" flipV="1">
            <a:off x="2276475" y="1820863"/>
            <a:ext cx="252413" cy="114300"/>
          </a:xfrm>
          <a:prstGeom prst="leftArrow">
            <a:avLst>
              <a:gd name="adj1" fmla="val 50000"/>
              <a:gd name="adj2" fmla="val 5520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zh-CN" altLang="en-US" sz="2800">
              <a:latin typeface="Arial" panose="020B0604020202020204" pitchFamily="34" charset="0"/>
            </a:endParaRPr>
          </a:p>
        </p:txBody>
      </p:sp>
      <p:grpSp>
        <p:nvGrpSpPr>
          <p:cNvPr id="33796" name="组合 37"/>
          <p:cNvGrpSpPr/>
          <p:nvPr/>
        </p:nvGrpSpPr>
        <p:grpSpPr bwMode="auto">
          <a:xfrm>
            <a:off x="1692275" y="1339850"/>
            <a:ext cx="1377950" cy="1101725"/>
            <a:chOff x="1908894" y="1231400"/>
            <a:chExt cx="1150938" cy="936625"/>
          </a:xfrm>
        </p:grpSpPr>
        <p:pic>
          <p:nvPicPr>
            <p:cNvPr id="33826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08894" y="1231400"/>
              <a:ext cx="1150938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31"/>
            <p:cNvSpPr>
              <a:spLocks noChangeShapeType="1"/>
            </p:cNvSpPr>
            <p:nvPr/>
          </p:nvSpPr>
          <p:spPr bwMode="auto">
            <a:xfrm flipH="1">
              <a:off x="2311987" y="1736152"/>
              <a:ext cx="149835" cy="179498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V="1">
              <a:off x="2461822" y="1302929"/>
              <a:ext cx="0" cy="433222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009900" y="1754188"/>
            <a:ext cx="6134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</a:rPr>
              <a:t>I get up at seven in the morning. </a:t>
            </a:r>
            <a:endParaRPr lang="zh-CN" altLang="en-US" sz="2800" b="1" dirty="0">
              <a:solidFill>
                <a:srgbClr val="5F5F5F"/>
              </a:solidFill>
            </a:endParaRPr>
          </a:p>
        </p:txBody>
      </p:sp>
      <p:pic>
        <p:nvPicPr>
          <p:cNvPr id="33798" name="图片 2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3038" y="2652713"/>
            <a:ext cx="15255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027363" y="3086100"/>
            <a:ext cx="6135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</a:rPr>
              <a:t>I go to work at eight. </a:t>
            </a:r>
            <a:endParaRPr lang="zh-CN" altLang="en-US" sz="2800" b="1" dirty="0">
              <a:solidFill>
                <a:srgbClr val="5F5F5F"/>
              </a:solidFill>
            </a:endParaRPr>
          </a:p>
        </p:txBody>
      </p:sp>
      <p:pic>
        <p:nvPicPr>
          <p:cNvPr id="33801" name="图片 2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7800" y="5492750"/>
            <a:ext cx="15097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图片 2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8913" y="1377950"/>
            <a:ext cx="15398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图片 2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675" y="3925888"/>
            <a:ext cx="12223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4" name="组合 35"/>
          <p:cNvGrpSpPr/>
          <p:nvPr/>
        </p:nvGrpSpPr>
        <p:grpSpPr bwMode="auto">
          <a:xfrm>
            <a:off x="1692275" y="4064000"/>
            <a:ext cx="1377950" cy="1101725"/>
            <a:chOff x="1903842" y="3955758"/>
            <a:chExt cx="1150937" cy="936625"/>
          </a:xfrm>
        </p:grpSpPr>
        <p:pic>
          <p:nvPicPr>
            <p:cNvPr id="33823" name="Picture 1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03842" y="3955758"/>
              <a:ext cx="115093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 flipV="1">
              <a:off x="2386493" y="4148752"/>
              <a:ext cx="70277" cy="321206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2456770" y="4469957"/>
              <a:ext cx="0" cy="287465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979738" y="4418013"/>
            <a:ext cx="576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</a:rPr>
              <a:t>I have lunch at half past eleven. </a:t>
            </a:r>
            <a:endParaRPr lang="zh-CN" altLang="en-US" sz="2800" b="1" dirty="0">
              <a:solidFill>
                <a:srgbClr val="5F5F5F"/>
              </a:solidFill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009900" y="5773738"/>
            <a:ext cx="5954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</a:rPr>
              <a:t>I watch TV at ten in the evening. </a:t>
            </a:r>
            <a:endParaRPr lang="zh-CN" altLang="en-US" sz="2800" b="1" dirty="0">
              <a:solidFill>
                <a:srgbClr val="5F5F5F"/>
              </a:solidFill>
            </a:endParaRPr>
          </a:p>
        </p:txBody>
      </p:sp>
      <p:grpSp>
        <p:nvGrpSpPr>
          <p:cNvPr id="33807" name="组合 42"/>
          <p:cNvGrpSpPr/>
          <p:nvPr/>
        </p:nvGrpSpPr>
        <p:grpSpPr bwMode="auto">
          <a:xfrm>
            <a:off x="1703388" y="5461000"/>
            <a:ext cx="1377950" cy="1101725"/>
            <a:chOff x="1703403" y="5352174"/>
            <a:chExt cx="1378684" cy="1101162"/>
          </a:xfrm>
        </p:grpSpPr>
        <p:grpSp>
          <p:nvGrpSpPr>
            <p:cNvPr id="33817" name="组合 24"/>
            <p:cNvGrpSpPr/>
            <p:nvPr/>
          </p:nvGrpSpPr>
          <p:grpSpPr bwMode="auto">
            <a:xfrm>
              <a:off x="1703403" y="5352174"/>
              <a:ext cx="1378684" cy="1101162"/>
              <a:chOff x="1979582" y="5049494"/>
              <a:chExt cx="1150937" cy="936625"/>
            </a:xfrm>
          </p:grpSpPr>
          <p:pic>
            <p:nvPicPr>
              <p:cNvPr id="33820" name="Picture 19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979582" y="5049494"/>
                <a:ext cx="1150937" cy="936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21" name="AutoShape 20"/>
              <p:cNvSpPr>
                <a:spLocks noChangeArrowheads="1"/>
              </p:cNvSpPr>
              <p:nvPr/>
            </p:nvSpPr>
            <p:spPr bwMode="auto">
              <a:xfrm rot="16237498" flipH="1">
                <a:off x="2371694" y="5638457"/>
                <a:ext cx="358775" cy="76200"/>
              </a:xfrm>
              <a:prstGeom prst="rightArrow">
                <a:avLst>
                  <a:gd name="adj1" fmla="val 50000"/>
                  <a:gd name="adj2" fmla="val 11770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None/>
                </a:pPr>
                <a:endParaRPr lang="zh-CN" altLang="en-US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33822" name="AutoShape 21"/>
              <p:cNvSpPr>
                <a:spLocks noChangeArrowheads="1"/>
              </p:cNvSpPr>
              <p:nvPr/>
            </p:nvSpPr>
            <p:spPr bwMode="auto">
              <a:xfrm rot="20518493" flipV="1">
                <a:off x="2300257" y="5470182"/>
                <a:ext cx="288925" cy="144462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None/>
                </a:pPr>
                <a:endParaRPr lang="zh-CN" altLang="en-US" sz="2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H="1" flipV="1">
              <a:off x="2092547" y="5799620"/>
              <a:ext cx="284314" cy="149149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H="1" flipV="1">
              <a:off x="2365743" y="5502910"/>
              <a:ext cx="0" cy="445859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3808" name="组合 43"/>
          <p:cNvGrpSpPr/>
          <p:nvPr/>
        </p:nvGrpSpPr>
        <p:grpSpPr bwMode="auto">
          <a:xfrm>
            <a:off x="1692275" y="2746375"/>
            <a:ext cx="1377950" cy="1100138"/>
            <a:chOff x="1691680" y="2636912"/>
            <a:chExt cx="1378684" cy="1101162"/>
          </a:xfrm>
        </p:grpSpPr>
        <p:sp>
          <p:nvSpPr>
            <p:cNvPr id="33812" name="AutoShape 17"/>
            <p:cNvSpPr>
              <a:spLocks noChangeArrowheads="1"/>
            </p:cNvSpPr>
            <p:nvPr/>
          </p:nvSpPr>
          <p:spPr bwMode="auto">
            <a:xfrm rot="5578865" flipH="1">
              <a:off x="2328285" y="2910945"/>
              <a:ext cx="358775" cy="76200"/>
            </a:xfrm>
            <a:prstGeom prst="rightArrow">
              <a:avLst>
                <a:gd name="adj1" fmla="val 50000"/>
                <a:gd name="adj2" fmla="val 11770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</a:pPr>
              <a:endParaRPr lang="zh-CN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3813" name="AutoShape 18"/>
            <p:cNvSpPr>
              <a:spLocks noChangeArrowheads="1"/>
            </p:cNvSpPr>
            <p:nvPr/>
          </p:nvSpPr>
          <p:spPr bwMode="auto">
            <a:xfrm rot="20742700" flipV="1">
              <a:off x="2242846" y="3133358"/>
              <a:ext cx="241300" cy="127000"/>
            </a:xfrm>
            <a:prstGeom prst="leftArrow">
              <a:avLst>
                <a:gd name="adj1" fmla="val 50000"/>
                <a:gd name="adj2" fmla="val 47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</a:pPr>
              <a:endParaRPr lang="zh-CN" altLang="en-US" sz="2800">
                <a:latin typeface="Arial" panose="020B0604020202020204" pitchFamily="34" charset="0"/>
              </a:endParaRPr>
            </a:p>
          </p:txBody>
        </p:sp>
        <p:pic>
          <p:nvPicPr>
            <p:cNvPr id="33814" name="Picture 1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91680" y="2636912"/>
              <a:ext cx="1378684" cy="110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H="1">
              <a:off x="2028409" y="3205766"/>
              <a:ext cx="298609" cy="120762"/>
            </a:xfrm>
            <a:prstGeom prst="line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 flipH="1">
              <a:off x="1955345" y="3205766"/>
              <a:ext cx="392322" cy="165254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3694113" y="704850"/>
            <a:ext cx="3095625" cy="777875"/>
            <a:chOff x="1835696" y="1606461"/>
            <a:chExt cx="3095037" cy="777361"/>
          </a:xfrm>
        </p:grpSpPr>
        <p:sp>
          <p:nvSpPr>
            <p:cNvPr id="46" name="双波形 45"/>
            <p:cNvSpPr/>
            <p:nvPr/>
          </p:nvSpPr>
          <p:spPr>
            <a:xfrm>
              <a:off x="1835696" y="1606461"/>
              <a:ext cx="3095037" cy="777361"/>
            </a:xfrm>
            <a:prstGeom prst="doubleWave">
              <a:avLst>
                <a:gd name="adj1" fmla="val 6250"/>
                <a:gd name="adj2" fmla="val 758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122421" y="1697781"/>
              <a:ext cx="250581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My daily life</a:t>
              </a:r>
              <a:endParaRPr lang="zh-CN" alt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66813" y="1425575"/>
            <a:ext cx="18335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Free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227013" y="2190750"/>
            <a:ext cx="8447087" cy="676275"/>
            <a:chOff x="227743" y="2190059"/>
            <a:chExt cx="8447044" cy="676361"/>
          </a:xfrm>
        </p:grpSpPr>
        <p:sp>
          <p:nvSpPr>
            <p:cNvPr id="20" name="内容占位符 2"/>
            <p:cNvSpPr txBox="1"/>
            <p:nvPr/>
          </p:nvSpPr>
          <p:spPr>
            <a:xfrm>
              <a:off x="227743" y="2190059"/>
              <a:ext cx="2627299" cy="647782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kumimoji="0"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840" name="矩形 6"/>
            <p:cNvSpPr>
              <a:spLocks noChangeArrowheads="1"/>
            </p:cNvSpPr>
            <p:nvPr/>
          </p:nvSpPr>
          <p:spPr bwMode="auto">
            <a:xfrm>
              <a:off x="693621" y="2343200"/>
              <a:ext cx="79811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What do you usually do at seven in the morning?</a:t>
              </a:r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217488" y="3070225"/>
            <a:ext cx="5576887" cy="666750"/>
            <a:chOff x="218098" y="3069938"/>
            <a:chExt cx="5575848" cy="666258"/>
          </a:xfrm>
        </p:grpSpPr>
        <p:sp>
          <p:nvSpPr>
            <p:cNvPr id="16" name="内容占位符 2"/>
            <p:cNvSpPr txBox="1"/>
            <p:nvPr/>
          </p:nvSpPr>
          <p:spPr>
            <a:xfrm>
              <a:off x="218098" y="3069938"/>
              <a:ext cx="2626823" cy="647222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kumimoji="0"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838" name="矩形 6"/>
            <p:cNvSpPr>
              <a:spLocks noChangeArrowheads="1"/>
            </p:cNvSpPr>
            <p:nvPr/>
          </p:nvSpPr>
          <p:spPr bwMode="auto">
            <a:xfrm>
              <a:off x="681898" y="3212976"/>
              <a:ext cx="51120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When do you go to school?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217488" y="3844925"/>
            <a:ext cx="7016750" cy="682625"/>
            <a:chOff x="218097" y="3844940"/>
            <a:chExt cx="7016529" cy="683344"/>
          </a:xfrm>
        </p:grpSpPr>
        <p:sp>
          <p:nvSpPr>
            <p:cNvPr id="17" name="内容占位符 2"/>
            <p:cNvSpPr txBox="1"/>
            <p:nvPr/>
          </p:nvSpPr>
          <p:spPr>
            <a:xfrm>
              <a:off x="218097" y="3844940"/>
              <a:ext cx="2627229" cy="648382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kumimoji="0"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836" name="矩形 6"/>
            <p:cNvSpPr>
              <a:spLocks noChangeArrowheads="1"/>
            </p:cNvSpPr>
            <p:nvPr/>
          </p:nvSpPr>
          <p:spPr bwMode="auto">
            <a:xfrm>
              <a:off x="681898" y="4005064"/>
              <a:ext cx="65527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How many classes do you have today? 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217488" y="4687888"/>
            <a:ext cx="4808537" cy="681037"/>
            <a:chOff x="218096" y="4688408"/>
            <a:chExt cx="4807728" cy="680526"/>
          </a:xfrm>
        </p:grpSpPr>
        <p:sp>
          <p:nvSpPr>
            <p:cNvPr id="18" name="内容占位符 2"/>
            <p:cNvSpPr txBox="1"/>
            <p:nvPr/>
          </p:nvSpPr>
          <p:spPr>
            <a:xfrm>
              <a:off x="218096" y="4688408"/>
              <a:ext cx="2626870" cy="647214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kumimoji="0"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834" name="矩形 6"/>
            <p:cNvSpPr>
              <a:spLocks noChangeArrowheads="1"/>
            </p:cNvSpPr>
            <p:nvPr/>
          </p:nvSpPr>
          <p:spPr bwMode="auto">
            <a:xfrm>
              <a:off x="683640" y="4845714"/>
              <a:ext cx="4342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What subject do you like?</a:t>
              </a:r>
              <a:endParaRPr lang="zh-CN" altLang="en-US" dirty="0"/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217488" y="5483225"/>
            <a:ext cx="7808912" cy="682625"/>
            <a:chOff x="218095" y="5482435"/>
            <a:chExt cx="7808619" cy="682869"/>
          </a:xfrm>
        </p:grpSpPr>
        <p:sp>
          <p:nvSpPr>
            <p:cNvPr id="19" name="内容占位符 2"/>
            <p:cNvSpPr txBox="1"/>
            <p:nvPr/>
          </p:nvSpPr>
          <p:spPr>
            <a:xfrm>
              <a:off x="218095" y="5482435"/>
              <a:ext cx="2627213" cy="647932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kumimoji="0"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832" name="矩形 6"/>
            <p:cNvSpPr>
              <a:spLocks noChangeArrowheads="1"/>
            </p:cNvSpPr>
            <p:nvPr/>
          </p:nvSpPr>
          <p:spPr bwMode="auto">
            <a:xfrm>
              <a:off x="681898" y="5642084"/>
              <a:ext cx="7344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What do you do after school?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1835150" y="1606550"/>
            <a:ext cx="5399088" cy="777875"/>
            <a:chOff x="1835696" y="1606461"/>
            <a:chExt cx="5398930" cy="777361"/>
          </a:xfrm>
        </p:grpSpPr>
        <p:sp>
          <p:nvSpPr>
            <p:cNvPr id="5" name="双波形 4"/>
            <p:cNvSpPr/>
            <p:nvPr/>
          </p:nvSpPr>
          <p:spPr>
            <a:xfrm>
              <a:off x="1835696" y="1606461"/>
              <a:ext cx="5398930" cy="777361"/>
            </a:xfrm>
            <a:prstGeom prst="doubleWave">
              <a:avLst>
                <a:gd name="adj1" fmla="val 6250"/>
                <a:gd name="adj2" fmla="val 758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077464" y="1697781"/>
              <a:ext cx="495520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chemeClr val="accent3"/>
                  </a:solidFill>
                  <a:latin typeface="+mj-lt"/>
                </a:rPr>
                <a:t>Talk about your daily life</a:t>
              </a:r>
              <a:endParaRPr lang="zh-CN" altLang="en-US" sz="3200" b="1" dirty="0">
                <a:solidFill>
                  <a:schemeClr val="accent3"/>
                </a:solidFill>
                <a:latin typeface="+mj-lt"/>
              </a:endParaRPr>
            </a:p>
          </p:txBody>
        </p:sp>
      </p:grpSp>
      <p:pic>
        <p:nvPicPr>
          <p:cNvPr id="34827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4776788"/>
            <a:ext cx="16510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686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2708275"/>
            <a:ext cx="39576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263" y="2709863"/>
            <a:ext cx="32607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矩形 37"/>
          <p:cNvSpPr>
            <a:spLocks noChangeArrowheads="1"/>
          </p:cNvSpPr>
          <p:nvPr/>
        </p:nvSpPr>
        <p:spPr bwMode="auto">
          <a:xfrm>
            <a:off x="2001838" y="5611813"/>
            <a:ext cx="102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Lucy</a:t>
            </a:r>
            <a:endParaRPr lang="zh-CN" altLang="en-US" sz="2800"/>
          </a:p>
        </p:txBody>
      </p:sp>
      <p:sp>
        <p:nvSpPr>
          <p:cNvPr id="36869" name="矩形 38"/>
          <p:cNvSpPr>
            <a:spLocks noChangeArrowheads="1"/>
          </p:cNvSpPr>
          <p:nvPr/>
        </p:nvSpPr>
        <p:spPr bwMode="auto">
          <a:xfrm>
            <a:off x="5929313" y="5635625"/>
            <a:ext cx="1235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Li Yan</a:t>
            </a:r>
            <a:endParaRPr lang="zh-CN" altLang="en-US" sz="2800"/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395288" y="2201863"/>
            <a:ext cx="7681912" cy="4611687"/>
            <a:chOff x="395536" y="2247198"/>
            <a:chExt cx="7682147" cy="4610802"/>
          </a:xfrm>
        </p:grpSpPr>
        <p:grpSp>
          <p:nvGrpSpPr>
            <p:cNvPr id="36882" name="组合 19"/>
            <p:cNvGrpSpPr/>
            <p:nvPr/>
          </p:nvGrpSpPr>
          <p:grpSpPr bwMode="auto">
            <a:xfrm>
              <a:off x="395536" y="2247198"/>
              <a:ext cx="7682147" cy="4610802"/>
              <a:chOff x="709629" y="2247198"/>
              <a:chExt cx="7682147" cy="4610802"/>
            </a:xfrm>
          </p:grpSpPr>
          <p:grpSp>
            <p:nvGrpSpPr>
              <p:cNvPr id="36884" name="组合 16"/>
              <p:cNvGrpSpPr/>
              <p:nvPr/>
            </p:nvGrpSpPr>
            <p:grpSpPr bwMode="auto">
              <a:xfrm>
                <a:off x="1787134" y="2247198"/>
                <a:ext cx="5400600" cy="4610802"/>
                <a:chOff x="1763688" y="2247198"/>
                <a:chExt cx="5400600" cy="4610802"/>
              </a:xfrm>
            </p:grpSpPr>
            <p:grpSp>
              <p:nvGrpSpPr>
                <p:cNvPr id="36887" name="组合 7"/>
                <p:cNvGrpSpPr/>
                <p:nvPr/>
              </p:nvGrpSpPr>
              <p:grpSpPr bwMode="auto">
                <a:xfrm>
                  <a:off x="1763688" y="2247198"/>
                  <a:ext cx="5400600" cy="4610802"/>
                  <a:chOff x="1619673" y="1484787"/>
                  <a:chExt cx="5543553" cy="5038733"/>
                </a:xfrm>
              </p:grpSpPr>
              <p:pic>
                <p:nvPicPr>
                  <p:cNvPr id="36889" name="图片 2"/>
                  <p:cNvPicPr>
                    <a:picLocks noChangeAspect="1"/>
                  </p:cNvPicPr>
                  <p:nvPr/>
                </p:nvPicPr>
                <p:blipFill>
                  <a:blip r:embed="rId5" cstate="email"/>
                  <a:srcRect/>
                  <a:stretch>
                    <a:fillRect/>
                  </a:stretch>
                </p:blipFill>
                <p:spPr bwMode="auto">
                  <a:xfrm>
                    <a:off x="1619673" y="1484787"/>
                    <a:ext cx="5543553" cy="50387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" name="矩形 13"/>
                  <p:cNvSpPr/>
                  <p:nvPr/>
                </p:nvSpPr>
                <p:spPr>
                  <a:xfrm>
                    <a:off x="2237732" y="6200902"/>
                    <a:ext cx="821304" cy="322618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5870045" y="6200902"/>
                    <a:ext cx="1078776" cy="322618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16" name="矩形 15"/>
                <p:cNvSpPr/>
                <p:nvPr/>
              </p:nvSpPr>
              <p:spPr>
                <a:xfrm>
                  <a:off x="3348501" y="6551672"/>
                  <a:ext cx="1079533" cy="29521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8" name="矩形 17"/>
              <p:cNvSpPr/>
              <p:nvPr/>
            </p:nvSpPr>
            <p:spPr>
              <a:xfrm>
                <a:off x="709629" y="2348779"/>
                <a:ext cx="1077945" cy="421400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150313" y="2337668"/>
                <a:ext cx="1241463" cy="42140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871956" y="3501082"/>
              <a:ext cx="4464187" cy="2664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2398713" y="2605088"/>
            <a:ext cx="3344862" cy="198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19938" y="4335463"/>
            <a:ext cx="14509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组合 36"/>
          <p:cNvGrpSpPr/>
          <p:nvPr/>
        </p:nvGrpSpPr>
        <p:grpSpPr bwMode="auto">
          <a:xfrm>
            <a:off x="1187450" y="3716338"/>
            <a:ext cx="6081713" cy="1479550"/>
            <a:chOff x="1187624" y="4015174"/>
            <a:chExt cx="6080972" cy="1478650"/>
          </a:xfrm>
        </p:grpSpPr>
        <p:sp>
          <p:nvSpPr>
            <p:cNvPr id="33" name="椭圆形标注 32"/>
            <p:cNvSpPr/>
            <p:nvPr/>
          </p:nvSpPr>
          <p:spPr>
            <a:xfrm>
              <a:off x="1187624" y="4015174"/>
              <a:ext cx="6080972" cy="1478650"/>
            </a:xfrm>
            <a:prstGeom prst="wedgeEllipseCallout">
              <a:avLst>
                <a:gd name="adj1" fmla="val 50497"/>
                <a:gd name="adj2" fmla="val 5219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81" name="矩形 34"/>
            <p:cNvSpPr>
              <a:spLocks noChangeArrowheads="1"/>
            </p:cNvSpPr>
            <p:nvPr/>
          </p:nvSpPr>
          <p:spPr bwMode="auto">
            <a:xfrm>
              <a:off x="2738829" y="4459401"/>
              <a:ext cx="3167469" cy="58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303030"/>
                  </a:solidFill>
                  <a:latin typeface="Arial" panose="020B0604020202020204" pitchFamily="34" charset="0"/>
                </a:rPr>
                <a:t>Who is it from?</a:t>
              </a:r>
              <a:endParaRPr lang="zh-CN" altLang="en-US" sz="2800" b="1"/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34963" y="1196975"/>
            <a:ext cx="8485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Lucy is Li Yan’s new friend. They became friends through the</a:t>
            </a:r>
            <a:r>
              <a:rPr lang="en-US" altLang="zh-CN" sz="2800" b="1">
                <a:solidFill>
                  <a:srgbClr val="3333FF"/>
                </a:solidFill>
                <a:latin typeface="Arial" panose="020B0604020202020204" pitchFamily="34" charset="0"/>
              </a:rPr>
              <a:t> Internet</a:t>
            </a: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</a:rPr>
              <a:t>. </a:t>
            </a:r>
            <a:r>
              <a:rPr lang="zh-CN" altLang="en-US" sz="2800" b="1">
                <a:solidFill>
                  <a:srgbClr val="303030"/>
                </a:solidFill>
                <a:latin typeface="Arial" panose="020B0604020202020204" pitchFamily="34" charset="0"/>
              </a:rPr>
              <a:t> </a:t>
            </a:r>
            <a:endParaRPr lang="en-US" altLang="zh-CN" sz="2800" b="1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sp>
        <p:nvSpPr>
          <p:cNvPr id="3687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6877" name="组合 39"/>
          <p:cNvGrpSpPr/>
          <p:nvPr/>
        </p:nvGrpSpPr>
        <p:grpSpPr bwMode="auto">
          <a:xfrm>
            <a:off x="1338263" y="3543300"/>
            <a:ext cx="5732462" cy="1785938"/>
            <a:chOff x="1187624" y="3197211"/>
            <a:chExt cx="5732446" cy="1786395"/>
          </a:xfrm>
        </p:grpSpPr>
        <p:sp>
          <p:nvSpPr>
            <p:cNvPr id="41" name="椭圆形标注 40"/>
            <p:cNvSpPr/>
            <p:nvPr/>
          </p:nvSpPr>
          <p:spPr>
            <a:xfrm>
              <a:off x="1187624" y="3197211"/>
              <a:ext cx="5732446" cy="1786395"/>
            </a:xfrm>
            <a:prstGeom prst="wedgeEllipseCallout">
              <a:avLst>
                <a:gd name="adj1" fmla="val 53267"/>
                <a:gd name="adj2" fmla="val 4688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79" name="矩形 41"/>
            <p:cNvSpPr>
              <a:spLocks noChangeArrowheads="1"/>
            </p:cNvSpPr>
            <p:nvPr/>
          </p:nvSpPr>
          <p:spPr bwMode="auto">
            <a:xfrm>
              <a:off x="1541040" y="3798908"/>
              <a:ext cx="5077017" cy="58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303030"/>
                  </a:solidFill>
                  <a:latin typeface="Arial" panose="020B0604020202020204" pitchFamily="34" charset="0"/>
                </a:rPr>
                <a:t>Who is the letter sent to?</a:t>
              </a:r>
              <a:endParaRPr lang="zh-CN" altLang="en-US" sz="2800" b="1"/>
            </a:p>
          </p:txBody>
        </p:sp>
      </p:grpSp>
      <p:sp>
        <p:nvSpPr>
          <p:cNvPr id="29" name="矩形 28"/>
          <p:cNvSpPr/>
          <p:nvPr/>
        </p:nvSpPr>
        <p:spPr>
          <a:xfrm>
            <a:off x="2405063" y="2844800"/>
            <a:ext cx="3344862" cy="198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6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8914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34125" y="2852738"/>
            <a:ext cx="1978025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827088" y="1773238"/>
            <a:ext cx="5545137" cy="2924175"/>
            <a:chOff x="827584" y="2205187"/>
            <a:chExt cx="5544616" cy="2925042"/>
          </a:xfrm>
        </p:grpSpPr>
        <p:sp>
          <p:nvSpPr>
            <p:cNvPr id="7" name="椭圆形标注 6"/>
            <p:cNvSpPr/>
            <p:nvPr/>
          </p:nvSpPr>
          <p:spPr>
            <a:xfrm>
              <a:off x="827584" y="2205187"/>
              <a:ext cx="5544616" cy="2925042"/>
            </a:xfrm>
            <a:prstGeom prst="wedgeEllipseCallout">
              <a:avLst>
                <a:gd name="adj1" fmla="val 57297"/>
                <a:gd name="adj2" fmla="val 2252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926" name="矩形 5"/>
            <p:cNvSpPr>
              <a:spLocks noChangeArrowheads="1"/>
            </p:cNvSpPr>
            <p:nvPr/>
          </p:nvSpPr>
          <p:spPr bwMode="auto">
            <a:xfrm>
              <a:off x="1187624" y="3357314"/>
              <a:ext cx="47448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303030"/>
                  </a:solidFill>
                  <a:latin typeface="Arial" panose="020B0604020202020204" pitchFamily="34" charset="0"/>
                </a:rPr>
                <a:t>What’s the e-mail about?</a:t>
              </a:r>
              <a:endParaRPr lang="zh-CN" altLang="en-US" sz="2800" b="1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891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8920" name="组合 7"/>
          <p:cNvGrpSpPr/>
          <p:nvPr/>
        </p:nvGrpSpPr>
        <p:grpSpPr bwMode="auto">
          <a:xfrm>
            <a:off x="4968875" y="933450"/>
            <a:ext cx="3287713" cy="796925"/>
            <a:chOff x="5436096" y="1127124"/>
            <a:chExt cx="3288491" cy="796218"/>
          </a:xfrm>
        </p:grpSpPr>
        <p:sp>
          <p:nvSpPr>
            <p:cNvPr id="15" name="云形 14"/>
            <p:cNvSpPr/>
            <p:nvPr/>
          </p:nvSpPr>
          <p:spPr bwMode="auto">
            <a:xfrm>
              <a:off x="5436096" y="1127124"/>
              <a:ext cx="3288491" cy="79621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924" name="TextBox 25"/>
            <p:cNvSpPr txBox="1">
              <a:spLocks noChangeArrowheads="1"/>
            </p:cNvSpPr>
            <p:nvPr/>
          </p:nvSpPr>
          <p:spPr bwMode="auto">
            <a:xfrm>
              <a:off x="5556850" y="1304808"/>
              <a:ext cx="311917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Task1: Listen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49338" y="5229225"/>
            <a:ext cx="525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It’s about Lucy’s daily life.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18" name="Lesson1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096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2016125"/>
            <a:ext cx="223361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4" name="矩形 6"/>
          <p:cNvSpPr>
            <a:spLocks noChangeArrowheads="1"/>
          </p:cNvSpPr>
          <p:nvPr/>
        </p:nvSpPr>
        <p:spPr bwMode="auto">
          <a:xfrm>
            <a:off x="779463" y="1916113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2. How old is Lucy?</a:t>
            </a:r>
            <a:endParaRPr lang="zh-CN" altLang="en-US" sz="28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0968" name="组合 7"/>
          <p:cNvGrpSpPr/>
          <p:nvPr/>
        </p:nvGrpSpPr>
        <p:grpSpPr bwMode="auto">
          <a:xfrm>
            <a:off x="5027613" y="871538"/>
            <a:ext cx="3289300" cy="796925"/>
            <a:chOff x="5436096" y="1127124"/>
            <a:chExt cx="3288491" cy="796218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096" y="1127124"/>
              <a:ext cx="3288491" cy="79621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0974" name="TextBox 25"/>
            <p:cNvSpPr txBox="1">
              <a:spLocks noChangeArrowheads="1"/>
            </p:cNvSpPr>
            <p:nvPr/>
          </p:nvSpPr>
          <p:spPr bwMode="auto">
            <a:xfrm>
              <a:off x="5521681" y="1304808"/>
              <a:ext cx="311917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Task3: Read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0969" name="矩形 18"/>
          <p:cNvSpPr>
            <a:spLocks noChangeArrowheads="1"/>
          </p:cNvSpPr>
          <p:nvPr/>
        </p:nvSpPr>
        <p:spPr bwMode="auto">
          <a:xfrm>
            <a:off x="793750" y="4067175"/>
            <a:ext cx="5829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3. What grade is Lucy in?</a:t>
            </a:r>
            <a:endParaRPr lang="zh-CN" altLang="en-US" sz="2800" dirty="0"/>
          </a:p>
        </p:txBody>
      </p:sp>
      <p:sp>
        <p:nvSpPr>
          <p:cNvPr id="36874" name="矩形 3"/>
          <p:cNvSpPr>
            <a:spLocks noChangeArrowheads="1"/>
          </p:cNvSpPr>
          <p:nvPr/>
        </p:nvSpPr>
        <p:spPr bwMode="auto">
          <a:xfrm>
            <a:off x="1198563" y="2924175"/>
            <a:ext cx="287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She is twelve.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6875" name="矩形 19"/>
          <p:cNvSpPr>
            <a:spLocks noChangeArrowheads="1"/>
          </p:cNvSpPr>
          <p:nvPr/>
        </p:nvSpPr>
        <p:spPr bwMode="auto">
          <a:xfrm>
            <a:off x="1209675" y="5075238"/>
            <a:ext cx="4011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She is in Grade Six.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5449888" y="4727575"/>
            <a:ext cx="2820987" cy="175895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Primary Six</a:t>
            </a:r>
          </a:p>
          <a:p>
            <a:pPr algn="ctr">
              <a:defRPr/>
            </a:pPr>
            <a:r>
              <a:rPr lang="en-US" altLang="zh-CN" sz="40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Grade Six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763</Words>
  <Application>Microsoft Office PowerPoint</Application>
  <PresentationFormat>全屏显示(4:3)</PresentationFormat>
  <Paragraphs>184</Paragraphs>
  <Slides>20</Slides>
  <Notes>8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Corabael</vt:lpstr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Unit1 I go to school at 8:00.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26ACB26E62F941A3B8329D5CBE9C4D2C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