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0" r:id="rId2"/>
    <p:sldId id="331" r:id="rId3"/>
    <p:sldId id="307" r:id="rId4"/>
    <p:sldId id="356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59" r:id="rId13"/>
    <p:sldId id="346" r:id="rId14"/>
    <p:sldId id="347" r:id="rId15"/>
    <p:sldId id="358" r:id="rId16"/>
    <p:sldId id="349" r:id="rId17"/>
    <p:sldId id="357" r:id="rId18"/>
    <p:sldId id="350" r:id="rId19"/>
    <p:sldId id="361" r:id="rId20"/>
    <p:sldId id="351" r:id="rId21"/>
    <p:sldId id="352" r:id="rId22"/>
    <p:sldId id="353" r:id="rId23"/>
    <p:sldId id="335" r:id="rId24"/>
    <p:sldId id="337" r:id="rId2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FFF7E0"/>
    <a:srgbClr val="FFFAEC"/>
    <a:srgbClr val="000000"/>
    <a:srgbClr val="6954B8"/>
    <a:srgbClr val="B2DCC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DD5149-E39E-464D-A8BE-AA9711AD40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F85C85C-427C-443B-8FB1-56202C88D348}" type="slidenum">
              <a:rPr lang="en-US" altLang="zh-CN" smtClean="0">
                <a:solidFill>
                  <a:srgbClr val="000000"/>
                </a:solidFill>
              </a:rPr>
              <a:t>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E75A4D-50FC-47A7-B53D-E08C9BE7EB70}" type="slidenum">
              <a:rPr lang="en-US" altLang="zh-CN" b="1" smtClean="0">
                <a:solidFill>
                  <a:srgbClr val="000000"/>
                </a:solidFill>
              </a:rPr>
              <a:t>24</a:t>
            </a:fld>
            <a:endParaRPr lang="en-US" altLang="zh-CN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155A-757B-48E1-A95D-FBB3C1EF000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BD8C-D807-41B6-967A-88CACFD60FBE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447675"/>
            <a:ext cx="2047875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447675"/>
            <a:ext cx="5991225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2F4D-8B96-4266-A810-1B9CDAECCF8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8A68-AC60-441D-B484-F9537456FEA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7F5D-F72D-43F0-ACF8-9F48B04429D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F315-6854-4B72-8E0D-7B89EBFBA4E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9980-FB4E-438F-AE2A-3C5B776901C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7C98-6EBF-4A48-99A9-B82409D3826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ED72-CFCD-4378-BC61-5E63F484BBC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0C70-DCF0-41A0-A737-4D08CEFD2A2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F968-A6BA-4953-8153-F622B8B394B2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C4DF-821B-424D-B171-089C02DDFC17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213403-16FD-46C6-9D91-C15DD66BDC8E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47675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Unit1activity3&#35838;&#25991;&#21160;&#30011;.sw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 txBox="1"/>
          <p:nvPr/>
        </p:nvSpPr>
        <p:spPr bwMode="auto">
          <a:xfrm>
            <a:off x="2590800" y="3124200"/>
            <a:ext cx="70056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1"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1 It’s more than 2,000 years old.</a:t>
            </a:r>
          </a:p>
        </p:txBody>
      </p:sp>
      <p:sp>
        <p:nvSpPr>
          <p:cNvPr id="9" name="文本占位符 1"/>
          <p:cNvSpPr txBox="1"/>
          <p:nvPr/>
        </p:nvSpPr>
        <p:spPr bwMode="auto">
          <a:xfrm>
            <a:off x="3657600" y="2057400"/>
            <a:ext cx="5486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Times New Roman" panose="02020603050405020304"/>
              </a:rPr>
              <a:t>Module1 Wonders of the world</a:t>
            </a:r>
            <a:endParaRPr lang="en-US" altLang="zh-CN" kern="0" dirty="0">
              <a:solidFill>
                <a:srgbClr val="FFFFFF"/>
              </a:solidFill>
              <a:latin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03655" y="57912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Administrator\Desktop\QQ截图2016060711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610350" cy="4772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矩形 5"/>
          <p:cNvSpPr/>
          <p:nvPr/>
        </p:nvSpPr>
        <p:spPr>
          <a:xfrm>
            <a:off x="1295400" y="115888"/>
            <a:ext cx="41338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Watch and answer.</a:t>
            </a:r>
            <a:endParaRPr lang="zh-CN" altLang="en-US" dirty="0"/>
          </a:p>
        </p:txBody>
      </p:sp>
      <p:pic>
        <p:nvPicPr>
          <p:cNvPr id="41988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5029200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95400" y="115888"/>
            <a:ext cx="7094538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Task1</a:t>
            </a:r>
            <a:r>
              <a:rPr lang="en-US" altLang="zh-CN" sz="3600" b="1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3200" dirty="0">
                <a:solidFill>
                  <a:schemeClr val="bg1"/>
                </a:solidFill>
                <a:cs typeface="Arial" panose="020B0604020202020204" pitchFamily="34" charset="0"/>
              </a:rPr>
              <a:t>Check (√) the true sentences.</a:t>
            </a:r>
            <a:endParaRPr lang="en-US" altLang="zh-CN" sz="3200" b="1" dirty="0">
              <a:solidFill>
                <a:schemeClr val="bg1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57200" y="1025525"/>
            <a:ext cx="83058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1. Tony thinks the Giant’s Causeway is the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  largest natural wonder.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2. </a:t>
            </a:r>
            <a:r>
              <a:rPr lang="en-US" altLang="zh-CN" sz="2800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2800" dirty="0">
                <a:latin typeface="Times New Roman" panose="02020603050405020304" pitchFamily="18" charset="0"/>
              </a:rPr>
              <a:t> thinks the Victoria Falls is more fantastic than the Giant’s Causeway.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3. Betty and </a:t>
            </a:r>
            <a:r>
              <a:rPr lang="en-US" altLang="zh-CN" sz="28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2800" dirty="0">
                <a:latin typeface="Times New Roman" panose="02020603050405020304" pitchFamily="18" charset="0"/>
              </a:rPr>
              <a:t> are more interested in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    man-made wonders.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4. For </a:t>
            </a:r>
            <a:r>
              <a:rPr lang="en-US" altLang="zh-CN" sz="28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2800" dirty="0">
                <a:latin typeface="Times New Roman" panose="02020603050405020304" pitchFamily="18" charset="0"/>
              </a:rPr>
              <a:t>, the Three Gorges Dam is more fantastic than the Terracotta Army.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67200" y="1828800"/>
            <a:ext cx="7620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95800" y="5562600"/>
            <a:ext cx="7620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886200" y="4343400"/>
            <a:ext cx="7620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800600" y="3124200"/>
            <a:ext cx="7620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4953000" y="3200400"/>
            <a:ext cx="571500" cy="407988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3962400" y="4419600"/>
            <a:ext cx="571500" cy="407988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5400" y="115888"/>
            <a:ext cx="5138738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Task2</a:t>
            </a:r>
            <a:r>
              <a:rPr lang="en-US" altLang="zh-CN" sz="3600" b="1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3200" dirty="0">
                <a:solidFill>
                  <a:schemeClr val="bg1"/>
                </a:solidFill>
                <a:cs typeface="Arial" panose="020B0604020202020204" pitchFamily="34" charset="0"/>
              </a:rPr>
              <a:t>Listen and answer.</a:t>
            </a:r>
            <a:endParaRPr lang="en-US" altLang="zh-CN" sz="3200" b="1" dirty="0">
              <a:solidFill>
                <a:schemeClr val="bg1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1196975"/>
            <a:ext cx="8447087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Where is the Giant’s Causeway?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_______________________________________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How wide are Victoria Falls?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</a:t>
            </a:r>
            <a:endParaRPr lang="en-US" sz="3200" kern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What wonders does Betty think are more exciting?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</a:t>
            </a:r>
            <a:endParaRPr lang="en-US" sz="3200" kern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200" kern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How old is the Terracotta Army?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sz="3200" kern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73125" y="1762125"/>
            <a:ext cx="613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eastern coast of Northern Ireland.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4725" y="2828925"/>
            <a:ext cx="390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1,700 metres wide.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4276725"/>
            <a:ext cx="7288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thinks man-made wonders are more exciting.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90600" y="5257800"/>
            <a:ext cx="456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more than 2,000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5400" y="115888"/>
            <a:ext cx="6369050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Task3</a:t>
            </a:r>
            <a:r>
              <a:rPr lang="en-US" altLang="zh-CN" sz="3600" b="1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3200" dirty="0">
                <a:solidFill>
                  <a:schemeClr val="bg1"/>
                </a:solidFill>
                <a:cs typeface="Arial" panose="020B0604020202020204" pitchFamily="34" charset="0"/>
              </a:rPr>
              <a:t>Listen and fill in the chart.</a:t>
            </a:r>
            <a:endParaRPr lang="en-US" altLang="zh-CN" sz="3200" b="1" dirty="0">
              <a:solidFill>
                <a:schemeClr val="bg1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4" name="Group 75"/>
          <p:cNvGraphicFramePr>
            <a:graphicFrameLocks noGrp="1"/>
          </p:cNvGraphicFramePr>
          <p:nvPr/>
        </p:nvGraphicFramePr>
        <p:xfrm>
          <a:off x="228600" y="1371600"/>
          <a:ext cx="8686800" cy="447198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1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Wonders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long/wide/high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How old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Giant’s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Causeway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 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Victoria Falls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_______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Terracotta Army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_______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Three Gorges Dam</a:t>
                      </a: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7239000" y="35052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2,000 years old</a:t>
            </a: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2317750" y="1752600"/>
            <a:ext cx="2233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eastern coast of North Ireland</a:t>
            </a: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4343400" y="1912938"/>
            <a:ext cx="2449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for several hundred  metres</a:t>
            </a:r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2317750" y="304800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Africa</a:t>
            </a: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4114800" y="2819400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1,700 metres wide and100 metres high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2241550" y="37338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Shanxi, China</a:t>
            </a:r>
          </a:p>
        </p:txBody>
      </p:sp>
      <p:sp>
        <p:nvSpPr>
          <p:cNvPr id="11" name="Text Box 72"/>
          <p:cNvSpPr txBox="1">
            <a:spLocks noChangeArrowheads="1"/>
          </p:cNvSpPr>
          <p:nvPr/>
        </p:nvSpPr>
        <p:spPr bwMode="auto">
          <a:xfrm>
            <a:off x="2241550" y="4953000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Hubei, China</a:t>
            </a:r>
          </a:p>
        </p:txBody>
      </p:sp>
      <p:sp>
        <p:nvSpPr>
          <p:cNvPr id="12" name="Text Box 73"/>
          <p:cNvSpPr txBox="1">
            <a:spLocks noChangeArrowheads="1"/>
          </p:cNvSpPr>
          <p:nvPr/>
        </p:nvSpPr>
        <p:spPr bwMode="auto">
          <a:xfrm>
            <a:off x="4191000" y="4648200"/>
            <a:ext cx="3168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2,300 metres 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, 185 metres high</a:t>
            </a:r>
          </a:p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15 metres wide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4800" y="1143000"/>
            <a:ext cx="7620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5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6800" y="10668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latin typeface="Times New Roman" panose="02020603050405020304" pitchFamily="18" charset="0"/>
              </a:rPr>
              <a:t>Complete the sentences with the words in the box.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33400" y="2590800"/>
            <a:ext cx="82296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 my________ , natural wonders are  more interesting than man-made ones.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The Victoria Falls, about 1,700 metres wide and 100 metres high, is_______.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2743200"/>
            <a:ext cx="1281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opinion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0400" y="4657725"/>
            <a:ext cx="97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huge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990600" y="1905000"/>
            <a:ext cx="6202363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discussion, eastern, huge, opinion ,though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8153400" cy="5183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Let’s join in the__________ about the wonders of the world.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 think the Giant’s Causeway on the_______ coast of Northern Ireland is a fantastic natural wonder.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some degree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agrees with Tony about the Giant’s Causeway, ________she thinks the Victoria Falls are more fantastic.</a:t>
            </a:r>
          </a:p>
          <a:p>
            <a:pPr>
              <a:lnSpc>
                <a:spcPct val="150000"/>
              </a:lnSpc>
              <a:defRPr/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9" name="线形标注 1 8"/>
          <p:cNvSpPr/>
          <p:nvPr/>
        </p:nvSpPr>
        <p:spPr>
          <a:xfrm flipH="1">
            <a:off x="533400" y="5715000"/>
            <a:ext cx="2819400" cy="762000"/>
          </a:xfrm>
          <a:prstGeom prst="borderCallout1">
            <a:avLst>
              <a:gd name="adj1" fmla="val -5250"/>
              <a:gd name="adj2" fmla="val 76495"/>
              <a:gd name="adj3" fmla="val -199500"/>
              <a:gd name="adj4" fmla="val 3460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从某种程度上说</a:t>
            </a:r>
            <a:endParaRPr lang="en-US" altLang="zh-CN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16313" y="1219200"/>
            <a:ext cx="174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discussion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324600" y="251460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eastern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00500" y="4419600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though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utoUpdateAnimBg="0"/>
      <p:bldP spid="11" grpId="0" autoUpdateAnimBg="0"/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椭圆 9"/>
          <p:cNvSpPr>
            <a:spLocks noChangeArrowheads="1"/>
          </p:cNvSpPr>
          <p:nvPr/>
        </p:nvSpPr>
        <p:spPr bwMode="auto">
          <a:xfrm>
            <a:off x="4038600" y="304800"/>
            <a:ext cx="4800600" cy="914400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b="1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Pronunciation and speaking </a:t>
            </a:r>
            <a:endParaRPr lang="zh-CN" altLang="en-US" sz="2800" b="1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838200" y="11430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</a:rPr>
              <a:t>Listen and mark the pause.</a:t>
            </a:r>
            <a:endParaRPr lang="en-US" altLang="zh-CN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838200" y="1905000"/>
            <a:ext cx="7772400" cy="4413250"/>
            <a:chOff x="838200" y="1905000"/>
            <a:chExt cx="7772400" cy="4412873"/>
          </a:xfrm>
        </p:grpSpPr>
        <p:grpSp>
          <p:nvGrpSpPr>
            <p:cNvPr id="48133" name="组合 5"/>
            <p:cNvGrpSpPr/>
            <p:nvPr/>
          </p:nvGrpSpPr>
          <p:grpSpPr bwMode="auto">
            <a:xfrm>
              <a:off x="838200" y="1905000"/>
              <a:ext cx="7772400" cy="4267200"/>
              <a:chOff x="838200" y="2133600"/>
              <a:chExt cx="7772400" cy="426720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838200" y="2133600"/>
                <a:ext cx="7772400" cy="42668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066800" y="2362180"/>
                <a:ext cx="7315200" cy="3809674"/>
              </a:xfrm>
              <a:prstGeom prst="roundRect">
                <a:avLst/>
              </a:prstGeom>
              <a:solidFill>
                <a:srgbClr val="FFFFFF">
                  <a:alpha val="7215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1066800" y="2286000"/>
              <a:ext cx="7315200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I’ve never seen it, so I’m not sure I agree with you.</a:t>
              </a:r>
            </a:p>
            <a:p>
              <a:pPr marL="342900" indent="-342900"/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That sounds great, though I think the  </a:t>
              </a:r>
            </a:p>
            <a:p>
              <a:pPr marL="342900" indent="-342900"/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Victoria Falls in Africa is even more  </a:t>
              </a:r>
            </a:p>
            <a:p>
              <a:pPr marL="342900" indent="-342900"/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fantastic.</a:t>
              </a:r>
            </a:p>
            <a:p>
              <a:pPr marL="342900" indent="-342900"/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In my opinion, man-made wonders are more exciting than natural ones</a:t>
              </a:r>
              <a:r>
                <a:rPr lang="en-US" altLang="zh-CN" sz="3200">
                  <a:latin typeface="Times New Roman" panose="02020603050405020304" pitchFamily="18" charset="0"/>
                </a:rPr>
                <a:t>.</a:t>
              </a:r>
            </a:p>
            <a:p>
              <a:pPr marL="342900" indent="-342900"/>
              <a:endParaRPr lang="en-US" altLang="zh-CN" sz="32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5400" y="115888"/>
            <a:ext cx="2108200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Pair work</a:t>
            </a:r>
            <a:endParaRPr lang="en-US" altLang="zh-CN" sz="3200" b="1" dirty="0">
              <a:solidFill>
                <a:schemeClr val="bg1"/>
              </a:solidFill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143000" y="762000"/>
            <a:ext cx="7696200" cy="1143000"/>
          </a:xfrm>
          <a:prstGeom prst="round2DiagRect">
            <a:avLst/>
          </a:prstGeom>
          <a:solidFill>
            <a:srgbClr val="FFF7E0"/>
          </a:solidFill>
          <a:ln w="38100">
            <a:solidFill>
              <a:srgbClr val="92D05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CN" sz="2800" kern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304800" y="2133600"/>
            <a:ext cx="7391400" cy="2133600"/>
            <a:chOff x="304800" y="2133600"/>
            <a:chExt cx="7391400" cy="2133600"/>
          </a:xfrm>
        </p:grpSpPr>
        <p:pic>
          <p:nvPicPr>
            <p:cNvPr id="49163" name="Picture 4" descr="C:\Users\Administrator\Desktop\新建文件夹\小优形象\男生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04800" y="2133600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4" name="组合 27"/>
            <p:cNvGrpSpPr/>
            <p:nvPr/>
          </p:nvGrpSpPr>
          <p:grpSpPr bwMode="auto">
            <a:xfrm>
              <a:off x="1752600" y="2209801"/>
              <a:ext cx="5943600" cy="1447799"/>
              <a:chOff x="1752600" y="2209801"/>
              <a:chExt cx="5943600" cy="1447799"/>
            </a:xfrm>
          </p:grpSpPr>
          <p:sp>
            <p:nvSpPr>
              <p:cNvPr id="23" name="KSO_Shape"/>
              <p:cNvSpPr/>
              <p:nvPr/>
            </p:nvSpPr>
            <p:spPr>
              <a:xfrm>
                <a:off x="1752600" y="2286000"/>
                <a:ext cx="5943600" cy="1371600"/>
              </a:xfrm>
              <a:custGeom>
                <a:avLst/>
                <a:gdLst>
                  <a:gd name="connsiteX0" fmla="*/ 153754 w 935330"/>
                  <a:gd name="connsiteY0" fmla="*/ 0 h 460000"/>
                  <a:gd name="connsiteX1" fmla="*/ 781576 w 935330"/>
                  <a:gd name="connsiteY1" fmla="*/ 0 h 460000"/>
                  <a:gd name="connsiteX2" fmla="*/ 935330 w 935330"/>
                  <a:gd name="connsiteY2" fmla="*/ 153754 h 460000"/>
                  <a:gd name="connsiteX3" fmla="*/ 781576 w 935330"/>
                  <a:gd name="connsiteY3" fmla="*/ 307508 h 460000"/>
                  <a:gd name="connsiteX4" fmla="*/ 295997 w 935330"/>
                  <a:gd name="connsiteY4" fmla="*/ 307508 h 460000"/>
                  <a:gd name="connsiteX5" fmla="*/ 99282 w 935330"/>
                  <a:gd name="connsiteY5" fmla="*/ 460000 h 460000"/>
                  <a:gd name="connsiteX6" fmla="*/ 209707 w 935330"/>
                  <a:gd name="connsiteY6" fmla="*/ 307508 h 460000"/>
                  <a:gd name="connsiteX7" fmla="*/ 153754 w 935330"/>
                  <a:gd name="connsiteY7" fmla="*/ 307508 h 460000"/>
                  <a:gd name="connsiteX8" fmla="*/ 0 w 935330"/>
                  <a:gd name="connsiteY8" fmla="*/ 153754 h 460000"/>
                  <a:gd name="connsiteX9" fmla="*/ 153754 w 935330"/>
                  <a:gd name="connsiteY9" fmla="*/ 0 h 4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5330" h="460000">
                    <a:moveTo>
                      <a:pt x="153754" y="0"/>
                    </a:moveTo>
                    <a:lnTo>
                      <a:pt x="781576" y="0"/>
                    </a:lnTo>
                    <a:cubicBezTo>
                      <a:pt x="866492" y="0"/>
                      <a:pt x="935330" y="68838"/>
                      <a:pt x="935330" y="153754"/>
                    </a:cubicBezTo>
                    <a:cubicBezTo>
                      <a:pt x="935330" y="238670"/>
                      <a:pt x="866492" y="307508"/>
                      <a:pt x="781576" y="307508"/>
                    </a:cubicBezTo>
                    <a:lnTo>
                      <a:pt x="295997" y="307508"/>
                    </a:lnTo>
                    <a:lnTo>
                      <a:pt x="99282" y="460000"/>
                    </a:lnTo>
                    <a:lnTo>
                      <a:pt x="209707" y="307508"/>
                    </a:lnTo>
                    <a:lnTo>
                      <a:pt x="153754" y="307508"/>
                    </a:lnTo>
                    <a:cubicBezTo>
                      <a:pt x="68838" y="307508"/>
                      <a:pt x="0" y="238670"/>
                      <a:pt x="0" y="153754"/>
                    </a:cubicBezTo>
                    <a:cubicBezTo>
                      <a:pt x="0" y="68838"/>
                      <a:pt x="68838" y="0"/>
                      <a:pt x="15375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324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altLang="zh-CN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66" name="TextBox 24"/>
              <p:cNvSpPr txBox="1">
                <a:spLocks noChangeArrowheads="1"/>
              </p:cNvSpPr>
              <p:nvPr/>
            </p:nvSpPr>
            <p:spPr bwMode="auto">
              <a:xfrm>
                <a:off x="2133600" y="2209801"/>
                <a:ext cx="51816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>
                    <a:latin typeface="Times New Roman" panose="02020603050405020304" pitchFamily="18" charset="0"/>
                  </a:rPr>
                  <a:t>Which wonder of the world would you like to visit?</a:t>
                </a:r>
              </a:p>
            </p:txBody>
          </p:sp>
        </p:grpSp>
      </p:grpSp>
      <p:grpSp>
        <p:nvGrpSpPr>
          <p:cNvPr id="5" name="组合 30"/>
          <p:cNvGrpSpPr/>
          <p:nvPr/>
        </p:nvGrpSpPr>
        <p:grpSpPr bwMode="auto">
          <a:xfrm>
            <a:off x="1600200" y="4495800"/>
            <a:ext cx="7543800" cy="2209800"/>
            <a:chOff x="1600200" y="4495800"/>
            <a:chExt cx="7543800" cy="2209800"/>
          </a:xfrm>
        </p:grpSpPr>
        <p:pic>
          <p:nvPicPr>
            <p:cNvPr id="49159" name="Picture 3" descr="C:\Users\Administrator\Desktop\新建文件夹\小优形象\女生.gif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010400" y="4572000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60" name="组合 28"/>
            <p:cNvGrpSpPr/>
            <p:nvPr/>
          </p:nvGrpSpPr>
          <p:grpSpPr bwMode="auto">
            <a:xfrm>
              <a:off x="1600200" y="4495800"/>
              <a:ext cx="7543800" cy="1470025"/>
              <a:chOff x="1600200" y="4495800"/>
              <a:chExt cx="7543800" cy="1470025"/>
            </a:xfrm>
          </p:grpSpPr>
          <p:sp>
            <p:nvSpPr>
              <p:cNvPr id="24" name="KSO_Shape"/>
              <p:cNvSpPr/>
              <p:nvPr/>
            </p:nvSpPr>
            <p:spPr>
              <a:xfrm flipH="1">
                <a:off x="1600200" y="4495800"/>
                <a:ext cx="5943600" cy="1470025"/>
              </a:xfrm>
              <a:custGeom>
                <a:avLst/>
                <a:gdLst>
                  <a:gd name="connsiteX0" fmla="*/ 153754 w 935330"/>
                  <a:gd name="connsiteY0" fmla="*/ 0 h 460000"/>
                  <a:gd name="connsiteX1" fmla="*/ 781576 w 935330"/>
                  <a:gd name="connsiteY1" fmla="*/ 0 h 460000"/>
                  <a:gd name="connsiteX2" fmla="*/ 935330 w 935330"/>
                  <a:gd name="connsiteY2" fmla="*/ 153754 h 460000"/>
                  <a:gd name="connsiteX3" fmla="*/ 781576 w 935330"/>
                  <a:gd name="connsiteY3" fmla="*/ 307508 h 460000"/>
                  <a:gd name="connsiteX4" fmla="*/ 295997 w 935330"/>
                  <a:gd name="connsiteY4" fmla="*/ 307508 h 460000"/>
                  <a:gd name="connsiteX5" fmla="*/ 99282 w 935330"/>
                  <a:gd name="connsiteY5" fmla="*/ 460000 h 460000"/>
                  <a:gd name="connsiteX6" fmla="*/ 209707 w 935330"/>
                  <a:gd name="connsiteY6" fmla="*/ 307508 h 460000"/>
                  <a:gd name="connsiteX7" fmla="*/ 153754 w 935330"/>
                  <a:gd name="connsiteY7" fmla="*/ 307508 h 460000"/>
                  <a:gd name="connsiteX8" fmla="*/ 0 w 935330"/>
                  <a:gd name="connsiteY8" fmla="*/ 153754 h 460000"/>
                  <a:gd name="connsiteX9" fmla="*/ 153754 w 935330"/>
                  <a:gd name="connsiteY9" fmla="*/ 0 h 4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5330" h="460000">
                    <a:moveTo>
                      <a:pt x="153754" y="0"/>
                    </a:moveTo>
                    <a:lnTo>
                      <a:pt x="781576" y="0"/>
                    </a:lnTo>
                    <a:cubicBezTo>
                      <a:pt x="866492" y="0"/>
                      <a:pt x="935330" y="68838"/>
                      <a:pt x="935330" y="153754"/>
                    </a:cubicBezTo>
                    <a:cubicBezTo>
                      <a:pt x="935330" y="238670"/>
                      <a:pt x="866492" y="307508"/>
                      <a:pt x="781576" y="307508"/>
                    </a:cubicBezTo>
                    <a:lnTo>
                      <a:pt x="295997" y="307508"/>
                    </a:lnTo>
                    <a:lnTo>
                      <a:pt x="99282" y="460000"/>
                    </a:lnTo>
                    <a:lnTo>
                      <a:pt x="209707" y="307508"/>
                    </a:lnTo>
                    <a:lnTo>
                      <a:pt x="153754" y="307508"/>
                    </a:lnTo>
                    <a:cubicBezTo>
                      <a:pt x="68838" y="307508"/>
                      <a:pt x="0" y="238670"/>
                      <a:pt x="0" y="153754"/>
                    </a:cubicBezTo>
                    <a:cubicBezTo>
                      <a:pt x="0" y="68838"/>
                      <a:pt x="68838" y="0"/>
                      <a:pt x="15375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180000" bIns="324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162" name="TextBox 25"/>
              <p:cNvSpPr txBox="1">
                <a:spLocks noChangeArrowheads="1"/>
              </p:cNvSpPr>
              <p:nvPr/>
            </p:nvSpPr>
            <p:spPr bwMode="auto">
              <a:xfrm>
                <a:off x="2057400" y="4572000"/>
                <a:ext cx="70866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>
                    <a:latin typeface="Times New Roman" panose="02020603050405020304" pitchFamily="18" charset="0"/>
                  </a:rPr>
                  <a:t>I’d like to visit …</a:t>
                </a:r>
              </a:p>
              <a:p>
                <a:r>
                  <a:rPr lang="en-US" altLang="zh-CN" sz="2800">
                    <a:latin typeface="Times New Roman" panose="02020603050405020304" pitchFamily="18" charset="0"/>
                  </a:rPr>
                  <a:t>Because I ....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219200" y="685800"/>
            <a:ext cx="7924800" cy="1858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Make a list of wonders of the world. Say which one you would like to visit and why.</a:t>
            </a:r>
          </a:p>
          <a:p>
            <a:pPr>
              <a:lnSpc>
                <a:spcPct val="150000"/>
              </a:lnSpc>
              <a:defRPr/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椭圆 9"/>
          <p:cNvSpPr>
            <a:spLocks noChangeArrowheads="1"/>
          </p:cNvSpPr>
          <p:nvPr/>
        </p:nvSpPr>
        <p:spPr bwMode="auto">
          <a:xfrm>
            <a:off x="4038600" y="304800"/>
            <a:ext cx="4800600" cy="914400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b="1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Language points</a:t>
            </a:r>
            <a:endParaRPr lang="zh-CN" altLang="en-US" sz="2800" b="1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62000" y="1371600"/>
            <a:ext cx="7924800" cy="4953000"/>
          </a:xfrm>
          <a:prstGeom prst="roundRect">
            <a:avLst/>
          </a:prstGeom>
          <a:solidFill>
            <a:schemeClr val="bg1">
              <a:alpha val="58039"/>
            </a:schemeClr>
          </a:solidFill>
          <a:ln w="19050">
            <a:solidFill>
              <a:srgbClr val="7F7F7F">
                <a:alpha val="8117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914400" y="1524000"/>
            <a:ext cx="77724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Let’s call Wonders of the World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 in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discussion.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 in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的意思是“参加某种活动，加入到”。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辨析：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 in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part in</a:t>
            </a:r>
          </a:p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1)join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指加入某个党派，团体组织等，成为其成员之一，意为 “参军、入团、入党等”。和某人一起做某事，其结构为：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join sb. in (doing)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，根据上下文，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(doing)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也可以省去。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62000" y="1219200"/>
            <a:ext cx="7924800" cy="4953000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7724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join in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多指参加小规模的活动如“球赛、游戏”等，常用于日常口语。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3) take part in </a:t>
            </a: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指参加会议或群众性活动等，着重说明句子主语参加该项活动并在活动中发挥作用。</a:t>
            </a:r>
            <a:endParaRPr lang="en-US" altLang="zh-CN" sz="2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We’ll _____________the English evening tonight.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When did your brother _____________the army? 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Will you _______________ us in the discussion? </a:t>
            </a:r>
            <a:endParaRPr lang="zh-CN" altLang="en-US" sz="2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4600" y="3733800"/>
            <a:ext cx="2679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part 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95800" y="4419600"/>
            <a:ext cx="2376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71800" y="4953000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7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8915" name="文本框 2"/>
          <p:cNvSpPr txBox="1">
            <a:spLocks noChangeArrowheads="1"/>
          </p:cNvSpPr>
          <p:nvPr/>
        </p:nvSpPr>
        <p:spPr bwMode="auto">
          <a:xfrm>
            <a:off x="914400" y="1981200"/>
            <a:ext cx="7410450" cy="323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To learn and understand the topic words through talking and listening;</a:t>
            </a: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00025" indent="-2000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To know something about The Terracotta Army, The Three Gorges Dam, The Giant’s Causeway and Victoria Falls;</a:t>
            </a: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To understand conversations involving different tenses.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379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4953000"/>
            <a:ext cx="12477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62000" y="1219200"/>
            <a:ext cx="7924800" cy="4953000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914400" y="1371600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think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natural wonders are more interesting than man-made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ones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I think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为主句，后面是省略了连接词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that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的宾语从句。如：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think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maths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more difficult than English.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ones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作代词，指代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wonders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ones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指代复数名词，同类不同物。</a:t>
            </a:r>
          </a:p>
          <a:p>
            <a:pPr>
              <a:lnSpc>
                <a:spcPct val="130000"/>
              </a:lnSpc>
            </a:pP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62000" y="1219200"/>
            <a:ext cx="7924800" cy="4953000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914400" y="1371600"/>
            <a:ext cx="79248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Hmm, I’ve never seen it, so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I’m not sure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agree with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you.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 be sure that/ be sure of 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确信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，对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有把握。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2) agree with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表示“同意某人的意见、想法、解释”等（对象是人或人的观点）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agree to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 “同意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赞成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”，后面跟表示计划、建议、安排等的名词、代词，或接动词原形。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62000" y="1219200"/>
            <a:ext cx="8001000" cy="4953000"/>
          </a:xfrm>
          <a:prstGeom prst="roundRect">
            <a:avLst/>
          </a:prstGeom>
          <a:solidFill>
            <a:srgbClr val="FFFFFF">
              <a:alpha val="58039"/>
            </a:srgbClr>
          </a:solidFill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371600"/>
            <a:ext cx="7924800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agree on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用于表示“（双方或多方）在某事或某方面取得一致意见”。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Her parents both agree _______her decision.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all agree _______ you.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80038" y="2828925"/>
            <a:ext cx="1325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71800" y="3429000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5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1258888" y="44450"/>
            <a:ext cx="20526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FFFF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55299" name="矩形 23"/>
          <p:cNvSpPr>
            <a:spLocks noChangeArrowheads="1"/>
          </p:cNvSpPr>
          <p:nvPr/>
        </p:nvSpPr>
        <p:spPr bwMode="auto">
          <a:xfrm>
            <a:off x="912813" y="2289175"/>
            <a:ext cx="152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55300" name="圆角矩形 21"/>
          <p:cNvSpPr>
            <a:spLocks noChangeArrowheads="1"/>
          </p:cNvSpPr>
          <p:nvPr/>
        </p:nvSpPr>
        <p:spPr bwMode="auto">
          <a:xfrm>
            <a:off x="2208213" y="1065213"/>
            <a:ext cx="4752975" cy="863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1" name="TextBox 19"/>
          <p:cNvSpPr txBox="1">
            <a:spLocks noChangeArrowheads="1"/>
          </p:cNvSpPr>
          <p:nvPr/>
        </p:nvSpPr>
        <p:spPr bwMode="auto">
          <a:xfrm>
            <a:off x="3441700" y="123507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Unit 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左中括号 43"/>
          <p:cNvSpPr/>
          <p:nvPr/>
        </p:nvSpPr>
        <p:spPr bwMode="auto">
          <a:xfrm rot="5400000">
            <a:off x="4296569" y="-662781"/>
            <a:ext cx="215900" cy="5688012"/>
          </a:xfrm>
          <a:prstGeom prst="leftBracket">
            <a:avLst>
              <a:gd name="adj" fmla="val 8294"/>
            </a:avLst>
          </a:prstGeom>
          <a:noFill/>
          <a:ln w="38100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3" name="MH_Other_2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311650" y="1928813"/>
            <a:ext cx="201613" cy="144462"/>
          </a:xfrm>
          <a:prstGeom prst="ellipse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7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4" name="圆角矩形 33"/>
          <p:cNvSpPr>
            <a:spLocks noChangeArrowheads="1"/>
          </p:cNvSpPr>
          <p:nvPr/>
        </p:nvSpPr>
        <p:spPr bwMode="auto">
          <a:xfrm>
            <a:off x="912813" y="2289175"/>
            <a:ext cx="1439862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5" name="圆角矩形 33"/>
          <p:cNvSpPr>
            <a:spLocks noChangeArrowheads="1"/>
          </p:cNvSpPr>
          <p:nvPr/>
        </p:nvSpPr>
        <p:spPr bwMode="auto">
          <a:xfrm>
            <a:off x="3276600" y="2286000"/>
            <a:ext cx="1905000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5306" name="组合 46"/>
          <p:cNvGrpSpPr/>
          <p:nvPr/>
        </p:nvGrpSpPr>
        <p:grpSpPr bwMode="auto">
          <a:xfrm>
            <a:off x="533400" y="2743200"/>
            <a:ext cx="2819400" cy="2514600"/>
            <a:chOff x="76200" y="2514600"/>
            <a:chExt cx="2819400" cy="2514600"/>
          </a:xfrm>
        </p:grpSpPr>
        <p:cxnSp>
          <p:nvCxnSpPr>
            <p:cNvPr id="55317" name="直接连接符 33"/>
            <p:cNvCxnSpPr>
              <a:cxnSpLocks noChangeShapeType="1"/>
            </p:cNvCxnSpPr>
            <p:nvPr/>
          </p:nvCxnSpPr>
          <p:spPr bwMode="auto">
            <a:xfrm>
              <a:off x="1143000" y="2514600"/>
              <a:ext cx="0" cy="685800"/>
            </a:xfrm>
            <a:prstGeom prst="line">
              <a:avLst/>
            </a:prstGeom>
            <a:noFill/>
            <a:ln w="19050" algn="ctr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18" name="圆角矩形 36"/>
            <p:cNvSpPr>
              <a:spLocks noChangeArrowheads="1"/>
            </p:cNvSpPr>
            <p:nvPr/>
          </p:nvSpPr>
          <p:spPr bwMode="auto">
            <a:xfrm>
              <a:off x="76200" y="3200400"/>
              <a:ext cx="2819400" cy="1828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man-made, 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natural, wonder 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discussion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eastern, though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loud, wow, opinion</a:t>
              </a:r>
              <a:endPara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07" name="左中括号 44"/>
          <p:cNvSpPr/>
          <p:nvPr/>
        </p:nvSpPr>
        <p:spPr bwMode="auto">
          <a:xfrm rot="5400000">
            <a:off x="5718175" y="758825"/>
            <a:ext cx="231775" cy="2828925"/>
          </a:xfrm>
          <a:prstGeom prst="leftBracket">
            <a:avLst>
              <a:gd name="adj" fmla="val 8363"/>
            </a:avLst>
          </a:prstGeom>
          <a:noFill/>
          <a:ln w="19050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5308" name="圆角矩形 33"/>
          <p:cNvSpPr>
            <a:spLocks noChangeArrowheads="1"/>
          </p:cNvSpPr>
          <p:nvPr/>
        </p:nvSpPr>
        <p:spPr bwMode="auto">
          <a:xfrm>
            <a:off x="6384925" y="2289175"/>
            <a:ext cx="147637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9" name="矩形 48"/>
          <p:cNvSpPr>
            <a:spLocks noChangeArrowheads="1"/>
          </p:cNvSpPr>
          <p:nvPr/>
        </p:nvSpPr>
        <p:spPr bwMode="auto">
          <a:xfrm>
            <a:off x="6456363" y="228917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交际用语</a:t>
            </a:r>
          </a:p>
        </p:txBody>
      </p:sp>
      <p:grpSp>
        <p:nvGrpSpPr>
          <p:cNvPr id="55310" name="组合 44"/>
          <p:cNvGrpSpPr/>
          <p:nvPr/>
        </p:nvGrpSpPr>
        <p:grpSpPr bwMode="auto">
          <a:xfrm>
            <a:off x="3352800" y="2286000"/>
            <a:ext cx="2514600" cy="2133600"/>
            <a:chOff x="2667000" y="2057400"/>
            <a:chExt cx="2514600" cy="2133600"/>
          </a:xfrm>
        </p:grpSpPr>
        <p:sp>
          <p:nvSpPr>
            <p:cNvPr id="55314" name="矩形 48"/>
            <p:cNvSpPr>
              <a:spLocks noChangeArrowheads="1"/>
            </p:cNvSpPr>
            <p:nvPr/>
          </p:nvSpPr>
          <p:spPr bwMode="auto">
            <a:xfrm>
              <a:off x="2667000" y="2057400"/>
              <a:ext cx="169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 phrases</a:t>
              </a:r>
              <a:endPara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15" name="圆角矩形 73"/>
            <p:cNvSpPr>
              <a:spLocks noChangeArrowheads="1"/>
            </p:cNvSpPr>
            <p:nvPr/>
          </p:nvSpPr>
          <p:spPr bwMode="auto">
            <a:xfrm>
              <a:off x="2971800" y="3124200"/>
              <a:ext cx="2209800" cy="1066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one’s opinion</a:t>
              </a:r>
            </a:p>
            <a:p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than</a:t>
              </a:r>
            </a:p>
            <a:p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millions of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276600" y="2514600"/>
              <a:ext cx="0" cy="6096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11" name="组合 45"/>
          <p:cNvGrpSpPr/>
          <p:nvPr/>
        </p:nvGrpSpPr>
        <p:grpSpPr bwMode="auto">
          <a:xfrm>
            <a:off x="6096000" y="2743200"/>
            <a:ext cx="2667000" cy="2590800"/>
            <a:chOff x="5334000" y="2514600"/>
            <a:chExt cx="2667000" cy="2590800"/>
          </a:xfrm>
        </p:grpSpPr>
        <p:sp>
          <p:nvSpPr>
            <p:cNvPr id="55312" name="圆角矩形 73"/>
            <p:cNvSpPr>
              <a:spLocks noChangeArrowheads="1"/>
            </p:cNvSpPr>
            <p:nvPr/>
          </p:nvSpPr>
          <p:spPr bwMode="auto">
            <a:xfrm>
              <a:off x="5334000" y="3124200"/>
              <a:ext cx="2667000" cy="19812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FFC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altLang="zh-CN" sz="2400" dirty="0">
                  <a:latin typeface="Times New Roman" panose="02020603050405020304" pitchFamily="18" charset="0"/>
                </a:rPr>
                <a:t>I’m not sure ... 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</a:rPr>
                <a:t>In my opinion…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</a:rPr>
                <a:t>Look at …</a:t>
              </a:r>
            </a:p>
            <a:p>
              <a:r>
                <a:rPr lang="en-US" altLang="zh-CN" sz="2400" dirty="0">
                  <a:latin typeface="Times New Roman" panose="02020603050405020304" pitchFamily="18" charset="0"/>
                </a:rPr>
                <a:t>Who’d like to …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477000" y="2514600"/>
              <a:ext cx="0" cy="6096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rgbClr val="FF0000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6323" name="文本框 5"/>
          <p:cNvSpPr txBox="1">
            <a:spLocks noChangeArrowheads="1"/>
          </p:cNvSpPr>
          <p:nvPr/>
        </p:nvSpPr>
        <p:spPr bwMode="auto">
          <a:xfrm>
            <a:off x="1524000" y="2590800"/>
            <a:ext cx="6248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Which wonder of the world would you like to visit? Write some sentences about it.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Preview Unit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95400" y="115888"/>
            <a:ext cx="19796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Free talk</a:t>
            </a:r>
            <a:endParaRPr lang="zh-CN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1335088"/>
            <a:ext cx="89154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you go during the summer holiday?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where the Great Wall is?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the Great Wall in China?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62000" y="3581400"/>
            <a:ext cx="7391400" cy="2590800"/>
          </a:xfrm>
          <a:prstGeom prst="wedgeRectCallout">
            <a:avLst>
              <a:gd name="adj1" fmla="val -19741"/>
              <a:gd name="adj2" fmla="val 48759"/>
            </a:avLst>
          </a:prstGeom>
          <a:solidFill>
            <a:schemeClr val="bg1"/>
          </a:solidFill>
          <a:ln w="38100">
            <a:solidFill>
              <a:srgbClr val="FFC000"/>
            </a:solidFill>
            <a:prstDash val="lgDash"/>
            <a:miter lim="800000"/>
          </a:ln>
        </p:spPr>
        <p:txBody>
          <a:bodyPr/>
          <a:lstStyle/>
          <a:p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长城（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Great Wall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），又称万里长城，是中国古代军事防御工程。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日，国家文物局在北京居庸关长城宣布，历经近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年的调查认定，中国历代长城总长度为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21196.18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公里。起建于春秋战国时代，有两千多年的历史 。万里长城是世界十大奇迹之一。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924300" cy="27257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092200"/>
            <a:ext cx="818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the Great Wall a great wonder in the world 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27538" y="2268538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or </a:t>
            </a:r>
            <a:r>
              <a:rPr lang="en-US" altLang="zh-CN" sz="40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19600" y="3429000"/>
            <a:ext cx="568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or  </a:t>
            </a:r>
            <a:r>
              <a:rPr lang="en-US" altLang="zh-CN" sz="40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man-made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419600" y="2209800"/>
            <a:ext cx="1752600" cy="914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629400" y="3429000"/>
            <a:ext cx="2133600" cy="762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" y="51054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Great Wall is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ancient man-made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wonder in the world.</a:t>
            </a:r>
          </a:p>
        </p:txBody>
      </p:sp>
      <p:pic>
        <p:nvPicPr>
          <p:cNvPr id="11" name="Picture 10" descr="25b5a494a4c27d1e377ed7e51ad5ad6edcc438c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" y="1905000"/>
            <a:ext cx="3995738" cy="2997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Administrator\Desktop\QQ截图20160607100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391400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8"/>
          <p:cNvGrpSpPr/>
          <p:nvPr/>
        </p:nvGrpSpPr>
        <p:grpSpPr bwMode="auto">
          <a:xfrm>
            <a:off x="1143000" y="4800600"/>
            <a:ext cx="7391400" cy="1363663"/>
            <a:chOff x="1371600" y="3352799"/>
            <a:chExt cx="7467600" cy="1371601"/>
          </a:xfrm>
        </p:grpSpPr>
        <p:sp>
          <p:nvSpPr>
            <p:cNvPr id="30" name="圆角矩形 29"/>
            <p:cNvSpPr/>
            <p:nvPr/>
          </p:nvSpPr>
          <p:spPr>
            <a:xfrm>
              <a:off x="2133437" y="3352799"/>
              <a:ext cx="6019309" cy="137160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95" name="Rectangle 2"/>
            <p:cNvSpPr>
              <a:spLocks noChangeArrowheads="1"/>
            </p:cNvSpPr>
            <p:nvPr/>
          </p:nvSpPr>
          <p:spPr bwMode="auto">
            <a:xfrm>
              <a:off x="1371600" y="3352799"/>
              <a:ext cx="7467600" cy="117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The Lighthouse of Alexandria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埃及的亚历山大灯塔</a:t>
              </a:r>
            </a:p>
          </p:txBody>
        </p:sp>
      </p:grpSp>
      <p:pic>
        <p:nvPicPr>
          <p:cNvPr id="32" name="Picture 7" descr="C:\Users\Administrator\Desktop\013000000835171210509481427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3802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2"/>
          <p:cNvGrpSpPr/>
          <p:nvPr/>
        </p:nvGrpSpPr>
        <p:grpSpPr bwMode="auto">
          <a:xfrm>
            <a:off x="1295400" y="4800600"/>
            <a:ext cx="7391400" cy="1363663"/>
            <a:chOff x="1371600" y="3352799"/>
            <a:chExt cx="7467600" cy="1371601"/>
          </a:xfrm>
        </p:grpSpPr>
        <p:sp>
          <p:nvSpPr>
            <p:cNvPr id="34" name="圆角矩形 33"/>
            <p:cNvSpPr/>
            <p:nvPr/>
          </p:nvSpPr>
          <p:spPr>
            <a:xfrm>
              <a:off x="2133437" y="3352799"/>
              <a:ext cx="6019309" cy="137160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93" name="Rectangle 2"/>
            <p:cNvSpPr>
              <a:spLocks noChangeArrowheads="1"/>
            </p:cNvSpPr>
            <p:nvPr/>
          </p:nvSpPr>
          <p:spPr bwMode="auto">
            <a:xfrm>
              <a:off x="1371600" y="3352799"/>
              <a:ext cx="7467600" cy="117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latin typeface="Times New Roman" panose="02020603050405020304" pitchFamily="18" charset="0"/>
                </a:rPr>
                <a:t>The Statue of Zeus (Jupiter) at Olympia 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 sz="2800">
                  <a:latin typeface="黑体" panose="02010609060101010101" pitchFamily="49" charset="-122"/>
                  <a:ea typeface="黑体" panose="02010609060101010101" pitchFamily="49" charset="-122"/>
                </a:rPr>
                <a:t>希腊奥林匹亚的宙斯神像</a:t>
              </a:r>
            </a:p>
          </p:txBody>
        </p:sp>
      </p:grpSp>
      <p:pic>
        <p:nvPicPr>
          <p:cNvPr id="36" name="Picture 2" descr="C:\Users\Administrator\Desktop\14464496642720034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7526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6"/>
          <p:cNvGrpSpPr/>
          <p:nvPr/>
        </p:nvGrpSpPr>
        <p:grpSpPr bwMode="auto">
          <a:xfrm>
            <a:off x="1295400" y="5181600"/>
            <a:ext cx="7391400" cy="1363663"/>
            <a:chOff x="1371600" y="3352799"/>
            <a:chExt cx="7467600" cy="1371601"/>
          </a:xfrm>
        </p:grpSpPr>
        <p:sp>
          <p:nvSpPr>
            <p:cNvPr id="38" name="圆角矩形 37"/>
            <p:cNvSpPr/>
            <p:nvPr/>
          </p:nvSpPr>
          <p:spPr>
            <a:xfrm>
              <a:off x="2133437" y="3352799"/>
              <a:ext cx="6019309" cy="137160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91" name="Rectangle 2"/>
            <p:cNvSpPr>
              <a:spLocks noChangeArrowheads="1"/>
            </p:cNvSpPr>
            <p:nvPr/>
          </p:nvSpPr>
          <p:spPr bwMode="auto">
            <a:xfrm>
              <a:off x="1371600" y="3352799"/>
              <a:ext cx="7467600" cy="133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The Colossus of Rhodes 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地中海的罗得岛太阳神铜像</a:t>
              </a:r>
            </a:p>
          </p:txBody>
        </p:sp>
      </p:grpSp>
      <p:pic>
        <p:nvPicPr>
          <p:cNvPr id="40" name="Picture 3" descr="C:\Users\Administrator\Desktop\babilunche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7526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0"/>
          <p:cNvGrpSpPr/>
          <p:nvPr/>
        </p:nvGrpSpPr>
        <p:grpSpPr bwMode="auto">
          <a:xfrm>
            <a:off x="1143000" y="5029200"/>
            <a:ext cx="7391400" cy="1363663"/>
            <a:chOff x="1371600" y="3352799"/>
            <a:chExt cx="7467600" cy="1371601"/>
          </a:xfrm>
        </p:grpSpPr>
        <p:sp>
          <p:nvSpPr>
            <p:cNvPr id="42" name="圆角矩形 41"/>
            <p:cNvSpPr/>
            <p:nvPr/>
          </p:nvSpPr>
          <p:spPr>
            <a:xfrm>
              <a:off x="2133437" y="3352799"/>
              <a:ext cx="6019309" cy="137160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89" name="Rectangle 2"/>
            <p:cNvSpPr>
              <a:spLocks noChangeArrowheads="1"/>
            </p:cNvSpPr>
            <p:nvPr/>
          </p:nvSpPr>
          <p:spPr bwMode="auto">
            <a:xfrm>
              <a:off x="1371600" y="3352799"/>
              <a:ext cx="7467600" cy="130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The Hanging Gardens of Babylon 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巴比伦空中花园</a:t>
              </a:r>
            </a:p>
          </p:txBody>
        </p:sp>
      </p:grpSp>
      <p:pic>
        <p:nvPicPr>
          <p:cNvPr id="44" name="Picture 5" descr="C:\Users\Administrator\Desktop\t016c6680225906258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17526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44"/>
          <p:cNvGrpSpPr/>
          <p:nvPr/>
        </p:nvGrpSpPr>
        <p:grpSpPr bwMode="auto">
          <a:xfrm>
            <a:off x="1066800" y="5084763"/>
            <a:ext cx="7467600" cy="1392237"/>
            <a:chOff x="1371600" y="3352800"/>
            <a:chExt cx="7467600" cy="1371600"/>
          </a:xfrm>
        </p:grpSpPr>
        <p:sp>
          <p:nvSpPr>
            <p:cNvPr id="46" name="圆角矩形 45"/>
            <p:cNvSpPr/>
            <p:nvPr/>
          </p:nvSpPr>
          <p:spPr>
            <a:xfrm>
              <a:off x="2133600" y="3352800"/>
              <a:ext cx="6019800" cy="1371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87" name="Rectangle 2"/>
            <p:cNvSpPr>
              <a:spLocks noChangeArrowheads="1"/>
            </p:cNvSpPr>
            <p:nvPr/>
          </p:nvSpPr>
          <p:spPr bwMode="auto">
            <a:xfrm>
              <a:off x="1371600" y="3429000"/>
              <a:ext cx="7467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3200">
                  <a:latin typeface="Times New Roman" panose="02020603050405020304" pitchFamily="18" charset="0"/>
                </a:rPr>
                <a:t>The Pyramids of Egypt </a:t>
              </a:r>
            </a:p>
            <a:p>
              <a:pPr algn="ctr"/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埃及金字塔</a:t>
              </a:r>
            </a:p>
          </p:txBody>
        </p:sp>
      </p:grpSp>
      <p:pic>
        <p:nvPicPr>
          <p:cNvPr id="48" name="Picture 6" descr="C:\Users\Administrator\Desktop\0b81eb7ff086f89c2e12e1b27fe6e6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1752600"/>
            <a:ext cx="72390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48"/>
          <p:cNvGrpSpPr/>
          <p:nvPr/>
        </p:nvGrpSpPr>
        <p:grpSpPr bwMode="auto">
          <a:xfrm>
            <a:off x="990600" y="5029200"/>
            <a:ext cx="7467600" cy="1371600"/>
            <a:chOff x="1371600" y="3352800"/>
            <a:chExt cx="7467600" cy="1371600"/>
          </a:xfrm>
        </p:grpSpPr>
        <p:sp>
          <p:nvSpPr>
            <p:cNvPr id="50" name="圆角矩形 49"/>
            <p:cNvSpPr/>
            <p:nvPr/>
          </p:nvSpPr>
          <p:spPr>
            <a:xfrm>
              <a:off x="2133600" y="3352800"/>
              <a:ext cx="6019800" cy="1371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85" name="Rectangle 2"/>
            <p:cNvSpPr>
              <a:spLocks noChangeArrowheads="1"/>
            </p:cNvSpPr>
            <p:nvPr/>
          </p:nvSpPr>
          <p:spPr bwMode="auto">
            <a:xfrm>
              <a:off x="1371600" y="3429000"/>
              <a:ext cx="7467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The Mausoleum at Halicarnassus</a:t>
              </a:r>
            </a:p>
            <a:p>
              <a:pPr algn="ctr"/>
              <a:r>
                <a:rPr lang="zh-CN" altLang="en-US" sz="32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土耳其的摩索拉斯王陵墓</a:t>
              </a:r>
            </a:p>
          </p:txBody>
        </p:sp>
      </p:grpSp>
      <p:pic>
        <p:nvPicPr>
          <p:cNvPr id="52" name="Picture 2" descr="C:\Users\Administrator\Desktop\20090101120000-1045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1752600"/>
            <a:ext cx="7391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52"/>
          <p:cNvGrpSpPr/>
          <p:nvPr/>
        </p:nvGrpSpPr>
        <p:grpSpPr bwMode="auto">
          <a:xfrm>
            <a:off x="990600" y="5181600"/>
            <a:ext cx="7467600" cy="1371600"/>
            <a:chOff x="1371600" y="3352800"/>
            <a:chExt cx="7467600" cy="1371600"/>
          </a:xfrm>
        </p:grpSpPr>
        <p:sp>
          <p:nvSpPr>
            <p:cNvPr id="54" name="圆角矩形 53"/>
            <p:cNvSpPr/>
            <p:nvPr/>
          </p:nvSpPr>
          <p:spPr>
            <a:xfrm>
              <a:off x="2133600" y="3352800"/>
              <a:ext cx="6019800" cy="1371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883" name="Rectangle 2"/>
            <p:cNvSpPr>
              <a:spLocks noChangeArrowheads="1"/>
            </p:cNvSpPr>
            <p:nvPr/>
          </p:nvSpPr>
          <p:spPr bwMode="auto">
            <a:xfrm>
              <a:off x="1371600" y="3429000"/>
              <a:ext cx="7467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The Temple of Artemis at Ephesus </a:t>
              </a:r>
            </a:p>
            <a:p>
              <a:pPr algn="ctr"/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土耳其以弗所的亚底米神庙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295400" y="115888"/>
            <a:ext cx="43402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Enjoy some pictures</a:t>
            </a:r>
            <a:endParaRPr lang="zh-CN" altLang="en-US" dirty="0"/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7200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4000" dirty="0">
                <a:latin typeface="Times New Roman" panose="02020603050405020304" pitchFamily="18" charset="0"/>
              </a:rPr>
              <a:t>Seven </a:t>
            </a:r>
            <a:r>
              <a:rPr kumimoji="1" lang="en-US" altLang="zh-CN" sz="4400" dirty="0">
                <a:latin typeface="Times New Roman" panose="02020603050405020304" pitchFamily="18" charset="0"/>
              </a:rPr>
              <a:t>Wonders</a:t>
            </a:r>
            <a:r>
              <a:rPr kumimoji="1" lang="en-US" altLang="zh-CN" sz="4000" dirty="0">
                <a:latin typeface="Times New Roman" panose="02020603050405020304" pitchFamily="18" charset="0"/>
              </a:rPr>
              <a:t> of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C:\Users\Administrator\Desktop\qinshihuangling_bingmayong-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828800"/>
            <a:ext cx="3429000" cy="2286620"/>
          </a:xfrm>
          <a:prstGeom prst="roundRect">
            <a:avLst/>
          </a:prstGeom>
          <a:noFill/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91000" y="2209800"/>
            <a:ext cx="472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1" lang="en-US" altLang="zh-CN" sz="3200" dirty="0">
                <a:latin typeface="Times New Roman" panose="02020603050405020304" pitchFamily="18" charset="0"/>
              </a:rPr>
              <a:t>The Terracotta Amy, China</a:t>
            </a:r>
          </a:p>
          <a:p>
            <a:pPr defTabSz="913130"/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中国秦始皇兵马俑</a:t>
            </a:r>
          </a:p>
        </p:txBody>
      </p:sp>
      <p:pic>
        <p:nvPicPr>
          <p:cNvPr id="134150" name="Picture 6" descr="C:\Users\Administrator\Desktop\QQ截图20160607102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4343400"/>
            <a:ext cx="3395663" cy="2286000"/>
          </a:xfrm>
          <a:prstGeom prst="round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343400" y="4800600"/>
            <a:ext cx="40592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kumimoji="1"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kumimoji="1" lang="en-US" altLang="zh-CN" sz="3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Taj</a:t>
            </a:r>
            <a:r>
              <a:rPr kumimoji="1"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Mahal</a:t>
            </a:r>
            <a:r>
              <a:rPr kumimoji="1"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India</a:t>
            </a:r>
          </a:p>
          <a:p>
            <a:pPr algn="ctr" defTabSz="913130"/>
            <a:r>
              <a:rPr kumimoji="1"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印度泰姬陵</a:t>
            </a:r>
          </a:p>
        </p:txBody>
      </p:sp>
      <p:grpSp>
        <p:nvGrpSpPr>
          <p:cNvPr id="37894" name="组合 15"/>
          <p:cNvGrpSpPr/>
          <p:nvPr/>
        </p:nvGrpSpPr>
        <p:grpSpPr bwMode="auto">
          <a:xfrm>
            <a:off x="2743200" y="609600"/>
            <a:ext cx="4267200" cy="1066800"/>
            <a:chOff x="3505200" y="3733800"/>
            <a:chExt cx="4267200" cy="1066800"/>
          </a:xfrm>
        </p:grpSpPr>
        <p:sp>
          <p:nvSpPr>
            <p:cNvPr id="13" name="云形 12"/>
            <p:cNvSpPr/>
            <p:nvPr/>
          </p:nvSpPr>
          <p:spPr>
            <a:xfrm>
              <a:off x="3505200" y="3733800"/>
              <a:ext cx="3886200" cy="1066800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896" name="Text Box 20"/>
            <p:cNvSpPr txBox="1">
              <a:spLocks noChangeArrowheads="1"/>
            </p:cNvSpPr>
            <p:nvPr/>
          </p:nvSpPr>
          <p:spPr bwMode="auto">
            <a:xfrm>
              <a:off x="4114800" y="3886200"/>
              <a:ext cx="3657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wonders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istrator\Desktop\QQ截图20160607102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066800"/>
            <a:ext cx="3241040" cy="2209800"/>
          </a:xfrm>
          <a:prstGeom prst="roundRect">
            <a:avLst/>
          </a:prstGeom>
          <a:noFill/>
        </p:spPr>
      </p:pic>
      <p:pic>
        <p:nvPicPr>
          <p:cNvPr id="3" name="Picture 4" descr="C:\Users\Administrator\Desktop\QQ截图20160607102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3048000"/>
            <a:ext cx="3276600" cy="2209800"/>
          </a:xfrm>
          <a:prstGeom prst="round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10000" y="1638300"/>
            <a:ext cx="40592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algn="ctr" defTabSz="913130"/>
            <a:r>
              <a:rPr kumimoji="1"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Victoria Falls</a:t>
            </a:r>
          </a:p>
          <a:p>
            <a:pPr algn="ctr" defTabSz="913130"/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维多利亚瀑布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3657600"/>
            <a:ext cx="40592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algn="ctr" defTabSz="913130"/>
            <a:r>
              <a:rPr kumimoji="1"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Giant’s Causeway</a:t>
            </a:r>
          </a:p>
          <a:p>
            <a:pPr algn="ctr" defTabSz="913130"/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巨人之路</a:t>
            </a: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1752600" y="5334000"/>
            <a:ext cx="5791200" cy="1066800"/>
            <a:chOff x="1447800" y="5334000"/>
            <a:chExt cx="5638800" cy="914400"/>
          </a:xfrm>
        </p:grpSpPr>
        <p:sp>
          <p:nvSpPr>
            <p:cNvPr id="8" name="波形 7"/>
            <p:cNvSpPr/>
            <p:nvPr/>
          </p:nvSpPr>
          <p:spPr>
            <a:xfrm>
              <a:off x="1447800" y="5334000"/>
              <a:ext cx="5638800" cy="914400"/>
            </a:xfrm>
            <a:prstGeom prst="wav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20" name="TextBox 8"/>
            <p:cNvSpPr txBox="1">
              <a:spLocks noChangeArrowheads="1"/>
            </p:cNvSpPr>
            <p:nvPr/>
          </p:nvSpPr>
          <p:spPr bwMode="auto">
            <a:xfrm>
              <a:off x="1818774" y="5433145"/>
              <a:ext cx="5181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you say some others?</a:t>
              </a:r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5400" y="115888"/>
            <a:ext cx="29035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0" dirty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  <a:cs typeface="+mj-cs"/>
              </a:rPr>
              <a:t>Presentation </a:t>
            </a:r>
            <a:endParaRPr lang="zh-CN" altLang="en-US" dirty="0"/>
          </a:p>
        </p:txBody>
      </p:sp>
      <p:sp>
        <p:nvSpPr>
          <p:cNvPr id="39939" name="椭圆 9"/>
          <p:cNvSpPr>
            <a:spLocks noChangeArrowheads="1"/>
          </p:cNvSpPr>
          <p:nvPr/>
        </p:nvSpPr>
        <p:spPr bwMode="auto">
          <a:xfrm>
            <a:off x="4343400" y="381000"/>
            <a:ext cx="4495800" cy="762000"/>
          </a:xfrm>
          <a:prstGeom prst="ellipse">
            <a:avLst/>
          </a:prstGeom>
          <a:gradFill rotWithShape="1">
            <a:gsLst>
              <a:gs pos="0">
                <a:srgbClr val="F4D1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b="1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Listening and vocabulary</a:t>
            </a:r>
            <a:endParaRPr lang="zh-CN" altLang="en-US" sz="2800" b="1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1000" y="1228725"/>
            <a:ext cx="7620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1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1228725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latin typeface="Times New Roman" panose="02020603050405020304" pitchFamily="18" charset="0"/>
              </a:rPr>
              <a:t>Match the names of the wonders with the pictures.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9942" name="Picture 12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1200"/>
            <a:ext cx="2787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05000"/>
            <a:ext cx="31035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4384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1" descr="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572000"/>
            <a:ext cx="29718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1"/>
          <p:cNvSpPr txBox="1">
            <a:spLocks noChangeArrowheads="1"/>
          </p:cNvSpPr>
          <p:nvPr/>
        </p:nvSpPr>
        <p:spPr bwMode="auto">
          <a:xfrm>
            <a:off x="381000" y="3962400"/>
            <a:ext cx="533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a) The Terracotta Army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b) The Three Gorges Dam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c) The Giant’s Causeway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d) The Victoria Falls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34400" y="3606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86800" y="57404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a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29972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38400" y="3048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</a:rPr>
              <a:t>c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81000" y="304800"/>
            <a:ext cx="7620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2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2286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Look at the pictures and answer the questions.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0964" name="Picture 12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066800"/>
            <a:ext cx="2438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990600"/>
            <a:ext cx="2327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9906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1" descr="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6F6F7"/>
              </a:clrFrom>
              <a:clrTo>
                <a:srgbClr val="F6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90600"/>
            <a:ext cx="2109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533400" y="3505200"/>
            <a:ext cx="6781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Which two are natural wonders?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33400" y="5572125"/>
            <a:ext cx="5562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4. Which is a modern wonder?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533400" y="4200525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</a:rPr>
              <a:t>2. Which two are man-made wonders?</a:t>
            </a: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533400" y="4876800"/>
            <a:ext cx="53546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3. Which is an ancient wonder?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66800" y="2667000"/>
            <a:ext cx="72390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0973" name="TextBox 14"/>
          <p:cNvSpPr txBox="1">
            <a:spLocks noChangeArrowheads="1"/>
          </p:cNvSpPr>
          <p:nvPr/>
        </p:nvSpPr>
        <p:spPr bwMode="auto">
          <a:xfrm>
            <a:off x="1219200" y="27432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ancient   man-made   modern   natural  wonder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324600" y="36576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1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858000" y="36576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3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934200" y="43434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2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467600" y="43434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4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638800" y="56388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2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791200" y="4876800"/>
            <a:ext cx="381000" cy="5238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5135411"/>
  <p:tag name="MH_LIBRARY" val="GRAPHIC"/>
  <p:tag name="MH_TYPE" val="Other"/>
  <p:tag name="MH_ORDER" val="26"/>
</p:tagLst>
</file>

<file path=ppt/theme/theme1.xml><?xml version="1.0" encoding="utf-8"?>
<a:theme xmlns:a="http://schemas.openxmlformats.org/drawingml/2006/main" name="WWW.2PPT.COM&#10;">
  <a:themeElements>
    <a:clrScheme name="Default Design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全屏显示(4:3)</PresentationFormat>
  <Paragraphs>184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 Unicode MS</vt:lpstr>
      <vt:lpstr>黑体</vt:lpstr>
      <vt:lpstr>宋体</vt:lpstr>
      <vt:lpstr>微软雅黑</vt:lpstr>
      <vt:lpstr>Arial</vt:lpstr>
      <vt:lpstr>Cambria Math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190</cp:revision>
  <cp:lastPrinted>2113-01-01T00:00:00Z</cp:lastPrinted>
  <dcterms:created xsi:type="dcterms:W3CDTF">2013-07-18T12:49:00Z</dcterms:created>
  <dcterms:modified xsi:type="dcterms:W3CDTF">2023-01-16T22:46:35Z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638CA67413154B7CAE4C3176AB8C3203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