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8" r:id="rId2"/>
    <p:sldId id="327" r:id="rId3"/>
    <p:sldId id="330" r:id="rId4"/>
    <p:sldId id="310" r:id="rId5"/>
    <p:sldId id="328" r:id="rId6"/>
    <p:sldId id="329" r:id="rId7"/>
    <p:sldId id="338" r:id="rId8"/>
    <p:sldId id="334" r:id="rId9"/>
    <p:sldId id="333" r:id="rId10"/>
    <p:sldId id="343" r:id="rId11"/>
    <p:sldId id="347" r:id="rId12"/>
    <p:sldId id="348" r:id="rId13"/>
    <p:sldId id="34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990033"/>
    <a:srgbClr val="00FF00"/>
    <a:srgbClr val="FF0000"/>
    <a:srgbClr val="FF6E15"/>
    <a:srgbClr val="0099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65CCE7-D61E-4194-A7F9-88A56F12D186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5CCE7-D61E-4194-A7F9-88A56F12D186}" type="slidenum">
              <a:rPr lang="zh-CN" altLang="en-US" smtClean="0"/>
              <a:t>4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59F7B7-8438-4660-9F9F-E39722FB5295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A52E4E-FC75-4D76-83EC-0820592410C0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1C2CDA-6163-4293-AA33-565980A67199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14DB-EE08-4F52-B371-15F04D721C4D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BDC4-A0FF-4A7B-83A4-A9AB5ADA254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A8BD-020B-47FD-84A3-6EA7A04E206A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41F2-1F0A-48CD-8163-C1E7F4165B3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4C4B-90E8-4B05-A362-2E3D6B595548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E0DF-978F-46A0-AF95-B58C71C362E4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4970-29DB-4C91-8C75-2EFFA8ABC46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56A6-C81A-4921-B502-9FE91E72C0BA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A29D-7B87-40ED-812C-1C7895C4D99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7767-C051-4CA7-A3D4-1D879DC4FF6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FE57-264B-4DC6-B370-151E4C00A42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C0C2CFE-4E0F-427D-8EA7-0B56A26677AB}" type="slidenum">
              <a:rPr lang="zh-CN" alt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Unit3PartCListenandtickorcross&#35838;&#25991;&#24405;&#38899;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Unit3PartBLetssing&#35838;&#25991;&#21160;&#30011;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Unit3PartBReadanddiscuss&#35838;&#25991;&#24405;&#38899;.mp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0" y="98072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Unit3 </a:t>
            </a:r>
          </a:p>
          <a:p>
            <a:pPr algn="ctr" eaLnBrk="1" hangingPunct="1"/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My Favorite Food Is Hamburgers</a:t>
            </a:r>
          </a:p>
          <a:p>
            <a:pPr algn="ctr" eaLnBrk="1" hangingPunct="1"/>
            <a:r>
              <a:rPr lang="zh-CN" altLang="en-US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6E15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611560" y="785813"/>
            <a:ext cx="742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Role play</a:t>
            </a: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857250" y="1785938"/>
            <a:ext cx="78581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同学们四人一组为他们的面包店起名字，一人读旁白，一个扮演</a:t>
            </a:r>
            <a:r>
              <a:rPr lang="en-US" altLang="zh-CN" sz="3200" dirty="0">
                <a:ea typeface="宋体" panose="02010600030101010101" pitchFamily="2" charset="-122"/>
              </a:rPr>
              <a:t>Mr. Black</a:t>
            </a:r>
            <a:r>
              <a:rPr lang="zh-CN" altLang="en-US" sz="3200" dirty="0">
                <a:ea typeface="宋体" panose="02010600030101010101" pitchFamily="2" charset="-122"/>
              </a:rPr>
              <a:t>，一人扮演顾客，两外一个人演小狗。 用学过的语言编排对话，编的好的可到台上展示哦！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77019"/>
            <a:ext cx="8858250" cy="612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000125" y="1230313"/>
            <a:ext cx="571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  <a:ea typeface="宋体" panose="02010600030101010101" pitchFamily="2" charset="-122"/>
              </a:rPr>
              <a:t>×</a:t>
            </a:r>
            <a:endParaRPr lang="zh-CN" altLang="en-US" sz="4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071563" y="2571750"/>
            <a:ext cx="571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071563" y="3929063"/>
            <a:ext cx="571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071563" y="5214938"/>
            <a:ext cx="571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ea typeface="宋体" panose="0201060003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06388"/>
            <a:ext cx="7858125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34963"/>
            <a:ext cx="6500812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857500" y="1428750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Mr. Zhao likes basketball very much.</a:t>
            </a:r>
            <a:endParaRPr lang="zh-CN" altLang="en-US" sz="2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714375" y="2928938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Li Shan is good at English.</a:t>
            </a:r>
            <a:endParaRPr lang="zh-CN" altLang="en-US" sz="2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071813" y="4572000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Wu Chen likes Art best.</a:t>
            </a:r>
            <a:endParaRPr lang="zh-CN" altLang="en-US" sz="2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571500" y="6072188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My sister’s favorite color is yellow.</a:t>
            </a:r>
            <a:endParaRPr lang="zh-CN" altLang="en-US" sz="2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857250" y="1628800"/>
            <a:ext cx="785812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教学目标</a:t>
            </a:r>
            <a:r>
              <a:rPr lang="zh-CN" altLang="en-US" sz="3200" b="1" dirty="0" smtClean="0">
                <a:ea typeface="宋体" panose="02010600030101010101" pitchFamily="2" charset="-122"/>
              </a:rPr>
              <a:t>：</a:t>
            </a:r>
            <a:endParaRPr lang="en-US" altLang="zh-CN" sz="3200" b="1" dirty="0" smtClean="0">
              <a:ea typeface="宋体" panose="02010600030101010101" pitchFamily="2" charset="-122"/>
            </a:endParaRPr>
          </a:p>
          <a:p>
            <a:pPr eaLnBrk="1" hangingPunct="1"/>
            <a:endParaRPr lang="en-US" altLang="zh-CN" sz="32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1. </a:t>
            </a:r>
            <a:r>
              <a:rPr lang="zh-CN" altLang="en-US" sz="2400" dirty="0">
                <a:ea typeface="宋体" panose="02010600030101010101" pitchFamily="2" charset="-122"/>
              </a:rPr>
              <a:t>能听懂、理解</a:t>
            </a:r>
            <a:r>
              <a:rPr lang="en-US" altLang="zh-CN" sz="2400" dirty="0">
                <a:ea typeface="宋体" panose="02010600030101010101" pitchFamily="2" charset="-122"/>
              </a:rPr>
              <a:t>Read and discuss</a:t>
            </a:r>
            <a:r>
              <a:rPr lang="zh-CN" altLang="en-US" sz="2400" dirty="0">
                <a:ea typeface="宋体" panose="02010600030101010101" pitchFamily="2" charset="-122"/>
              </a:rPr>
              <a:t>部分的小故事</a:t>
            </a:r>
            <a:r>
              <a:rPr lang="en-US" altLang="zh-CN" sz="2400" dirty="0">
                <a:ea typeface="宋体" panose="02010600030101010101" pitchFamily="2" charset="-122"/>
              </a:rPr>
              <a:t>Where Are His Hamburgers?</a:t>
            </a:r>
            <a:r>
              <a:rPr lang="zh-CN" altLang="en-US" sz="2400" dirty="0">
                <a:ea typeface="宋体" panose="02010600030101010101" pitchFamily="2" charset="-122"/>
              </a:rPr>
              <a:t>并能和同学合作为该故事加入对话内容，进行合作表演。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2. </a:t>
            </a:r>
            <a:r>
              <a:rPr lang="zh-CN" altLang="en-US" sz="2400" dirty="0">
                <a:ea typeface="宋体" panose="02010600030101010101" pitchFamily="2" charset="-122"/>
              </a:rPr>
              <a:t>能在教师的引导下完成</a:t>
            </a:r>
            <a:r>
              <a:rPr lang="en-US" altLang="zh-CN" sz="2400" dirty="0">
                <a:ea typeface="宋体" panose="02010600030101010101" pitchFamily="2" charset="-122"/>
              </a:rPr>
              <a:t>Listen and tick or cross</a:t>
            </a:r>
            <a:r>
              <a:rPr lang="zh-CN" altLang="en-US" sz="2400" dirty="0">
                <a:ea typeface="宋体" panose="02010600030101010101" pitchFamily="2" charset="-122"/>
              </a:rPr>
              <a:t>部分、</a:t>
            </a:r>
            <a:r>
              <a:rPr lang="en-US" altLang="zh-CN" sz="2400" dirty="0">
                <a:ea typeface="宋体" panose="02010600030101010101" pitchFamily="2" charset="-122"/>
              </a:rPr>
              <a:t>Think, match and say</a:t>
            </a:r>
            <a:r>
              <a:rPr lang="zh-CN" altLang="en-US" sz="2400" dirty="0">
                <a:ea typeface="宋体" panose="02010600030101010101" pitchFamily="2" charset="-122"/>
              </a:rPr>
              <a:t>部分及</a:t>
            </a:r>
            <a:r>
              <a:rPr lang="en-US" altLang="zh-CN" sz="2400" dirty="0">
                <a:ea typeface="宋体" panose="02010600030101010101" pitchFamily="2" charset="-122"/>
              </a:rPr>
              <a:t>Look, think and write</a:t>
            </a:r>
            <a:r>
              <a:rPr lang="zh-CN" altLang="en-US" sz="2400" dirty="0">
                <a:ea typeface="宋体" panose="02010600030101010101" pitchFamily="2" charset="-122"/>
              </a:rPr>
              <a:t>部分的练习。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571500" y="928688"/>
            <a:ext cx="78581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sing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123" name="Picture 4" descr="C:\Users\Administrator\Desktop\Unit3\Unit3 PartB Let’s sing课文动画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857375"/>
            <a:ext cx="4929187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users\ADMINI~1\appdata\roaming\360se6\USERDA~1\Temp\201008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114550"/>
            <a:ext cx="5476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357188" y="500063"/>
            <a:ext cx="5929312" cy="2143125"/>
          </a:xfrm>
          <a:prstGeom prst="cloudCallout">
            <a:avLst>
              <a:gd name="adj1" fmla="val 50082"/>
              <a:gd name="adj2" fmla="val 112258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Good morning, boys and girls. I’m thirsty now. How can I do? Do you know what’s my favorite drink?</a:t>
            </a:r>
            <a:endParaRPr lang="en-US" altLang="zh-CN" sz="2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1643063" y="1500188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00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Free talk</a:t>
            </a:r>
            <a:endParaRPr lang="zh-CN" altLang="en-US" sz="4000" b="1" dirty="0">
              <a:solidFill>
                <a:srgbClr val="00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714375" y="2428875"/>
            <a:ext cx="771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FF00"/>
                </a:solidFill>
                <a:ea typeface="宋体" panose="02010600030101010101" pitchFamily="2" charset="-122"/>
              </a:rPr>
              <a:t>What’s your </a:t>
            </a:r>
            <a:r>
              <a:rPr lang="en-US" altLang="zh-CN" sz="3200" dirty="0">
                <a:ea typeface="宋体" panose="02010600030101010101" pitchFamily="2" charset="-122"/>
              </a:rPr>
              <a:t>father/ mother/ brother/sister/ grandpa/ grandma’s </a:t>
            </a:r>
            <a:r>
              <a:rPr lang="en-US" altLang="zh-CN" sz="3200" dirty="0">
                <a:solidFill>
                  <a:srgbClr val="00FF00"/>
                </a:solidFill>
                <a:ea typeface="宋体" panose="02010600030101010101" pitchFamily="2" charset="-122"/>
              </a:rPr>
              <a:t>favorite drink/ food? </a:t>
            </a:r>
            <a:endParaRPr lang="zh-CN" altLang="en-US" sz="3200" dirty="0">
              <a:solidFill>
                <a:srgbClr val="00FF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1643063" y="714375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990033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Review </a:t>
            </a:r>
            <a:endParaRPr lang="zh-CN" altLang="en-US" sz="4000" b="1">
              <a:solidFill>
                <a:srgbClr val="990033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785938"/>
            <a:ext cx="4448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85938"/>
            <a:ext cx="4733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643063"/>
            <a:ext cx="471487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1428750"/>
            <a:ext cx="535781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1428750"/>
            <a:ext cx="576421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1428750"/>
            <a:ext cx="578643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50" y="1357313"/>
            <a:ext cx="59293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2013" y="1500188"/>
            <a:ext cx="756761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1285875" y="642938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C00000"/>
                </a:solidFill>
                <a:ea typeface="宋体" panose="02010600030101010101" pitchFamily="2" charset="-122"/>
              </a:rPr>
              <a:t>What are these?</a:t>
            </a:r>
            <a:endParaRPr lang="zh-CN" altLang="en-US" sz="32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28750"/>
            <a:ext cx="62769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>
            <a:off x="1571625" y="1643063"/>
            <a:ext cx="6286500" cy="2143125"/>
          </a:xfrm>
          <a:prstGeom prst="cloudCallout">
            <a:avLst>
              <a:gd name="adj1" fmla="val 45532"/>
              <a:gd name="adj2" fmla="val -13644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</a:rPr>
              <a:t>There’s a very funny thing about the food. Let’s go and have a look, OK?</a:t>
            </a:r>
            <a:endParaRPr lang="en-US" altLang="zh-CN" sz="28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285750" y="357188"/>
            <a:ext cx="742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  <a:hlinkClick r:id="rId2" action="ppaction://hlinkfile"/>
              </a:rPr>
              <a:t>Read and discuss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928688"/>
            <a:ext cx="4614863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247</Words>
  <Application>Microsoft Office PowerPoint</Application>
  <PresentationFormat>全屏显示(4:3)</PresentationFormat>
  <Paragraphs>32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楷体</vt:lpstr>
      <vt:lpstr>宋体</vt:lpstr>
      <vt:lpstr>微软雅黑</vt:lpstr>
      <vt:lpstr>Arial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2023-01-16T22:46:41Z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F39E74CB7EDF4EF599038EEAB2734838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