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5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8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9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2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3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4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5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0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119439D2-B12A-4059-9254-1646191E8F2C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E866-C9F4-4953-AF6C-27968751A9E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E866-C9F4-4953-AF6C-27968751A9E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E866-C9F4-4953-AF6C-27968751A9E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E866-C9F4-4953-AF6C-27968751A9E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E866-C9F4-4953-AF6C-27968751A9E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119439D2-B12A-4059-9254-1646191E8F2C}" type="slidenum">
              <a:rPr lang="zh-CN" altLang="en-US" smtClean="0"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E866-C9F4-4953-AF6C-27968751A9E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E866-C9F4-4953-AF6C-27968751A9E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E866-C9F4-4953-AF6C-27968751A9E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177861D1-2288-412A-A066-85B1105295D3}" type="slidenum">
              <a:rPr lang="zh-CN" altLang="en-US" smtClean="0">
                <a:latin typeface="Calibri" panose="020F0502020204030204" charset="0"/>
              </a:rPr>
              <a:t>5</a:t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119439D2-B12A-4059-9254-1646191E8F2C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E866-C9F4-4953-AF6C-27968751A9E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E866-C9F4-4953-AF6C-27968751A9E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E866-C9F4-4953-AF6C-27968751A9E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3EA543-5F54-4CBD-AACF-5A2B37BB88B6}" type="slidenum">
              <a:rPr lang="zh-CN" altLang="en-US" smtClean="0">
                <a:ea typeface="宋体" panose="02010600030101010101" pitchFamily="2" charset="-122"/>
              </a:rPr>
              <a:t>10</a:t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2901462"/>
            <a:ext cx="5011616" cy="1266092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46" y="4167553"/>
            <a:ext cx="5011616" cy="524150"/>
          </a:xfr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accent4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14B9-F40B-4657-90B3-8AA5BF3599C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B868-0FB9-41C7-B9A5-B83F3024AC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14B9-F40B-4657-90B3-8AA5BF3599C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B868-0FB9-41C7-B9A5-B83F3024AC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>
            <a:normAutofit/>
          </a:bodyPr>
          <a:lstStyle/>
          <a:p>
            <a:fld id="{13D0CE79-49FB-443D-BEF8-6B709DE8FD0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>
            <a:normAutofit/>
          </a:bodyPr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1" y="428628"/>
            <a:ext cx="7886701" cy="42374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14B9-F40B-4657-90B3-8AA5BF3599C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B868-0FB9-41C7-B9A5-B83F3024AC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9523" y="1822487"/>
            <a:ext cx="4699674" cy="983087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523" y="2826640"/>
            <a:ext cx="4699674" cy="49685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12914B9-F40B-4657-90B3-8AA5BF3599C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1DFB868-0FB9-41C7-B9A5-B83F3024AC3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59523" y="2805574"/>
            <a:ext cx="4699673" cy="475200"/>
          </a:xfrm>
          <a:prstGeom prst="rect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</p:spPr>
        <p:txBody>
          <a:bodyPr vert="horz" lIns="68580" tIns="34290" rIns="68580" bIns="34290" rtlCol="0" anchor="t" anchorCtr="0">
            <a:normAutofit/>
          </a:bodyPr>
          <a:lstStyle>
            <a:defPPr>
              <a:defRPr lang="zh-CN"/>
            </a:defPPr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1459524" y="2250831"/>
            <a:ext cx="5789669" cy="840019"/>
            <a:chOff x="2000251" y="2886075"/>
            <a:chExt cx="4978400" cy="722312"/>
          </a:xfrm>
        </p:grpSpPr>
        <p:sp>
          <p:nvSpPr>
            <p:cNvPr id="8" name="椭圆 7"/>
            <p:cNvSpPr/>
            <p:nvPr>
              <p:custDataLst>
                <p:tags r:id="rId1"/>
              </p:custDataLst>
            </p:nvPr>
          </p:nvSpPr>
          <p:spPr>
            <a:xfrm>
              <a:off x="6648451" y="2886075"/>
              <a:ext cx="330200" cy="330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9" name="直接连接符 8"/>
            <p:cNvCxnSpPr/>
            <p:nvPr>
              <p:custDataLst>
                <p:tags r:id="rId2"/>
              </p:custDataLst>
            </p:nvPr>
          </p:nvCxnSpPr>
          <p:spPr>
            <a:xfrm>
              <a:off x="2000251" y="3371850"/>
              <a:ext cx="4187826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0" name="椭圆 9"/>
            <p:cNvSpPr/>
            <p:nvPr>
              <p:custDataLst>
                <p:tags r:id="rId3"/>
              </p:custDataLst>
            </p:nvPr>
          </p:nvSpPr>
          <p:spPr>
            <a:xfrm>
              <a:off x="6170612" y="2951162"/>
              <a:ext cx="657225" cy="657225"/>
            </a:xfrm>
            <a:prstGeom prst="ellipse">
              <a:avLst/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4"/>
              </p:custDataLst>
            </p:nvPr>
          </p:nvSpPr>
          <p:spPr>
            <a:xfrm>
              <a:off x="6265864" y="3046410"/>
              <a:ext cx="466725" cy="466724"/>
            </a:xfrm>
            <a:prstGeom prst="ellipse">
              <a:avLst/>
            </a:prstGeom>
            <a:noFill/>
            <a:ln cmpd="sng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5"/>
              </p:custDataLst>
            </p:nvPr>
          </p:nvSpPr>
          <p:spPr>
            <a:xfrm>
              <a:off x="6297616" y="3078162"/>
              <a:ext cx="403225" cy="403225"/>
            </a:xfrm>
            <a:prstGeom prst="ellips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6"/>
              </p:custDataLst>
            </p:nvPr>
          </p:nvSpPr>
          <p:spPr>
            <a:xfrm>
              <a:off x="6381750" y="3163888"/>
              <a:ext cx="233363" cy="2333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55000" lnSpcReduction="20000"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49099"/>
            <a:ext cx="3886200" cy="3683624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49099"/>
            <a:ext cx="3886200" cy="3683624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14B9-F40B-4657-90B3-8AA5BF3599C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B868-0FB9-41C7-B9A5-B83F3024AC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14B9-F40B-4657-90B3-8AA5BF3599C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B868-0FB9-41C7-B9A5-B83F3024AC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57350" y="1931921"/>
            <a:ext cx="5829300" cy="1215725"/>
          </a:xfrm>
        </p:spPr>
        <p:txBody>
          <a:bodyPr>
            <a:normAutofit/>
          </a:bodyPr>
          <a:lstStyle>
            <a:lvl1pPr algn="ctr"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14B9-F40B-4657-90B3-8AA5BF3599C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B868-0FB9-41C7-B9A5-B83F3024AC3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529987" y="3147646"/>
            <a:ext cx="4084027" cy="298938"/>
          </a:xfrm>
          <a:prstGeom prst="roundRect">
            <a:avLst>
              <a:gd name="adj" fmla="val 50000"/>
            </a:avLst>
          </a:prstGeom>
          <a:solidFill>
            <a:schemeClr val="accent2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 fontScale="70000" lnSpcReduction="20000"/>
          </a:bodyPr>
          <a:lstStyle/>
          <a:p>
            <a:pPr algn="ctr"/>
            <a:endParaRPr lang="en-US" altLang="zh-CN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14B9-F40B-4657-90B3-8AA5BF3599C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B868-0FB9-41C7-B9A5-B83F3024AC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3938954" cy="834629"/>
          </a:xfrm>
          <a:solidFill>
            <a:schemeClr val="accent1"/>
          </a:solidFill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91836" y="342900"/>
            <a:ext cx="4223514" cy="4477116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54012"/>
            <a:ext cx="3309112" cy="341261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820016"/>
            <a:ext cx="2057400" cy="273844"/>
          </a:xfrm>
        </p:spPr>
        <p:txBody>
          <a:bodyPr>
            <a:normAutofit/>
          </a:bodyPr>
          <a:lstStyle/>
          <a:p>
            <a:fld id="{712914B9-F40B-4657-90B3-8AA5BF3599C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820016"/>
            <a:ext cx="3086100" cy="273844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820016"/>
            <a:ext cx="2057400" cy="273844"/>
          </a:xfrm>
        </p:spPr>
        <p:txBody>
          <a:bodyPr>
            <a:normAutofit/>
          </a:bodyPr>
          <a:lstStyle/>
          <a:p>
            <a:fld id="{C1DFB868-0FB9-41C7-B9A5-B83F3024AC3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1212698"/>
            <a:ext cx="3938953" cy="35808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anchor="ctr" anchorCtr="0">
            <a:normAutofit fontScale="25000" lnSpcReduction="20000"/>
          </a:bodyPr>
          <a:lstStyle/>
          <a:p>
            <a:pPr algn="ctr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</a:pPr>
            <a:endParaRPr lang="zh-CN" altLang="zh-CN" sz="2100" kern="1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221091"/>
            <a:ext cx="7886700" cy="642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942975"/>
            <a:ext cx="7886700" cy="368974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914B9-F40B-4657-90B3-8AA5BF3599C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B868-0FB9-41C7-B9A5-B83F3024AC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gradFill>
            <a:gsLst>
              <a:gs pos="0">
                <a:schemeClr val="accent4">
                  <a:lumMod val="75000"/>
                </a:schemeClr>
              </a:gs>
              <a:gs pos="51000">
                <a:schemeClr val="accent3">
                  <a:lumMod val="75000"/>
                </a:schemeClr>
              </a:gs>
              <a:gs pos="100000">
                <a:schemeClr val="accent2"/>
              </a:gs>
            </a:gsLst>
            <a:lin ang="10800000" scaled="0"/>
          </a:gra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571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2571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330" indent="-21463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230" indent="-21463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20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8.wmf"/><Relationship Id="rId5" Type="http://schemas.openxmlformats.org/officeDocument/2006/relationships/tags" Target="../tags/tag122.xml"/><Relationship Id="rId10" Type="http://schemas.openxmlformats.org/officeDocument/2006/relationships/oleObject" Target="../embeddings/oleObject2.bin"/><Relationship Id="rId4" Type="http://schemas.openxmlformats.org/officeDocument/2006/relationships/tags" Target="../tags/tag121.xml"/><Relationship Id="rId9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9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image" Target="../media/image9.jpe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slideLayout" Target="../slideLayouts/slideLayout8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3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4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3" Type="http://schemas.openxmlformats.org/officeDocument/2006/relationships/tags" Target="../tags/tag65.xml"/><Relationship Id="rId21" Type="http://schemas.openxmlformats.org/officeDocument/2006/relationships/tags" Target="../tags/tag83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tags" Target="../tags/tag82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notesSlide" Target="../notesSlides/notesSlide5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slideLayout" Target="../slideLayouts/slideLayout8.xml"/><Relationship Id="rId10" Type="http://schemas.openxmlformats.org/officeDocument/2006/relationships/tags" Target="../tags/tag72.xml"/><Relationship Id="rId19" Type="http://schemas.openxmlformats.org/officeDocument/2006/relationships/tags" Target="../tags/tag81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tags" Target="../tags/tag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5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2996" y="2928320"/>
            <a:ext cx="4344829" cy="1083945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  <a:scene3d>
              <a:camera prst="isometricOffAxis1Right">
                <a:rot lat="600000" lon="19500000" rev="0"/>
              </a:camera>
              <a:lightRig rig="threePt" dir="t">
                <a:rot lat="0" lon="0" rev="0"/>
              </a:lightRig>
            </a:scene3d>
            <a:sp3d extrusionH="266700" contourW="12700">
              <a:extrusionClr>
                <a:srgbClr val="A7A7A6"/>
              </a:extrusionClr>
              <a:contourClr>
                <a:srgbClr val="BEBCB9"/>
              </a:contourClr>
            </a:sp3d>
          </a:bodyPr>
          <a:lstStyle/>
          <a:p>
            <a:pPr algn="ctr"/>
            <a:r>
              <a:rPr lang="zh-CN" altLang="en-US" sz="6600" b="1" dirty="0">
                <a:ln w="6600">
                  <a:prstDash val="solid"/>
                </a:ln>
                <a:blipFill>
                  <a:blip r:embed="rId3">
                    <a:alphaModFix amt="99000"/>
                  </a:blip>
                  <a:stretch>
                    <a:fillRect/>
                  </a:stretch>
                </a:blipFill>
                <a:effectLst>
                  <a:outerShdw blurRad="63500" dist="342900" dir="720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正数和负数</a:t>
            </a:r>
          </a:p>
        </p:txBody>
      </p:sp>
      <p:sp>
        <p:nvSpPr>
          <p:cNvPr id="3" name="矩形 2"/>
          <p:cNvSpPr/>
          <p:nvPr/>
        </p:nvSpPr>
        <p:spPr>
          <a:xfrm>
            <a:off x="476226" y="4423086"/>
            <a:ext cx="2779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</a:p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231607" y="126938"/>
            <a:ext cx="5100334" cy="64528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97248">
                      <a:schemeClr val="accent2"/>
                    </a:gs>
                    <a:gs pos="51000">
                      <a:schemeClr val="accent3">
                        <a:lumMod val="75000"/>
                      </a:schemeClr>
                    </a:gs>
                  </a:gsLst>
                  <a:lin ang="10800000" scaled="1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700" dirty="0"/>
              <a:t>提出问题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7250" y="1251586"/>
            <a:ext cx="6823710" cy="5300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000" dirty="0">
                <a:solidFill>
                  <a:srgbClr val="002060"/>
                </a:solidFill>
              </a:rPr>
              <a:t>我们该如何表示具有相反意义的量呢？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0110" y="2440306"/>
            <a:ext cx="7646194" cy="17302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dirty="0"/>
              <a:t>回顾         </a:t>
            </a:r>
            <a:r>
              <a:rPr lang="zh-CN" altLang="en-US" sz="2700" dirty="0">
                <a:sym typeface="+mn-ea"/>
              </a:rPr>
              <a:t>某市某一天的最高气温是零上</a:t>
            </a:r>
            <a:r>
              <a:rPr lang="en-US" altLang="zh-CN" sz="2700" dirty="0">
                <a:sym typeface="+mn-ea"/>
              </a:rPr>
              <a:t>5</a:t>
            </a:r>
            <a:r>
              <a:rPr lang="en-US" altLang="zh-CN" sz="27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℃</a:t>
            </a:r>
            <a:r>
              <a:rPr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，最低气温是零下</a:t>
            </a:r>
            <a:r>
              <a:rPr lang="en-US" altLang="zh-CN" sz="27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5℃</a:t>
            </a:r>
            <a:r>
              <a:rPr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，要表示这两个温度，都记作</a:t>
            </a:r>
            <a:r>
              <a:rPr lang="en-US" altLang="zh-CN" sz="27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5℃</a:t>
            </a:r>
            <a:r>
              <a:rPr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就不能把它们区别清楚，那么应该怎么表示呢？</a:t>
            </a:r>
            <a:r>
              <a:rPr lang="zh-CN" altLang="en-US" sz="2700" b="1" dirty="0">
                <a:sym typeface="+mn-ea"/>
              </a:rPr>
              <a:t>  </a:t>
            </a:r>
            <a:endParaRPr lang="zh-CN" altLang="en-US" sz="2700" b="1" dirty="0"/>
          </a:p>
          <a:p>
            <a:endParaRPr lang="zh-CN" altLang="en-US" sz="2700" dirty="0"/>
          </a:p>
        </p:txBody>
      </p:sp>
      <p:grpSp>
        <p:nvGrpSpPr>
          <p:cNvPr id="5" name="组合 4"/>
          <p:cNvGrpSpPr/>
          <p:nvPr>
            <p:custDataLst>
              <p:tags r:id="rId3"/>
            </p:custDataLst>
          </p:nvPr>
        </p:nvGrpSpPr>
        <p:grpSpPr>
          <a:xfrm>
            <a:off x="1703070" y="2345056"/>
            <a:ext cx="766763" cy="526256"/>
            <a:chOff x="995205" y="1951558"/>
            <a:chExt cx="1611760" cy="1413942"/>
          </a:xfrm>
        </p:grpSpPr>
        <p:sp>
          <p:nvSpPr>
            <p:cNvPr id="6" name="任意多边形 5"/>
            <p:cNvSpPr/>
            <p:nvPr>
              <p:custDataLst>
                <p:tags r:id="rId4"/>
              </p:custDataLst>
            </p:nvPr>
          </p:nvSpPr>
          <p:spPr>
            <a:xfrm>
              <a:off x="995205" y="1951558"/>
              <a:ext cx="1611760" cy="1413942"/>
            </a:xfrm>
            <a:custGeom>
              <a:avLst/>
              <a:gdLst>
                <a:gd name="connsiteX0" fmla="*/ 463709 w 1872000"/>
                <a:gd name="connsiteY0" fmla="*/ 0 h 1642242"/>
                <a:gd name="connsiteX1" fmla="*/ 1408291 w 1872000"/>
                <a:gd name="connsiteY1" fmla="*/ 0 h 1642242"/>
                <a:gd name="connsiteX2" fmla="*/ 1459327 w 1872000"/>
                <a:gd name="connsiteY2" fmla="*/ 31542 h 1642242"/>
                <a:gd name="connsiteX3" fmla="*/ 1518577 w 1872000"/>
                <a:gd name="connsiteY3" fmla="*/ 81274 h 1642242"/>
                <a:gd name="connsiteX4" fmla="*/ 1870181 w 1872000"/>
                <a:gd name="connsiteY4" fmla="*/ 784484 h 1642242"/>
                <a:gd name="connsiteX5" fmla="*/ 1872000 w 1872000"/>
                <a:gd name="connsiteY5" fmla="*/ 821121 h 1642242"/>
                <a:gd name="connsiteX6" fmla="*/ 1870181 w 1872000"/>
                <a:gd name="connsiteY6" fmla="*/ 857758 h 1642242"/>
                <a:gd name="connsiteX7" fmla="*/ 1518577 w 1872000"/>
                <a:gd name="connsiteY7" fmla="*/ 1560969 h 1642242"/>
                <a:gd name="connsiteX8" fmla="*/ 1459327 w 1872000"/>
                <a:gd name="connsiteY8" fmla="*/ 1610700 h 1642242"/>
                <a:gd name="connsiteX9" fmla="*/ 1408291 w 1872000"/>
                <a:gd name="connsiteY9" fmla="*/ 1642242 h 1642242"/>
                <a:gd name="connsiteX10" fmla="*/ 463709 w 1872000"/>
                <a:gd name="connsiteY10" fmla="*/ 1642242 h 1642242"/>
                <a:gd name="connsiteX11" fmla="*/ 412673 w 1872000"/>
                <a:gd name="connsiteY11" fmla="*/ 1610700 h 1642242"/>
                <a:gd name="connsiteX12" fmla="*/ 353425 w 1872000"/>
                <a:gd name="connsiteY12" fmla="*/ 1560970 h 1642242"/>
                <a:gd name="connsiteX13" fmla="*/ 1819 w 1872000"/>
                <a:gd name="connsiteY13" fmla="*/ 857758 h 1642242"/>
                <a:gd name="connsiteX14" fmla="*/ 0 w 1872000"/>
                <a:gd name="connsiteY14" fmla="*/ 821121 h 1642242"/>
                <a:gd name="connsiteX15" fmla="*/ 1819 w 1872000"/>
                <a:gd name="connsiteY15" fmla="*/ 784484 h 1642242"/>
                <a:gd name="connsiteX16" fmla="*/ 353425 w 1872000"/>
                <a:gd name="connsiteY16" fmla="*/ 81272 h 1642242"/>
                <a:gd name="connsiteX17" fmla="*/ 412673 w 1872000"/>
                <a:gd name="connsiteY17" fmla="*/ 31542 h 16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2000" h="1642242">
                  <a:moveTo>
                    <a:pt x="463709" y="0"/>
                  </a:moveTo>
                  <a:lnTo>
                    <a:pt x="1408291" y="0"/>
                  </a:lnTo>
                  <a:lnTo>
                    <a:pt x="1459327" y="31542"/>
                  </a:lnTo>
                  <a:lnTo>
                    <a:pt x="1518577" y="81274"/>
                  </a:lnTo>
                  <a:lnTo>
                    <a:pt x="1870181" y="784484"/>
                  </a:lnTo>
                  <a:lnTo>
                    <a:pt x="1872000" y="821121"/>
                  </a:lnTo>
                  <a:lnTo>
                    <a:pt x="1870181" y="857758"/>
                  </a:lnTo>
                  <a:lnTo>
                    <a:pt x="1518577" y="1560969"/>
                  </a:lnTo>
                  <a:lnTo>
                    <a:pt x="1459327" y="1610700"/>
                  </a:lnTo>
                  <a:lnTo>
                    <a:pt x="1408291" y="1642242"/>
                  </a:lnTo>
                  <a:lnTo>
                    <a:pt x="463709" y="1642242"/>
                  </a:lnTo>
                  <a:lnTo>
                    <a:pt x="412673" y="1610700"/>
                  </a:lnTo>
                  <a:lnTo>
                    <a:pt x="353425" y="1560970"/>
                  </a:lnTo>
                  <a:lnTo>
                    <a:pt x="1819" y="857758"/>
                  </a:lnTo>
                  <a:lnTo>
                    <a:pt x="0" y="821121"/>
                  </a:lnTo>
                  <a:lnTo>
                    <a:pt x="1819" y="784484"/>
                  </a:lnTo>
                  <a:lnTo>
                    <a:pt x="353425" y="81272"/>
                  </a:lnTo>
                  <a:lnTo>
                    <a:pt x="412673" y="31542"/>
                  </a:lnTo>
                  <a:close/>
                </a:path>
              </a:pathLst>
            </a:custGeom>
            <a:ln>
              <a:noFill/>
            </a:ln>
            <a:effectLst>
              <a:outerShdw blurRad="25400" dist="25400" dir="13500000" algn="br" rotWithShape="0">
                <a:prstClr val="black">
                  <a:alpha val="25000"/>
                </a:prstClr>
              </a:outerShdw>
            </a:effectLst>
          </p:spPr>
          <p:style>
            <a:lnRef idx="2">
              <a:srgbClr val="4AB5F5">
                <a:shade val="50000"/>
              </a:srgbClr>
            </a:lnRef>
            <a:fillRef idx="1">
              <a:srgbClr val="4AB5F5"/>
            </a:fillRef>
            <a:effectRef idx="0">
              <a:srgbClr val="4AB5F5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500">
                <a:solidFill>
                  <a:srgbClr val="333333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5"/>
              </p:custDataLst>
            </p:nvPr>
          </p:nvSpPr>
          <p:spPr>
            <a:xfrm>
              <a:off x="1316003" y="2236627"/>
              <a:ext cx="970166" cy="843804"/>
            </a:xfrm>
            <a:custGeom>
              <a:avLst/>
              <a:gdLst>
                <a:gd name="connsiteX0" fmla="*/ 463709 w 1872000"/>
                <a:gd name="connsiteY0" fmla="*/ 0 h 1642242"/>
                <a:gd name="connsiteX1" fmla="*/ 1408291 w 1872000"/>
                <a:gd name="connsiteY1" fmla="*/ 0 h 1642242"/>
                <a:gd name="connsiteX2" fmla="*/ 1459327 w 1872000"/>
                <a:gd name="connsiteY2" fmla="*/ 31542 h 1642242"/>
                <a:gd name="connsiteX3" fmla="*/ 1518577 w 1872000"/>
                <a:gd name="connsiteY3" fmla="*/ 81274 h 1642242"/>
                <a:gd name="connsiteX4" fmla="*/ 1870181 w 1872000"/>
                <a:gd name="connsiteY4" fmla="*/ 784484 h 1642242"/>
                <a:gd name="connsiteX5" fmla="*/ 1872000 w 1872000"/>
                <a:gd name="connsiteY5" fmla="*/ 821121 h 1642242"/>
                <a:gd name="connsiteX6" fmla="*/ 1870181 w 1872000"/>
                <a:gd name="connsiteY6" fmla="*/ 857758 h 1642242"/>
                <a:gd name="connsiteX7" fmla="*/ 1518577 w 1872000"/>
                <a:gd name="connsiteY7" fmla="*/ 1560969 h 1642242"/>
                <a:gd name="connsiteX8" fmla="*/ 1459327 w 1872000"/>
                <a:gd name="connsiteY8" fmla="*/ 1610700 h 1642242"/>
                <a:gd name="connsiteX9" fmla="*/ 1408291 w 1872000"/>
                <a:gd name="connsiteY9" fmla="*/ 1642242 h 1642242"/>
                <a:gd name="connsiteX10" fmla="*/ 463709 w 1872000"/>
                <a:gd name="connsiteY10" fmla="*/ 1642242 h 1642242"/>
                <a:gd name="connsiteX11" fmla="*/ 412673 w 1872000"/>
                <a:gd name="connsiteY11" fmla="*/ 1610700 h 1642242"/>
                <a:gd name="connsiteX12" fmla="*/ 353425 w 1872000"/>
                <a:gd name="connsiteY12" fmla="*/ 1560970 h 1642242"/>
                <a:gd name="connsiteX13" fmla="*/ 1819 w 1872000"/>
                <a:gd name="connsiteY13" fmla="*/ 857758 h 1642242"/>
                <a:gd name="connsiteX14" fmla="*/ 0 w 1872000"/>
                <a:gd name="connsiteY14" fmla="*/ 821121 h 1642242"/>
                <a:gd name="connsiteX15" fmla="*/ 1819 w 1872000"/>
                <a:gd name="connsiteY15" fmla="*/ 784484 h 1642242"/>
                <a:gd name="connsiteX16" fmla="*/ 353425 w 1872000"/>
                <a:gd name="connsiteY16" fmla="*/ 81272 h 1642242"/>
                <a:gd name="connsiteX17" fmla="*/ 412673 w 1872000"/>
                <a:gd name="connsiteY17" fmla="*/ 31542 h 16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2000" h="1642242">
                  <a:moveTo>
                    <a:pt x="463709" y="0"/>
                  </a:moveTo>
                  <a:lnTo>
                    <a:pt x="1408291" y="0"/>
                  </a:lnTo>
                  <a:lnTo>
                    <a:pt x="1459327" y="31542"/>
                  </a:lnTo>
                  <a:lnTo>
                    <a:pt x="1518577" y="81274"/>
                  </a:lnTo>
                  <a:lnTo>
                    <a:pt x="1870181" y="784484"/>
                  </a:lnTo>
                  <a:lnTo>
                    <a:pt x="1872000" y="821121"/>
                  </a:lnTo>
                  <a:lnTo>
                    <a:pt x="1870181" y="857758"/>
                  </a:lnTo>
                  <a:lnTo>
                    <a:pt x="1518577" y="1560969"/>
                  </a:lnTo>
                  <a:lnTo>
                    <a:pt x="1459327" y="1610700"/>
                  </a:lnTo>
                  <a:lnTo>
                    <a:pt x="1408291" y="1642242"/>
                  </a:lnTo>
                  <a:lnTo>
                    <a:pt x="463709" y="1642242"/>
                  </a:lnTo>
                  <a:lnTo>
                    <a:pt x="412673" y="1610700"/>
                  </a:lnTo>
                  <a:lnTo>
                    <a:pt x="353425" y="1560970"/>
                  </a:lnTo>
                  <a:lnTo>
                    <a:pt x="1819" y="857758"/>
                  </a:lnTo>
                  <a:lnTo>
                    <a:pt x="0" y="821121"/>
                  </a:lnTo>
                  <a:lnTo>
                    <a:pt x="1819" y="784484"/>
                  </a:lnTo>
                  <a:lnTo>
                    <a:pt x="353425" y="81272"/>
                  </a:lnTo>
                  <a:lnTo>
                    <a:pt x="412673" y="315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38100" dist="381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rgbClr val="4AB5F5">
                <a:shade val="50000"/>
              </a:srgbClr>
            </a:lnRef>
            <a:fillRef idx="1">
              <a:srgbClr val="4AB5F5"/>
            </a:fillRef>
            <a:effectRef idx="0">
              <a:srgbClr val="4AB5F5"/>
            </a:effectRef>
            <a:fontRef idx="minor">
              <a:sysClr val="window" lastClr="FFFFFF"/>
            </a:fontRef>
          </p:style>
          <p:txBody>
            <a:bodyPr rtlCol="0" anchor="ctr">
              <a:normAutofit fontScale="90000" lnSpcReduction="10000"/>
            </a:bodyPr>
            <a:lstStyle/>
            <a:p>
              <a:pPr algn="ctr"/>
              <a:r>
                <a:rPr lang="zh-CN" altLang="en-US" sz="1800" b="1" dirty="0">
                  <a:solidFill>
                    <a:srgbClr val="E7E6E6">
                      <a:lumMod val="25000"/>
                    </a:srgbClr>
                  </a:solidFill>
                  <a:sym typeface="Arial" panose="020B0604020202020204" pitchFamily="34" charset="0"/>
                </a:rPr>
                <a:t>四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结论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8650" y="1227241"/>
            <a:ext cx="7886700" cy="3689747"/>
          </a:xfrm>
        </p:spPr>
        <p:txBody>
          <a:bodyPr>
            <a:normAutofit fontScale="97500"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</a:t>
            </a:r>
            <a:r>
              <a:rPr lang="zh-CN" altLang="en-US" sz="21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零下</a:t>
            </a:r>
            <a:r>
              <a:rPr lang="en-US" altLang="zh-CN" sz="21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5℃</a:t>
            </a:r>
            <a:r>
              <a:rPr lang="zh-CN" altLang="en-US" sz="21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用</a:t>
            </a:r>
            <a:r>
              <a:rPr lang="en-US" altLang="zh-CN" sz="21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-5℃</a:t>
            </a:r>
            <a:r>
              <a:rPr lang="zh-CN" altLang="en-US" sz="21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来表示，零上</a:t>
            </a:r>
            <a:r>
              <a:rPr lang="en-US" altLang="zh-CN" sz="21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5℃</a:t>
            </a:r>
            <a:r>
              <a:rPr lang="zh-CN" altLang="en-US" sz="21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用</a:t>
            </a:r>
            <a:r>
              <a:rPr lang="en-US" altLang="zh-CN" sz="21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5℃</a:t>
            </a:r>
            <a:r>
              <a:rPr lang="zh-CN" altLang="en-US" sz="21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+5℃</a:t>
            </a:r>
            <a:r>
              <a:rPr lang="zh-CN" altLang="en-US" sz="21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）</a:t>
            </a:r>
            <a:r>
              <a:rPr lang="zh-CN" altLang="en-US" sz="21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来表示。</a:t>
            </a:r>
          </a:p>
          <a:p>
            <a:pPr>
              <a:lnSpc>
                <a:spcPct val="200000"/>
              </a:lnSpc>
            </a:pPr>
            <a:r>
              <a:rPr lang="zh-CN" altLang="en-US" sz="21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为了用数表示具有相反意义的量，我们把其中一种意义的量，如零上、前进、收入、上升等规定为正的，而把与它相反的量，如零下、后退、支出、下降等规定为负的。正的量用小学学过的数（</a:t>
            </a:r>
            <a:r>
              <a:rPr lang="en-US" altLang="zh-CN" sz="21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0</a:t>
            </a:r>
            <a:r>
              <a:rPr lang="zh-CN" altLang="en-US" sz="21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除外）表示，负的量用小学学过的数（</a:t>
            </a:r>
            <a:r>
              <a:rPr lang="en-US" altLang="zh-CN" sz="21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0</a:t>
            </a:r>
            <a:r>
              <a:rPr lang="zh-CN" altLang="en-US" sz="21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除外）前面加上</a:t>
            </a:r>
            <a:r>
              <a:rPr lang="en-US" altLang="zh-CN" sz="21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“-”</a:t>
            </a:r>
            <a:r>
              <a:rPr lang="zh-CN" altLang="en-US" sz="21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（负）来表示。</a:t>
            </a:r>
          </a:p>
        </p:txBody>
      </p: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>
            <a:off x="628650" y="912969"/>
            <a:ext cx="75632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  <a:gs pos="26000">
                  <a:schemeClr val="accent2"/>
                </a:gs>
                <a:gs pos="58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、如果规定向东为正，那么汽车向东行驶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2.5km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，记作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2.5km(+2.5km)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向西行驶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1.5km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，记作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-1.5km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b="1" dirty="0"/>
          </a:p>
          <a:p>
            <a:pPr>
              <a:lnSpc>
                <a:spcPct val="200000"/>
              </a:lnSpc>
            </a:pPr>
            <a:endParaRPr lang="en-US" altLang="zh-CN" b="1" dirty="0"/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、如果规定气温零上为正，那么零上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6℃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，记作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6℃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+6℃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零下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6℃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，记作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-6℃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>
            <a:off x="628650" y="912969"/>
            <a:ext cx="75632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  <a:gs pos="26000">
                  <a:schemeClr val="accent2"/>
                </a:gs>
                <a:gs pos="58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熟能生巧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）如果规定收入为正，那么收入</a:t>
            </a:r>
            <a:r>
              <a:rPr lang="en-US" altLang="zh-CN" dirty="0"/>
              <a:t>20</a:t>
            </a:r>
            <a:r>
              <a:rPr lang="zh-CN" altLang="en-US" dirty="0"/>
              <a:t>元，记作（  ），支出</a:t>
            </a:r>
            <a:r>
              <a:rPr lang="en-US" altLang="zh-CN" dirty="0"/>
              <a:t>50</a:t>
            </a:r>
            <a:r>
              <a:rPr lang="zh-CN" altLang="en-US" dirty="0"/>
              <a:t>元，记作（  ）。</a:t>
            </a:r>
          </a:p>
          <a:p>
            <a:pPr>
              <a:lnSpc>
                <a:spcPct val="20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）如果规定上升为正，那么风筝上升</a:t>
            </a:r>
            <a:r>
              <a:rPr lang="en-US" altLang="zh-CN" dirty="0"/>
              <a:t>10</a:t>
            </a:r>
            <a:r>
              <a:rPr lang="zh-CN" altLang="en-US" dirty="0"/>
              <a:t>米，记作（ ），下降</a:t>
            </a:r>
            <a:r>
              <a:rPr lang="en-US" altLang="zh-CN" dirty="0"/>
              <a:t>5</a:t>
            </a:r>
            <a:r>
              <a:rPr lang="zh-CN" altLang="en-US" dirty="0"/>
              <a:t>米，记作（ ）。</a:t>
            </a:r>
          </a:p>
          <a:p>
            <a:pPr>
              <a:lnSpc>
                <a:spcPct val="20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）如果买进</a:t>
            </a:r>
            <a:r>
              <a:rPr lang="en-US" altLang="zh-CN" dirty="0"/>
              <a:t>100</a:t>
            </a:r>
            <a:r>
              <a:rPr lang="zh-CN" altLang="en-US" dirty="0"/>
              <a:t>辆自行车记作</a:t>
            </a:r>
            <a:r>
              <a:rPr lang="en-US" altLang="zh-CN" dirty="0"/>
              <a:t>100</a:t>
            </a:r>
            <a:r>
              <a:rPr lang="zh-CN" altLang="en-US" dirty="0"/>
              <a:t>辆，那么卖出</a:t>
            </a:r>
            <a:r>
              <a:rPr lang="en-US" altLang="zh-CN" dirty="0"/>
              <a:t>20</a:t>
            </a:r>
            <a:r>
              <a:rPr lang="zh-CN" altLang="en-US" dirty="0"/>
              <a:t>辆记作（  ）。</a:t>
            </a:r>
          </a:p>
          <a:p>
            <a:pPr>
              <a:lnSpc>
                <a:spcPct val="20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）如果增加</a:t>
            </a:r>
            <a:r>
              <a:rPr lang="en-US" altLang="zh-CN" dirty="0"/>
              <a:t>2</a:t>
            </a:r>
            <a:r>
              <a:rPr lang="en-US" altLang="zh-CN" dirty="0">
                <a:latin typeface="+mn-ea"/>
                <a:cs typeface="+mn-ea"/>
              </a:rPr>
              <a:t>㎏</a:t>
            </a:r>
            <a:r>
              <a:rPr lang="zh-CN" altLang="en-US" dirty="0">
                <a:latin typeface="+mn-ea"/>
                <a:cs typeface="+mn-ea"/>
              </a:rPr>
              <a:t>记作</a:t>
            </a:r>
            <a:r>
              <a:rPr lang="en-US" altLang="zh-CN" dirty="0">
                <a:latin typeface="+mn-ea"/>
                <a:cs typeface="+mn-ea"/>
              </a:rPr>
              <a:t>2㎏</a:t>
            </a:r>
            <a:r>
              <a:rPr lang="zh-CN" altLang="en-US" dirty="0">
                <a:latin typeface="+mn-ea"/>
                <a:cs typeface="+mn-ea"/>
              </a:rPr>
              <a:t>，那么减少</a:t>
            </a:r>
            <a:r>
              <a:rPr lang="en-US" altLang="zh-CN" dirty="0">
                <a:latin typeface="+mn-ea"/>
                <a:cs typeface="+mn-ea"/>
              </a:rPr>
              <a:t>3㎏</a:t>
            </a:r>
            <a:r>
              <a:rPr lang="zh-CN" altLang="en-US" dirty="0">
                <a:latin typeface="+mn-ea"/>
                <a:cs typeface="+mn-ea"/>
              </a:rPr>
              <a:t>记作（  ）。</a:t>
            </a:r>
          </a:p>
        </p:txBody>
      </p: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>
            <a:off x="628650" y="912969"/>
            <a:ext cx="75632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  <a:gs pos="26000">
                  <a:schemeClr val="accent2"/>
                </a:gs>
                <a:gs pos="58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归纳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0000" lnSpcReduction="10000"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像</a:t>
            </a: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11</a:t>
            </a:r>
            <a:r>
              <a:rPr lang="zh-CN" altLang="en-US" dirty="0"/>
              <a:t>、</a:t>
            </a:r>
            <a:r>
              <a:rPr lang="en-US" altLang="zh-CN" dirty="0"/>
              <a:t>50</a:t>
            </a:r>
            <a:r>
              <a:rPr lang="zh-CN" altLang="en-US" dirty="0"/>
              <a:t>、</a:t>
            </a:r>
            <a:r>
              <a:rPr lang="en-US" altLang="zh-CN" dirty="0"/>
              <a:t>88</a:t>
            </a:r>
            <a:r>
              <a:rPr lang="zh-CN" altLang="en-US" dirty="0"/>
              <a:t>、</a:t>
            </a:r>
            <a:r>
              <a:rPr lang="en-US" altLang="zh-CN" dirty="0"/>
              <a:t>...</a:t>
            </a:r>
            <a:r>
              <a:rPr lang="zh-CN" altLang="en-US" dirty="0"/>
              <a:t>这样大于</a:t>
            </a:r>
            <a:r>
              <a:rPr lang="en-US" altLang="zh-CN" dirty="0"/>
              <a:t>0</a:t>
            </a:r>
            <a:r>
              <a:rPr lang="zh-CN" altLang="en-US" dirty="0"/>
              <a:t>的数叫做正数，像</a:t>
            </a:r>
            <a:r>
              <a:rPr lang="en-US" altLang="zh-CN" dirty="0"/>
              <a:t>-1</a:t>
            </a:r>
            <a:r>
              <a:rPr lang="zh-CN" altLang="en-US" dirty="0"/>
              <a:t>、</a:t>
            </a:r>
            <a:r>
              <a:rPr lang="en-US" altLang="zh-CN" dirty="0"/>
              <a:t>-2</a:t>
            </a:r>
            <a:r>
              <a:rPr lang="zh-CN" altLang="en-US" dirty="0"/>
              <a:t>、</a:t>
            </a:r>
            <a:r>
              <a:rPr lang="en-US" altLang="zh-CN" dirty="0"/>
              <a:t>-3</a:t>
            </a:r>
            <a:r>
              <a:rPr lang="zh-CN" altLang="en-US" dirty="0"/>
              <a:t>、</a:t>
            </a:r>
            <a:r>
              <a:rPr lang="en-US" altLang="zh-CN" dirty="0"/>
              <a:t>-4</a:t>
            </a:r>
            <a:r>
              <a:rPr lang="zh-CN" altLang="en-US" dirty="0"/>
              <a:t>、</a:t>
            </a:r>
            <a:r>
              <a:rPr lang="en-US" altLang="zh-CN" dirty="0"/>
              <a:t>-5</a:t>
            </a:r>
            <a:r>
              <a:rPr lang="zh-CN" altLang="en-US" dirty="0"/>
              <a:t>、</a:t>
            </a:r>
            <a:r>
              <a:rPr lang="en-US" altLang="zh-CN" dirty="0"/>
              <a:t>-11</a:t>
            </a:r>
            <a:r>
              <a:rPr lang="zh-CN" altLang="en-US" dirty="0"/>
              <a:t>、</a:t>
            </a:r>
            <a:r>
              <a:rPr lang="en-US" altLang="zh-CN" dirty="0"/>
              <a:t>-50</a:t>
            </a:r>
            <a:r>
              <a:rPr lang="zh-CN" altLang="en-US" dirty="0"/>
              <a:t>、</a:t>
            </a:r>
            <a:r>
              <a:rPr lang="en-US" altLang="zh-CN" dirty="0"/>
              <a:t>-88</a:t>
            </a:r>
            <a:r>
              <a:rPr lang="zh-CN" altLang="en-US" dirty="0"/>
              <a:t>、</a:t>
            </a:r>
            <a:r>
              <a:rPr lang="en-US" altLang="zh-CN" dirty="0"/>
              <a:t>...</a:t>
            </a:r>
            <a:r>
              <a:rPr lang="zh-CN" altLang="en-US" dirty="0"/>
              <a:t>这样的正数前面加上符号</a:t>
            </a:r>
            <a:r>
              <a:rPr lang="en-US" altLang="zh-CN" dirty="0"/>
              <a:t>“-”</a:t>
            </a:r>
            <a:r>
              <a:rPr lang="zh-CN" altLang="en-US" dirty="0"/>
              <a:t>（负）的数叫做负数。正数前面也可以加上</a:t>
            </a:r>
            <a:r>
              <a:rPr lang="en-US" altLang="zh-CN" dirty="0"/>
              <a:t>“+”</a:t>
            </a:r>
            <a:r>
              <a:rPr lang="zh-CN" altLang="en-US" dirty="0"/>
              <a:t>，读作正号，如</a:t>
            </a:r>
            <a:r>
              <a:rPr lang="en-US" altLang="zh-CN" dirty="0"/>
              <a:t>+5</a:t>
            </a:r>
            <a:r>
              <a:rPr lang="zh-CN" altLang="en-US" dirty="0"/>
              <a:t>和</a:t>
            </a:r>
            <a:r>
              <a:rPr lang="en-US" altLang="zh-CN" dirty="0"/>
              <a:t>5</a:t>
            </a:r>
            <a:r>
              <a:rPr lang="zh-CN" altLang="en-US" dirty="0"/>
              <a:t>是一样的数，一般情况下正数前面的</a:t>
            </a:r>
            <a:r>
              <a:rPr lang="en-US" altLang="zh-CN" dirty="0"/>
              <a:t>“+”</a:t>
            </a:r>
            <a:r>
              <a:rPr lang="zh-CN" altLang="en-US" dirty="0"/>
              <a:t>省略不写，但负数</a:t>
            </a:r>
            <a:r>
              <a:rPr lang="en-US" altLang="zh-CN" dirty="0"/>
              <a:t>“-”</a:t>
            </a:r>
            <a:r>
              <a:rPr lang="zh-CN" altLang="en-US" dirty="0"/>
              <a:t>不能省略不写。</a:t>
            </a:r>
          </a:p>
          <a:p>
            <a:pPr>
              <a:lnSpc>
                <a:spcPct val="200000"/>
              </a:lnSpc>
            </a:pPr>
            <a:r>
              <a:rPr lang="zh-CN" altLang="en-US" sz="2100" dirty="0">
                <a:solidFill>
                  <a:srgbClr val="FF0000"/>
                </a:solidFill>
              </a:rPr>
              <a:t>注意</a:t>
            </a:r>
            <a:r>
              <a:rPr lang="zh-CN" altLang="en-US" dirty="0"/>
              <a:t>：</a:t>
            </a:r>
            <a:r>
              <a:rPr lang="zh-CN" altLang="en-US" dirty="0">
                <a:latin typeface="Calibri" panose="020F0502020204030204" charset="0"/>
              </a:rPr>
              <a:t>①  </a:t>
            </a:r>
            <a:r>
              <a:rPr lang="en-US" altLang="zh-CN" dirty="0">
                <a:latin typeface="Calibri" panose="020F0502020204030204" charset="0"/>
              </a:rPr>
              <a:t>0</a:t>
            </a:r>
            <a:r>
              <a:rPr lang="zh-CN" altLang="en-US" dirty="0">
                <a:latin typeface="Calibri" panose="020F0502020204030204" charset="0"/>
              </a:rPr>
              <a:t>既不是正数也不是负数，</a:t>
            </a:r>
            <a:r>
              <a:rPr lang="en-US" altLang="zh-CN" dirty="0">
                <a:latin typeface="Calibri" panose="020F0502020204030204" charset="0"/>
              </a:rPr>
              <a:t>0 </a:t>
            </a:r>
            <a:r>
              <a:rPr lang="zh-CN" altLang="en-US" dirty="0">
                <a:latin typeface="Calibri" panose="020F0502020204030204" charset="0"/>
              </a:rPr>
              <a:t>不仅可以用来表示没有，也可以表示一个确定的量。如温度计中的</a:t>
            </a:r>
            <a:r>
              <a:rPr lang="en-US" altLang="zh-CN" dirty="0">
                <a:latin typeface="Calibri" panose="020F0502020204030204" charset="0"/>
              </a:rPr>
              <a:t>0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r>
              <a:rPr lang="zh-CN" altLang="en-US" dirty="0">
                <a:latin typeface="+mn-ea"/>
              </a:rPr>
              <a:t>不是表示没有温度，它通常表示水结成冰时的温度。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Calibri" panose="020F0502020204030204" charset="0"/>
              </a:rPr>
              <a:t>②</a:t>
            </a:r>
            <a:r>
              <a:rPr lang="zh-CN" altLang="en-US" dirty="0">
                <a:latin typeface="Calibri" panose="020F0502020204030204" charset="0"/>
              </a:rPr>
              <a:t>正数、负数的</a:t>
            </a:r>
            <a:r>
              <a:rPr lang="en-US" altLang="zh-CN" dirty="0">
                <a:latin typeface="Calibri" panose="020F0502020204030204" charset="0"/>
              </a:rPr>
              <a:t>“+”</a:t>
            </a:r>
            <a:r>
              <a:rPr lang="zh-CN" altLang="en-US" dirty="0">
                <a:latin typeface="Calibri" panose="020F0502020204030204" charset="0"/>
              </a:rPr>
              <a:t>、</a:t>
            </a:r>
            <a:r>
              <a:rPr lang="en-US" altLang="zh-CN" dirty="0">
                <a:latin typeface="Calibri" panose="020F0502020204030204" charset="0"/>
              </a:rPr>
              <a:t>”-“</a:t>
            </a:r>
            <a:r>
              <a:rPr lang="zh-CN" altLang="en-US" dirty="0">
                <a:latin typeface="Calibri" panose="020F0502020204030204" charset="0"/>
              </a:rPr>
              <a:t>号表示量的性质相反，这种符号叫做性质符号。</a:t>
            </a:r>
          </a:p>
        </p:txBody>
      </p: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>
            <a:off x="628650" y="912969"/>
            <a:ext cx="75632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  <a:gs pos="26000">
                  <a:schemeClr val="accent2"/>
                </a:gs>
                <a:gs pos="58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/>
              <a:t>巩固提高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、读下列各数，并指出其中哪些是正数，哪些是负数。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-1</a:t>
            </a:r>
            <a:r>
              <a:rPr lang="zh-CN" altLang="en-US" dirty="0"/>
              <a:t>、</a:t>
            </a:r>
            <a:r>
              <a:rPr lang="en-US" altLang="zh-CN" dirty="0"/>
              <a:t>2.5</a:t>
            </a:r>
            <a:r>
              <a:rPr lang="zh-CN" altLang="en-US" dirty="0"/>
              <a:t>、</a:t>
            </a:r>
            <a:r>
              <a:rPr lang="en-US" altLang="zh-CN" dirty="0"/>
              <a:t>+    </a:t>
            </a:r>
            <a:r>
              <a:rPr lang="zh-CN" altLang="en-US" dirty="0"/>
              <a:t>、</a:t>
            </a:r>
            <a:r>
              <a:rPr lang="en-US" altLang="zh-CN" dirty="0"/>
              <a:t>0 </a:t>
            </a:r>
            <a:r>
              <a:rPr lang="zh-CN" altLang="en-US" dirty="0"/>
              <a:t>、</a:t>
            </a:r>
            <a:r>
              <a:rPr lang="en-US" altLang="zh-CN" dirty="0"/>
              <a:t>-3.14 </a:t>
            </a:r>
            <a:r>
              <a:rPr lang="zh-CN" altLang="en-US" dirty="0"/>
              <a:t>、</a:t>
            </a:r>
            <a:r>
              <a:rPr lang="en-US" altLang="zh-CN" dirty="0"/>
              <a:t>120 </a:t>
            </a:r>
            <a:r>
              <a:rPr lang="zh-CN" altLang="en-US" dirty="0"/>
              <a:t>、</a:t>
            </a:r>
            <a:r>
              <a:rPr lang="en-US" altLang="zh-CN" dirty="0"/>
              <a:t>-1.756 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、如果</a:t>
            </a:r>
            <a:r>
              <a:rPr lang="en-US" altLang="zh-CN" dirty="0"/>
              <a:t>70m</a:t>
            </a:r>
            <a:r>
              <a:rPr lang="zh-CN" altLang="en-US" dirty="0"/>
              <a:t>表示向东走</a:t>
            </a:r>
            <a:r>
              <a:rPr lang="en-US" altLang="zh-CN" dirty="0"/>
              <a:t>70m</a:t>
            </a:r>
            <a:r>
              <a:rPr lang="zh-CN" altLang="en-US" dirty="0"/>
              <a:t>，那么</a:t>
            </a:r>
            <a:r>
              <a:rPr lang="en-US" altLang="zh-CN" dirty="0"/>
              <a:t>-40m</a:t>
            </a:r>
            <a:r>
              <a:rPr lang="zh-CN" altLang="en-US" dirty="0"/>
              <a:t>表示（          ）。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“</a:t>
            </a:r>
            <a:r>
              <a:rPr lang="zh-CN" altLang="en-US" dirty="0"/>
              <a:t>不是正数的数一定是负数，不是负数的数一定是正数</a:t>
            </a:r>
            <a:r>
              <a:rPr lang="en-US" altLang="zh-CN" dirty="0"/>
              <a:t>”</a:t>
            </a:r>
            <a:r>
              <a:rPr lang="zh-CN" altLang="en-US" dirty="0"/>
              <a:t>的说法正确吗？为什么？</a:t>
            </a:r>
          </a:p>
        </p:txBody>
      </p:sp>
      <p:cxnSp>
        <p:nvCxnSpPr>
          <p:cNvPr id="4" name="直接连接符 3"/>
          <p:cNvCxnSpPr/>
          <p:nvPr>
            <p:custDataLst>
              <p:tags r:id="rId5"/>
            </p:custDataLst>
          </p:nvPr>
        </p:nvCxnSpPr>
        <p:spPr>
          <a:xfrm>
            <a:off x="628650" y="912969"/>
            <a:ext cx="75632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  <a:gs pos="26000">
                  <a:schemeClr val="accent2"/>
                </a:gs>
                <a:gs pos="58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29100" y="2490788"/>
          <a:ext cx="6858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8" imgW="914400" imgH="215900" progId="Equation.KSEE3">
                  <p:embed/>
                </p:oleObj>
              </mc:Choice>
              <mc:Fallback>
                <p:oleObj r:id="rId8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29100" y="2490788"/>
                        <a:ext cx="685800" cy="16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1761649" y="1581150"/>
          <a:ext cx="351473" cy="761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10" imgW="349885" imgH="728980" progId="Equation.KSEE3">
                  <p:embed/>
                </p:oleObj>
              </mc:Choice>
              <mc:Fallback>
                <p:oleObj r:id="rId10" imgW="349885" imgH="728980" progId="Equation.KSEE3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61649" y="1581150"/>
                        <a:ext cx="351473" cy="761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733534" y="2276593"/>
            <a:ext cx="6904596" cy="1058228"/>
            <a:chOff x="2305728" y="2182294"/>
            <a:chExt cx="4532630" cy="694690"/>
          </a:xfrm>
        </p:grpSpPr>
        <p:sp>
          <p:nvSpPr>
            <p:cNvPr id="38" name="椭圆 37"/>
            <p:cNvSpPr/>
            <p:nvPr>
              <p:custDataLst>
                <p:tags r:id="rId4"/>
              </p:custDataLst>
            </p:nvPr>
          </p:nvSpPr>
          <p:spPr bwMode="auto">
            <a:xfrm>
              <a:off x="2305728" y="2182294"/>
              <a:ext cx="540000" cy="53999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</a:ln>
          </p:spPr>
          <p:txBody>
            <a:bodyPr wrap="square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3" name="直接连接符 22"/>
            <p:cNvCxnSpPr/>
            <p:nvPr>
              <p:custDataLst>
                <p:tags r:id="rId5"/>
              </p:custDataLst>
            </p:nvPr>
          </p:nvCxnSpPr>
          <p:spPr>
            <a:xfrm>
              <a:off x="2589593" y="2723880"/>
              <a:ext cx="424867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>
              <p:custDataLst>
                <p:tags r:id="rId6"/>
              </p:custDataLst>
            </p:nvPr>
          </p:nvSpPr>
          <p:spPr>
            <a:xfrm>
              <a:off x="2813093" y="2226744"/>
              <a:ext cx="4025265" cy="6502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3300" dirty="0">
                  <a:solidFill>
                    <a:srgbClr val="00B050"/>
                  </a:solidFill>
                </a:rPr>
                <a:t>这节课，你有什么收获？</a:t>
              </a:r>
            </a:p>
          </p:txBody>
        </p:sp>
        <p:cxnSp>
          <p:nvCxnSpPr>
            <p:cNvPr id="22" name="直接连接符 21"/>
            <p:cNvCxnSpPr/>
            <p:nvPr>
              <p:custDataLst>
                <p:tags r:id="rId7"/>
              </p:custDataLst>
            </p:nvPr>
          </p:nvCxnSpPr>
          <p:spPr>
            <a:xfrm>
              <a:off x="2589593" y="2182294"/>
              <a:ext cx="424867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圆角矩形 7"/>
          <p:cNvSpPr/>
          <p:nvPr>
            <p:custDataLst>
              <p:tags r:id="rId3"/>
            </p:custDataLst>
          </p:nvPr>
        </p:nvSpPr>
        <p:spPr>
          <a:xfrm>
            <a:off x="3420471" y="262898"/>
            <a:ext cx="1937299" cy="4931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Autofit/>
          </a:bodyPr>
          <a:lstStyle/>
          <a:p>
            <a:pPr algn="ctr"/>
            <a:r>
              <a:rPr lang="zh-CN" altLang="en-US" sz="3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课堂小结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z="3300" dirty="0"/>
              <a:t>课后作业</a:t>
            </a:r>
            <a:endParaRPr lang="en-US" altLang="zh-CN" sz="33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3600" dirty="0"/>
              <a:t>课本第</a:t>
            </a:r>
            <a:r>
              <a:rPr lang="en-US" altLang="zh-CN" sz="3600" dirty="0"/>
              <a:t>5</a:t>
            </a:r>
            <a:r>
              <a:rPr lang="zh-CN" altLang="en-US" sz="3600" dirty="0"/>
              <a:t>页习题</a:t>
            </a:r>
            <a:r>
              <a:rPr lang="en-US" altLang="zh-CN" sz="3600" dirty="0"/>
              <a:t>1</a:t>
            </a:r>
            <a:r>
              <a:rPr lang="zh-CN" altLang="en-US" sz="3600" dirty="0"/>
              <a:t>、习题</a:t>
            </a:r>
            <a:r>
              <a:rPr lang="en-US" altLang="zh-CN" sz="3600" dirty="0"/>
              <a:t>2</a:t>
            </a:r>
            <a:r>
              <a:rPr lang="zh-CN" altLang="en-US" sz="3600" dirty="0"/>
              <a:t>。</a:t>
            </a:r>
          </a:p>
        </p:txBody>
      </p: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>
            <a:off x="628650" y="912969"/>
            <a:ext cx="75632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  <a:gs pos="26000">
                  <a:schemeClr val="accent2"/>
                </a:gs>
                <a:gs pos="58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064056" y="2842260"/>
            <a:ext cx="3015890" cy="108491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  <a:scene3d>
              <a:camera prst="perspectiveRight"/>
              <a:lightRig rig="threePt" dir="t">
                <a:rot lat="0" lon="0" rev="0"/>
              </a:lightRig>
            </a:scene3d>
            <a:sp3d extrusionH="311150" prstMaterial="plastic">
              <a:extrusionClr>
                <a:srgbClr val="D6C0C9"/>
              </a:extrusionClr>
            </a:sp3d>
          </a:bodyPr>
          <a:lstStyle/>
          <a:p>
            <a:pPr algn="ctr"/>
            <a:r>
              <a:rPr lang="zh-CN" altLang="en-US" sz="6600" b="1">
                <a:blipFill>
                  <a:blip r:embed="rId7">
                    <a:alphaModFix amt="99000"/>
                  </a:blip>
                  <a:tile tx="-50800" ty="0" sx="48000" sy="29000" flip="none" algn="bl"/>
                </a:blipFill>
                <a:effectLst>
                  <a:outerShdw blurRad="60007" dist="310007" dir="7680000" sy="30000" kx="1300200" algn="ctr" rotWithShape="0">
                    <a:srgbClr val="B4B1D6">
                      <a:alpha val="60000"/>
                    </a:srgbClr>
                  </a:outerShdw>
                </a:effectLst>
              </a:rPr>
              <a:t>谢     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2585561" y="1256824"/>
            <a:ext cx="3576638" cy="868680"/>
            <a:chOff x="2305728" y="1691225"/>
            <a:chExt cx="4700277" cy="541586"/>
          </a:xfrm>
        </p:grpSpPr>
        <p:sp>
          <p:nvSpPr>
            <p:cNvPr id="38" name="椭圆 37"/>
            <p:cNvSpPr/>
            <p:nvPr>
              <p:custDataLst>
                <p:tags r:id="rId14"/>
              </p:custDataLst>
            </p:nvPr>
          </p:nvSpPr>
          <p:spPr bwMode="auto">
            <a:xfrm>
              <a:off x="2305728" y="1691225"/>
              <a:ext cx="540000" cy="53999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</a:ln>
          </p:spPr>
          <p:txBody>
            <a:bodyPr wrap="square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dirty="0">
                  <a:solidFill>
                    <a:srgbClr val="FFFFFF"/>
                  </a:solidFill>
                </a:rPr>
                <a:t>1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3" name="直接连接符 22"/>
            <p:cNvCxnSpPr/>
            <p:nvPr>
              <p:custDataLst>
                <p:tags r:id="rId15"/>
              </p:custDataLst>
            </p:nvPr>
          </p:nvCxnSpPr>
          <p:spPr>
            <a:xfrm>
              <a:off x="2589593" y="2232811"/>
              <a:ext cx="424867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>
              <p:custDataLst>
                <p:tags r:id="rId16"/>
              </p:custDataLst>
            </p:nvPr>
          </p:nvSpPr>
          <p:spPr>
            <a:xfrm>
              <a:off x="2812682" y="1735057"/>
              <a:ext cx="4193323" cy="4523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b="1" dirty="0"/>
                <a:t>了解正数和负数是从实际需要中产生的</a:t>
              </a:r>
              <a:r>
                <a:rPr lang="zh-CN" altLang="en-US" sz="1800" dirty="0"/>
                <a:t>。</a:t>
              </a:r>
            </a:p>
          </p:txBody>
        </p:sp>
        <p:cxnSp>
          <p:nvCxnSpPr>
            <p:cNvPr id="22" name="直接连接符 21"/>
            <p:cNvCxnSpPr/>
            <p:nvPr>
              <p:custDataLst>
                <p:tags r:id="rId17"/>
              </p:custDataLst>
            </p:nvPr>
          </p:nvCxnSpPr>
          <p:spPr>
            <a:xfrm>
              <a:off x="2589593" y="1691225"/>
              <a:ext cx="424867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2585561" y="2575560"/>
            <a:ext cx="3449003" cy="868680"/>
            <a:chOff x="2305728" y="3177125"/>
            <a:chExt cx="4532544" cy="541586"/>
          </a:xfrm>
        </p:grpSpPr>
        <p:sp>
          <p:nvSpPr>
            <p:cNvPr id="24" name="椭圆 23"/>
            <p:cNvSpPr/>
            <p:nvPr>
              <p:custDataLst>
                <p:tags r:id="rId10"/>
              </p:custDataLst>
            </p:nvPr>
          </p:nvSpPr>
          <p:spPr bwMode="auto">
            <a:xfrm>
              <a:off x="2305728" y="3177125"/>
              <a:ext cx="540000" cy="53999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</a:ln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+mn-lt"/>
                  <a:ea typeface="+mn-ea"/>
                </a:rPr>
                <a:t>2</a:t>
              </a:r>
              <a:endParaRPr lang="zh-CN" altLang="en-US" sz="14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cxnSp>
          <p:nvCxnSpPr>
            <p:cNvPr id="25" name="直接连接符 24"/>
            <p:cNvCxnSpPr/>
            <p:nvPr>
              <p:custDataLst>
                <p:tags r:id="rId11"/>
              </p:custDataLst>
            </p:nvPr>
          </p:nvCxnSpPr>
          <p:spPr>
            <a:xfrm>
              <a:off x="2589593" y="3718711"/>
              <a:ext cx="424867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>
              <p:custDataLst>
                <p:tags r:id="rId12"/>
              </p:custDataLst>
            </p:nvPr>
          </p:nvSpPr>
          <p:spPr>
            <a:xfrm>
              <a:off x="2812897" y="3221702"/>
              <a:ext cx="4025375" cy="4524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500" b="1" dirty="0"/>
                <a:t>能正确判断一个数是正数还是负数，明确</a:t>
              </a:r>
              <a:r>
                <a:rPr lang="en-US" altLang="zh-CN" sz="1500" b="1" dirty="0"/>
                <a:t>0</a:t>
              </a:r>
              <a:r>
                <a:rPr lang="zh-CN" altLang="en-US" sz="1500" b="1" dirty="0"/>
                <a:t>既不是正数也不是负数</a:t>
              </a:r>
            </a:p>
          </p:txBody>
        </p:sp>
        <p:cxnSp>
          <p:nvCxnSpPr>
            <p:cNvPr id="27" name="直接连接符 26"/>
            <p:cNvCxnSpPr/>
            <p:nvPr>
              <p:custDataLst>
                <p:tags r:id="rId13"/>
              </p:custDataLst>
            </p:nvPr>
          </p:nvCxnSpPr>
          <p:spPr>
            <a:xfrm>
              <a:off x="2589593" y="3177125"/>
              <a:ext cx="424867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2585561" y="3894297"/>
            <a:ext cx="3449003" cy="853916"/>
            <a:chOff x="2305728" y="4663024"/>
            <a:chExt cx="4532544" cy="541586"/>
          </a:xfrm>
        </p:grpSpPr>
        <p:sp>
          <p:nvSpPr>
            <p:cNvPr id="32" name="椭圆 31"/>
            <p:cNvSpPr/>
            <p:nvPr>
              <p:custDataLst>
                <p:tags r:id="rId6"/>
              </p:custDataLst>
            </p:nvPr>
          </p:nvSpPr>
          <p:spPr bwMode="auto">
            <a:xfrm>
              <a:off x="2305728" y="4663024"/>
              <a:ext cx="540000" cy="53999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</a:ln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+mn-lt"/>
                  <a:ea typeface="+mn-ea"/>
                </a:rPr>
                <a:t>3</a:t>
              </a:r>
              <a:endParaRPr lang="zh-CN" altLang="en-US" sz="14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cxnSp>
          <p:nvCxnSpPr>
            <p:cNvPr id="33" name="直接连接符 32"/>
            <p:cNvCxnSpPr/>
            <p:nvPr>
              <p:custDataLst>
                <p:tags r:id="rId7"/>
              </p:custDataLst>
            </p:nvPr>
          </p:nvCxnSpPr>
          <p:spPr>
            <a:xfrm>
              <a:off x="2589593" y="5204610"/>
              <a:ext cx="424867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>
              <p:custDataLst>
                <p:tags r:id="rId8"/>
              </p:custDataLst>
            </p:nvPr>
          </p:nvSpPr>
          <p:spPr>
            <a:xfrm>
              <a:off x="2812897" y="4707601"/>
              <a:ext cx="4025375" cy="4524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b="1" dirty="0"/>
                <a:t>会用正、负数表示实际问题中具有相反意义的量</a:t>
              </a:r>
            </a:p>
          </p:txBody>
        </p:sp>
        <p:cxnSp>
          <p:nvCxnSpPr>
            <p:cNvPr id="35" name="直接连接符 34"/>
            <p:cNvCxnSpPr/>
            <p:nvPr>
              <p:custDataLst>
                <p:tags r:id="rId9"/>
              </p:custDataLst>
            </p:nvPr>
          </p:nvCxnSpPr>
          <p:spPr>
            <a:xfrm>
              <a:off x="2589593" y="4663024"/>
              <a:ext cx="424867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圆角矩形 17"/>
          <p:cNvSpPr/>
          <p:nvPr>
            <p:custDataLst>
              <p:tags r:id="rId5"/>
            </p:custDataLst>
          </p:nvPr>
        </p:nvSpPr>
        <p:spPr>
          <a:xfrm>
            <a:off x="3603351" y="251468"/>
            <a:ext cx="1937299" cy="4931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教学目标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zh-CN" altLang="en-US" sz="3300" dirty="0"/>
              <a:t>创设情境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8650" y="942975"/>
            <a:ext cx="7886700" cy="409146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2100" dirty="0"/>
              <a:t>       </a:t>
            </a:r>
            <a:r>
              <a:rPr lang="zh-CN" altLang="en-US" sz="2100" dirty="0"/>
              <a:t>在生活中为了表示物体的个数和事物的顺序，产生了</a:t>
            </a:r>
            <a:r>
              <a:rPr lang="en-US" altLang="zh-CN" sz="2100" dirty="0"/>
              <a:t>1,</a:t>
            </a:r>
            <a:r>
              <a:rPr lang="zh-CN" altLang="en-US" sz="2100" dirty="0"/>
              <a:t>、</a:t>
            </a:r>
            <a:r>
              <a:rPr lang="en-US" altLang="zh-CN" sz="2100" dirty="0"/>
              <a:t>2</a:t>
            </a:r>
            <a:r>
              <a:rPr lang="zh-CN" altLang="en-US" sz="2100" dirty="0"/>
              <a:t>、</a:t>
            </a:r>
            <a:r>
              <a:rPr lang="en-US" altLang="zh-CN" sz="2100" dirty="0"/>
              <a:t>3</a:t>
            </a:r>
            <a:r>
              <a:rPr lang="zh-CN" altLang="en-US" sz="2100" dirty="0"/>
              <a:t>、</a:t>
            </a:r>
            <a:r>
              <a:rPr lang="en-US" altLang="zh-CN" sz="2100" dirty="0"/>
              <a:t>4......</a:t>
            </a:r>
            <a:r>
              <a:rPr lang="zh-CN" altLang="en-US" sz="2100" dirty="0"/>
              <a:t>这些数，我们把它们叫做什么数</a:t>
            </a:r>
            <a:r>
              <a:rPr lang="zh-CN" altLang="en-US" dirty="0"/>
              <a:t>？</a:t>
            </a:r>
          </a:p>
          <a:p>
            <a:pPr>
              <a:lnSpc>
                <a:spcPct val="200000"/>
              </a:lnSpc>
            </a:pPr>
            <a:endParaRPr lang="zh-CN" altLang="en-US" dirty="0"/>
          </a:p>
          <a:p>
            <a:pPr>
              <a:lnSpc>
                <a:spcPct val="200000"/>
              </a:lnSpc>
            </a:pPr>
            <a:r>
              <a:rPr lang="zh-CN" altLang="en-US" dirty="0"/>
              <a:t>          </a:t>
            </a:r>
          </a:p>
          <a:p>
            <a:pPr>
              <a:lnSpc>
                <a:spcPct val="200000"/>
              </a:lnSpc>
            </a:pPr>
            <a:r>
              <a:rPr lang="zh-CN" altLang="en-US" dirty="0"/>
              <a:t>          </a:t>
            </a:r>
            <a:r>
              <a:rPr lang="zh-CN" altLang="en-US" sz="2100" dirty="0"/>
              <a:t>为了表示</a:t>
            </a:r>
            <a:r>
              <a:rPr lang="en-US" altLang="zh-CN" sz="2100" dirty="0"/>
              <a:t>“</a:t>
            </a:r>
            <a:r>
              <a:rPr lang="zh-CN" altLang="en-US" sz="2100" dirty="0"/>
              <a:t>没有</a:t>
            </a:r>
            <a:r>
              <a:rPr lang="en-US" altLang="zh-CN" sz="2100" dirty="0"/>
              <a:t>”</a:t>
            </a:r>
            <a:r>
              <a:rPr lang="zh-CN" altLang="en-US" sz="2100" dirty="0"/>
              <a:t>，又引入了一个什么数？</a:t>
            </a:r>
          </a:p>
        </p:txBody>
      </p: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>
            <a:off x="628650" y="912969"/>
            <a:ext cx="75632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  <a:gs pos="26000">
                  <a:schemeClr val="accent2"/>
                </a:gs>
                <a:gs pos="58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>
            <p:custDataLst>
              <p:tags r:id="rId5"/>
            </p:custDataLst>
          </p:nvPr>
        </p:nvGrpSpPr>
        <p:grpSpPr>
          <a:xfrm>
            <a:off x="137636" y="1032510"/>
            <a:ext cx="766763" cy="674846"/>
            <a:chOff x="995205" y="1951558"/>
            <a:chExt cx="1611760" cy="1413942"/>
          </a:xfrm>
        </p:grpSpPr>
        <p:sp>
          <p:nvSpPr>
            <p:cNvPr id="25" name="任意多边形 24"/>
            <p:cNvSpPr/>
            <p:nvPr>
              <p:custDataLst>
                <p:tags r:id="rId9"/>
              </p:custDataLst>
            </p:nvPr>
          </p:nvSpPr>
          <p:spPr>
            <a:xfrm>
              <a:off x="995205" y="1951558"/>
              <a:ext cx="1611760" cy="1413942"/>
            </a:xfrm>
            <a:custGeom>
              <a:avLst/>
              <a:gdLst>
                <a:gd name="connsiteX0" fmla="*/ 463709 w 1872000"/>
                <a:gd name="connsiteY0" fmla="*/ 0 h 1642242"/>
                <a:gd name="connsiteX1" fmla="*/ 1408291 w 1872000"/>
                <a:gd name="connsiteY1" fmla="*/ 0 h 1642242"/>
                <a:gd name="connsiteX2" fmla="*/ 1459327 w 1872000"/>
                <a:gd name="connsiteY2" fmla="*/ 31542 h 1642242"/>
                <a:gd name="connsiteX3" fmla="*/ 1518577 w 1872000"/>
                <a:gd name="connsiteY3" fmla="*/ 81274 h 1642242"/>
                <a:gd name="connsiteX4" fmla="*/ 1870181 w 1872000"/>
                <a:gd name="connsiteY4" fmla="*/ 784484 h 1642242"/>
                <a:gd name="connsiteX5" fmla="*/ 1872000 w 1872000"/>
                <a:gd name="connsiteY5" fmla="*/ 821121 h 1642242"/>
                <a:gd name="connsiteX6" fmla="*/ 1870181 w 1872000"/>
                <a:gd name="connsiteY6" fmla="*/ 857758 h 1642242"/>
                <a:gd name="connsiteX7" fmla="*/ 1518577 w 1872000"/>
                <a:gd name="connsiteY7" fmla="*/ 1560969 h 1642242"/>
                <a:gd name="connsiteX8" fmla="*/ 1459327 w 1872000"/>
                <a:gd name="connsiteY8" fmla="*/ 1610700 h 1642242"/>
                <a:gd name="connsiteX9" fmla="*/ 1408291 w 1872000"/>
                <a:gd name="connsiteY9" fmla="*/ 1642242 h 1642242"/>
                <a:gd name="connsiteX10" fmla="*/ 463709 w 1872000"/>
                <a:gd name="connsiteY10" fmla="*/ 1642242 h 1642242"/>
                <a:gd name="connsiteX11" fmla="*/ 412673 w 1872000"/>
                <a:gd name="connsiteY11" fmla="*/ 1610700 h 1642242"/>
                <a:gd name="connsiteX12" fmla="*/ 353425 w 1872000"/>
                <a:gd name="connsiteY12" fmla="*/ 1560970 h 1642242"/>
                <a:gd name="connsiteX13" fmla="*/ 1819 w 1872000"/>
                <a:gd name="connsiteY13" fmla="*/ 857758 h 1642242"/>
                <a:gd name="connsiteX14" fmla="*/ 0 w 1872000"/>
                <a:gd name="connsiteY14" fmla="*/ 821121 h 1642242"/>
                <a:gd name="connsiteX15" fmla="*/ 1819 w 1872000"/>
                <a:gd name="connsiteY15" fmla="*/ 784484 h 1642242"/>
                <a:gd name="connsiteX16" fmla="*/ 353425 w 1872000"/>
                <a:gd name="connsiteY16" fmla="*/ 81272 h 1642242"/>
                <a:gd name="connsiteX17" fmla="*/ 412673 w 1872000"/>
                <a:gd name="connsiteY17" fmla="*/ 31542 h 16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2000" h="1642242">
                  <a:moveTo>
                    <a:pt x="463709" y="0"/>
                  </a:moveTo>
                  <a:lnTo>
                    <a:pt x="1408291" y="0"/>
                  </a:lnTo>
                  <a:lnTo>
                    <a:pt x="1459327" y="31542"/>
                  </a:lnTo>
                  <a:lnTo>
                    <a:pt x="1518577" y="81274"/>
                  </a:lnTo>
                  <a:lnTo>
                    <a:pt x="1870181" y="784484"/>
                  </a:lnTo>
                  <a:lnTo>
                    <a:pt x="1872000" y="821121"/>
                  </a:lnTo>
                  <a:lnTo>
                    <a:pt x="1870181" y="857758"/>
                  </a:lnTo>
                  <a:lnTo>
                    <a:pt x="1518577" y="1560969"/>
                  </a:lnTo>
                  <a:lnTo>
                    <a:pt x="1459327" y="1610700"/>
                  </a:lnTo>
                  <a:lnTo>
                    <a:pt x="1408291" y="1642242"/>
                  </a:lnTo>
                  <a:lnTo>
                    <a:pt x="463709" y="1642242"/>
                  </a:lnTo>
                  <a:lnTo>
                    <a:pt x="412673" y="1610700"/>
                  </a:lnTo>
                  <a:lnTo>
                    <a:pt x="353425" y="1560970"/>
                  </a:lnTo>
                  <a:lnTo>
                    <a:pt x="1819" y="857758"/>
                  </a:lnTo>
                  <a:lnTo>
                    <a:pt x="0" y="821121"/>
                  </a:lnTo>
                  <a:lnTo>
                    <a:pt x="1819" y="784484"/>
                  </a:lnTo>
                  <a:lnTo>
                    <a:pt x="353425" y="81272"/>
                  </a:lnTo>
                  <a:lnTo>
                    <a:pt x="412673" y="31542"/>
                  </a:lnTo>
                  <a:close/>
                </a:path>
              </a:pathLst>
            </a:custGeom>
            <a:ln>
              <a:noFill/>
            </a:ln>
            <a:effectLst>
              <a:outerShdw blurRad="25400" dist="25400" dir="13500000" algn="br" rotWithShape="0">
                <a:prstClr val="black">
                  <a:alpha val="25000"/>
                </a:prstClr>
              </a:outerShdw>
            </a:effectLst>
          </p:spPr>
          <p:style>
            <a:lnRef idx="2">
              <a:srgbClr val="4AB5F5">
                <a:shade val="50000"/>
              </a:srgbClr>
            </a:lnRef>
            <a:fillRef idx="1">
              <a:srgbClr val="4AB5F5"/>
            </a:fillRef>
            <a:effectRef idx="0">
              <a:srgbClr val="4AB5F5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500">
                <a:solidFill>
                  <a:srgbClr val="333333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>
              <p:custDataLst>
                <p:tags r:id="rId10"/>
              </p:custDataLst>
            </p:nvPr>
          </p:nvSpPr>
          <p:spPr>
            <a:xfrm>
              <a:off x="1316003" y="2236627"/>
              <a:ext cx="970166" cy="843804"/>
            </a:xfrm>
            <a:custGeom>
              <a:avLst/>
              <a:gdLst>
                <a:gd name="connsiteX0" fmla="*/ 463709 w 1872000"/>
                <a:gd name="connsiteY0" fmla="*/ 0 h 1642242"/>
                <a:gd name="connsiteX1" fmla="*/ 1408291 w 1872000"/>
                <a:gd name="connsiteY1" fmla="*/ 0 h 1642242"/>
                <a:gd name="connsiteX2" fmla="*/ 1459327 w 1872000"/>
                <a:gd name="connsiteY2" fmla="*/ 31542 h 1642242"/>
                <a:gd name="connsiteX3" fmla="*/ 1518577 w 1872000"/>
                <a:gd name="connsiteY3" fmla="*/ 81274 h 1642242"/>
                <a:gd name="connsiteX4" fmla="*/ 1870181 w 1872000"/>
                <a:gd name="connsiteY4" fmla="*/ 784484 h 1642242"/>
                <a:gd name="connsiteX5" fmla="*/ 1872000 w 1872000"/>
                <a:gd name="connsiteY5" fmla="*/ 821121 h 1642242"/>
                <a:gd name="connsiteX6" fmla="*/ 1870181 w 1872000"/>
                <a:gd name="connsiteY6" fmla="*/ 857758 h 1642242"/>
                <a:gd name="connsiteX7" fmla="*/ 1518577 w 1872000"/>
                <a:gd name="connsiteY7" fmla="*/ 1560969 h 1642242"/>
                <a:gd name="connsiteX8" fmla="*/ 1459327 w 1872000"/>
                <a:gd name="connsiteY8" fmla="*/ 1610700 h 1642242"/>
                <a:gd name="connsiteX9" fmla="*/ 1408291 w 1872000"/>
                <a:gd name="connsiteY9" fmla="*/ 1642242 h 1642242"/>
                <a:gd name="connsiteX10" fmla="*/ 463709 w 1872000"/>
                <a:gd name="connsiteY10" fmla="*/ 1642242 h 1642242"/>
                <a:gd name="connsiteX11" fmla="*/ 412673 w 1872000"/>
                <a:gd name="connsiteY11" fmla="*/ 1610700 h 1642242"/>
                <a:gd name="connsiteX12" fmla="*/ 353425 w 1872000"/>
                <a:gd name="connsiteY12" fmla="*/ 1560970 h 1642242"/>
                <a:gd name="connsiteX13" fmla="*/ 1819 w 1872000"/>
                <a:gd name="connsiteY13" fmla="*/ 857758 h 1642242"/>
                <a:gd name="connsiteX14" fmla="*/ 0 w 1872000"/>
                <a:gd name="connsiteY14" fmla="*/ 821121 h 1642242"/>
                <a:gd name="connsiteX15" fmla="*/ 1819 w 1872000"/>
                <a:gd name="connsiteY15" fmla="*/ 784484 h 1642242"/>
                <a:gd name="connsiteX16" fmla="*/ 353425 w 1872000"/>
                <a:gd name="connsiteY16" fmla="*/ 81272 h 1642242"/>
                <a:gd name="connsiteX17" fmla="*/ 412673 w 1872000"/>
                <a:gd name="connsiteY17" fmla="*/ 31542 h 16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2000" h="1642242">
                  <a:moveTo>
                    <a:pt x="463709" y="0"/>
                  </a:moveTo>
                  <a:lnTo>
                    <a:pt x="1408291" y="0"/>
                  </a:lnTo>
                  <a:lnTo>
                    <a:pt x="1459327" y="31542"/>
                  </a:lnTo>
                  <a:lnTo>
                    <a:pt x="1518577" y="81274"/>
                  </a:lnTo>
                  <a:lnTo>
                    <a:pt x="1870181" y="784484"/>
                  </a:lnTo>
                  <a:lnTo>
                    <a:pt x="1872000" y="821121"/>
                  </a:lnTo>
                  <a:lnTo>
                    <a:pt x="1870181" y="857758"/>
                  </a:lnTo>
                  <a:lnTo>
                    <a:pt x="1518577" y="1560969"/>
                  </a:lnTo>
                  <a:lnTo>
                    <a:pt x="1459327" y="1610700"/>
                  </a:lnTo>
                  <a:lnTo>
                    <a:pt x="1408291" y="1642242"/>
                  </a:lnTo>
                  <a:lnTo>
                    <a:pt x="463709" y="1642242"/>
                  </a:lnTo>
                  <a:lnTo>
                    <a:pt x="412673" y="1610700"/>
                  </a:lnTo>
                  <a:lnTo>
                    <a:pt x="353425" y="1560970"/>
                  </a:lnTo>
                  <a:lnTo>
                    <a:pt x="1819" y="857758"/>
                  </a:lnTo>
                  <a:lnTo>
                    <a:pt x="0" y="821121"/>
                  </a:lnTo>
                  <a:lnTo>
                    <a:pt x="1819" y="784484"/>
                  </a:lnTo>
                  <a:lnTo>
                    <a:pt x="353425" y="81272"/>
                  </a:lnTo>
                  <a:lnTo>
                    <a:pt x="412673" y="315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38100" dist="381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rgbClr val="4AB5F5">
                <a:shade val="50000"/>
              </a:srgbClr>
            </a:lnRef>
            <a:fillRef idx="1">
              <a:srgbClr val="4AB5F5"/>
            </a:fillRef>
            <a:effectRef idx="0">
              <a:srgbClr val="4AB5F5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sz="1800" b="1" dirty="0">
                  <a:solidFill>
                    <a:srgbClr val="E7E6E6">
                      <a:lumMod val="25000"/>
                    </a:srgbClr>
                  </a:solidFill>
                  <a:sym typeface="Arial" panose="020B0604020202020204" pitchFamily="34" charset="0"/>
                </a:rPr>
                <a:t>一</a:t>
              </a:r>
            </a:p>
          </p:txBody>
        </p:sp>
      </p:grpSp>
      <p:grpSp>
        <p:nvGrpSpPr>
          <p:cNvPr id="2" name="组合 1"/>
          <p:cNvGrpSpPr/>
          <p:nvPr>
            <p:custDataLst>
              <p:tags r:id="rId6"/>
            </p:custDataLst>
          </p:nvPr>
        </p:nvGrpSpPr>
        <p:grpSpPr>
          <a:xfrm>
            <a:off x="137636" y="3762376"/>
            <a:ext cx="766763" cy="674846"/>
            <a:chOff x="995205" y="1951558"/>
            <a:chExt cx="1611760" cy="1413942"/>
          </a:xfrm>
        </p:grpSpPr>
        <p:sp>
          <p:nvSpPr>
            <p:cNvPr id="6" name="任意多边形 5"/>
            <p:cNvSpPr/>
            <p:nvPr>
              <p:custDataLst>
                <p:tags r:id="rId7"/>
              </p:custDataLst>
            </p:nvPr>
          </p:nvSpPr>
          <p:spPr>
            <a:xfrm>
              <a:off x="995205" y="1951558"/>
              <a:ext cx="1611760" cy="1413942"/>
            </a:xfrm>
            <a:custGeom>
              <a:avLst/>
              <a:gdLst>
                <a:gd name="connsiteX0" fmla="*/ 463709 w 1872000"/>
                <a:gd name="connsiteY0" fmla="*/ 0 h 1642242"/>
                <a:gd name="connsiteX1" fmla="*/ 1408291 w 1872000"/>
                <a:gd name="connsiteY1" fmla="*/ 0 h 1642242"/>
                <a:gd name="connsiteX2" fmla="*/ 1459327 w 1872000"/>
                <a:gd name="connsiteY2" fmla="*/ 31542 h 1642242"/>
                <a:gd name="connsiteX3" fmla="*/ 1518577 w 1872000"/>
                <a:gd name="connsiteY3" fmla="*/ 81274 h 1642242"/>
                <a:gd name="connsiteX4" fmla="*/ 1870181 w 1872000"/>
                <a:gd name="connsiteY4" fmla="*/ 784484 h 1642242"/>
                <a:gd name="connsiteX5" fmla="*/ 1872000 w 1872000"/>
                <a:gd name="connsiteY5" fmla="*/ 821121 h 1642242"/>
                <a:gd name="connsiteX6" fmla="*/ 1870181 w 1872000"/>
                <a:gd name="connsiteY6" fmla="*/ 857758 h 1642242"/>
                <a:gd name="connsiteX7" fmla="*/ 1518577 w 1872000"/>
                <a:gd name="connsiteY7" fmla="*/ 1560969 h 1642242"/>
                <a:gd name="connsiteX8" fmla="*/ 1459327 w 1872000"/>
                <a:gd name="connsiteY8" fmla="*/ 1610700 h 1642242"/>
                <a:gd name="connsiteX9" fmla="*/ 1408291 w 1872000"/>
                <a:gd name="connsiteY9" fmla="*/ 1642242 h 1642242"/>
                <a:gd name="connsiteX10" fmla="*/ 463709 w 1872000"/>
                <a:gd name="connsiteY10" fmla="*/ 1642242 h 1642242"/>
                <a:gd name="connsiteX11" fmla="*/ 412673 w 1872000"/>
                <a:gd name="connsiteY11" fmla="*/ 1610700 h 1642242"/>
                <a:gd name="connsiteX12" fmla="*/ 353425 w 1872000"/>
                <a:gd name="connsiteY12" fmla="*/ 1560970 h 1642242"/>
                <a:gd name="connsiteX13" fmla="*/ 1819 w 1872000"/>
                <a:gd name="connsiteY13" fmla="*/ 857758 h 1642242"/>
                <a:gd name="connsiteX14" fmla="*/ 0 w 1872000"/>
                <a:gd name="connsiteY14" fmla="*/ 821121 h 1642242"/>
                <a:gd name="connsiteX15" fmla="*/ 1819 w 1872000"/>
                <a:gd name="connsiteY15" fmla="*/ 784484 h 1642242"/>
                <a:gd name="connsiteX16" fmla="*/ 353425 w 1872000"/>
                <a:gd name="connsiteY16" fmla="*/ 81272 h 1642242"/>
                <a:gd name="connsiteX17" fmla="*/ 412673 w 1872000"/>
                <a:gd name="connsiteY17" fmla="*/ 31542 h 16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2000" h="1642242">
                  <a:moveTo>
                    <a:pt x="463709" y="0"/>
                  </a:moveTo>
                  <a:lnTo>
                    <a:pt x="1408291" y="0"/>
                  </a:lnTo>
                  <a:lnTo>
                    <a:pt x="1459327" y="31542"/>
                  </a:lnTo>
                  <a:lnTo>
                    <a:pt x="1518577" y="81274"/>
                  </a:lnTo>
                  <a:lnTo>
                    <a:pt x="1870181" y="784484"/>
                  </a:lnTo>
                  <a:lnTo>
                    <a:pt x="1872000" y="821121"/>
                  </a:lnTo>
                  <a:lnTo>
                    <a:pt x="1870181" y="857758"/>
                  </a:lnTo>
                  <a:lnTo>
                    <a:pt x="1518577" y="1560969"/>
                  </a:lnTo>
                  <a:lnTo>
                    <a:pt x="1459327" y="1610700"/>
                  </a:lnTo>
                  <a:lnTo>
                    <a:pt x="1408291" y="1642242"/>
                  </a:lnTo>
                  <a:lnTo>
                    <a:pt x="463709" y="1642242"/>
                  </a:lnTo>
                  <a:lnTo>
                    <a:pt x="412673" y="1610700"/>
                  </a:lnTo>
                  <a:lnTo>
                    <a:pt x="353425" y="1560970"/>
                  </a:lnTo>
                  <a:lnTo>
                    <a:pt x="1819" y="857758"/>
                  </a:lnTo>
                  <a:lnTo>
                    <a:pt x="0" y="821121"/>
                  </a:lnTo>
                  <a:lnTo>
                    <a:pt x="1819" y="784484"/>
                  </a:lnTo>
                  <a:lnTo>
                    <a:pt x="353425" y="81272"/>
                  </a:lnTo>
                  <a:lnTo>
                    <a:pt x="412673" y="31542"/>
                  </a:lnTo>
                  <a:close/>
                </a:path>
              </a:pathLst>
            </a:custGeom>
            <a:ln>
              <a:noFill/>
            </a:ln>
            <a:effectLst>
              <a:outerShdw blurRad="25400" dist="25400" dir="13500000" algn="br" rotWithShape="0">
                <a:prstClr val="black">
                  <a:alpha val="25000"/>
                </a:prstClr>
              </a:outerShdw>
            </a:effectLst>
          </p:spPr>
          <p:style>
            <a:lnRef idx="2">
              <a:srgbClr val="4AB5F5">
                <a:shade val="50000"/>
              </a:srgbClr>
            </a:lnRef>
            <a:fillRef idx="1">
              <a:srgbClr val="4AB5F5"/>
            </a:fillRef>
            <a:effectRef idx="0">
              <a:srgbClr val="4AB5F5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500">
                <a:solidFill>
                  <a:srgbClr val="333333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8"/>
              </p:custDataLst>
            </p:nvPr>
          </p:nvSpPr>
          <p:spPr>
            <a:xfrm>
              <a:off x="1316003" y="2236627"/>
              <a:ext cx="970166" cy="843804"/>
            </a:xfrm>
            <a:custGeom>
              <a:avLst/>
              <a:gdLst>
                <a:gd name="connsiteX0" fmla="*/ 463709 w 1872000"/>
                <a:gd name="connsiteY0" fmla="*/ 0 h 1642242"/>
                <a:gd name="connsiteX1" fmla="*/ 1408291 w 1872000"/>
                <a:gd name="connsiteY1" fmla="*/ 0 h 1642242"/>
                <a:gd name="connsiteX2" fmla="*/ 1459327 w 1872000"/>
                <a:gd name="connsiteY2" fmla="*/ 31542 h 1642242"/>
                <a:gd name="connsiteX3" fmla="*/ 1518577 w 1872000"/>
                <a:gd name="connsiteY3" fmla="*/ 81274 h 1642242"/>
                <a:gd name="connsiteX4" fmla="*/ 1870181 w 1872000"/>
                <a:gd name="connsiteY4" fmla="*/ 784484 h 1642242"/>
                <a:gd name="connsiteX5" fmla="*/ 1872000 w 1872000"/>
                <a:gd name="connsiteY5" fmla="*/ 821121 h 1642242"/>
                <a:gd name="connsiteX6" fmla="*/ 1870181 w 1872000"/>
                <a:gd name="connsiteY6" fmla="*/ 857758 h 1642242"/>
                <a:gd name="connsiteX7" fmla="*/ 1518577 w 1872000"/>
                <a:gd name="connsiteY7" fmla="*/ 1560969 h 1642242"/>
                <a:gd name="connsiteX8" fmla="*/ 1459327 w 1872000"/>
                <a:gd name="connsiteY8" fmla="*/ 1610700 h 1642242"/>
                <a:gd name="connsiteX9" fmla="*/ 1408291 w 1872000"/>
                <a:gd name="connsiteY9" fmla="*/ 1642242 h 1642242"/>
                <a:gd name="connsiteX10" fmla="*/ 463709 w 1872000"/>
                <a:gd name="connsiteY10" fmla="*/ 1642242 h 1642242"/>
                <a:gd name="connsiteX11" fmla="*/ 412673 w 1872000"/>
                <a:gd name="connsiteY11" fmla="*/ 1610700 h 1642242"/>
                <a:gd name="connsiteX12" fmla="*/ 353425 w 1872000"/>
                <a:gd name="connsiteY12" fmla="*/ 1560970 h 1642242"/>
                <a:gd name="connsiteX13" fmla="*/ 1819 w 1872000"/>
                <a:gd name="connsiteY13" fmla="*/ 857758 h 1642242"/>
                <a:gd name="connsiteX14" fmla="*/ 0 w 1872000"/>
                <a:gd name="connsiteY14" fmla="*/ 821121 h 1642242"/>
                <a:gd name="connsiteX15" fmla="*/ 1819 w 1872000"/>
                <a:gd name="connsiteY15" fmla="*/ 784484 h 1642242"/>
                <a:gd name="connsiteX16" fmla="*/ 353425 w 1872000"/>
                <a:gd name="connsiteY16" fmla="*/ 81272 h 1642242"/>
                <a:gd name="connsiteX17" fmla="*/ 412673 w 1872000"/>
                <a:gd name="connsiteY17" fmla="*/ 31542 h 16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2000" h="1642242">
                  <a:moveTo>
                    <a:pt x="463709" y="0"/>
                  </a:moveTo>
                  <a:lnTo>
                    <a:pt x="1408291" y="0"/>
                  </a:lnTo>
                  <a:lnTo>
                    <a:pt x="1459327" y="31542"/>
                  </a:lnTo>
                  <a:lnTo>
                    <a:pt x="1518577" y="81274"/>
                  </a:lnTo>
                  <a:lnTo>
                    <a:pt x="1870181" y="784484"/>
                  </a:lnTo>
                  <a:lnTo>
                    <a:pt x="1872000" y="821121"/>
                  </a:lnTo>
                  <a:lnTo>
                    <a:pt x="1870181" y="857758"/>
                  </a:lnTo>
                  <a:lnTo>
                    <a:pt x="1518577" y="1560969"/>
                  </a:lnTo>
                  <a:lnTo>
                    <a:pt x="1459327" y="1610700"/>
                  </a:lnTo>
                  <a:lnTo>
                    <a:pt x="1408291" y="1642242"/>
                  </a:lnTo>
                  <a:lnTo>
                    <a:pt x="463709" y="1642242"/>
                  </a:lnTo>
                  <a:lnTo>
                    <a:pt x="412673" y="1610700"/>
                  </a:lnTo>
                  <a:lnTo>
                    <a:pt x="353425" y="1560970"/>
                  </a:lnTo>
                  <a:lnTo>
                    <a:pt x="1819" y="857758"/>
                  </a:lnTo>
                  <a:lnTo>
                    <a:pt x="0" y="821121"/>
                  </a:lnTo>
                  <a:lnTo>
                    <a:pt x="1819" y="784484"/>
                  </a:lnTo>
                  <a:lnTo>
                    <a:pt x="353425" y="81272"/>
                  </a:lnTo>
                  <a:lnTo>
                    <a:pt x="412673" y="315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38100" dist="381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rgbClr val="4AB5F5">
                <a:shade val="50000"/>
              </a:srgbClr>
            </a:lnRef>
            <a:fillRef idx="1">
              <a:srgbClr val="4AB5F5"/>
            </a:fillRef>
            <a:effectRef idx="0">
              <a:srgbClr val="4AB5F5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sz="1800" b="1" dirty="0">
                  <a:solidFill>
                    <a:srgbClr val="E7E6E6">
                      <a:lumMod val="25000"/>
                    </a:srgbClr>
                  </a:solidFill>
                  <a:sym typeface="Arial" panose="020B0604020202020204" pitchFamily="34" charset="0"/>
                </a:rPr>
                <a:t>二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2296001" y="2156937"/>
            <a:ext cx="4050030" cy="83869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zh-CN" altLang="en-US" sz="50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自然数</a:t>
            </a:r>
          </a:p>
        </p:txBody>
      </p:sp>
      <p:sp>
        <p:nvSpPr>
          <p:cNvPr id="9" name="矩形 8"/>
          <p:cNvSpPr/>
          <p:nvPr/>
        </p:nvSpPr>
        <p:spPr>
          <a:xfrm>
            <a:off x="4006682" y="4035267"/>
            <a:ext cx="494367" cy="838691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5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zh-CN" altLang="en-US" sz="3300" dirty="0"/>
              <a:t>创设情境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8650" y="942975"/>
            <a:ext cx="7886700" cy="409146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2100" dirty="0"/>
              <a:t>        </a:t>
            </a:r>
            <a:r>
              <a:rPr lang="zh-CN" altLang="en-US" sz="2100" dirty="0"/>
              <a:t>当测量和计算的结果不是整数时，又引入了一个什么数？</a:t>
            </a:r>
            <a:endParaRPr lang="zh-CN" altLang="en-US" dirty="0"/>
          </a:p>
          <a:p>
            <a:pPr>
              <a:lnSpc>
                <a:spcPct val="200000"/>
              </a:lnSpc>
            </a:pPr>
            <a:r>
              <a:rPr lang="zh-CN" altLang="en-US" dirty="0"/>
              <a:t>          </a:t>
            </a:r>
          </a:p>
          <a:p>
            <a:pPr>
              <a:lnSpc>
                <a:spcPct val="200000"/>
              </a:lnSpc>
            </a:pPr>
            <a:r>
              <a:rPr lang="zh-CN" altLang="en-US" dirty="0"/>
              <a:t>          </a:t>
            </a:r>
          </a:p>
          <a:p>
            <a:pPr>
              <a:lnSpc>
                <a:spcPct val="200000"/>
              </a:lnSpc>
            </a:pPr>
            <a:r>
              <a:rPr lang="zh-CN" altLang="en-US" sz="2100" dirty="0"/>
              <a:t>          某市某一天的最高气温是零上</a:t>
            </a:r>
            <a:r>
              <a:rPr lang="en-US" altLang="zh-CN" sz="2100" dirty="0"/>
              <a:t>5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，最低气温是零下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5℃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，要表示这两个温度，都记作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5℃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就不能把它们区别清楚，那么应该怎么表示呢？</a:t>
            </a:r>
            <a:r>
              <a:rPr lang="zh-CN" altLang="en-US" sz="2100" b="1" dirty="0"/>
              <a:t>  </a:t>
            </a:r>
          </a:p>
        </p:txBody>
      </p: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>
            <a:off x="628650" y="912969"/>
            <a:ext cx="75632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  <a:gs pos="26000">
                  <a:schemeClr val="accent2"/>
                </a:gs>
                <a:gs pos="58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>
            <p:custDataLst>
              <p:tags r:id="rId5"/>
            </p:custDataLst>
          </p:nvPr>
        </p:nvGrpSpPr>
        <p:grpSpPr>
          <a:xfrm>
            <a:off x="137636" y="1032510"/>
            <a:ext cx="766763" cy="674846"/>
            <a:chOff x="995205" y="1951558"/>
            <a:chExt cx="1611760" cy="1413942"/>
          </a:xfrm>
        </p:grpSpPr>
        <p:sp>
          <p:nvSpPr>
            <p:cNvPr id="25" name="任意多边形 24"/>
            <p:cNvSpPr/>
            <p:nvPr>
              <p:custDataLst>
                <p:tags r:id="rId9"/>
              </p:custDataLst>
            </p:nvPr>
          </p:nvSpPr>
          <p:spPr>
            <a:xfrm>
              <a:off x="995205" y="1951558"/>
              <a:ext cx="1611760" cy="1413942"/>
            </a:xfrm>
            <a:custGeom>
              <a:avLst/>
              <a:gdLst>
                <a:gd name="connsiteX0" fmla="*/ 463709 w 1872000"/>
                <a:gd name="connsiteY0" fmla="*/ 0 h 1642242"/>
                <a:gd name="connsiteX1" fmla="*/ 1408291 w 1872000"/>
                <a:gd name="connsiteY1" fmla="*/ 0 h 1642242"/>
                <a:gd name="connsiteX2" fmla="*/ 1459327 w 1872000"/>
                <a:gd name="connsiteY2" fmla="*/ 31542 h 1642242"/>
                <a:gd name="connsiteX3" fmla="*/ 1518577 w 1872000"/>
                <a:gd name="connsiteY3" fmla="*/ 81274 h 1642242"/>
                <a:gd name="connsiteX4" fmla="*/ 1870181 w 1872000"/>
                <a:gd name="connsiteY4" fmla="*/ 784484 h 1642242"/>
                <a:gd name="connsiteX5" fmla="*/ 1872000 w 1872000"/>
                <a:gd name="connsiteY5" fmla="*/ 821121 h 1642242"/>
                <a:gd name="connsiteX6" fmla="*/ 1870181 w 1872000"/>
                <a:gd name="connsiteY6" fmla="*/ 857758 h 1642242"/>
                <a:gd name="connsiteX7" fmla="*/ 1518577 w 1872000"/>
                <a:gd name="connsiteY7" fmla="*/ 1560969 h 1642242"/>
                <a:gd name="connsiteX8" fmla="*/ 1459327 w 1872000"/>
                <a:gd name="connsiteY8" fmla="*/ 1610700 h 1642242"/>
                <a:gd name="connsiteX9" fmla="*/ 1408291 w 1872000"/>
                <a:gd name="connsiteY9" fmla="*/ 1642242 h 1642242"/>
                <a:gd name="connsiteX10" fmla="*/ 463709 w 1872000"/>
                <a:gd name="connsiteY10" fmla="*/ 1642242 h 1642242"/>
                <a:gd name="connsiteX11" fmla="*/ 412673 w 1872000"/>
                <a:gd name="connsiteY11" fmla="*/ 1610700 h 1642242"/>
                <a:gd name="connsiteX12" fmla="*/ 353425 w 1872000"/>
                <a:gd name="connsiteY12" fmla="*/ 1560970 h 1642242"/>
                <a:gd name="connsiteX13" fmla="*/ 1819 w 1872000"/>
                <a:gd name="connsiteY13" fmla="*/ 857758 h 1642242"/>
                <a:gd name="connsiteX14" fmla="*/ 0 w 1872000"/>
                <a:gd name="connsiteY14" fmla="*/ 821121 h 1642242"/>
                <a:gd name="connsiteX15" fmla="*/ 1819 w 1872000"/>
                <a:gd name="connsiteY15" fmla="*/ 784484 h 1642242"/>
                <a:gd name="connsiteX16" fmla="*/ 353425 w 1872000"/>
                <a:gd name="connsiteY16" fmla="*/ 81272 h 1642242"/>
                <a:gd name="connsiteX17" fmla="*/ 412673 w 1872000"/>
                <a:gd name="connsiteY17" fmla="*/ 31542 h 16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2000" h="1642242">
                  <a:moveTo>
                    <a:pt x="463709" y="0"/>
                  </a:moveTo>
                  <a:lnTo>
                    <a:pt x="1408291" y="0"/>
                  </a:lnTo>
                  <a:lnTo>
                    <a:pt x="1459327" y="31542"/>
                  </a:lnTo>
                  <a:lnTo>
                    <a:pt x="1518577" y="81274"/>
                  </a:lnTo>
                  <a:lnTo>
                    <a:pt x="1870181" y="784484"/>
                  </a:lnTo>
                  <a:lnTo>
                    <a:pt x="1872000" y="821121"/>
                  </a:lnTo>
                  <a:lnTo>
                    <a:pt x="1870181" y="857758"/>
                  </a:lnTo>
                  <a:lnTo>
                    <a:pt x="1518577" y="1560969"/>
                  </a:lnTo>
                  <a:lnTo>
                    <a:pt x="1459327" y="1610700"/>
                  </a:lnTo>
                  <a:lnTo>
                    <a:pt x="1408291" y="1642242"/>
                  </a:lnTo>
                  <a:lnTo>
                    <a:pt x="463709" y="1642242"/>
                  </a:lnTo>
                  <a:lnTo>
                    <a:pt x="412673" y="1610700"/>
                  </a:lnTo>
                  <a:lnTo>
                    <a:pt x="353425" y="1560970"/>
                  </a:lnTo>
                  <a:lnTo>
                    <a:pt x="1819" y="857758"/>
                  </a:lnTo>
                  <a:lnTo>
                    <a:pt x="0" y="821121"/>
                  </a:lnTo>
                  <a:lnTo>
                    <a:pt x="1819" y="784484"/>
                  </a:lnTo>
                  <a:lnTo>
                    <a:pt x="353425" y="81272"/>
                  </a:lnTo>
                  <a:lnTo>
                    <a:pt x="412673" y="31542"/>
                  </a:lnTo>
                  <a:close/>
                </a:path>
              </a:pathLst>
            </a:custGeom>
            <a:ln>
              <a:noFill/>
            </a:ln>
            <a:effectLst>
              <a:outerShdw blurRad="25400" dist="25400" dir="13500000" algn="br" rotWithShape="0">
                <a:prstClr val="black">
                  <a:alpha val="25000"/>
                </a:prstClr>
              </a:outerShdw>
            </a:effectLst>
          </p:spPr>
          <p:style>
            <a:lnRef idx="2">
              <a:srgbClr val="4AB5F5">
                <a:shade val="50000"/>
              </a:srgbClr>
            </a:lnRef>
            <a:fillRef idx="1">
              <a:srgbClr val="4AB5F5"/>
            </a:fillRef>
            <a:effectRef idx="0">
              <a:srgbClr val="4AB5F5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500">
                <a:solidFill>
                  <a:srgbClr val="333333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>
              <p:custDataLst>
                <p:tags r:id="rId10"/>
              </p:custDataLst>
            </p:nvPr>
          </p:nvSpPr>
          <p:spPr>
            <a:xfrm>
              <a:off x="1316003" y="2236627"/>
              <a:ext cx="970166" cy="843804"/>
            </a:xfrm>
            <a:custGeom>
              <a:avLst/>
              <a:gdLst>
                <a:gd name="connsiteX0" fmla="*/ 463709 w 1872000"/>
                <a:gd name="connsiteY0" fmla="*/ 0 h 1642242"/>
                <a:gd name="connsiteX1" fmla="*/ 1408291 w 1872000"/>
                <a:gd name="connsiteY1" fmla="*/ 0 h 1642242"/>
                <a:gd name="connsiteX2" fmla="*/ 1459327 w 1872000"/>
                <a:gd name="connsiteY2" fmla="*/ 31542 h 1642242"/>
                <a:gd name="connsiteX3" fmla="*/ 1518577 w 1872000"/>
                <a:gd name="connsiteY3" fmla="*/ 81274 h 1642242"/>
                <a:gd name="connsiteX4" fmla="*/ 1870181 w 1872000"/>
                <a:gd name="connsiteY4" fmla="*/ 784484 h 1642242"/>
                <a:gd name="connsiteX5" fmla="*/ 1872000 w 1872000"/>
                <a:gd name="connsiteY5" fmla="*/ 821121 h 1642242"/>
                <a:gd name="connsiteX6" fmla="*/ 1870181 w 1872000"/>
                <a:gd name="connsiteY6" fmla="*/ 857758 h 1642242"/>
                <a:gd name="connsiteX7" fmla="*/ 1518577 w 1872000"/>
                <a:gd name="connsiteY7" fmla="*/ 1560969 h 1642242"/>
                <a:gd name="connsiteX8" fmla="*/ 1459327 w 1872000"/>
                <a:gd name="connsiteY8" fmla="*/ 1610700 h 1642242"/>
                <a:gd name="connsiteX9" fmla="*/ 1408291 w 1872000"/>
                <a:gd name="connsiteY9" fmla="*/ 1642242 h 1642242"/>
                <a:gd name="connsiteX10" fmla="*/ 463709 w 1872000"/>
                <a:gd name="connsiteY10" fmla="*/ 1642242 h 1642242"/>
                <a:gd name="connsiteX11" fmla="*/ 412673 w 1872000"/>
                <a:gd name="connsiteY11" fmla="*/ 1610700 h 1642242"/>
                <a:gd name="connsiteX12" fmla="*/ 353425 w 1872000"/>
                <a:gd name="connsiteY12" fmla="*/ 1560970 h 1642242"/>
                <a:gd name="connsiteX13" fmla="*/ 1819 w 1872000"/>
                <a:gd name="connsiteY13" fmla="*/ 857758 h 1642242"/>
                <a:gd name="connsiteX14" fmla="*/ 0 w 1872000"/>
                <a:gd name="connsiteY14" fmla="*/ 821121 h 1642242"/>
                <a:gd name="connsiteX15" fmla="*/ 1819 w 1872000"/>
                <a:gd name="connsiteY15" fmla="*/ 784484 h 1642242"/>
                <a:gd name="connsiteX16" fmla="*/ 353425 w 1872000"/>
                <a:gd name="connsiteY16" fmla="*/ 81272 h 1642242"/>
                <a:gd name="connsiteX17" fmla="*/ 412673 w 1872000"/>
                <a:gd name="connsiteY17" fmla="*/ 31542 h 16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2000" h="1642242">
                  <a:moveTo>
                    <a:pt x="463709" y="0"/>
                  </a:moveTo>
                  <a:lnTo>
                    <a:pt x="1408291" y="0"/>
                  </a:lnTo>
                  <a:lnTo>
                    <a:pt x="1459327" y="31542"/>
                  </a:lnTo>
                  <a:lnTo>
                    <a:pt x="1518577" y="81274"/>
                  </a:lnTo>
                  <a:lnTo>
                    <a:pt x="1870181" y="784484"/>
                  </a:lnTo>
                  <a:lnTo>
                    <a:pt x="1872000" y="821121"/>
                  </a:lnTo>
                  <a:lnTo>
                    <a:pt x="1870181" y="857758"/>
                  </a:lnTo>
                  <a:lnTo>
                    <a:pt x="1518577" y="1560969"/>
                  </a:lnTo>
                  <a:lnTo>
                    <a:pt x="1459327" y="1610700"/>
                  </a:lnTo>
                  <a:lnTo>
                    <a:pt x="1408291" y="1642242"/>
                  </a:lnTo>
                  <a:lnTo>
                    <a:pt x="463709" y="1642242"/>
                  </a:lnTo>
                  <a:lnTo>
                    <a:pt x="412673" y="1610700"/>
                  </a:lnTo>
                  <a:lnTo>
                    <a:pt x="353425" y="1560970"/>
                  </a:lnTo>
                  <a:lnTo>
                    <a:pt x="1819" y="857758"/>
                  </a:lnTo>
                  <a:lnTo>
                    <a:pt x="0" y="821121"/>
                  </a:lnTo>
                  <a:lnTo>
                    <a:pt x="1819" y="784484"/>
                  </a:lnTo>
                  <a:lnTo>
                    <a:pt x="353425" y="81272"/>
                  </a:lnTo>
                  <a:lnTo>
                    <a:pt x="412673" y="315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38100" dist="381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rgbClr val="4AB5F5">
                <a:shade val="50000"/>
              </a:srgbClr>
            </a:lnRef>
            <a:fillRef idx="1">
              <a:srgbClr val="4AB5F5"/>
            </a:fillRef>
            <a:effectRef idx="0">
              <a:srgbClr val="4AB5F5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sz="1800" b="1" dirty="0">
                  <a:solidFill>
                    <a:srgbClr val="E7E6E6">
                      <a:lumMod val="25000"/>
                    </a:srgbClr>
                  </a:solidFill>
                  <a:sym typeface="Arial" panose="020B0604020202020204" pitchFamily="34" charset="0"/>
                </a:rPr>
                <a:t>三</a:t>
              </a:r>
            </a:p>
          </p:txBody>
        </p:sp>
      </p:grpSp>
      <p:grpSp>
        <p:nvGrpSpPr>
          <p:cNvPr id="2" name="组合 1"/>
          <p:cNvGrpSpPr/>
          <p:nvPr>
            <p:custDataLst>
              <p:tags r:id="rId6"/>
            </p:custDataLst>
          </p:nvPr>
        </p:nvGrpSpPr>
        <p:grpSpPr>
          <a:xfrm>
            <a:off x="137160" y="3137536"/>
            <a:ext cx="766763" cy="674846"/>
            <a:chOff x="995205" y="1951558"/>
            <a:chExt cx="1611760" cy="1413942"/>
          </a:xfrm>
        </p:grpSpPr>
        <p:sp>
          <p:nvSpPr>
            <p:cNvPr id="6" name="任意多边形 5"/>
            <p:cNvSpPr/>
            <p:nvPr>
              <p:custDataLst>
                <p:tags r:id="rId7"/>
              </p:custDataLst>
            </p:nvPr>
          </p:nvSpPr>
          <p:spPr>
            <a:xfrm>
              <a:off x="995205" y="1951558"/>
              <a:ext cx="1611760" cy="1413942"/>
            </a:xfrm>
            <a:custGeom>
              <a:avLst/>
              <a:gdLst>
                <a:gd name="connsiteX0" fmla="*/ 463709 w 1872000"/>
                <a:gd name="connsiteY0" fmla="*/ 0 h 1642242"/>
                <a:gd name="connsiteX1" fmla="*/ 1408291 w 1872000"/>
                <a:gd name="connsiteY1" fmla="*/ 0 h 1642242"/>
                <a:gd name="connsiteX2" fmla="*/ 1459327 w 1872000"/>
                <a:gd name="connsiteY2" fmla="*/ 31542 h 1642242"/>
                <a:gd name="connsiteX3" fmla="*/ 1518577 w 1872000"/>
                <a:gd name="connsiteY3" fmla="*/ 81274 h 1642242"/>
                <a:gd name="connsiteX4" fmla="*/ 1870181 w 1872000"/>
                <a:gd name="connsiteY4" fmla="*/ 784484 h 1642242"/>
                <a:gd name="connsiteX5" fmla="*/ 1872000 w 1872000"/>
                <a:gd name="connsiteY5" fmla="*/ 821121 h 1642242"/>
                <a:gd name="connsiteX6" fmla="*/ 1870181 w 1872000"/>
                <a:gd name="connsiteY6" fmla="*/ 857758 h 1642242"/>
                <a:gd name="connsiteX7" fmla="*/ 1518577 w 1872000"/>
                <a:gd name="connsiteY7" fmla="*/ 1560969 h 1642242"/>
                <a:gd name="connsiteX8" fmla="*/ 1459327 w 1872000"/>
                <a:gd name="connsiteY8" fmla="*/ 1610700 h 1642242"/>
                <a:gd name="connsiteX9" fmla="*/ 1408291 w 1872000"/>
                <a:gd name="connsiteY9" fmla="*/ 1642242 h 1642242"/>
                <a:gd name="connsiteX10" fmla="*/ 463709 w 1872000"/>
                <a:gd name="connsiteY10" fmla="*/ 1642242 h 1642242"/>
                <a:gd name="connsiteX11" fmla="*/ 412673 w 1872000"/>
                <a:gd name="connsiteY11" fmla="*/ 1610700 h 1642242"/>
                <a:gd name="connsiteX12" fmla="*/ 353425 w 1872000"/>
                <a:gd name="connsiteY12" fmla="*/ 1560970 h 1642242"/>
                <a:gd name="connsiteX13" fmla="*/ 1819 w 1872000"/>
                <a:gd name="connsiteY13" fmla="*/ 857758 h 1642242"/>
                <a:gd name="connsiteX14" fmla="*/ 0 w 1872000"/>
                <a:gd name="connsiteY14" fmla="*/ 821121 h 1642242"/>
                <a:gd name="connsiteX15" fmla="*/ 1819 w 1872000"/>
                <a:gd name="connsiteY15" fmla="*/ 784484 h 1642242"/>
                <a:gd name="connsiteX16" fmla="*/ 353425 w 1872000"/>
                <a:gd name="connsiteY16" fmla="*/ 81272 h 1642242"/>
                <a:gd name="connsiteX17" fmla="*/ 412673 w 1872000"/>
                <a:gd name="connsiteY17" fmla="*/ 31542 h 16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2000" h="1642242">
                  <a:moveTo>
                    <a:pt x="463709" y="0"/>
                  </a:moveTo>
                  <a:lnTo>
                    <a:pt x="1408291" y="0"/>
                  </a:lnTo>
                  <a:lnTo>
                    <a:pt x="1459327" y="31542"/>
                  </a:lnTo>
                  <a:lnTo>
                    <a:pt x="1518577" y="81274"/>
                  </a:lnTo>
                  <a:lnTo>
                    <a:pt x="1870181" y="784484"/>
                  </a:lnTo>
                  <a:lnTo>
                    <a:pt x="1872000" y="821121"/>
                  </a:lnTo>
                  <a:lnTo>
                    <a:pt x="1870181" y="857758"/>
                  </a:lnTo>
                  <a:lnTo>
                    <a:pt x="1518577" y="1560969"/>
                  </a:lnTo>
                  <a:lnTo>
                    <a:pt x="1459327" y="1610700"/>
                  </a:lnTo>
                  <a:lnTo>
                    <a:pt x="1408291" y="1642242"/>
                  </a:lnTo>
                  <a:lnTo>
                    <a:pt x="463709" y="1642242"/>
                  </a:lnTo>
                  <a:lnTo>
                    <a:pt x="412673" y="1610700"/>
                  </a:lnTo>
                  <a:lnTo>
                    <a:pt x="353425" y="1560970"/>
                  </a:lnTo>
                  <a:lnTo>
                    <a:pt x="1819" y="857758"/>
                  </a:lnTo>
                  <a:lnTo>
                    <a:pt x="0" y="821121"/>
                  </a:lnTo>
                  <a:lnTo>
                    <a:pt x="1819" y="784484"/>
                  </a:lnTo>
                  <a:lnTo>
                    <a:pt x="353425" y="81272"/>
                  </a:lnTo>
                  <a:lnTo>
                    <a:pt x="412673" y="31542"/>
                  </a:lnTo>
                  <a:close/>
                </a:path>
              </a:pathLst>
            </a:custGeom>
            <a:ln>
              <a:noFill/>
            </a:ln>
            <a:effectLst>
              <a:outerShdw blurRad="25400" dist="25400" dir="13500000" algn="br" rotWithShape="0">
                <a:prstClr val="black">
                  <a:alpha val="25000"/>
                </a:prstClr>
              </a:outerShdw>
            </a:effectLst>
          </p:spPr>
          <p:style>
            <a:lnRef idx="2">
              <a:srgbClr val="4AB5F5">
                <a:shade val="50000"/>
              </a:srgbClr>
            </a:lnRef>
            <a:fillRef idx="1">
              <a:srgbClr val="4AB5F5"/>
            </a:fillRef>
            <a:effectRef idx="0">
              <a:srgbClr val="4AB5F5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500">
                <a:solidFill>
                  <a:srgbClr val="333333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8"/>
              </p:custDataLst>
            </p:nvPr>
          </p:nvSpPr>
          <p:spPr>
            <a:xfrm>
              <a:off x="1316003" y="2236627"/>
              <a:ext cx="970166" cy="843804"/>
            </a:xfrm>
            <a:custGeom>
              <a:avLst/>
              <a:gdLst>
                <a:gd name="connsiteX0" fmla="*/ 463709 w 1872000"/>
                <a:gd name="connsiteY0" fmla="*/ 0 h 1642242"/>
                <a:gd name="connsiteX1" fmla="*/ 1408291 w 1872000"/>
                <a:gd name="connsiteY1" fmla="*/ 0 h 1642242"/>
                <a:gd name="connsiteX2" fmla="*/ 1459327 w 1872000"/>
                <a:gd name="connsiteY2" fmla="*/ 31542 h 1642242"/>
                <a:gd name="connsiteX3" fmla="*/ 1518577 w 1872000"/>
                <a:gd name="connsiteY3" fmla="*/ 81274 h 1642242"/>
                <a:gd name="connsiteX4" fmla="*/ 1870181 w 1872000"/>
                <a:gd name="connsiteY4" fmla="*/ 784484 h 1642242"/>
                <a:gd name="connsiteX5" fmla="*/ 1872000 w 1872000"/>
                <a:gd name="connsiteY5" fmla="*/ 821121 h 1642242"/>
                <a:gd name="connsiteX6" fmla="*/ 1870181 w 1872000"/>
                <a:gd name="connsiteY6" fmla="*/ 857758 h 1642242"/>
                <a:gd name="connsiteX7" fmla="*/ 1518577 w 1872000"/>
                <a:gd name="connsiteY7" fmla="*/ 1560969 h 1642242"/>
                <a:gd name="connsiteX8" fmla="*/ 1459327 w 1872000"/>
                <a:gd name="connsiteY8" fmla="*/ 1610700 h 1642242"/>
                <a:gd name="connsiteX9" fmla="*/ 1408291 w 1872000"/>
                <a:gd name="connsiteY9" fmla="*/ 1642242 h 1642242"/>
                <a:gd name="connsiteX10" fmla="*/ 463709 w 1872000"/>
                <a:gd name="connsiteY10" fmla="*/ 1642242 h 1642242"/>
                <a:gd name="connsiteX11" fmla="*/ 412673 w 1872000"/>
                <a:gd name="connsiteY11" fmla="*/ 1610700 h 1642242"/>
                <a:gd name="connsiteX12" fmla="*/ 353425 w 1872000"/>
                <a:gd name="connsiteY12" fmla="*/ 1560970 h 1642242"/>
                <a:gd name="connsiteX13" fmla="*/ 1819 w 1872000"/>
                <a:gd name="connsiteY13" fmla="*/ 857758 h 1642242"/>
                <a:gd name="connsiteX14" fmla="*/ 0 w 1872000"/>
                <a:gd name="connsiteY14" fmla="*/ 821121 h 1642242"/>
                <a:gd name="connsiteX15" fmla="*/ 1819 w 1872000"/>
                <a:gd name="connsiteY15" fmla="*/ 784484 h 1642242"/>
                <a:gd name="connsiteX16" fmla="*/ 353425 w 1872000"/>
                <a:gd name="connsiteY16" fmla="*/ 81272 h 1642242"/>
                <a:gd name="connsiteX17" fmla="*/ 412673 w 1872000"/>
                <a:gd name="connsiteY17" fmla="*/ 31542 h 16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2000" h="1642242">
                  <a:moveTo>
                    <a:pt x="463709" y="0"/>
                  </a:moveTo>
                  <a:lnTo>
                    <a:pt x="1408291" y="0"/>
                  </a:lnTo>
                  <a:lnTo>
                    <a:pt x="1459327" y="31542"/>
                  </a:lnTo>
                  <a:lnTo>
                    <a:pt x="1518577" y="81274"/>
                  </a:lnTo>
                  <a:lnTo>
                    <a:pt x="1870181" y="784484"/>
                  </a:lnTo>
                  <a:lnTo>
                    <a:pt x="1872000" y="821121"/>
                  </a:lnTo>
                  <a:lnTo>
                    <a:pt x="1870181" y="857758"/>
                  </a:lnTo>
                  <a:lnTo>
                    <a:pt x="1518577" y="1560969"/>
                  </a:lnTo>
                  <a:lnTo>
                    <a:pt x="1459327" y="1610700"/>
                  </a:lnTo>
                  <a:lnTo>
                    <a:pt x="1408291" y="1642242"/>
                  </a:lnTo>
                  <a:lnTo>
                    <a:pt x="463709" y="1642242"/>
                  </a:lnTo>
                  <a:lnTo>
                    <a:pt x="412673" y="1610700"/>
                  </a:lnTo>
                  <a:lnTo>
                    <a:pt x="353425" y="1560970"/>
                  </a:lnTo>
                  <a:lnTo>
                    <a:pt x="1819" y="857758"/>
                  </a:lnTo>
                  <a:lnTo>
                    <a:pt x="0" y="821121"/>
                  </a:lnTo>
                  <a:lnTo>
                    <a:pt x="1819" y="784484"/>
                  </a:lnTo>
                  <a:lnTo>
                    <a:pt x="353425" y="81272"/>
                  </a:lnTo>
                  <a:lnTo>
                    <a:pt x="412673" y="315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38100" dist="381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rgbClr val="4AB5F5">
                <a:shade val="50000"/>
              </a:srgbClr>
            </a:lnRef>
            <a:fillRef idx="1">
              <a:srgbClr val="4AB5F5"/>
            </a:fillRef>
            <a:effectRef idx="0">
              <a:srgbClr val="4AB5F5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sz="1800" b="1" dirty="0">
                  <a:solidFill>
                    <a:srgbClr val="E7E6E6">
                      <a:lumMod val="25000"/>
                    </a:srgbClr>
                  </a:solidFill>
                  <a:sym typeface="Arial" panose="020B0604020202020204" pitchFamily="34" charset="0"/>
                </a:rPr>
                <a:t>四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2306955" y="1866424"/>
            <a:ext cx="4050030" cy="83869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zh-CN" altLang="en-US" sz="5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分数（小数）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2"/>
            </p:custDataLst>
          </p:nvPr>
        </p:nvSpPr>
        <p:spPr>
          <a:xfrm>
            <a:off x="3112295" y="2781300"/>
            <a:ext cx="2918222" cy="1687116"/>
          </a:xfrm>
          <a:custGeom>
            <a:avLst/>
            <a:gdLst/>
            <a:ahLst/>
            <a:cxnLst/>
            <a:rect l="l" t="t" r="r" b="b"/>
            <a:pathLst>
              <a:path w="6552728" h="3789040">
                <a:moveTo>
                  <a:pt x="3276364" y="0"/>
                </a:moveTo>
                <a:cubicBezTo>
                  <a:pt x="5085850" y="0"/>
                  <a:pt x="6552728" y="1466878"/>
                  <a:pt x="6552728" y="3276364"/>
                </a:cubicBezTo>
                <a:cubicBezTo>
                  <a:pt x="6552728" y="3450792"/>
                  <a:pt x="6539098" y="3622036"/>
                  <a:pt x="6512527" y="3789040"/>
                </a:cubicBezTo>
                <a:lnTo>
                  <a:pt x="5535623" y="3789040"/>
                </a:lnTo>
                <a:cubicBezTo>
                  <a:pt x="5553690" y="3674839"/>
                  <a:pt x="5562811" y="3557773"/>
                  <a:pt x="5562811" y="3438575"/>
                </a:cubicBezTo>
                <a:cubicBezTo>
                  <a:pt x="5562811" y="2175805"/>
                  <a:pt x="4539134" y="1152128"/>
                  <a:pt x="3276364" y="1152128"/>
                </a:cubicBezTo>
                <a:cubicBezTo>
                  <a:pt x="2013594" y="1152128"/>
                  <a:pt x="989917" y="2175805"/>
                  <a:pt x="989917" y="3438575"/>
                </a:cubicBezTo>
                <a:cubicBezTo>
                  <a:pt x="989917" y="3557773"/>
                  <a:pt x="999038" y="3674839"/>
                  <a:pt x="1017105" y="3789040"/>
                </a:cubicBezTo>
                <a:lnTo>
                  <a:pt x="40201" y="3789040"/>
                </a:lnTo>
                <a:cubicBezTo>
                  <a:pt x="13631" y="3622036"/>
                  <a:pt x="0" y="3450792"/>
                  <a:pt x="0" y="3276364"/>
                </a:cubicBezTo>
                <a:cubicBezTo>
                  <a:pt x="0" y="1466878"/>
                  <a:pt x="1466878" y="0"/>
                  <a:pt x="327636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endParaRPr lang="zh-CN" altLang="en-US" sz="1000" dirty="0"/>
          </a:p>
        </p:txBody>
      </p:sp>
      <p:sp>
        <p:nvSpPr>
          <p:cNvPr id="21" name="椭圆 18"/>
          <p:cNvSpPr/>
          <p:nvPr>
            <p:custDataLst>
              <p:tags r:id="rId3"/>
            </p:custDataLst>
          </p:nvPr>
        </p:nvSpPr>
        <p:spPr>
          <a:xfrm>
            <a:off x="3208736" y="2887266"/>
            <a:ext cx="2726531" cy="1575197"/>
          </a:xfrm>
          <a:custGeom>
            <a:avLst/>
            <a:gdLst/>
            <a:ahLst/>
            <a:cxnLst/>
            <a:rect l="l" t="t" r="r" b="b"/>
            <a:pathLst>
              <a:path w="6120680" h="3539213">
                <a:moveTo>
                  <a:pt x="3060340" y="0"/>
                </a:moveTo>
                <a:cubicBezTo>
                  <a:pt x="4750520" y="0"/>
                  <a:pt x="6120680" y="1370161"/>
                  <a:pt x="6120680" y="3060340"/>
                </a:cubicBezTo>
                <a:cubicBezTo>
                  <a:pt x="6120680" y="3223267"/>
                  <a:pt x="6107949" y="3383220"/>
                  <a:pt x="6083130" y="3539213"/>
                </a:cubicBezTo>
                <a:lnTo>
                  <a:pt x="5462282" y="3539213"/>
                </a:lnTo>
                <a:cubicBezTo>
                  <a:pt x="5481168" y="3419369"/>
                  <a:pt x="5490610" y="3296541"/>
                  <a:pt x="5490610" y="3171507"/>
                </a:cubicBezTo>
                <a:cubicBezTo>
                  <a:pt x="5490610" y="1829306"/>
                  <a:pt x="4402541" y="741237"/>
                  <a:pt x="3060340" y="741237"/>
                </a:cubicBezTo>
                <a:cubicBezTo>
                  <a:pt x="1718139" y="741237"/>
                  <a:pt x="630070" y="1829306"/>
                  <a:pt x="630070" y="3171507"/>
                </a:cubicBezTo>
                <a:cubicBezTo>
                  <a:pt x="630070" y="3296541"/>
                  <a:pt x="639513" y="3419369"/>
                  <a:pt x="658398" y="3539213"/>
                </a:cubicBezTo>
                <a:lnTo>
                  <a:pt x="37550" y="3539213"/>
                </a:lnTo>
                <a:cubicBezTo>
                  <a:pt x="12732" y="3383220"/>
                  <a:pt x="0" y="3223267"/>
                  <a:pt x="0" y="3060340"/>
                </a:cubicBezTo>
                <a:cubicBezTo>
                  <a:pt x="0" y="1370161"/>
                  <a:pt x="1370161" y="0"/>
                  <a:pt x="3060340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endParaRPr lang="zh-CN" altLang="en-US" sz="1000" dirty="0"/>
          </a:p>
        </p:txBody>
      </p:sp>
      <p:sp>
        <p:nvSpPr>
          <p:cNvPr id="69" name="TextBox 31"/>
          <p:cNvSpPr txBox="1"/>
          <p:nvPr>
            <p:custDataLst>
              <p:tags r:id="rId4"/>
            </p:custDataLst>
          </p:nvPr>
        </p:nvSpPr>
        <p:spPr>
          <a:xfrm>
            <a:off x="5855018" y="2105025"/>
            <a:ext cx="1686401" cy="909638"/>
          </a:xfrm>
          <a:prstGeom prst="rect">
            <a:avLst/>
          </a:prstGeom>
          <a:solidFill>
            <a:srgbClr val="FFC000"/>
          </a:solidFill>
        </p:spPr>
        <p:txBody>
          <a:bodyPr lIns="68580" tIns="34290" rIns="68580" bIns="34290" anchor="ctr" anchorCtr="0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800" b="1" dirty="0"/>
              <a:t>收入</a:t>
            </a:r>
            <a:r>
              <a:rPr lang="en-US" altLang="zh-CN" sz="1800" b="1" dirty="0"/>
              <a:t>50</a:t>
            </a:r>
            <a:r>
              <a:rPr lang="zh-CN" altLang="en-US" sz="1800" b="1" dirty="0"/>
              <a:t>元和支出</a:t>
            </a:r>
            <a:r>
              <a:rPr lang="en-US" altLang="zh-CN" sz="1800" b="1" dirty="0"/>
              <a:t>25</a:t>
            </a:r>
            <a:r>
              <a:rPr lang="zh-CN" altLang="en-US" sz="1800" b="1" dirty="0"/>
              <a:t>元</a:t>
            </a:r>
          </a:p>
        </p:txBody>
      </p:sp>
      <p:sp>
        <p:nvSpPr>
          <p:cNvPr id="32" name="任意多边形 31"/>
          <p:cNvSpPr/>
          <p:nvPr>
            <p:custDataLst>
              <p:tags r:id="rId5"/>
            </p:custDataLst>
          </p:nvPr>
        </p:nvSpPr>
        <p:spPr>
          <a:xfrm rot="2522114">
            <a:off x="5432562" y="2684027"/>
            <a:ext cx="202406" cy="478631"/>
          </a:xfrm>
          <a:custGeom>
            <a:avLst/>
            <a:gdLst>
              <a:gd name="connsiteX0" fmla="*/ 135004 w 270008"/>
              <a:gd name="connsiteY0" fmla="*/ 0 h 637236"/>
              <a:gd name="connsiteX1" fmla="*/ 270008 w 270008"/>
              <a:gd name="connsiteY1" fmla="*/ 135004 h 637236"/>
              <a:gd name="connsiteX2" fmla="*/ 230467 w 270008"/>
              <a:gd name="connsiteY2" fmla="*/ 230466 h 637236"/>
              <a:gd name="connsiteX3" fmla="*/ 196340 w 270008"/>
              <a:gd name="connsiteY3" fmla="*/ 253475 h 637236"/>
              <a:gd name="connsiteX4" fmla="*/ 196340 w 270008"/>
              <a:gd name="connsiteY4" fmla="*/ 637236 h 637236"/>
              <a:gd name="connsiteX5" fmla="*/ 73669 w 270008"/>
              <a:gd name="connsiteY5" fmla="*/ 637236 h 637236"/>
              <a:gd name="connsiteX6" fmla="*/ 73669 w 270008"/>
              <a:gd name="connsiteY6" fmla="*/ 253476 h 637236"/>
              <a:gd name="connsiteX7" fmla="*/ 39541 w 270008"/>
              <a:gd name="connsiteY7" fmla="*/ 230466 h 637236"/>
              <a:gd name="connsiteX8" fmla="*/ 0 w 270008"/>
              <a:gd name="connsiteY8" fmla="*/ 135004 h 637236"/>
              <a:gd name="connsiteX9" fmla="*/ 135004 w 270008"/>
              <a:gd name="connsiteY9" fmla="*/ 0 h 6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008" h="637236">
                <a:moveTo>
                  <a:pt x="135004" y="0"/>
                </a:moveTo>
                <a:cubicBezTo>
                  <a:pt x="209565" y="0"/>
                  <a:pt x="270008" y="60443"/>
                  <a:pt x="270008" y="135004"/>
                </a:cubicBezTo>
                <a:cubicBezTo>
                  <a:pt x="270008" y="172284"/>
                  <a:pt x="254898" y="206035"/>
                  <a:pt x="230467" y="230466"/>
                </a:cubicBezTo>
                <a:lnTo>
                  <a:pt x="196340" y="253475"/>
                </a:lnTo>
                <a:lnTo>
                  <a:pt x="196340" y="637236"/>
                </a:lnTo>
                <a:lnTo>
                  <a:pt x="73669" y="637236"/>
                </a:lnTo>
                <a:lnTo>
                  <a:pt x="73669" y="253476"/>
                </a:lnTo>
                <a:lnTo>
                  <a:pt x="39541" y="230466"/>
                </a:lnTo>
                <a:cubicBezTo>
                  <a:pt x="15111" y="206035"/>
                  <a:pt x="0" y="172284"/>
                  <a:pt x="0" y="135004"/>
                </a:cubicBezTo>
                <a:cubicBezTo>
                  <a:pt x="0" y="60443"/>
                  <a:pt x="60443" y="0"/>
                  <a:pt x="1350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endParaRPr lang="zh-CN" altLang="en-US" sz="1000" dirty="0"/>
          </a:p>
        </p:txBody>
      </p:sp>
      <p:sp>
        <p:nvSpPr>
          <p:cNvPr id="34" name="任意多边形 33"/>
          <p:cNvSpPr/>
          <p:nvPr>
            <p:custDataLst>
              <p:tags r:id="rId6"/>
            </p:custDataLst>
          </p:nvPr>
        </p:nvSpPr>
        <p:spPr>
          <a:xfrm rot="19012561">
            <a:off x="3475627" y="2708149"/>
            <a:ext cx="202406" cy="477440"/>
          </a:xfrm>
          <a:custGeom>
            <a:avLst/>
            <a:gdLst>
              <a:gd name="connsiteX0" fmla="*/ 135004 w 270008"/>
              <a:gd name="connsiteY0" fmla="*/ 0 h 637236"/>
              <a:gd name="connsiteX1" fmla="*/ 270008 w 270008"/>
              <a:gd name="connsiteY1" fmla="*/ 135004 h 637236"/>
              <a:gd name="connsiteX2" fmla="*/ 230467 w 270008"/>
              <a:gd name="connsiteY2" fmla="*/ 230466 h 637236"/>
              <a:gd name="connsiteX3" fmla="*/ 196340 w 270008"/>
              <a:gd name="connsiteY3" fmla="*/ 253475 h 637236"/>
              <a:gd name="connsiteX4" fmla="*/ 196340 w 270008"/>
              <a:gd name="connsiteY4" fmla="*/ 637236 h 637236"/>
              <a:gd name="connsiteX5" fmla="*/ 73669 w 270008"/>
              <a:gd name="connsiteY5" fmla="*/ 637236 h 637236"/>
              <a:gd name="connsiteX6" fmla="*/ 73669 w 270008"/>
              <a:gd name="connsiteY6" fmla="*/ 253476 h 637236"/>
              <a:gd name="connsiteX7" fmla="*/ 39541 w 270008"/>
              <a:gd name="connsiteY7" fmla="*/ 230466 h 637236"/>
              <a:gd name="connsiteX8" fmla="*/ 0 w 270008"/>
              <a:gd name="connsiteY8" fmla="*/ 135004 h 637236"/>
              <a:gd name="connsiteX9" fmla="*/ 135004 w 270008"/>
              <a:gd name="connsiteY9" fmla="*/ 0 h 6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008" h="637236">
                <a:moveTo>
                  <a:pt x="135004" y="0"/>
                </a:moveTo>
                <a:cubicBezTo>
                  <a:pt x="209565" y="0"/>
                  <a:pt x="270008" y="60443"/>
                  <a:pt x="270008" y="135004"/>
                </a:cubicBezTo>
                <a:cubicBezTo>
                  <a:pt x="270008" y="172284"/>
                  <a:pt x="254898" y="206035"/>
                  <a:pt x="230467" y="230466"/>
                </a:cubicBezTo>
                <a:lnTo>
                  <a:pt x="196340" y="253475"/>
                </a:lnTo>
                <a:lnTo>
                  <a:pt x="196340" y="637236"/>
                </a:lnTo>
                <a:lnTo>
                  <a:pt x="73669" y="637236"/>
                </a:lnTo>
                <a:lnTo>
                  <a:pt x="73669" y="253476"/>
                </a:lnTo>
                <a:lnTo>
                  <a:pt x="39541" y="230466"/>
                </a:lnTo>
                <a:cubicBezTo>
                  <a:pt x="15111" y="206035"/>
                  <a:pt x="0" y="172284"/>
                  <a:pt x="0" y="135004"/>
                </a:cubicBezTo>
                <a:cubicBezTo>
                  <a:pt x="0" y="60443"/>
                  <a:pt x="60443" y="0"/>
                  <a:pt x="1350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endParaRPr lang="zh-CN" altLang="en-US" sz="1000" dirty="0"/>
          </a:p>
        </p:txBody>
      </p:sp>
      <p:sp>
        <p:nvSpPr>
          <p:cNvPr id="36" name="任意多边形 35"/>
          <p:cNvSpPr/>
          <p:nvPr>
            <p:custDataLst>
              <p:tags r:id="rId7"/>
            </p:custDataLst>
          </p:nvPr>
        </p:nvSpPr>
        <p:spPr>
          <a:xfrm rot="27000000">
            <a:off x="6159105" y="4027886"/>
            <a:ext cx="202406" cy="478631"/>
          </a:xfrm>
          <a:custGeom>
            <a:avLst/>
            <a:gdLst>
              <a:gd name="connsiteX0" fmla="*/ 135004 w 270008"/>
              <a:gd name="connsiteY0" fmla="*/ 0 h 637236"/>
              <a:gd name="connsiteX1" fmla="*/ 270008 w 270008"/>
              <a:gd name="connsiteY1" fmla="*/ 135004 h 637236"/>
              <a:gd name="connsiteX2" fmla="*/ 230467 w 270008"/>
              <a:gd name="connsiteY2" fmla="*/ 230466 h 637236"/>
              <a:gd name="connsiteX3" fmla="*/ 196340 w 270008"/>
              <a:gd name="connsiteY3" fmla="*/ 253475 h 637236"/>
              <a:gd name="connsiteX4" fmla="*/ 196340 w 270008"/>
              <a:gd name="connsiteY4" fmla="*/ 637236 h 637236"/>
              <a:gd name="connsiteX5" fmla="*/ 73669 w 270008"/>
              <a:gd name="connsiteY5" fmla="*/ 637236 h 637236"/>
              <a:gd name="connsiteX6" fmla="*/ 73669 w 270008"/>
              <a:gd name="connsiteY6" fmla="*/ 253476 h 637236"/>
              <a:gd name="connsiteX7" fmla="*/ 39541 w 270008"/>
              <a:gd name="connsiteY7" fmla="*/ 230466 h 637236"/>
              <a:gd name="connsiteX8" fmla="*/ 0 w 270008"/>
              <a:gd name="connsiteY8" fmla="*/ 135004 h 637236"/>
              <a:gd name="connsiteX9" fmla="*/ 135004 w 270008"/>
              <a:gd name="connsiteY9" fmla="*/ 0 h 6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008" h="637236">
                <a:moveTo>
                  <a:pt x="135004" y="0"/>
                </a:moveTo>
                <a:cubicBezTo>
                  <a:pt x="209565" y="0"/>
                  <a:pt x="270008" y="60443"/>
                  <a:pt x="270008" y="135004"/>
                </a:cubicBezTo>
                <a:cubicBezTo>
                  <a:pt x="270008" y="172284"/>
                  <a:pt x="254898" y="206035"/>
                  <a:pt x="230467" y="230466"/>
                </a:cubicBezTo>
                <a:lnTo>
                  <a:pt x="196340" y="253475"/>
                </a:lnTo>
                <a:lnTo>
                  <a:pt x="196340" y="637236"/>
                </a:lnTo>
                <a:lnTo>
                  <a:pt x="73669" y="637236"/>
                </a:lnTo>
                <a:lnTo>
                  <a:pt x="73669" y="253476"/>
                </a:lnTo>
                <a:lnTo>
                  <a:pt x="39541" y="230466"/>
                </a:lnTo>
                <a:cubicBezTo>
                  <a:pt x="15111" y="206035"/>
                  <a:pt x="0" y="172284"/>
                  <a:pt x="0" y="135004"/>
                </a:cubicBezTo>
                <a:cubicBezTo>
                  <a:pt x="0" y="60443"/>
                  <a:pt x="60443" y="0"/>
                  <a:pt x="1350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endParaRPr lang="zh-CN" altLang="en-US" sz="1000" dirty="0"/>
          </a:p>
        </p:txBody>
      </p:sp>
      <p:sp>
        <p:nvSpPr>
          <p:cNvPr id="22" name="任意多边形 21"/>
          <p:cNvSpPr/>
          <p:nvPr>
            <p:custDataLst>
              <p:tags r:id="rId8"/>
            </p:custDataLst>
          </p:nvPr>
        </p:nvSpPr>
        <p:spPr>
          <a:xfrm rot="16200000">
            <a:off x="2783087" y="4028480"/>
            <a:ext cx="202406" cy="477441"/>
          </a:xfrm>
          <a:custGeom>
            <a:avLst/>
            <a:gdLst>
              <a:gd name="connsiteX0" fmla="*/ 135004 w 270008"/>
              <a:gd name="connsiteY0" fmla="*/ 0 h 637236"/>
              <a:gd name="connsiteX1" fmla="*/ 270008 w 270008"/>
              <a:gd name="connsiteY1" fmla="*/ 135004 h 637236"/>
              <a:gd name="connsiteX2" fmla="*/ 230467 w 270008"/>
              <a:gd name="connsiteY2" fmla="*/ 230466 h 637236"/>
              <a:gd name="connsiteX3" fmla="*/ 196340 w 270008"/>
              <a:gd name="connsiteY3" fmla="*/ 253475 h 637236"/>
              <a:gd name="connsiteX4" fmla="*/ 196340 w 270008"/>
              <a:gd name="connsiteY4" fmla="*/ 637236 h 637236"/>
              <a:gd name="connsiteX5" fmla="*/ 73669 w 270008"/>
              <a:gd name="connsiteY5" fmla="*/ 637236 h 637236"/>
              <a:gd name="connsiteX6" fmla="*/ 73669 w 270008"/>
              <a:gd name="connsiteY6" fmla="*/ 253476 h 637236"/>
              <a:gd name="connsiteX7" fmla="*/ 39541 w 270008"/>
              <a:gd name="connsiteY7" fmla="*/ 230466 h 637236"/>
              <a:gd name="connsiteX8" fmla="*/ 0 w 270008"/>
              <a:gd name="connsiteY8" fmla="*/ 135004 h 637236"/>
              <a:gd name="connsiteX9" fmla="*/ 135004 w 270008"/>
              <a:gd name="connsiteY9" fmla="*/ 0 h 6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008" h="637236">
                <a:moveTo>
                  <a:pt x="135004" y="0"/>
                </a:moveTo>
                <a:cubicBezTo>
                  <a:pt x="209565" y="0"/>
                  <a:pt x="270008" y="60443"/>
                  <a:pt x="270008" y="135004"/>
                </a:cubicBezTo>
                <a:cubicBezTo>
                  <a:pt x="270008" y="172284"/>
                  <a:pt x="254898" y="206035"/>
                  <a:pt x="230467" y="230466"/>
                </a:cubicBezTo>
                <a:lnTo>
                  <a:pt x="196340" y="253475"/>
                </a:lnTo>
                <a:lnTo>
                  <a:pt x="196340" y="637236"/>
                </a:lnTo>
                <a:lnTo>
                  <a:pt x="73669" y="637236"/>
                </a:lnTo>
                <a:lnTo>
                  <a:pt x="73669" y="253476"/>
                </a:lnTo>
                <a:lnTo>
                  <a:pt x="39541" y="230466"/>
                </a:lnTo>
                <a:cubicBezTo>
                  <a:pt x="15111" y="206035"/>
                  <a:pt x="0" y="172284"/>
                  <a:pt x="0" y="135004"/>
                </a:cubicBezTo>
                <a:cubicBezTo>
                  <a:pt x="0" y="60443"/>
                  <a:pt x="60443" y="0"/>
                  <a:pt x="1350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endParaRPr lang="zh-CN" altLang="en-US" sz="1000" dirty="0"/>
          </a:p>
        </p:txBody>
      </p:sp>
      <p:sp>
        <p:nvSpPr>
          <p:cNvPr id="15" name="TextBox 4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58052" y="3629501"/>
            <a:ext cx="2228374" cy="83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 anchorCtr="0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找一找</a:t>
            </a:r>
          </a:p>
        </p:txBody>
      </p:sp>
      <p:sp>
        <p:nvSpPr>
          <p:cNvPr id="16" name="TextBox 31"/>
          <p:cNvSpPr txBox="1"/>
          <p:nvPr>
            <p:custDataLst>
              <p:tags r:id="rId10"/>
            </p:custDataLst>
          </p:nvPr>
        </p:nvSpPr>
        <p:spPr>
          <a:xfrm>
            <a:off x="1225392" y="2105025"/>
            <a:ext cx="1983581" cy="909638"/>
          </a:xfrm>
          <a:prstGeom prst="rect">
            <a:avLst/>
          </a:prstGeom>
          <a:solidFill>
            <a:srgbClr val="FFFF00"/>
          </a:solidFill>
        </p:spPr>
        <p:txBody>
          <a:bodyPr lIns="68580" tIns="34290" rIns="68580" bIns="34290" anchor="ctr" anchorCtr="0">
            <a:norm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1800" dirty="0"/>
              <a:t>气温有零上</a:t>
            </a:r>
            <a:r>
              <a:rPr lang="en-US" altLang="zh-CN" sz="1800" dirty="0"/>
              <a:t>6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和零下</a:t>
            </a: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6℃</a:t>
            </a:r>
          </a:p>
        </p:txBody>
      </p:sp>
      <p:sp>
        <p:nvSpPr>
          <p:cNvPr id="17" name="TextBox 31"/>
          <p:cNvSpPr txBox="1"/>
          <p:nvPr>
            <p:custDataLst>
              <p:tags r:id="rId11"/>
            </p:custDataLst>
          </p:nvPr>
        </p:nvSpPr>
        <p:spPr>
          <a:xfrm>
            <a:off x="6497003" y="3822859"/>
            <a:ext cx="1937861" cy="909638"/>
          </a:xfrm>
          <a:prstGeom prst="rect">
            <a:avLst/>
          </a:prstGeom>
          <a:solidFill>
            <a:srgbClr val="FFFF00"/>
          </a:solidFill>
        </p:spPr>
        <p:txBody>
          <a:bodyPr lIns="68580" tIns="34290" rIns="68580" bIns="34290" anchor="ctr" anchorCtr="0">
            <a:noAutofit/>
          </a:bodyPr>
          <a:lstStyle/>
          <a:p>
            <a:pPr algn="just" fontAlgn="auto">
              <a:lnSpc>
                <a:spcPct val="130000"/>
              </a:lnSpc>
              <a:defRPr/>
            </a:pPr>
            <a:r>
              <a:rPr lang="zh-CN" altLang="en-US" sz="1800" dirty="0"/>
              <a:t>高于海平面</a:t>
            </a:r>
            <a:r>
              <a:rPr lang="en-US" altLang="zh-CN" sz="1800" dirty="0"/>
              <a:t>8844.43</a:t>
            </a:r>
            <a:r>
              <a:rPr lang="zh-CN" altLang="en-US" sz="1800" dirty="0"/>
              <a:t>米和低于海平面</a:t>
            </a:r>
            <a:r>
              <a:rPr lang="en-US" altLang="zh-CN" sz="1800" dirty="0"/>
              <a:t>155</a:t>
            </a:r>
            <a:r>
              <a:rPr lang="zh-CN" altLang="en-US" sz="1800" dirty="0"/>
              <a:t>米</a:t>
            </a:r>
          </a:p>
        </p:txBody>
      </p:sp>
      <p:sp>
        <p:nvSpPr>
          <p:cNvPr id="18" name="TextBox 31"/>
          <p:cNvSpPr txBox="1"/>
          <p:nvPr>
            <p:custDataLst>
              <p:tags r:id="rId12"/>
            </p:custDataLst>
          </p:nvPr>
        </p:nvSpPr>
        <p:spPr>
          <a:xfrm>
            <a:off x="1102995" y="3822859"/>
            <a:ext cx="1537335" cy="9096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lIns="68580" tIns="34290" rIns="68580" bIns="34290" anchor="ctr" anchorCtr="0">
            <a:no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1800" b="1" dirty="0"/>
              <a:t>汽车向东行驶</a:t>
            </a:r>
            <a:r>
              <a:rPr lang="en-US" altLang="zh-CN" sz="1800" b="1" dirty="0"/>
              <a:t>2.5km</a:t>
            </a:r>
            <a:r>
              <a:rPr lang="zh-CN" altLang="en-US" sz="1800" b="1" dirty="0"/>
              <a:t>和向西行驶</a:t>
            </a:r>
            <a:r>
              <a:rPr lang="en-US" altLang="zh-CN" sz="1800" b="1" dirty="0"/>
              <a:t>1.5km</a:t>
            </a:r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231607" y="126938"/>
            <a:ext cx="5100334" cy="64528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97248">
                      <a:schemeClr val="accent2"/>
                    </a:gs>
                    <a:gs pos="51000">
                      <a:schemeClr val="accent3">
                        <a:lumMod val="75000"/>
                      </a:schemeClr>
                    </a:gs>
                  </a:gsLst>
                  <a:lin ang="10800000" scaled="1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700" dirty="0"/>
              <a:t>合作交流，探索新知。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91991" y="862966"/>
            <a:ext cx="7577138" cy="71485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solidFill>
                  <a:srgbClr val="002060"/>
                </a:solidFill>
              </a:rPr>
              <a:t>讨论</a:t>
            </a:r>
            <a:r>
              <a:rPr lang="en-US" altLang="zh-CN" sz="2100" dirty="0">
                <a:solidFill>
                  <a:srgbClr val="002060"/>
                </a:solidFill>
              </a:rPr>
              <a:t>1</a:t>
            </a:r>
            <a:r>
              <a:rPr lang="zh-CN" altLang="en-US" sz="2100" dirty="0">
                <a:solidFill>
                  <a:srgbClr val="002060"/>
                </a:solidFill>
              </a:rPr>
              <a:t>：下列每个例子中出现的各对量，虽然内容不同，但有一个共同的特点，这个共同的特点是什么？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/>
          <p:cNvSpPr/>
          <p:nvPr>
            <p:custDataLst>
              <p:tags r:id="rId2"/>
            </p:custDataLst>
          </p:nvPr>
        </p:nvSpPr>
        <p:spPr>
          <a:xfrm>
            <a:off x="3603351" y="251468"/>
            <a:ext cx="1937299" cy="4931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Autofit/>
          </a:bodyPr>
          <a:lstStyle/>
          <a:p>
            <a:pPr algn="ctr"/>
            <a:r>
              <a:rPr lang="zh-CN" altLang="en-US" sz="3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归纳</a:t>
            </a:r>
          </a:p>
        </p:txBody>
      </p:sp>
      <p:grpSp>
        <p:nvGrpSpPr>
          <p:cNvPr id="34" name="组合 33"/>
          <p:cNvGrpSpPr/>
          <p:nvPr>
            <p:custDataLst>
              <p:tags r:id="rId3"/>
            </p:custDataLst>
          </p:nvPr>
        </p:nvGrpSpPr>
        <p:grpSpPr>
          <a:xfrm>
            <a:off x="3740976" y="955646"/>
            <a:ext cx="3423697" cy="475151"/>
            <a:chOff x="2305728" y="1599277"/>
            <a:chExt cx="4564929" cy="633534"/>
          </a:xfrm>
        </p:grpSpPr>
        <p:sp>
          <p:nvSpPr>
            <p:cNvPr id="35" name="椭圆 34"/>
            <p:cNvSpPr/>
            <p:nvPr>
              <p:custDataLst>
                <p:tags r:id="rId19"/>
              </p:custDataLst>
            </p:nvPr>
          </p:nvSpPr>
          <p:spPr bwMode="auto">
            <a:xfrm>
              <a:off x="2305728" y="1691225"/>
              <a:ext cx="540000" cy="53999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</a:ln>
          </p:spPr>
          <p:txBody>
            <a:bodyPr wrap="square" anchor="ctr">
              <a:normAutofit lnSpcReduction="1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dirty="0">
                  <a:solidFill>
                    <a:srgbClr val="FFFFFF"/>
                  </a:solidFill>
                </a:rPr>
                <a:t>1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41" name="直接连接符 40"/>
            <p:cNvCxnSpPr/>
            <p:nvPr>
              <p:custDataLst>
                <p:tags r:id="rId20"/>
              </p:custDataLst>
            </p:nvPr>
          </p:nvCxnSpPr>
          <p:spPr>
            <a:xfrm>
              <a:off x="2589593" y="2232811"/>
              <a:ext cx="424867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>
              <p:custDataLst>
                <p:tags r:id="rId21"/>
              </p:custDataLst>
            </p:nvPr>
          </p:nvSpPr>
          <p:spPr>
            <a:xfrm>
              <a:off x="2845282" y="1599277"/>
              <a:ext cx="4025375" cy="4524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100" dirty="0"/>
                <a:t>零上和零下</a:t>
              </a:r>
            </a:p>
          </p:txBody>
        </p:sp>
        <p:cxnSp>
          <p:nvCxnSpPr>
            <p:cNvPr id="43" name="直接连接符 42"/>
            <p:cNvCxnSpPr/>
            <p:nvPr>
              <p:custDataLst>
                <p:tags r:id="rId22"/>
              </p:custDataLst>
            </p:nvPr>
          </p:nvCxnSpPr>
          <p:spPr>
            <a:xfrm>
              <a:off x="2589593" y="1691225"/>
              <a:ext cx="424867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>
            <p:custDataLst>
              <p:tags r:id="rId4"/>
            </p:custDataLst>
          </p:nvPr>
        </p:nvGrpSpPr>
        <p:grpSpPr>
          <a:xfrm>
            <a:off x="3740976" y="1904073"/>
            <a:ext cx="3423697" cy="440861"/>
            <a:chOff x="2305728" y="2415463"/>
            <a:chExt cx="4564929" cy="587814"/>
          </a:xfrm>
        </p:grpSpPr>
        <p:sp>
          <p:nvSpPr>
            <p:cNvPr id="45" name="椭圆 44"/>
            <p:cNvSpPr/>
            <p:nvPr>
              <p:custDataLst>
                <p:tags r:id="rId15"/>
              </p:custDataLst>
            </p:nvPr>
          </p:nvSpPr>
          <p:spPr bwMode="auto">
            <a:xfrm>
              <a:off x="2305728" y="2461691"/>
              <a:ext cx="540000" cy="53999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</a:ln>
          </p:spPr>
          <p:txBody>
            <a:bodyPr wrap="square" anchor="ctr">
              <a:normAutofit lnSpcReduction="10000"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+mn-lt"/>
                  <a:ea typeface="+mn-ea"/>
                </a:rPr>
                <a:t>2</a:t>
              </a:r>
              <a:endParaRPr lang="zh-CN" altLang="en-US" sz="14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cxnSp>
          <p:nvCxnSpPr>
            <p:cNvPr id="46" name="直接连接符 45"/>
            <p:cNvCxnSpPr/>
            <p:nvPr>
              <p:custDataLst>
                <p:tags r:id="rId16"/>
              </p:custDataLst>
            </p:nvPr>
          </p:nvCxnSpPr>
          <p:spPr>
            <a:xfrm>
              <a:off x="2589593" y="3003277"/>
              <a:ext cx="424867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>
              <p:custDataLst>
                <p:tags r:id="rId17"/>
              </p:custDataLst>
            </p:nvPr>
          </p:nvSpPr>
          <p:spPr>
            <a:xfrm>
              <a:off x="2845282" y="2415463"/>
              <a:ext cx="4025375" cy="4524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100" dirty="0"/>
                <a:t>向东和向西</a:t>
              </a:r>
            </a:p>
          </p:txBody>
        </p:sp>
        <p:cxnSp>
          <p:nvCxnSpPr>
            <p:cNvPr id="48" name="直接连接符 47"/>
            <p:cNvCxnSpPr/>
            <p:nvPr>
              <p:custDataLst>
                <p:tags r:id="rId18"/>
              </p:custDataLst>
            </p:nvPr>
          </p:nvCxnSpPr>
          <p:spPr>
            <a:xfrm>
              <a:off x="2589593" y="2461691"/>
              <a:ext cx="424867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>
            <p:custDataLst>
              <p:tags r:id="rId5"/>
            </p:custDataLst>
          </p:nvPr>
        </p:nvGrpSpPr>
        <p:grpSpPr>
          <a:xfrm>
            <a:off x="3740944" y="2865121"/>
            <a:ext cx="3423761" cy="739616"/>
            <a:chOff x="2305728" y="3232093"/>
            <a:chExt cx="4565015" cy="820444"/>
          </a:xfrm>
        </p:grpSpPr>
        <p:sp>
          <p:nvSpPr>
            <p:cNvPr id="50" name="椭圆 49"/>
            <p:cNvSpPr/>
            <p:nvPr>
              <p:custDataLst>
                <p:tags r:id="rId11"/>
              </p:custDataLst>
            </p:nvPr>
          </p:nvSpPr>
          <p:spPr bwMode="auto">
            <a:xfrm>
              <a:off x="2305728" y="3232157"/>
              <a:ext cx="540000" cy="53999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</a:ln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+mn-lt"/>
                  <a:ea typeface="+mn-ea"/>
                </a:rPr>
                <a:t>3</a:t>
              </a:r>
              <a:endParaRPr lang="zh-CN" altLang="en-US" sz="14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cxnSp>
          <p:nvCxnSpPr>
            <p:cNvPr id="51" name="直接连接符 50"/>
            <p:cNvCxnSpPr/>
            <p:nvPr>
              <p:custDataLst>
                <p:tags r:id="rId12"/>
              </p:custDataLst>
            </p:nvPr>
          </p:nvCxnSpPr>
          <p:spPr>
            <a:xfrm>
              <a:off x="2589593" y="3684208"/>
              <a:ext cx="424867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>
              <p:custDataLst>
                <p:tags r:id="rId13"/>
              </p:custDataLst>
            </p:nvPr>
          </p:nvSpPr>
          <p:spPr>
            <a:xfrm>
              <a:off x="2845478" y="3232093"/>
              <a:ext cx="4025265" cy="8204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100" dirty="0"/>
                <a:t>收入和支出</a:t>
              </a:r>
            </a:p>
          </p:txBody>
        </p:sp>
        <p:cxnSp>
          <p:nvCxnSpPr>
            <p:cNvPr id="53" name="直接连接符 52"/>
            <p:cNvCxnSpPr/>
            <p:nvPr>
              <p:custDataLst>
                <p:tags r:id="rId14"/>
              </p:custDataLst>
            </p:nvPr>
          </p:nvCxnSpPr>
          <p:spPr>
            <a:xfrm>
              <a:off x="2589593" y="3232157"/>
              <a:ext cx="424867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>
            <p:custDataLst>
              <p:tags r:id="rId6"/>
            </p:custDataLst>
          </p:nvPr>
        </p:nvGrpSpPr>
        <p:grpSpPr>
          <a:xfrm>
            <a:off x="3740976" y="3767018"/>
            <a:ext cx="3399408" cy="406190"/>
            <a:chOff x="2305728" y="4002623"/>
            <a:chExt cx="4532544" cy="541586"/>
          </a:xfrm>
        </p:grpSpPr>
        <p:sp>
          <p:nvSpPr>
            <p:cNvPr id="55" name="椭圆 54"/>
            <p:cNvSpPr/>
            <p:nvPr>
              <p:custDataLst>
                <p:tags r:id="rId7"/>
              </p:custDataLst>
            </p:nvPr>
          </p:nvSpPr>
          <p:spPr bwMode="auto">
            <a:xfrm>
              <a:off x="2305728" y="4002623"/>
              <a:ext cx="540000" cy="53999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</a:ln>
          </p:spPr>
          <p:txBody>
            <a:bodyPr wrap="square" anchor="ctr">
              <a:normAutofit lnSpcReduction="10000"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+mn-lt"/>
                  <a:ea typeface="+mn-ea"/>
                </a:rPr>
                <a:t>4</a:t>
              </a:r>
              <a:endParaRPr lang="zh-CN" altLang="en-US" sz="14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cxnSp>
          <p:nvCxnSpPr>
            <p:cNvPr id="56" name="直接连接符 55"/>
            <p:cNvCxnSpPr/>
            <p:nvPr>
              <p:custDataLst>
                <p:tags r:id="rId8"/>
              </p:custDataLst>
            </p:nvPr>
          </p:nvCxnSpPr>
          <p:spPr>
            <a:xfrm>
              <a:off x="2589593" y="4544209"/>
              <a:ext cx="424867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>
              <p:custDataLst>
                <p:tags r:id="rId9"/>
              </p:custDataLst>
            </p:nvPr>
          </p:nvSpPr>
          <p:spPr>
            <a:xfrm>
              <a:off x="2812897" y="4002750"/>
              <a:ext cx="4025375" cy="4524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100" dirty="0"/>
                <a:t>高于和低于</a:t>
              </a:r>
            </a:p>
          </p:txBody>
        </p:sp>
        <p:cxnSp>
          <p:nvCxnSpPr>
            <p:cNvPr id="58" name="直接连接符 57"/>
            <p:cNvCxnSpPr/>
            <p:nvPr>
              <p:custDataLst>
                <p:tags r:id="rId10"/>
              </p:custDataLst>
            </p:nvPr>
          </p:nvCxnSpPr>
          <p:spPr>
            <a:xfrm>
              <a:off x="2589593" y="4002623"/>
              <a:ext cx="424867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左大括号 1"/>
          <p:cNvSpPr/>
          <p:nvPr/>
        </p:nvSpPr>
        <p:spPr>
          <a:xfrm>
            <a:off x="2823687" y="1110139"/>
            <a:ext cx="685324" cy="3063240"/>
          </a:xfrm>
          <a:prstGeom prst="leftBrac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9562" y="2122170"/>
            <a:ext cx="2433638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/>
              <a:t>都包含具有相反意义的量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合作交流，探索新知。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100" dirty="0">
                <a:solidFill>
                  <a:srgbClr val="002060"/>
                </a:solidFill>
              </a:rPr>
              <a:t>讨论</a:t>
            </a:r>
            <a:r>
              <a:rPr lang="en-US" altLang="zh-CN" sz="2100" dirty="0">
                <a:solidFill>
                  <a:srgbClr val="002060"/>
                </a:solidFill>
              </a:rPr>
              <a:t>2</a:t>
            </a:r>
            <a:r>
              <a:rPr lang="zh-CN" altLang="en-US" sz="2100" dirty="0">
                <a:solidFill>
                  <a:srgbClr val="002060"/>
                </a:solidFill>
              </a:rPr>
              <a:t>：你能举出一些日常生活中的具有相反意义的量的实例吗？</a:t>
            </a:r>
          </a:p>
        </p:txBody>
      </p: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>
            <a:off x="628650" y="912969"/>
            <a:ext cx="75632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  <a:gs pos="26000">
                  <a:schemeClr val="accent2"/>
                </a:gs>
                <a:gs pos="58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588532" y="2087880"/>
            <a:ext cx="5082160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zh-CN" altLang="en-US" sz="2700" b="1" dirty="0">
                <a:solidFill>
                  <a:srgbClr val="92D050"/>
                </a:solidFill>
              </a:rPr>
              <a:t>（</a:t>
            </a:r>
            <a:r>
              <a:rPr lang="en-US" altLang="zh-CN" sz="2700" b="1" dirty="0">
                <a:solidFill>
                  <a:srgbClr val="92D050"/>
                </a:solidFill>
              </a:rPr>
              <a:t>1</a:t>
            </a:r>
            <a:r>
              <a:rPr lang="zh-CN" altLang="en-US" sz="2700" b="1" dirty="0">
                <a:solidFill>
                  <a:srgbClr val="92D050"/>
                </a:solidFill>
              </a:rPr>
              <a:t>）风筝上升</a:t>
            </a:r>
            <a:r>
              <a:rPr lang="en-US" altLang="zh-CN" sz="2700" b="1" dirty="0">
                <a:solidFill>
                  <a:srgbClr val="92D050"/>
                </a:solidFill>
              </a:rPr>
              <a:t>10</a:t>
            </a:r>
            <a:r>
              <a:rPr lang="zh-CN" altLang="en-US" sz="2700" b="1" dirty="0">
                <a:solidFill>
                  <a:srgbClr val="92D050"/>
                </a:solidFill>
              </a:rPr>
              <a:t>米和下降</a:t>
            </a:r>
            <a:r>
              <a:rPr lang="en-US" altLang="zh-CN" sz="2700" b="1" dirty="0">
                <a:solidFill>
                  <a:srgbClr val="92D050"/>
                </a:solidFill>
              </a:rPr>
              <a:t>5</a:t>
            </a:r>
            <a:r>
              <a:rPr lang="zh-CN" altLang="en-US" sz="2700" b="1" dirty="0">
                <a:solidFill>
                  <a:srgbClr val="92D050"/>
                </a:solidFill>
              </a:rPr>
              <a:t>米。</a:t>
            </a:r>
          </a:p>
        </p:txBody>
      </p:sp>
      <p:sp>
        <p:nvSpPr>
          <p:cNvPr id="6" name="矩形 5"/>
          <p:cNvSpPr/>
          <p:nvPr/>
        </p:nvSpPr>
        <p:spPr>
          <a:xfrm>
            <a:off x="1558551" y="3025140"/>
            <a:ext cx="5970225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2700" b="1" dirty="0">
                <a:solidFill>
                  <a:srgbClr val="92D050"/>
                </a:solidFill>
              </a:rPr>
              <a:t>（</a:t>
            </a:r>
            <a:r>
              <a:rPr lang="en-US" altLang="zh-CN" sz="2700" b="1" dirty="0">
                <a:solidFill>
                  <a:srgbClr val="92D050"/>
                </a:solidFill>
              </a:rPr>
              <a:t>2</a:t>
            </a:r>
            <a:r>
              <a:rPr lang="zh-CN" altLang="en-US" sz="2700" b="1" dirty="0">
                <a:solidFill>
                  <a:srgbClr val="92D050"/>
                </a:solidFill>
              </a:rPr>
              <a:t>）买进</a:t>
            </a:r>
            <a:r>
              <a:rPr lang="en-US" altLang="zh-CN" sz="2700" b="1" dirty="0">
                <a:solidFill>
                  <a:srgbClr val="92D050"/>
                </a:solidFill>
              </a:rPr>
              <a:t>10</a:t>
            </a:r>
            <a:r>
              <a:rPr lang="zh-CN" altLang="en-US" sz="2700" b="1" dirty="0">
                <a:solidFill>
                  <a:srgbClr val="92D050"/>
                </a:solidFill>
              </a:rPr>
              <a:t>支铅笔和卖出</a:t>
            </a:r>
            <a:r>
              <a:rPr lang="en-US" altLang="zh-CN" sz="2700" b="1" dirty="0">
                <a:solidFill>
                  <a:srgbClr val="92D050"/>
                </a:solidFill>
              </a:rPr>
              <a:t>10</a:t>
            </a:r>
            <a:r>
              <a:rPr lang="zh-CN" altLang="en-US" sz="2700" b="1" dirty="0">
                <a:solidFill>
                  <a:srgbClr val="92D050"/>
                </a:solidFill>
              </a:rPr>
              <a:t>支铅笔。</a:t>
            </a:r>
          </a:p>
        </p:txBody>
      </p:sp>
      <p:sp>
        <p:nvSpPr>
          <p:cNvPr id="7" name="矩形 6"/>
          <p:cNvSpPr/>
          <p:nvPr/>
        </p:nvSpPr>
        <p:spPr>
          <a:xfrm>
            <a:off x="1565697" y="3893344"/>
            <a:ext cx="4541949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2700" b="1" dirty="0">
                <a:solidFill>
                  <a:srgbClr val="92D050"/>
                </a:solidFill>
              </a:rPr>
              <a:t>（</a:t>
            </a:r>
            <a:r>
              <a:rPr lang="en-US" altLang="zh-CN" sz="2700" b="1" dirty="0">
                <a:solidFill>
                  <a:srgbClr val="92D050"/>
                </a:solidFill>
              </a:rPr>
              <a:t>3</a:t>
            </a:r>
            <a:r>
              <a:rPr lang="zh-CN" altLang="en-US" sz="2700" b="1" dirty="0">
                <a:solidFill>
                  <a:srgbClr val="92D050"/>
                </a:solidFill>
              </a:rPr>
              <a:t>）增加</a:t>
            </a:r>
            <a:r>
              <a:rPr lang="en-US" altLang="zh-CN" sz="2700" b="1" dirty="0">
                <a:solidFill>
                  <a:srgbClr val="92D050"/>
                </a:solidFill>
              </a:rPr>
              <a:t>2</a:t>
            </a:r>
            <a:r>
              <a:rPr lang="zh-CN" altLang="en-US" sz="2700" b="1" dirty="0">
                <a:solidFill>
                  <a:srgbClr val="92D050"/>
                </a:solidFill>
              </a:rPr>
              <a:t>千克和减少</a:t>
            </a:r>
            <a:r>
              <a:rPr lang="en-US" altLang="zh-CN" sz="2700" b="1" dirty="0">
                <a:solidFill>
                  <a:srgbClr val="92D050"/>
                </a:solidFill>
              </a:rPr>
              <a:t>2</a:t>
            </a:r>
            <a:r>
              <a:rPr lang="zh-CN" altLang="en-US" sz="2700" b="1" dirty="0">
                <a:solidFill>
                  <a:srgbClr val="92D050"/>
                </a:solidFill>
              </a:rPr>
              <a:t>千克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归纳：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700" b="1" dirty="0"/>
              <a:t>一、</a:t>
            </a:r>
            <a:r>
              <a:rPr lang="zh-CN" altLang="en-US" dirty="0"/>
              <a:t>相反意义中的一些常用词有：</a:t>
            </a:r>
            <a:r>
              <a:rPr lang="zh-CN" altLang="en-US" dirty="0">
                <a:solidFill>
                  <a:srgbClr val="0070C0"/>
                </a:solidFill>
              </a:rPr>
              <a:t>向东和向西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0070C0"/>
                </a:solidFill>
              </a:rPr>
              <a:t>收入和支出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0070C0"/>
                </a:solidFill>
              </a:rPr>
              <a:t>高于和低于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0070C0"/>
                </a:solidFill>
              </a:rPr>
              <a:t>上升和下降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0070C0"/>
                </a:solidFill>
              </a:rPr>
              <a:t>盈利和亏损</a:t>
            </a:r>
            <a:r>
              <a:rPr lang="zh-CN" altLang="en-US" dirty="0"/>
              <a:t>、</a:t>
            </a:r>
            <a:r>
              <a:rPr lang="en-US" altLang="zh-CN" dirty="0"/>
              <a:t>...</a:t>
            </a:r>
          </a:p>
          <a:p>
            <a:pPr>
              <a:lnSpc>
                <a:spcPct val="200000"/>
              </a:lnSpc>
            </a:pPr>
            <a:endParaRPr lang="zh-CN" altLang="en-US" dirty="0"/>
          </a:p>
          <a:p>
            <a:pPr>
              <a:lnSpc>
                <a:spcPct val="200000"/>
              </a:lnSpc>
            </a:pPr>
            <a:r>
              <a:rPr lang="zh-CN" altLang="en-US" sz="2700" dirty="0"/>
              <a:t>二、</a:t>
            </a:r>
            <a:r>
              <a:rPr lang="zh-CN" altLang="en-US" dirty="0"/>
              <a:t>相反意义的量应包含两个方面，分别是</a:t>
            </a:r>
            <a:r>
              <a:rPr lang="zh-CN" altLang="en-US" dirty="0">
                <a:solidFill>
                  <a:srgbClr val="FF0000"/>
                </a:solidFill>
              </a:rPr>
              <a:t>意义相反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FF0000"/>
                </a:solidFill>
              </a:rPr>
              <a:t>具有相反意义的基础上要有量值</a:t>
            </a:r>
          </a:p>
        </p:txBody>
      </p: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>
            <a:off x="628650" y="912969"/>
            <a:ext cx="75632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  <a:gs pos="26000">
                  <a:schemeClr val="accent2"/>
                </a:gs>
                <a:gs pos="58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143001" y="857846"/>
            <a:ext cx="2647485" cy="40500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anchor="ctr" anchorCtr="0">
            <a:normAutofit fontScale="25000" lnSpcReduction="20000"/>
          </a:bodyPr>
          <a:lstStyle/>
          <a:p>
            <a:pPr algn="ctr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</a:pPr>
            <a:endParaRPr lang="zh-CN" altLang="zh-CN" sz="2100" kern="1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判断下列句子是否包含具有相反意义的量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idx="1"/>
            <p:custDataLst>
              <p:tags r:id="rId4"/>
            </p:custDataLst>
          </p:nvPr>
        </p:nvPicPr>
        <p:blipFill>
          <a:blip r:embed="rId8" cstate="email"/>
          <a:srcRect/>
          <a:stretch>
            <a:fillRect/>
          </a:stretch>
        </p:blipFill>
        <p:spPr/>
      </p:pic>
      <p:sp>
        <p:nvSpPr>
          <p:cNvPr id="5" name="文本占位符 4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172879" y="1353979"/>
            <a:ext cx="3766185" cy="341280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2100" dirty="0">
                <a:latin typeface="Calibri" panose="020F0502020204030204" charset="0"/>
              </a:rPr>
              <a:t>①上升</a:t>
            </a:r>
            <a:r>
              <a:rPr lang="en-US" altLang="zh-CN" sz="2100" dirty="0">
                <a:latin typeface="Calibri" panose="020F0502020204030204" charset="0"/>
              </a:rPr>
              <a:t>5</a:t>
            </a:r>
            <a:r>
              <a:rPr lang="zh-CN" altLang="en-US" sz="2100" dirty="0">
                <a:latin typeface="Calibri" panose="020F0502020204030204" charset="0"/>
              </a:rPr>
              <a:t>米与下降</a:t>
            </a:r>
            <a:r>
              <a:rPr lang="en-US" altLang="zh-CN" sz="2100" dirty="0">
                <a:latin typeface="Calibri" panose="020F0502020204030204" charset="0"/>
              </a:rPr>
              <a:t>10</a:t>
            </a:r>
            <a:r>
              <a:rPr lang="zh-CN" altLang="en-US" sz="2100" dirty="0">
                <a:latin typeface="Calibri" panose="020F0502020204030204" charset="0"/>
              </a:rPr>
              <a:t>米。</a:t>
            </a:r>
          </a:p>
          <a:p>
            <a:pPr>
              <a:lnSpc>
                <a:spcPct val="200000"/>
              </a:lnSpc>
            </a:pPr>
            <a:endParaRPr lang="zh-CN" altLang="en-US" sz="2100" dirty="0">
              <a:latin typeface="Calibri" panose="020F050202020403020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100" dirty="0">
                <a:latin typeface="Calibri" panose="020F0502020204030204" charset="0"/>
              </a:rPr>
              <a:t>②黑色和白色。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28950" y="1605915"/>
            <a:ext cx="845820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51785" y="3068956"/>
            <a:ext cx="1200150" cy="5300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85_29*i*1"/>
  <p:tag name="KSO_WM_TEMPLATE_CATEGORY" val="custom"/>
  <p:tag name="KSO_WM_TEMPLATE_INDEX" val="16018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25_1*i*1"/>
  <p:tag name="KSO_WM_TEMPLATE_CATEGORY" val="diagram"/>
  <p:tag name="KSO_WM_TEMPLATE_INDEX" val="160325"/>
  <p:tag name="KSO_WM_UNIT_INDEX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25"/>
  <p:tag name="KSO_WM_UNIT_TYPE" val="l_i"/>
  <p:tag name="KSO_WM_UNIT_INDEX" val="1_1"/>
  <p:tag name="KSO_WM_UNIT_ID" val="diagram160325_1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USESOURCEFORMAT_APPLY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25"/>
  <p:tag name="KSO_WM_UNIT_TYPE" val="l_h_f"/>
  <p:tag name="KSO_WM_UNIT_INDEX" val="1_1_1"/>
  <p:tag name="KSO_WM_UNIT_ID" val="diagram160325_1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16"/>
  <p:tag name="KSO_WM_UNIT_TEXT_FILL_TYPE" val="1"/>
  <p:tag name="KSO_WM_UNIT_USESOURCEFORMAT_APPLY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4"/>
  <p:tag name="KSO_WM_SLIDE_ID" val="custom16046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99"/>
  <p:tag name="KSO_WM_SLIDE_SIZE" val="828*387"/>
  <p:tag name="KSO_WM_SPECIAL_SOURCE" val="bdnul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a"/>
  <p:tag name="KSO_WM_UNIT_INDEX" val="1"/>
  <p:tag name="KSO_WM_UNIT_ID" val="custom160464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f"/>
  <p:tag name="KSO_WM_UNIT_INDEX" val="1"/>
  <p:tag name="KSO_WM_UNIT_ID" val="custom160464_2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64_2*i*2"/>
  <p:tag name="KSO_WM_TEMPLATE_CATEGORY" val="custom"/>
  <p:tag name="KSO_WM_TEMPLATE_INDEX" val="160464"/>
  <p:tag name="KSO_WM_UNIT_INDEX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4"/>
  <p:tag name="KSO_WM_SLIDE_ID" val="custom16046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99"/>
  <p:tag name="KSO_WM_SLIDE_SIZE" val="828*387"/>
  <p:tag name="KSO_WM_SPECIAL_SOURCE" val="bdnul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a"/>
  <p:tag name="KSO_WM_UNIT_INDEX" val="1"/>
  <p:tag name="KSO_WM_UNIT_ID" val="custom160464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f"/>
  <p:tag name="KSO_WM_UNIT_INDEX" val="1"/>
  <p:tag name="KSO_WM_UNIT_ID" val="custom160464_2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9*i*0"/>
  <p:tag name="KSO_WM_TEMPLATE_CATEGORY" val="custom"/>
  <p:tag name="KSO_WM_TEMPLATE_INDEX" val="18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64_2*i*2"/>
  <p:tag name="KSO_WM_TEMPLATE_CATEGORY" val="custom"/>
  <p:tag name="KSO_WM_TEMPLATE_INDEX" val="160464"/>
  <p:tag name="KSO_WM_UNIT_INDEX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4"/>
  <p:tag name="KSO_WM_SLIDE_ID" val="custom16046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99"/>
  <p:tag name="KSO_WM_SLIDE_SIZE" val="828*387"/>
  <p:tag name="KSO_WM_SPECIAL_SOURCE" val="bdnul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a"/>
  <p:tag name="KSO_WM_UNIT_INDEX" val="1"/>
  <p:tag name="KSO_WM_UNIT_ID" val="custom160464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f"/>
  <p:tag name="KSO_WM_UNIT_INDEX" val="1"/>
  <p:tag name="KSO_WM_UNIT_ID" val="custom160464_2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64_2*i*2"/>
  <p:tag name="KSO_WM_TEMPLATE_CATEGORY" val="custom"/>
  <p:tag name="KSO_WM_TEMPLATE_INDEX" val="160464"/>
  <p:tag name="KSO_WM_UNIT_INDEX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4"/>
  <p:tag name="KSO_WM_SLIDE_ID" val="custom16046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99"/>
  <p:tag name="KSO_WM_SLIDE_SIZE" val="828*387"/>
  <p:tag name="KSO_WM_SPECIAL_SOURCE" val="bdnul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a"/>
  <p:tag name="KSO_WM_UNIT_INDEX" val="1"/>
  <p:tag name="KSO_WM_UNIT_ID" val="custom160464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f"/>
  <p:tag name="KSO_WM_UNIT_INDEX" val="1"/>
  <p:tag name="KSO_WM_UNIT_ID" val="custom160464_2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64_2*i*2"/>
  <p:tag name="KSO_WM_TEMPLATE_CATEGORY" val="custom"/>
  <p:tag name="KSO_WM_TEMPLATE_INDEX" val="160464"/>
  <p:tag name="KSO_WM_UNIT_INDEX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4"/>
  <p:tag name="KSO_WM_SLIDE_ID" val="custom16046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99"/>
  <p:tag name="KSO_WM_SLIDE_SIZE" val="828*387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、12、16、19、20、25、27"/>
  <p:tag name="KSO_WM_TEMPLATE_CATEGORY" val="custom"/>
  <p:tag name="KSO_WM_TEMPLATE_INDEX" val="160464"/>
  <p:tag name="KSO_WM_SLIDE_ID" val="custom160464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  <p:tag name="KSO_WM_SPECIAL_SOURCE" val="bdnul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a"/>
  <p:tag name="KSO_WM_UNIT_INDEX" val="1"/>
  <p:tag name="KSO_WM_UNIT_ID" val="custom160464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f"/>
  <p:tag name="KSO_WM_UNIT_INDEX" val="1"/>
  <p:tag name="KSO_WM_UNIT_ID" val="custom160464_2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64_2*i*2"/>
  <p:tag name="KSO_WM_TEMPLATE_CATEGORY" val="custom"/>
  <p:tag name="KSO_WM_TEMPLATE_INDEX" val="160464"/>
  <p:tag name="KSO_WM_UNIT_INDEX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4"/>
  <p:tag name="KSO_WM_SLIDE_ID" val="custom160464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  <p:tag name="KSO_WM_SPECIAL_SOURCE" val="bdnul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64_6*i*0"/>
  <p:tag name="KSO_WM_TEMPLATE_CATEGORY" val="custom"/>
  <p:tag name="KSO_WM_TEMPLATE_INDEX" val="160464"/>
  <p:tag name="KSO_WM_UNIT_INDEX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a"/>
  <p:tag name="KSO_WM_UNIT_INDEX" val="1"/>
  <p:tag name="KSO_WM_UNIT_ID" val="custom160464_6*a*1"/>
  <p:tag name="KSO_WM_UNIT_CLEAR" val="1"/>
  <p:tag name="KSO_WM_UNIT_LAYERLEVEL" val="1"/>
  <p:tag name="KSO_WM_UNIT_VALUE" val="7"/>
  <p:tag name="KSO_WM_UNIT_ISCONTENTSTITLE" val="0"/>
  <p:tag name="KSO_WM_UNIT_HIGHLIGHT" val="0"/>
  <p:tag name="KSO_WM_UNIT_COMPATIBLE" val="0"/>
  <p:tag name="KSO_WM_UNIT_PRESET_TEXT" val="CONTENT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1"/>
  <p:tag name="KSO_WM_UNIT_ID" val="custom160464_6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2"/>
  <p:tag name="KSO_WM_UNIT_ID" val="custom160464_6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h_f"/>
  <p:tag name="KSO_WM_UNIT_INDEX" val="1_1_1"/>
  <p:tag name="KSO_WM_UNIT_ID" val="custom160464_6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1"/>
  <p:tag name="KSO_WM_UNIT_PRESET_TEXT_LEN" val="35"/>
  <p:tag name="KSO_WM_UNIT_TEXT_FILL_FORE_SCHEMECOLOR_INDEX" val="13"/>
  <p:tag name="KSO_WM_UNIT_TEXT_FILL_TYPE" val="1"/>
  <p:tag name="KSO_WM_UNIT_USESOURCEFORMAT_APPLY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3"/>
  <p:tag name="KSO_WM_UNIT_ID" val="custom160464_6*l_i*1_3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4"/>
  <p:tag name="KSO_WM_SLIDE_ID" val="custom160464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  <p:tag name="KSO_WM_SPECIAL_SOURCE" val="bdnul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4"/>
  <p:tag name="KSO_WM_SLIDE_ID" val="custom16046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99"/>
  <p:tag name="KSO_WM_SLIDE_SIZE" val="828*387"/>
  <p:tag name="KSO_WM_SPECIAL_SOURCE" val="bdnul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a"/>
  <p:tag name="KSO_WM_UNIT_INDEX" val="1"/>
  <p:tag name="KSO_WM_UNIT_ID" val="custom160464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f"/>
  <p:tag name="KSO_WM_UNIT_INDEX" val="1"/>
  <p:tag name="KSO_WM_UNIT_ID" val="custom160464_2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64_2*i*2"/>
  <p:tag name="KSO_WM_TEMPLATE_CATEGORY" val="custom"/>
  <p:tag name="KSO_WM_TEMPLATE_INDEX" val="160464"/>
  <p:tag name="KSO_WM_UNIT_INDEX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64_8*i*0"/>
  <p:tag name="KSO_WM_TEMPLATE_CATEGORY" val="custom"/>
  <p:tag name="KSO_WM_TEMPLATE_INDEX" val="160464"/>
  <p:tag name="KSO_WM_UNIT_INDEX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64_8*i*9"/>
  <p:tag name="KSO_WM_TEMPLATE_CATEGORY" val="custom"/>
  <p:tag name="KSO_WM_TEMPLATE_INDEX" val="160464"/>
  <p:tag name="KSO_WM_UNIT_INDEX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64_8*i*18"/>
  <p:tag name="KSO_WM_TEMPLATE_CATEGORY" val="custom"/>
  <p:tag name="KSO_WM_TEMPLATE_INDEX" val="160464"/>
  <p:tag name="KSO_WM_UNIT_INDEX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a"/>
  <p:tag name="KSO_WM_UNIT_INDEX" val="1"/>
  <p:tag name="KSO_WM_UNIT_ID" val="custom160464_8*a*1"/>
  <p:tag name="KSO_WM_UNIT_CLEAR" val="1"/>
  <p:tag name="KSO_WM_UNIT_LAYERLEVEL" val="1"/>
  <p:tag name="KSO_WM_UNIT_VALUE" val="7"/>
  <p:tag name="KSO_WM_UNIT_ISCONTENTSTITLE" val="0"/>
  <p:tag name="KSO_WM_UNIT_HIGHLIGHT" val="0"/>
  <p:tag name="KSO_WM_UNIT_COMPATIBLE" val="0"/>
  <p:tag name="KSO_WM_UNIT_PRESET_TEXT" val="CONTENT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7"/>
  <p:tag name="KSO_WM_UNIT_ID" val="custom160464_8*l_i*1_7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8"/>
  <p:tag name="KSO_WM_UNIT_ID" val="custom160464_8*l_i*1_8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6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h_f"/>
  <p:tag name="KSO_WM_UNIT_INDEX" val="1_3_1"/>
  <p:tag name="KSO_WM_UNIT_ID" val="custom160464_8*l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1"/>
  <p:tag name="KSO_WM_UNIT_PRESET_TEXT_LEN" val="35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9"/>
  <p:tag name="KSO_WM_UNIT_ID" val="custom160464_8*l_i*1_9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4"/>
  <p:tag name="KSO_WM_UNIT_ID" val="custom160464_8*l_i*1_4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5"/>
  <p:tag name="KSO_WM_UNIT_ID" val="custom160464_8*l_i*1_5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h_f"/>
  <p:tag name="KSO_WM_UNIT_INDEX" val="1_2_1"/>
  <p:tag name="KSO_WM_UNIT_ID" val="custom160464_8*l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1"/>
  <p:tag name="KSO_WM_UNIT_PRESET_TEXT_LEN" val="35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6"/>
  <p:tag name="KSO_WM_UNIT_ID" val="custom160464_8*l_i*1_6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1"/>
  <p:tag name="KSO_WM_UNIT_ID" val="custom160464_8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2"/>
  <p:tag name="KSO_WM_UNIT_ID" val="custom160464_8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h_f"/>
  <p:tag name="KSO_WM_UNIT_INDEX" val="1_1_1"/>
  <p:tag name="KSO_WM_UNIT_ID" val="custom160464_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1"/>
  <p:tag name="KSO_WM_UNIT_PRESET_TEXT_LEN" val="35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3"/>
  <p:tag name="KSO_WM_UNIT_ID" val="custom160464_8*l_i*1_3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6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4"/>
  <p:tag name="KSO_WM_SLIDE_ID" val="custom16046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99"/>
  <p:tag name="KSO_WM_SLIDE_SIZE" val="828*387"/>
  <p:tag name="KSO_WM_SPECIAL_SOURCE" val="bdnul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a"/>
  <p:tag name="KSO_WM_UNIT_INDEX" val="1"/>
  <p:tag name="KSO_WM_UNIT_ID" val="custom160464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f"/>
  <p:tag name="KSO_WM_UNIT_INDEX" val="1"/>
  <p:tag name="KSO_WM_UNIT_ID" val="custom160464_2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64_2*i*2"/>
  <p:tag name="KSO_WM_TEMPLATE_CATEGORY" val="custom"/>
  <p:tag name="KSO_WM_TEMPLATE_INDEX" val="160464"/>
  <p:tag name="KSO_WM_UNIT_INDEX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25_1*i*1"/>
  <p:tag name="KSO_WM_TEMPLATE_CATEGORY" val="diagram"/>
  <p:tag name="KSO_WM_TEMPLATE_INDEX" val="160325"/>
  <p:tag name="KSO_WM_UNIT_INDEX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25_1*i*1"/>
  <p:tag name="KSO_WM_TEMPLATE_CATEGORY" val="diagram"/>
  <p:tag name="KSO_WM_TEMPLATE_INDEX" val="160325"/>
  <p:tag name="KSO_WM_UNIT_INDEX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25"/>
  <p:tag name="KSO_WM_UNIT_TYPE" val="l_i"/>
  <p:tag name="KSO_WM_UNIT_INDEX" val="1_1"/>
  <p:tag name="KSO_WM_UNIT_ID" val="diagram160325_1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USESOURCEFORMAT_APPLY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25"/>
  <p:tag name="KSO_WM_UNIT_TYPE" val="l_h_f"/>
  <p:tag name="KSO_WM_UNIT_INDEX" val="1_1_1"/>
  <p:tag name="KSO_WM_UNIT_ID" val="diagram160325_1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16"/>
  <p:tag name="KSO_WM_UNIT_TEXT_FILL_TYPE" val="1"/>
  <p:tag name="KSO_WM_UNIT_USESOURCEFORMAT_APPLY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25"/>
  <p:tag name="KSO_WM_UNIT_TYPE" val="l_i"/>
  <p:tag name="KSO_WM_UNIT_INDEX" val="1_1"/>
  <p:tag name="KSO_WM_UNIT_ID" val="diagram160325_1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USESOURCEFORMAT_APPLY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25"/>
  <p:tag name="KSO_WM_UNIT_TYPE" val="l_h_f"/>
  <p:tag name="KSO_WM_UNIT_INDEX" val="1_1_1"/>
  <p:tag name="KSO_WM_UNIT_ID" val="diagram160325_1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16"/>
  <p:tag name="KSO_WM_UNIT_TEXT_FILL_TYPE" val="1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0"/>
  <p:tag name="KSO_WM_TEMPLATE_CATEGORY" val="custom"/>
  <p:tag name="KSO_WM_TEMPLATE_INDEX" val="18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4"/>
  <p:tag name="KSO_WM_SLIDE_ID" val="custom16046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99"/>
  <p:tag name="KSO_WM_SLIDE_SIZE" val="828*387"/>
  <p:tag name="KSO_WM_SPECIAL_SOURCE" val="bdnul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a"/>
  <p:tag name="KSO_WM_UNIT_INDEX" val="1"/>
  <p:tag name="KSO_WM_UNIT_ID" val="custom160464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f"/>
  <p:tag name="KSO_WM_UNIT_INDEX" val="1"/>
  <p:tag name="KSO_WM_UNIT_ID" val="custom160464_2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64_2*i*2"/>
  <p:tag name="KSO_WM_TEMPLATE_CATEGORY" val="custom"/>
  <p:tag name="KSO_WM_TEMPLATE_INDEX" val="160464"/>
  <p:tag name="KSO_WM_UNIT_INDEX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25_1*i*1"/>
  <p:tag name="KSO_WM_TEMPLATE_CATEGORY" val="diagram"/>
  <p:tag name="KSO_WM_TEMPLATE_INDEX" val="160325"/>
  <p:tag name="KSO_WM_UNIT_INDEX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25_1*i*1"/>
  <p:tag name="KSO_WM_TEMPLATE_CATEGORY" val="diagram"/>
  <p:tag name="KSO_WM_TEMPLATE_INDEX" val="160325"/>
  <p:tag name="KSO_WM_UNIT_INDEX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25"/>
  <p:tag name="KSO_WM_UNIT_TYPE" val="l_i"/>
  <p:tag name="KSO_WM_UNIT_INDEX" val="1_1"/>
  <p:tag name="KSO_WM_UNIT_ID" val="diagram160325_1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USESOURCEFORMAT_APPLY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25"/>
  <p:tag name="KSO_WM_UNIT_TYPE" val="l_h_f"/>
  <p:tag name="KSO_WM_UNIT_INDEX" val="1_1_1"/>
  <p:tag name="KSO_WM_UNIT_ID" val="diagram160325_1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16"/>
  <p:tag name="KSO_WM_UNIT_TEXT_FILL_TYPE" val="1"/>
  <p:tag name="KSO_WM_UNIT_USESOURCEFORMAT_APPLY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25"/>
  <p:tag name="KSO_WM_UNIT_TYPE" val="l_i"/>
  <p:tag name="KSO_WM_UNIT_INDEX" val="1_1"/>
  <p:tag name="KSO_WM_UNIT_ID" val="diagram160325_1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USESOURCEFORMAT_APPLY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25"/>
  <p:tag name="KSO_WM_UNIT_TYPE" val="l_h_f"/>
  <p:tag name="KSO_WM_UNIT_INDEX" val="1_1_1"/>
  <p:tag name="KSO_WM_UNIT_ID" val="diagram160325_1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16"/>
  <p:tag name="KSO_WM_UNIT_TEXT_FILL_TYPE" val="1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1"/>
  <p:tag name="KSO_WM_TEMPLATE_CATEGORY" val="custom"/>
  <p:tag name="KSO_WM_TEMPLATE_INDEX" val="18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4"/>
  <p:tag name="KSO_WM_SLIDE_ID" val="custom160464_24"/>
  <p:tag name="KSO_WM_SLIDE_INDEX" val="24"/>
  <p:tag name="KSO_WM_SLIDE_ITEM_CNT" val="4"/>
  <p:tag name="KSO_WM_SLIDE_LAYOUT" val="a_n"/>
  <p:tag name="KSO_WM_SLIDE_LAYOUT_CNT" val="1_1"/>
  <p:tag name="KSO_WM_SLIDE_TYPE" val="text"/>
  <p:tag name="KSO_WM_BEAUTIFY_FLAG" val="#wm#"/>
  <p:tag name="KSO_WM_TAG_VERSION" val="1.0"/>
  <p:tag name="KSO_WM_SLIDE_POSITION" val="124*191"/>
  <p:tag name="KSO_WM_SLIDE_SIZE" val="711*275"/>
  <p:tag name="KSO_WM_DIAGRAM_GROUP_CODE" val="n1-1"/>
  <p:tag name="KSO_WM_SPECIAL_SOURCE" val="bdnul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n_i"/>
  <p:tag name="KSO_WM_UNIT_INDEX" val="1_1"/>
  <p:tag name="KSO_WM_UNIT_ID" val="custom160464_24*n_i*1_1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n_i"/>
  <p:tag name="KSO_WM_UNIT_INDEX" val="1_2"/>
  <p:tag name="KSO_WM_UNIT_ID" val="custom160464_24*n_i*1_2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n_h_f"/>
  <p:tag name="KSO_WM_UNIT_INDEX" val="1_2_3"/>
  <p:tag name="KSO_WM_UNIT_ID" val="custom160464_24*n_h_f*1_2_3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DIAGRAM_GROUP_CODE" val="n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n_i"/>
  <p:tag name="KSO_WM_UNIT_INDEX" val="1_3"/>
  <p:tag name="KSO_WM_UNIT_ID" val="custom160464_24*n_i*1_3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n_i"/>
  <p:tag name="KSO_WM_UNIT_INDEX" val="1_4"/>
  <p:tag name="KSO_WM_UNIT_ID" val="custom160464_24*n_i*1_4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n_i"/>
  <p:tag name="KSO_WM_UNIT_INDEX" val="1_5"/>
  <p:tag name="KSO_WM_UNIT_ID" val="custom160464_24*n_i*1_5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n_i"/>
  <p:tag name="KSO_WM_UNIT_INDEX" val="1_6"/>
  <p:tag name="KSO_WM_UNIT_ID" val="custom160464_24*n_i*1_6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n_h_a"/>
  <p:tag name="KSO_WM_UNIT_INDEX" val="1_1_1"/>
  <p:tag name="KSO_WM_UNIT_ID" val="custom160464_24*n_h_a*1_1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DIAGRAM_GROUP_CODE" val="n1-1"/>
  <p:tag name="KSO_WM_UNIT_PRESET_TEXT_LEN" val="5"/>
  <p:tag name="KSO_WM_UNIT_TEXT_FILL_FORE_SCHEMECOLOR_INDEX" val="5"/>
  <p:tag name="KSO_WM_UNIT_TEXT_FILL_TYPE" val="1"/>
  <p:tag name="KSO_WM_UNIT_USESOURCEFORMAT_APPLY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n_h_f"/>
  <p:tag name="KSO_WM_UNIT_INDEX" val="1_2_2"/>
  <p:tag name="KSO_WM_UNIT_ID" val="custom160464_24*n_h_f*1_2_2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DIAGRAM_GROUP_CODE" val="n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2"/>
  <p:tag name="KSO_WM_TEMPLATE_CATEGORY" val="custom"/>
  <p:tag name="KSO_WM_TEMPLATE_INDEX" val="18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n_h_f"/>
  <p:tag name="KSO_WM_UNIT_INDEX" val="1_2_4"/>
  <p:tag name="KSO_WM_UNIT_ID" val="custom160464_24*n_h_f*1_2_4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DIAGRAM_GROUP_CODE" val="n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n_h_f"/>
  <p:tag name="KSO_WM_UNIT_INDEX" val="1_2_1"/>
  <p:tag name="KSO_WM_UNIT_ID" val="custom160464_24*n_h_f*1_2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DIAGRAM_GROUP_CODE" val="n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a"/>
  <p:tag name="KSO_WM_UNIT_INDEX" val="1"/>
  <p:tag name="KSO_WM_UNIT_ID" val="custom160464_24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4"/>
  <p:tag name="KSO_WM_SLIDE_ID" val="custom160464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  <p:tag name="KSO_WM_SPECIAL_SOURCE" val="bdnul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a"/>
  <p:tag name="KSO_WM_UNIT_INDEX" val="1"/>
  <p:tag name="KSO_WM_UNIT_ID" val="custom160464_9*a*1"/>
  <p:tag name="KSO_WM_UNIT_CLEAR" val="1"/>
  <p:tag name="KSO_WM_UNIT_LAYERLEVEL" val="1"/>
  <p:tag name="KSO_WM_UNIT_VALUE" val="7"/>
  <p:tag name="KSO_WM_UNIT_ISCONTENTSTITLE" val="0"/>
  <p:tag name="KSO_WM_UNIT_HIGHLIGHT" val="0"/>
  <p:tag name="KSO_WM_UNIT_COMPATIBLE" val="0"/>
  <p:tag name="KSO_WM_UNIT_PRESET_TEXT" val="CONTENT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64_9*i*1"/>
  <p:tag name="KSO_WM_TEMPLATE_CATEGORY" val="custom"/>
  <p:tag name="KSO_WM_TEMPLATE_INDEX" val="160464"/>
  <p:tag name="KSO_WM_UNIT_INDEX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64_9*i*10"/>
  <p:tag name="KSO_WM_TEMPLATE_CATEGORY" val="custom"/>
  <p:tag name="KSO_WM_TEMPLATE_INDEX" val="160464"/>
  <p:tag name="KSO_WM_UNIT_INDEX" val="1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64_9*i*19"/>
  <p:tag name="KSO_WM_TEMPLATE_CATEGORY" val="custom"/>
  <p:tag name="KSO_WM_TEMPLATE_INDEX" val="160464"/>
  <p:tag name="KSO_WM_UNIT_INDEX" val="1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64_9*i*28"/>
  <p:tag name="KSO_WM_TEMPLATE_CATEGORY" val="custom"/>
  <p:tag name="KSO_WM_TEMPLATE_INDEX" val="160464"/>
  <p:tag name="KSO_WM_UNIT_INDEX" val="2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10"/>
  <p:tag name="KSO_WM_UNIT_ID" val="custom160464_9*l_i*1_10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3"/>
  <p:tag name="KSO_WM_TEMPLATE_CATEGORY" val="custom"/>
  <p:tag name="KSO_WM_TEMPLATE_INDEX" val="18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11"/>
  <p:tag name="KSO_WM_UNIT_ID" val="custom160464_9*l_i*1_11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h_f"/>
  <p:tag name="KSO_WM_UNIT_INDEX" val="1_4_1"/>
  <p:tag name="KSO_WM_UNIT_ID" val="custom160464_9*l_h_f*1_4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1"/>
  <p:tag name="KSO_WM_UNIT_PRESET_TEXT_LEN" val="34"/>
  <p:tag name="KSO_WM_UNIT_TEXT_FILL_FORE_SCHEMECOLOR_INDEX" val="13"/>
  <p:tag name="KSO_WM_UNIT_TEXT_FILL_TYPE" val="1"/>
  <p:tag name="KSO_WM_UNIT_USESOURCEFORMAT_APPLY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12"/>
  <p:tag name="KSO_WM_UNIT_ID" val="custom160464_9*l_i*1_12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7"/>
  <p:tag name="KSO_WM_UNIT_ID" val="custom160464_9*l_i*1_7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8"/>
  <p:tag name="KSO_WM_UNIT_ID" val="custom160464_9*l_i*1_8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h_f"/>
  <p:tag name="KSO_WM_UNIT_INDEX" val="1_3_1"/>
  <p:tag name="KSO_WM_UNIT_ID" val="custom160464_9*l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1"/>
  <p:tag name="KSO_WM_UNIT_PRESET_TEXT_LEN" val="34"/>
  <p:tag name="KSO_WM_UNIT_TEXT_FILL_FORE_SCHEMECOLOR_INDEX" val="13"/>
  <p:tag name="KSO_WM_UNIT_TEXT_FILL_TYPE" val="1"/>
  <p:tag name="KSO_WM_UNIT_USESOURCEFORMAT_APPLY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9"/>
  <p:tag name="KSO_WM_UNIT_ID" val="custom160464_9*l_i*1_9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4"/>
  <p:tag name="KSO_WM_UNIT_ID" val="custom160464_9*l_i*1_4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5"/>
  <p:tag name="KSO_WM_UNIT_ID" val="custom160464_9*l_i*1_5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h_f"/>
  <p:tag name="KSO_WM_UNIT_INDEX" val="1_2_1"/>
  <p:tag name="KSO_WM_UNIT_ID" val="custom160464_9*l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1"/>
  <p:tag name="KSO_WM_UNIT_PRESET_TEXT_LEN" val="34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4"/>
  <p:tag name="KSO_WM_TEMPLATE_CATEGORY" val="custom"/>
  <p:tag name="KSO_WM_TEMPLATE_INDEX" val="18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6"/>
  <p:tag name="KSO_WM_UNIT_ID" val="custom160464_9*l_i*1_6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1"/>
  <p:tag name="KSO_WM_UNIT_ID" val="custom160464_9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2"/>
  <p:tag name="KSO_WM_UNIT_ID" val="custom160464_9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h_f"/>
  <p:tag name="KSO_WM_UNIT_INDEX" val="1_1_1"/>
  <p:tag name="KSO_WM_UNIT_ID" val="custom160464_9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1"/>
  <p:tag name="KSO_WM_UNIT_PRESET_TEXT_LEN" val="34"/>
  <p:tag name="KSO_WM_UNIT_TEXT_FILL_FORE_SCHEMECOLOR_INDEX" val="13"/>
  <p:tag name="KSO_WM_UNIT_TEXT_FILL_TYPE" val="1"/>
  <p:tag name="KSO_WM_UNIT_USESOURCEFORMAT_APPLY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l_i"/>
  <p:tag name="KSO_WM_UNIT_INDEX" val="1_3"/>
  <p:tag name="KSO_WM_UNIT_ID" val="custom160464_9*l_i*1_3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4"/>
  <p:tag name="KSO_WM_SLIDE_ID" val="custom16046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99"/>
  <p:tag name="KSO_WM_SLIDE_SIZE" val="828*387"/>
  <p:tag name="KSO_WM_SPECIAL_SOURCE" val="bdnul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a"/>
  <p:tag name="KSO_WM_UNIT_INDEX" val="1"/>
  <p:tag name="KSO_WM_UNIT_ID" val="custom160464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f"/>
  <p:tag name="KSO_WM_UNIT_INDEX" val="1"/>
  <p:tag name="KSO_WM_UNIT_ID" val="custom160464_2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64_2*i*2"/>
  <p:tag name="KSO_WM_TEMPLATE_CATEGORY" val="custom"/>
  <p:tag name="KSO_WM_TEMPLATE_INDEX" val="160464"/>
  <p:tag name="KSO_WM_UNIT_INDEX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4"/>
  <p:tag name="KSO_WM_SLIDE_ID" val="custom16046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99"/>
  <p:tag name="KSO_WM_SLIDE_SIZE" val="828*387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5"/>
  <p:tag name="KSO_WM_TEMPLATE_CATEGORY" val="custom"/>
  <p:tag name="KSO_WM_TEMPLATE_INDEX" val="18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a"/>
  <p:tag name="KSO_WM_UNIT_INDEX" val="1"/>
  <p:tag name="KSO_WM_UNIT_ID" val="custom160464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f"/>
  <p:tag name="KSO_WM_UNIT_INDEX" val="1"/>
  <p:tag name="KSO_WM_UNIT_ID" val="custom160464_2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64_2*i*2"/>
  <p:tag name="KSO_WM_TEMPLATE_CATEGORY" val="custom"/>
  <p:tag name="KSO_WM_TEMPLATE_INDEX" val="160464"/>
  <p:tag name="KSO_WM_UNIT_INDEX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4"/>
  <p:tag name="KSO_WM_SLIDE_ID" val="custom160464_19"/>
  <p:tag name="KSO_WM_SLIDE_INDEX" val="19"/>
  <p:tag name="KSO_WM_SLIDE_ITEM_CNT" val="2"/>
  <p:tag name="KSO_WM_SLIDE_LAYOUT" val="a_f_d"/>
  <p:tag name="KSO_WM_SLIDE_LAYOUT_CNT" val="1_1_1"/>
  <p:tag name="KSO_WM_SLIDE_TYPE" val="text"/>
  <p:tag name="KSO_WM_BEAUTIFY_FLAG" val="#wm#"/>
  <p:tag name="KSO_WM_TAG_VERSION" val="1.0"/>
  <p:tag name="KSO_WM_SLIDE_POSITION" val="66*36"/>
  <p:tag name="KSO_WM_SLIDE_SIZE" val="828*470"/>
  <p:tag name="KSO_WM_SPECIAL_SOURCE" val="bdnul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64_19*i*0"/>
  <p:tag name="KSO_WM_TEMPLATE_CATEGORY" val="custom"/>
  <p:tag name="KSO_WM_TEMPLATE_INDEX" val="160464"/>
  <p:tag name="KSO_WM_UNIT_INDEX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a"/>
  <p:tag name="KSO_WM_UNIT_INDEX" val="1"/>
  <p:tag name="KSO_WM_UNIT_ID" val="custom160464_19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d"/>
  <p:tag name="KSO_WM_UNIT_INDEX" val="1"/>
  <p:tag name="KSO_WM_UNIT_ID" val="custom160464_19*d*1"/>
  <p:tag name="KSO_WM_UNIT_CLEAR" val="0"/>
  <p:tag name="KSO_WM_UNIT_LAYERLEVEL" val="1"/>
  <p:tag name="KSO_WM_UNIT_VALUE" val="1657*1563"/>
  <p:tag name="KSO_WM_UNIT_HIGHLIGHT" val="0"/>
  <p:tag name="KSO_WM_UNIT_COMPATIBLE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f"/>
  <p:tag name="KSO_WM_UNIT_INDEX" val="1"/>
  <p:tag name="KSO_WM_UNIT_ID" val="custom160464_19*f*1"/>
  <p:tag name="KSO_WM_UNIT_CLEAR" val="1"/>
  <p:tag name="KSO_WM_UNIT_LAYERLEVEL" val="1"/>
  <p:tag name="KSO_WM_UNIT_VALUE" val="112"/>
  <p:tag name="KSO_WM_UNIT_HIGHLIGHT" val="0"/>
  <p:tag name="KSO_WM_UNIT_COMPATIBLE" val="0"/>
  <p:tag name="KSO_WM_UNIT_PRESET_TEXT_INDEX" val="5"/>
  <p:tag name="KSO_WM_UNIT_PRESET_TEXT_LEN" val="12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4"/>
  <p:tag name="KSO_WM_SLIDE_ID" val="custom160464_15"/>
  <p:tag name="KSO_WM_SLIDE_INDEX" val="15"/>
  <p:tag name="KSO_WM_SLIDE_ITEM_CNT" val="3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109*218"/>
  <p:tag name="KSO_WM_SLIDE_SIZE" val="710*148"/>
  <p:tag name="KSO_WM_DIAGRAM_GROUP_CODE" val="l1-2"/>
  <p:tag name="KSO_WM_SPECIAL_SOURCE" val="bdnul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4"/>
  <p:tag name="KSO_WM_UNIT_TYPE" val="a"/>
  <p:tag name="KSO_WM_UNIT_INDEX" val="1"/>
  <p:tag name="KSO_WM_UNIT_ID" val="custom160464_15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WWW.2PPT.COM&#10;">
  <a:themeElements>
    <a:clrScheme name="160185.185">
      <a:dk1>
        <a:srgbClr val="333333"/>
      </a:dk1>
      <a:lt1>
        <a:sysClr val="window" lastClr="FFFFFF"/>
      </a:lt1>
      <a:dk2>
        <a:srgbClr val="333333"/>
      </a:dk2>
      <a:lt2>
        <a:srgbClr val="FFFFFF"/>
      </a:lt2>
      <a:accent1>
        <a:srgbClr val="2CBEBB"/>
      </a:accent1>
      <a:accent2>
        <a:srgbClr val="269C6C"/>
      </a:accent2>
      <a:accent3>
        <a:srgbClr val="CFD80A"/>
      </a:accent3>
      <a:accent4>
        <a:srgbClr val="FFBE16"/>
      </a:accent4>
      <a:accent5>
        <a:srgbClr val="FF7F41"/>
      </a:accent5>
      <a:accent6>
        <a:srgbClr val="FFC000"/>
      </a:accent6>
      <a:hlink>
        <a:srgbClr val="00B0F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1070</Words>
  <Application>Microsoft Office PowerPoint</Application>
  <PresentationFormat>全屏显示(16:9)</PresentationFormat>
  <Paragraphs>104</Paragraphs>
  <Slides>17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仿宋</vt:lpstr>
      <vt:lpstr>黑体</vt:lpstr>
      <vt:lpstr>宋体</vt:lpstr>
      <vt:lpstr>微软雅黑</vt:lpstr>
      <vt:lpstr>Arial</vt:lpstr>
      <vt:lpstr>Calibri</vt:lpstr>
      <vt:lpstr>WWW.2PPT.COM
</vt:lpstr>
      <vt:lpstr>Equation.KSEE3</vt:lpstr>
      <vt:lpstr>PowerPoint 演示文稿</vt:lpstr>
      <vt:lpstr>PowerPoint 演示文稿</vt:lpstr>
      <vt:lpstr>创设情境</vt:lpstr>
      <vt:lpstr>创设情境</vt:lpstr>
      <vt:lpstr>PowerPoint 演示文稿</vt:lpstr>
      <vt:lpstr>PowerPoint 演示文稿</vt:lpstr>
      <vt:lpstr>合作交流，探索新知。</vt:lpstr>
      <vt:lpstr>归纳：</vt:lpstr>
      <vt:lpstr>判断下列句子是否包含具有相反意义的量</vt:lpstr>
      <vt:lpstr>PowerPoint 演示文稿</vt:lpstr>
      <vt:lpstr>结论</vt:lpstr>
      <vt:lpstr>巩固练习</vt:lpstr>
      <vt:lpstr>熟能生巧</vt:lpstr>
      <vt:lpstr>归纳</vt:lpstr>
      <vt:lpstr>巩固提高</vt:lpstr>
      <vt:lpstr>PowerPoint 演示文稿</vt:lpstr>
      <vt:lpstr>课后作业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2018-05-22T05:45:00Z</dcterms:created>
  <dcterms:modified xsi:type="dcterms:W3CDTF">2023-01-16T22:46:47Z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75E1BEFF21F043789B86ECE7F1F04253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