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8" r:id="rId3"/>
    <p:sldId id="258" r:id="rId4"/>
    <p:sldId id="291" r:id="rId5"/>
    <p:sldId id="293" r:id="rId6"/>
    <p:sldId id="259" r:id="rId7"/>
    <p:sldId id="297" r:id="rId8"/>
    <p:sldId id="298" r:id="rId9"/>
    <p:sldId id="296" r:id="rId10"/>
    <p:sldId id="260" r:id="rId11"/>
    <p:sldId id="261" r:id="rId12"/>
    <p:sldId id="263" r:id="rId13"/>
    <p:sldId id="264" r:id="rId14"/>
    <p:sldId id="299" r:id="rId15"/>
    <p:sldId id="300" r:id="rId16"/>
    <p:sldId id="308" r:id="rId17"/>
    <p:sldId id="309" r:id="rId18"/>
    <p:sldId id="307" r:id="rId19"/>
    <p:sldId id="267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Kingsoft Phonetic Plain" pitchFamily="2" charset="2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Kingsoft Phonetic Plain" pitchFamily="2" charset="2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Kingsoft Phonetic Plain" pitchFamily="2" charset="2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Kingsoft Phonetic Plain" pitchFamily="2" charset="2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Kingsoft Phonetic Plain" pitchFamily="2" charset="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ingsoft Phonetic Plain" pitchFamily="2" charset="2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ingsoft Phonetic Plain" pitchFamily="2" charset="2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ingsoft Phonetic Plain" pitchFamily="2" charset="2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ingsoft Phonetic Plain" pitchFamily="2" charset="2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CC"/>
    <a:srgbClr val="000000"/>
    <a:srgbClr val="99FF66"/>
    <a:srgbClr val="FFFF66"/>
    <a:srgbClr val="6600FF"/>
    <a:srgbClr val="FFFF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4660"/>
  </p:normalViewPr>
  <p:slideViewPr>
    <p:cSldViewPr>
      <p:cViewPr>
        <p:scale>
          <a:sx n="100" d="100"/>
          <a:sy n="100" d="100"/>
        </p:scale>
        <p:origin x="-24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7F82E2-7DD4-4A76-8097-203E9C8DE108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/>
            <a:fld id="{79EA7100-C4F2-4735-841B-BC42FDEF319E}" type="slidenum">
              <a:rPr lang="en-US" altLang="zh-CN" smtClean="0">
                <a:latin typeface="Arial" panose="020B0604020202020204" pitchFamily="34" charset="0"/>
              </a:rPr>
              <a:t>2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F82E2-7DD4-4A76-8097-203E9C8DE108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ctrTitle"/>
          </p:nvPr>
        </p:nvSpPr>
        <p:spPr>
          <a:xfrm>
            <a:off x="755650" y="549275"/>
            <a:ext cx="7772400" cy="1108075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773238"/>
            <a:ext cx="6400800" cy="10795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1B91AD-0F48-4FD3-BEB1-844548222A3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BFB13-7930-4068-9334-68CBD97C55C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88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88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E84C-C97E-4EF2-9EC3-4339A7686C0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CA0A7-AF6B-456B-92DB-8592C592C4D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FC0C0-07B4-45CD-B980-6DB64AB98C3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4BAD5-7411-4CB6-9D54-94E5CA4E512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EF06E-9770-4E93-9722-C576AA3040B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78F5D-656B-4385-B205-DCE6E82E36C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EDAF5-03B0-42D3-A111-37A86AFDF01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17390-46EC-4C2C-AC68-9577C5A99F1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1C71-011F-48E3-8C2E-B77976E6DE1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26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126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127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686B85D-B917-4BB0-8F7D-18EDF2087AD6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Unit2%20Topic1\&#35838;&#20214;\Unit2%20Topic1%20SectionA%20&#31934;&#21697;&#35838;&#20214;\p27-1a.mp3" TargetMode="External"/><Relationship Id="rId1" Type="http://schemas.microsoft.com/office/2007/relationships/media" Target="file:///C:\Documents%20and%20Settings\Administrator\&#26700;&#38754;\Unit2%20Topic1\&#35838;&#20214;\Unit2%20Topic1%20SectionA%20&#31934;&#21697;&#35838;&#20214;\p27-1a.mp3" TargetMode="External"/><Relationship Id="rId5" Type="http://schemas.openxmlformats.org/officeDocument/2006/relationships/image" Target="../media/image24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audio" Target="file:///C:\Documents%20and%20Settings\Administrator\&#26700;&#38754;\Unit2%20Topic1\&#35838;&#20214;\Unit2%20Topic1%20SectionA%20&#31934;&#21697;&#35838;&#20214;\p28-3-A.mp3" TargetMode="External"/><Relationship Id="rId1" Type="http://schemas.microsoft.com/office/2007/relationships/media" Target="file:///C:\Documents%20and%20Settings\Administrator\&#26700;&#38754;\Unit2%20Topic1\&#35838;&#20214;\Unit2%20Topic1%20SectionA%20&#31934;&#21697;&#35838;&#20214;\p28-3-A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audio" Target="file:///C:\Documents%20and%20Settings\Administrator\&#26700;&#38754;\Unit2%20Topic1\&#35838;&#20214;\Unit2%20Topic1%20SectionA%20&#31934;&#21697;&#35838;&#20214;\p28-3-B.mp3" TargetMode="External"/><Relationship Id="rId1" Type="http://schemas.microsoft.com/office/2007/relationships/media" Target="file:///C:\Documents%20and%20Settings\Administrator\&#26700;&#38754;\Unit2%20Topic1\&#35838;&#20214;\Unit2%20Topic1%20SectionA%20&#31934;&#21697;&#35838;&#20214;\p28-3-B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228600" y="1371600"/>
            <a:ext cx="8763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000" b="1" dirty="0">
                <a:latin typeface="Arial" panose="020B0604020202020204" pitchFamily="34" charset="0"/>
              </a:rPr>
              <a:t>Unit 2 </a:t>
            </a:r>
            <a:r>
              <a:rPr lang="en-US" altLang="zh-CN" sz="4000" b="1" dirty="0" smtClean="0">
                <a:latin typeface="Arial" panose="020B0604020202020204" pitchFamily="34" charset="0"/>
              </a:rPr>
              <a:t>Topic 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4000" b="1" dirty="0">
                <a:latin typeface="Arial" panose="020B0604020202020204" pitchFamily="34" charset="0"/>
              </a:rPr>
              <a:t>Pollution has caused </a:t>
            </a:r>
            <a:r>
              <a:rPr lang="en-US" altLang="zh-CN" sz="4000" b="1" dirty="0" smtClean="0">
                <a:latin typeface="Arial" panose="020B0604020202020204" pitchFamily="34" charset="0"/>
              </a:rPr>
              <a:t>too </a:t>
            </a:r>
            <a:r>
              <a:rPr lang="en-US" altLang="zh-CN" sz="4000" b="1" dirty="0">
                <a:latin typeface="Arial" panose="020B0604020202020204" pitchFamily="34" charset="0"/>
              </a:rPr>
              <a:t>many problems.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Section A</a:t>
            </a:r>
          </a:p>
        </p:txBody>
      </p:sp>
      <p:sp>
        <p:nvSpPr>
          <p:cNvPr id="3" name="矩形 2"/>
          <p:cNvSpPr/>
          <p:nvPr/>
        </p:nvSpPr>
        <p:spPr>
          <a:xfrm>
            <a:off x="2962854" y="57150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762000"/>
            <a:ext cx="8763000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1b Listen to 1a and mark the words with P (Past) or N (Now).</a:t>
            </a:r>
          </a:p>
          <a:p>
            <a:pPr eaLnBrk="1" hangingPunct="1">
              <a:spcBef>
                <a:spcPct val="50000"/>
              </a:spcBef>
            </a:pPr>
            <a:endParaRPr lang="en-US" altLang="zh-CN" sz="3200" b="1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____ beautiful ____ butterflies ____ dirty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____ grass      ____ terrible      ____ factory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____ bees       ____ fresh          ____ clean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____waste water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85800" y="255905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429000" y="25908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6553200" y="25908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685800" y="33528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429000" y="33528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6477000" y="32766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609600" y="40386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352800" y="40386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6477000" y="40386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685800" y="48006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</a:p>
        </p:txBody>
      </p:sp>
      <p:pic>
        <p:nvPicPr>
          <p:cNvPr id="15" name="p27-1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  <p:sndAc>
      <p:stSnd>
        <p:snd r:embed="rId4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6232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731" grpId="0"/>
      <p:bldP spid="30732" grpId="0"/>
      <p:bldP spid="30733" grpId="0"/>
      <p:bldP spid="30734" grpId="0"/>
      <p:bldP spid="30735" grpId="0"/>
      <p:bldP spid="30736" grpId="0"/>
      <p:bldP spid="30737" grpId="0"/>
      <p:bldP spid="30738" grpId="0"/>
      <p:bldP spid="30739" grpId="0"/>
      <p:bldP spid="307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1c Read 1a and complete the sentences in   the table. Then retell 1a to your partner.</a:t>
            </a:r>
          </a:p>
        </p:txBody>
      </p:sp>
      <p:graphicFrame>
        <p:nvGraphicFramePr>
          <p:cNvPr id="29732" name="Group 36"/>
          <p:cNvGraphicFramePr>
            <a:graphicFrameLocks noGrp="1"/>
          </p:cNvGraphicFramePr>
          <p:nvPr/>
        </p:nvGraphicFramePr>
        <p:xfrm>
          <a:off x="304800" y="1314450"/>
          <a:ext cx="8610600" cy="4938713"/>
        </p:xfrm>
        <a:graphic>
          <a:graphicData uri="http://schemas.openxmlformats.org/drawingml/2006/table">
            <a:tbl>
              <a:tblPr/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6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Two years ago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Now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1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 It was a _______________.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 There were _______________________.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 The air was _______________________ and you could see _______________________.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 ___________________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have gone.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 The water is ________and smells ___________.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 There are several ________________ pouring _______________ into the stream.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4. _____________has changed.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2057400" y="22098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990033"/>
                </a:solidFill>
                <a:latin typeface="Arial" panose="020B0604020202020204" pitchFamily="34" charset="0"/>
              </a:rPr>
              <a:t>beautiful place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533400" y="29718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990033"/>
                </a:solidFill>
                <a:latin typeface="Arial" panose="020B0604020202020204" pitchFamily="34" charset="0"/>
              </a:rPr>
              <a:t>lots of flowers and grass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228600" y="38100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990033"/>
                </a:solidFill>
                <a:latin typeface="Arial" panose="020B0604020202020204" pitchFamily="34" charset="0"/>
              </a:rPr>
              <a:t>fresh and the water was clean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304800" y="44958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990033"/>
                </a:solidFill>
                <a:latin typeface="Arial" panose="020B0604020202020204" pitchFamily="34" charset="0"/>
              </a:rPr>
              <a:t>bees and butterflies dancing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4876800" y="22098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990033"/>
                </a:solidFill>
                <a:latin typeface="Arial" panose="020B0604020202020204" pitchFamily="34" charset="0"/>
              </a:rPr>
              <a:t>The flowers and grass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6934200" y="3048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990033"/>
                </a:solidFill>
                <a:latin typeface="Arial" panose="020B0604020202020204" pitchFamily="34" charset="0"/>
              </a:rPr>
              <a:t>so dirty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5791200" y="3429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990033"/>
                </a:solidFill>
                <a:latin typeface="Arial" panose="020B0604020202020204" pitchFamily="34" charset="0"/>
              </a:rPr>
              <a:t>terrible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4572000" y="42672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990033"/>
                </a:solidFill>
                <a:latin typeface="Arial" panose="020B0604020202020204" pitchFamily="34" charset="0"/>
              </a:rPr>
              <a:t>chemical factories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4953000" y="45720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990033"/>
                </a:solidFill>
                <a:latin typeface="Arial" panose="020B0604020202020204" pitchFamily="34" charset="0"/>
              </a:rPr>
              <a:t>waste water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5257800" y="5410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990033"/>
                </a:solidFill>
                <a:latin typeface="Arial" panose="020B0604020202020204" pitchFamily="34" charset="0"/>
              </a:rPr>
              <a:t>Everything</a:t>
            </a:r>
          </a:p>
        </p:txBody>
      </p:sp>
    </p:spTree>
  </p:cSld>
  <p:clrMapOvr>
    <a:masterClrMapping/>
  </p:clrMapOvr>
  <p:transition>
    <p:cover dir="d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/>
      <p:bldP spid="29721" grpId="0"/>
      <p:bldP spid="29722" grpId="0"/>
      <p:bldP spid="29723" grpId="0"/>
      <p:bldP spid="29724" grpId="0"/>
      <p:bldP spid="29725" grpId="0"/>
      <p:bldP spid="29726" grpId="0"/>
      <p:bldP spid="29727" grpId="0"/>
      <p:bldP spid="29728" grpId="0"/>
      <p:bldP spid="297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11200"/>
          </a:xfrm>
          <a:prstGeom prst="rect">
            <a:avLst/>
          </a:prstGeom>
          <a:solidFill>
            <a:srgbClr val="3366FF">
              <a:alpha val="30980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latin typeface="Arial" panose="020B0604020202020204" pitchFamily="34" charset="0"/>
              </a:rPr>
              <a:t>2 Work in pairs. Look at the pictures and make up conversations similar to the example with your partner.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971800" y="838200"/>
            <a:ext cx="61722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Example: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Arial" panose="020B0604020202020204" pitchFamily="34" charset="0"/>
              </a:rPr>
              <a:t>A:</a:t>
            </a:r>
            <a:r>
              <a:rPr lang="en-US" altLang="zh-CN" sz="2400" b="1">
                <a:latin typeface="Arial" panose="020B0604020202020204" pitchFamily="34" charset="0"/>
              </a:rPr>
              <a:t> There were lots of </a:t>
            </a:r>
            <a:r>
              <a:rPr lang="en-US" altLang="zh-CN" sz="2400" b="1" i="1">
                <a:latin typeface="Arial" panose="020B0604020202020204" pitchFamily="34" charset="0"/>
              </a:rPr>
              <a:t>flowers and grass</a:t>
            </a:r>
            <a:r>
              <a:rPr lang="en-US" altLang="zh-CN" sz="2400" b="1"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     when I visited the </a:t>
            </a:r>
            <a:r>
              <a:rPr lang="en-US" altLang="zh-CN" sz="2400" b="1" i="1">
                <a:latin typeface="Arial" panose="020B0604020202020204" pitchFamily="34" charset="0"/>
              </a:rPr>
              <a:t>village</a:t>
            </a:r>
            <a:r>
              <a:rPr lang="en-US" altLang="zh-CN" sz="2400" b="1">
                <a:latin typeface="Arial" panose="020B0604020202020204" pitchFamily="34" charset="0"/>
              </a:rPr>
              <a:t> last year.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CC"/>
                </a:solidFill>
                <a:latin typeface="Arial" panose="020B0604020202020204" pitchFamily="34" charset="0"/>
              </a:rPr>
              <a:t>B:</a:t>
            </a:r>
            <a:r>
              <a:rPr lang="en-US" altLang="zh-CN" sz="2400" b="1">
                <a:latin typeface="Arial" panose="020B0604020202020204" pitchFamily="34" charset="0"/>
              </a:rPr>
              <a:t> But now the </a:t>
            </a:r>
            <a:r>
              <a:rPr lang="en-US" altLang="zh-CN" sz="2400" b="1" i="1">
                <a:latin typeface="Arial" panose="020B0604020202020204" pitchFamily="34" charset="0"/>
              </a:rPr>
              <a:t>flowers and grass</a:t>
            </a:r>
            <a:r>
              <a:rPr lang="en-US" altLang="zh-CN" sz="2400" b="1">
                <a:latin typeface="Arial" panose="020B0604020202020204" pitchFamily="34" charset="0"/>
              </a:rPr>
              <a:t> have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     gone.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Arial" panose="020B0604020202020204" pitchFamily="34" charset="0"/>
              </a:rPr>
              <a:t>A:</a:t>
            </a:r>
            <a:r>
              <a:rPr lang="en-US" altLang="zh-CN" sz="2400" b="1">
                <a:latin typeface="Arial" panose="020B0604020202020204" pitchFamily="34" charset="0"/>
              </a:rPr>
              <a:t> What has happened here?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CC"/>
                </a:solidFill>
                <a:latin typeface="Arial" panose="020B0604020202020204" pitchFamily="34" charset="0"/>
              </a:rPr>
              <a:t>B:</a:t>
            </a:r>
            <a:r>
              <a:rPr lang="en-US" altLang="zh-CN" sz="2400" b="1">
                <a:latin typeface="Arial" panose="020B0604020202020204" pitchFamily="34" charset="0"/>
              </a:rPr>
              <a:t> The </a:t>
            </a:r>
            <a:r>
              <a:rPr lang="en-US" altLang="zh-CN" sz="2400" b="1" i="1">
                <a:latin typeface="Arial" panose="020B0604020202020204" pitchFamily="34" charset="0"/>
              </a:rPr>
              <a:t>villagers</a:t>
            </a:r>
            <a:r>
              <a:rPr lang="en-US" altLang="zh-CN" sz="2400" b="1">
                <a:latin typeface="Arial" panose="020B0604020202020204" pitchFamily="34" charset="0"/>
              </a:rPr>
              <a:t> have </a:t>
            </a:r>
            <a:r>
              <a:rPr lang="en-US" altLang="zh-CN" sz="2400" b="1" i="1">
                <a:latin typeface="Arial" panose="020B0604020202020204" pitchFamily="34" charset="0"/>
              </a:rPr>
              <a:t>destroyed</a:t>
            </a:r>
            <a:r>
              <a:rPr lang="en-US" altLang="zh-CN" sz="2400" b="1">
                <a:latin typeface="Arial" panose="020B0604020202020204" pitchFamily="34" charset="0"/>
              </a:rPr>
              <a:t> them.</a:t>
            </a:r>
          </a:p>
        </p:txBody>
      </p:sp>
      <p:pic>
        <p:nvPicPr>
          <p:cNvPr id="27652" name="Picture 4" descr="P28-2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29200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P2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066800"/>
            <a:ext cx="2590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P2-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4995863"/>
            <a:ext cx="2286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6096000" y="4953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315200" y="5305425"/>
            <a:ext cx="152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lake/fish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factory/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pollute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2362200" y="5486400"/>
            <a:ext cx="2133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</a:rPr>
              <a:t>hill/ trees</a:t>
            </a:r>
          </a:p>
          <a:p>
            <a:r>
              <a:rPr lang="en-US" altLang="zh-CN" sz="2400" b="1">
                <a:latin typeface="Arial" panose="020B0604020202020204" pitchFamily="34" charset="0"/>
              </a:rPr>
              <a:t>farmers/cut down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0" y="3200400"/>
            <a:ext cx="2895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village/flowers and grass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villagers/destroy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8" grpId="0"/>
      <p:bldP spid="27659" grpId="0"/>
      <p:bldP spid="276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927100"/>
            <a:ext cx="82296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4  Work in groups and talk about pollution in a place you are familiar with. The following sentences may help you.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800" b="1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Arial" panose="020B0604020202020204" pitchFamily="34" charset="0"/>
              </a:rPr>
              <a:t>…ago, it was…    Now, … have/ has gone.    What has happened? Everything has changed.   Oh, my goodness!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6342063"/>
            <a:ext cx="9144000" cy="47625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051050" y="5334000"/>
            <a:ext cx="7092950" cy="1079500"/>
          </a:xfrm>
          <a:prstGeom prst="rect">
            <a:avLst/>
          </a:prstGeom>
          <a:gradFill rotWithShape="1">
            <a:gsLst>
              <a:gs pos="0">
                <a:schemeClr val="accent1">
                  <a:alpha val="67999"/>
                </a:schemeClr>
              </a:gs>
              <a:gs pos="100000">
                <a:schemeClr val="accent1">
                  <a:gamma/>
                  <a:shade val="69804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-36513" y="5870575"/>
            <a:ext cx="9144001" cy="1052513"/>
          </a:xfrm>
          <a:prstGeom prst="rect">
            <a:avLst/>
          </a:prstGeom>
          <a:gradFill rotWithShape="1">
            <a:gsLst>
              <a:gs pos="0">
                <a:srgbClr val="FFCCFF">
                  <a:alpha val="67999"/>
                </a:srgbClr>
              </a:gs>
              <a:gs pos="100000">
                <a:srgbClr val="FFCCFF">
                  <a:gamma/>
                  <a:shade val="69804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851275" y="6197600"/>
            <a:ext cx="5219700" cy="576263"/>
          </a:xfrm>
          <a:prstGeom prst="rect">
            <a:avLst/>
          </a:prstGeom>
          <a:gradFill rotWithShape="1">
            <a:gsLst>
              <a:gs pos="0">
                <a:srgbClr val="FFFFCC">
                  <a:alpha val="16000"/>
                </a:srgbClr>
              </a:gs>
              <a:gs pos="100000">
                <a:srgbClr val="FFFFCC">
                  <a:gamma/>
                  <a:shade val="46275"/>
                  <a:invGamma/>
                  <a:alpha val="8000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250825" y="5405438"/>
            <a:ext cx="311150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15367" name="Rectangle 26"/>
          <p:cNvSpPr>
            <a:spLocks noChangeArrowheads="1"/>
          </p:cNvSpPr>
          <p:nvPr/>
        </p:nvSpPr>
        <p:spPr bwMode="auto">
          <a:xfrm>
            <a:off x="304800" y="273050"/>
            <a:ext cx="8569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3  A. Listen to the sentences and number the pictures.</a:t>
            </a:r>
          </a:p>
        </p:txBody>
      </p:sp>
      <p:pic>
        <p:nvPicPr>
          <p:cNvPr id="15368" name="Picture 27" descr="19-2-1-1-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1447800"/>
            <a:ext cx="7910513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8" descr="19-2-1-1-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3752850"/>
            <a:ext cx="7913687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9" name="Oval 29"/>
          <p:cNvSpPr>
            <a:spLocks noChangeArrowheads="1"/>
          </p:cNvSpPr>
          <p:nvPr/>
        </p:nvSpPr>
        <p:spPr bwMode="auto">
          <a:xfrm>
            <a:off x="533400" y="1447800"/>
            <a:ext cx="469900" cy="490538"/>
          </a:xfrm>
          <a:prstGeom prst="ellipse">
            <a:avLst/>
          </a:prstGeom>
          <a:solidFill>
            <a:srgbClr val="F7C185"/>
          </a:solidFill>
          <a:ln w="9525" algn="ctr">
            <a:solidFill>
              <a:srgbClr val="FF5050"/>
            </a:solidFill>
            <a:rou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Oval 29"/>
          <p:cNvSpPr>
            <a:spLocks noChangeArrowheads="1"/>
          </p:cNvSpPr>
          <p:nvPr/>
        </p:nvSpPr>
        <p:spPr bwMode="auto">
          <a:xfrm>
            <a:off x="5791200" y="1447800"/>
            <a:ext cx="469900" cy="490538"/>
          </a:xfrm>
          <a:prstGeom prst="ellipse">
            <a:avLst/>
          </a:prstGeom>
          <a:solidFill>
            <a:srgbClr val="F7C185"/>
          </a:solidFill>
          <a:ln w="9525" algn="ctr">
            <a:solidFill>
              <a:srgbClr val="FF5050"/>
            </a:solidFill>
            <a:rou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Oval 29"/>
          <p:cNvSpPr>
            <a:spLocks noChangeArrowheads="1"/>
          </p:cNvSpPr>
          <p:nvPr/>
        </p:nvSpPr>
        <p:spPr bwMode="auto">
          <a:xfrm>
            <a:off x="3124200" y="1490663"/>
            <a:ext cx="469900" cy="490537"/>
          </a:xfrm>
          <a:prstGeom prst="ellipse">
            <a:avLst/>
          </a:prstGeom>
          <a:solidFill>
            <a:srgbClr val="F7C185"/>
          </a:solidFill>
          <a:ln w="9525" algn="ctr">
            <a:solidFill>
              <a:srgbClr val="FF5050"/>
            </a:solidFill>
            <a:rou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Oval 29"/>
          <p:cNvSpPr>
            <a:spLocks noChangeArrowheads="1"/>
          </p:cNvSpPr>
          <p:nvPr/>
        </p:nvSpPr>
        <p:spPr bwMode="auto">
          <a:xfrm>
            <a:off x="3111500" y="3810000"/>
            <a:ext cx="469900" cy="490538"/>
          </a:xfrm>
          <a:prstGeom prst="ellipse">
            <a:avLst/>
          </a:prstGeom>
          <a:solidFill>
            <a:srgbClr val="F7C185"/>
          </a:solidFill>
          <a:ln w="9525" algn="ctr">
            <a:solidFill>
              <a:srgbClr val="FF5050"/>
            </a:solidFill>
            <a:rou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520700" y="3810000"/>
            <a:ext cx="469900" cy="490538"/>
          </a:xfrm>
          <a:prstGeom prst="ellipse">
            <a:avLst/>
          </a:prstGeom>
          <a:solidFill>
            <a:srgbClr val="F7C185"/>
          </a:solidFill>
          <a:ln w="9525" algn="ctr">
            <a:solidFill>
              <a:srgbClr val="FF5050"/>
            </a:solidFill>
            <a:rou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Oval 29"/>
          <p:cNvSpPr>
            <a:spLocks noChangeArrowheads="1"/>
          </p:cNvSpPr>
          <p:nvPr/>
        </p:nvSpPr>
        <p:spPr bwMode="auto">
          <a:xfrm>
            <a:off x="5778500" y="3810000"/>
            <a:ext cx="469900" cy="490538"/>
          </a:xfrm>
          <a:prstGeom prst="ellipse">
            <a:avLst/>
          </a:prstGeom>
          <a:solidFill>
            <a:srgbClr val="F7C185"/>
          </a:solidFill>
          <a:ln w="9525" algn="ctr">
            <a:solidFill>
              <a:srgbClr val="FF5050"/>
            </a:solidFill>
            <a:rou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5791200" y="3810000"/>
            <a:ext cx="431800" cy="457200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3151188" y="3810000"/>
            <a:ext cx="354012" cy="457200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560388" y="3810000"/>
            <a:ext cx="354012" cy="457200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5867400" y="1447800"/>
            <a:ext cx="354013" cy="457200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3151188" y="1524000"/>
            <a:ext cx="354012" cy="457200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560388" y="1447800"/>
            <a:ext cx="354012" cy="457200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4288"/>
            <a:ext cx="9144000" cy="1052512"/>
          </a:xfrm>
          <a:prstGeom prst="rect">
            <a:avLst/>
          </a:prstGeom>
          <a:gradFill rotWithShape="1">
            <a:gsLst>
              <a:gs pos="0">
                <a:srgbClr val="FFCCFF">
                  <a:alpha val="67999"/>
                </a:srgbClr>
              </a:gs>
              <a:gs pos="100000">
                <a:srgbClr val="FFCCFF">
                  <a:gamma/>
                  <a:shade val="69804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28-3-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8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6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56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56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957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5641" grpId="0"/>
      <p:bldP spid="25640" grpId="0"/>
      <p:bldP spid="25639" grpId="0"/>
      <p:bldP spid="25638" grpId="0"/>
      <p:bldP spid="25637" grpId="0"/>
      <p:bldP spid="256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5"/>
          <p:cNvSpPr txBox="1">
            <a:spLocks noChangeArrowheads="1"/>
          </p:cNvSpPr>
          <p:nvPr/>
        </p:nvSpPr>
        <p:spPr bwMode="auto">
          <a:xfrm>
            <a:off x="1524000" y="1074738"/>
            <a:ext cx="77724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</a:rPr>
              <a:t>1. People _____ _____ _____ too many trees, so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</a:rPr>
              <a:t>   I don’t have enough leaves to eat.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</a:rPr>
              <a:t>2. I live in trees but now many trees _____ _____.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</a:rPr>
              <a:t>3. I like leaves and grass, but now they _____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</a:rPr>
              <a:t>    ____________.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</a:rPr>
              <a:t>4. I _____ _____ hungry for months because of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</a:rPr>
              <a:t>    less bamboo.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</a:rPr>
              <a:t>5. Human polluted the sea, so I _____ _____ _____.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</a:rPr>
              <a:t>6. The water _____ _____ many years ago. But it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</a:rPr>
              <a:t>    _____ _____ _____ for me to live in now.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250825" y="5445125"/>
            <a:ext cx="3111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16388" name="Rectangle 26"/>
          <p:cNvSpPr>
            <a:spLocks noChangeArrowheads="1"/>
          </p:cNvSpPr>
          <p:nvPr/>
        </p:nvSpPr>
        <p:spPr bwMode="auto">
          <a:xfrm>
            <a:off x="228600" y="-61913"/>
            <a:ext cx="8569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B. Listen again and complete the sentences.</a:t>
            </a:r>
          </a:p>
        </p:txBody>
      </p:sp>
      <p:pic>
        <p:nvPicPr>
          <p:cNvPr id="16389" name="Picture 27" descr="19-2-1-1-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5562600"/>
            <a:ext cx="762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8" descr="19-2-1-1-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" y="1905000"/>
            <a:ext cx="7620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8" descr="19-2-1-1-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" y="2743200"/>
            <a:ext cx="76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8" descr="19-2-1-1-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3400" y="4724400"/>
            <a:ext cx="762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7" descr="19-2-1-1-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3400" y="3810000"/>
            <a:ext cx="762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7" descr="19-2-1-1-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9600" y="990600"/>
            <a:ext cx="7620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2" name="Text Box 34"/>
          <p:cNvSpPr txBox="1">
            <a:spLocks noChangeArrowheads="1"/>
          </p:cNvSpPr>
          <p:nvPr/>
        </p:nvSpPr>
        <p:spPr bwMode="auto">
          <a:xfrm>
            <a:off x="3124200" y="10668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Arial" panose="020B0604020202020204" pitchFamily="34" charset="0"/>
              </a:rPr>
              <a:t>have  cut  down</a:t>
            </a:r>
          </a:p>
        </p:txBody>
      </p:sp>
      <p:sp>
        <p:nvSpPr>
          <p:cNvPr id="53284" name="Text Box 36"/>
          <p:cNvSpPr txBox="1">
            <a:spLocks noChangeArrowheads="1"/>
          </p:cNvSpPr>
          <p:nvPr/>
        </p:nvSpPr>
        <p:spPr bwMode="auto">
          <a:xfrm>
            <a:off x="6934200" y="21336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Arial" panose="020B0604020202020204" pitchFamily="34" charset="0"/>
              </a:rPr>
              <a:t>have gone</a:t>
            </a:r>
          </a:p>
        </p:txBody>
      </p:sp>
      <p:sp>
        <p:nvSpPr>
          <p:cNvPr id="53286" name="Text Box 38"/>
          <p:cNvSpPr txBox="1">
            <a:spLocks noChangeArrowheads="1"/>
          </p:cNvSpPr>
          <p:nvPr/>
        </p:nvSpPr>
        <p:spPr bwMode="auto">
          <a:xfrm>
            <a:off x="1981200" y="2728913"/>
            <a:ext cx="66294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Arial" panose="020B0604020202020204" pitchFamily="34" charset="0"/>
              </a:rPr>
              <a:t>                                                              have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Arial" panose="020B0604020202020204" pitchFamily="34" charset="0"/>
              </a:rPr>
              <a:t>disappeared</a:t>
            </a:r>
          </a:p>
        </p:txBody>
      </p:sp>
      <p:sp>
        <p:nvSpPr>
          <p:cNvPr id="53287" name="Text Box 39"/>
          <p:cNvSpPr txBox="1">
            <a:spLocks noChangeArrowheads="1"/>
          </p:cNvSpPr>
          <p:nvPr/>
        </p:nvSpPr>
        <p:spPr bwMode="auto">
          <a:xfrm>
            <a:off x="2057400" y="38100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Arial" panose="020B0604020202020204" pitchFamily="34" charset="0"/>
              </a:rPr>
              <a:t>have  been</a:t>
            </a:r>
          </a:p>
        </p:txBody>
      </p:sp>
      <p:sp>
        <p:nvSpPr>
          <p:cNvPr id="53288" name="Text Box 40"/>
          <p:cNvSpPr txBox="1">
            <a:spLocks noChangeArrowheads="1"/>
          </p:cNvSpPr>
          <p:nvPr/>
        </p:nvSpPr>
        <p:spPr bwMode="auto">
          <a:xfrm>
            <a:off x="6172200" y="487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Arial" panose="020B0604020202020204" pitchFamily="34" charset="0"/>
              </a:rPr>
              <a:t>don’t   live  happily</a:t>
            </a:r>
          </a:p>
        </p:txBody>
      </p:sp>
      <p:sp>
        <p:nvSpPr>
          <p:cNvPr id="53289" name="Text Box 41"/>
          <p:cNvSpPr txBox="1">
            <a:spLocks noChangeArrowheads="1"/>
          </p:cNvSpPr>
          <p:nvPr/>
        </p:nvSpPr>
        <p:spPr bwMode="auto">
          <a:xfrm>
            <a:off x="3505200" y="5410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Arial" panose="020B0604020202020204" pitchFamily="34" charset="0"/>
              </a:rPr>
              <a:t>was clean</a:t>
            </a:r>
          </a:p>
        </p:txBody>
      </p:sp>
      <p:sp>
        <p:nvSpPr>
          <p:cNvPr id="53290" name="Text Box 42"/>
          <p:cNvSpPr txBox="1">
            <a:spLocks noChangeArrowheads="1"/>
          </p:cNvSpPr>
          <p:nvPr/>
        </p:nvSpPr>
        <p:spPr bwMode="auto">
          <a:xfrm>
            <a:off x="2133600" y="60198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Arial" panose="020B0604020202020204" pitchFamily="34" charset="0"/>
              </a:rPr>
              <a:t>is     too     dirty</a:t>
            </a:r>
          </a:p>
        </p:txBody>
      </p:sp>
      <p:pic>
        <p:nvPicPr>
          <p:cNvPr id="20" name="p28-3-B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957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3282" grpId="0"/>
      <p:bldP spid="53284" grpId="0"/>
      <p:bldP spid="53286" grpId="0"/>
      <p:bldP spid="53287" grpId="0"/>
      <p:bldP spid="53288" grpId="0"/>
      <p:bldP spid="53289" grpId="0"/>
      <p:bldP spid="532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6924675" y="0"/>
            <a:ext cx="21431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Exercises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04800" y="76200"/>
            <a:ext cx="86106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00CC"/>
                </a:solidFill>
              </a:rPr>
              <a:t>单项选择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(    ) 1. Look! There are some boys ________ on the playground.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A. play football                           B. are playing football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C. playing football                      D. plays football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(    ) 2. — I’m sorry I can’t go shopping with you. I am ill.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b="1" dirty="0"/>
              <a:t>   </a:t>
            </a:r>
            <a:r>
              <a:rPr lang="en-US" altLang="zh-CN" sz="2400" b="1" dirty="0">
                <a:latin typeface="Times New Roman" panose="02020603050405020304" pitchFamily="18" charset="0"/>
              </a:rPr>
              <a:t>—  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        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A. What a mess!                          B. What a shame!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 C. What a pity!                           D. B and 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(    ) 3. — Don’t ________ water. We must save every drop of it.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b="1" dirty="0"/>
              <a:t> </a:t>
            </a:r>
            <a:r>
              <a:rPr lang="en-US" altLang="zh-CN" sz="2400" b="1" dirty="0">
                <a:latin typeface="Times New Roman" panose="02020603050405020304" pitchFamily="18" charset="0"/>
              </a:rPr>
              <a:t>       — Sorry, I won’t do it again.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 A. waste                                      B. throw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 C. play                                        D.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leave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457200" y="685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457200" y="2286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57200" y="4495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  <p:bldP spid="62471" grpId="0"/>
      <p:bldP spid="624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5"/>
          <p:cNvSpPr>
            <a:spLocks noChangeArrowheads="1" noChangeShapeType="1" noTextEdit="1"/>
          </p:cNvSpPr>
          <p:nvPr/>
        </p:nvSpPr>
        <p:spPr bwMode="auto">
          <a:xfrm>
            <a:off x="6924675" y="0"/>
            <a:ext cx="21431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Exercises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304800" y="420688"/>
            <a:ext cx="83820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00CC"/>
                </a:solidFill>
              </a:rPr>
              <a:t>用所给动词的适当形式填空。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1.  When I entered the room, I saw Maria ________ (read) a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 Chinese book.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2. What a shame! The flowers and trees in the park _________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(go).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3. Everything _____________ (change) in the past few years.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4. Pandas don’t have enough bamboos ________ (eat) now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because of the pollution.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5. — Where have they been?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— They __________ (be) to the Great Wall. They _______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(have) a good time there the day before yesterday.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867400" y="990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reading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7086600" y="2057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have gone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362200" y="3200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has changed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5638800" y="3733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to eat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1828800" y="5334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have been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7391400" y="5334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had</a:t>
            </a:r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/>
      <p:bldP spid="63496" grpId="0"/>
      <p:bldP spid="63497" grpId="0"/>
      <p:bldP spid="63498" grpId="0"/>
      <p:bldP spid="63499" grpId="0"/>
      <p:bldP spid="635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/>
          </p:cNvSpPr>
          <p:nvPr/>
        </p:nvSpPr>
        <p:spPr bwMode="auto">
          <a:xfrm>
            <a:off x="2987675" y="1054100"/>
            <a:ext cx="2520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kern="10" dirty="0">
                <a:ln w="9525">
                  <a:solidFill>
                    <a:srgbClr val="000000"/>
                  </a:solidFill>
                  <a:rou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summary</a:t>
            </a:r>
            <a:endParaRPr lang="zh-CN" altLang="en-US" sz="3600" i="1" kern="10" dirty="0">
              <a:ln w="9525">
                <a:solidFill>
                  <a:srgbClr val="000000"/>
                </a:solidFill>
                <a:round/>
              </a:ln>
              <a:solidFill>
                <a:schemeClr val="accent1"/>
              </a:solidFill>
              <a:effectLst>
                <a:outerShdw dist="35921" dir="2700000" algn="ctr" rotWithShape="0">
                  <a:srgbClr val="808080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444" name="WordArt 4"/>
          <p:cNvSpPr>
            <a:spLocks noChangeArrowheads="1" noChangeShapeType="1"/>
          </p:cNvSpPr>
          <p:nvPr/>
        </p:nvSpPr>
        <p:spPr bwMode="auto">
          <a:xfrm>
            <a:off x="900113" y="1700213"/>
            <a:ext cx="1511300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ail"/>
              </a:rPr>
              <a:t>We learn: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ail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438400" y="4160838"/>
            <a:ext cx="6705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1. Express exclamation: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 What a mess!   What a shame!   Oh, my goodness!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2. Know the differences between Simple Past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and Present perfect.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  It was a beautiful place.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  Everything has changed.</a:t>
            </a:r>
            <a:endParaRPr lang="en-US" altLang="zh-CN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WordArt 6"/>
          <p:cNvSpPr>
            <a:spLocks noChangeArrowheads="1" noChangeShapeType="1"/>
          </p:cNvSpPr>
          <p:nvPr/>
        </p:nvSpPr>
        <p:spPr bwMode="auto">
          <a:xfrm>
            <a:off x="971550" y="4078288"/>
            <a:ext cx="1511300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ail"/>
              </a:rPr>
              <a:t>We can: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ail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495550" y="1676400"/>
            <a:ext cx="66484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1. Some words: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 bee, butterfly, mess, shame, several, pour, waste,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 destroy, pollute, goodness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2. Some phrases: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  see sb. doing </a:t>
            </a:r>
            <a:r>
              <a:rPr lang="en-US" altLang="zh-CN" sz="2000" b="1" dirty="0" err="1">
                <a:solidFill>
                  <a:srgbClr val="0000CC"/>
                </a:solidFill>
                <a:latin typeface="Arial" panose="020B0604020202020204" pitchFamily="34" charset="0"/>
              </a:rPr>
              <a:t>sth</a:t>
            </a: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.          pour…into..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3. Some sentences: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0000CC"/>
                </a:solidFill>
              </a:rPr>
              <a:t>     </a:t>
            </a: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There are…doing…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</a:t>
            </a:r>
            <a:endParaRPr lang="en-US" altLang="zh-CN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45" grpId="0" bldLvl="0" autoUpdateAnimBg="0"/>
      <p:bldP spid="61446" grpId="0" animBg="1"/>
      <p:bldP spid="61447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5800" y="1247775"/>
            <a:ext cx="76962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Homework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1. Read </a:t>
            </a:r>
            <a:r>
              <a:rPr lang="en-US" altLang="zh-CN" sz="3200" b="1" dirty="0">
                <a:solidFill>
                  <a:srgbClr val="6600FF"/>
                </a:solidFill>
                <a:latin typeface="Arial" panose="020B0604020202020204" pitchFamily="34" charset="0"/>
              </a:rPr>
              <a:t>1a</a:t>
            </a:r>
            <a:r>
              <a:rPr lang="en-US" altLang="zh-CN" sz="3200" b="1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2. Write a passage according to Part 4.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3. Finish </a:t>
            </a:r>
            <a:r>
              <a:rPr lang="en-US" altLang="zh-CN" sz="3200" b="1" dirty="0">
                <a:solidFill>
                  <a:srgbClr val="6600FF"/>
                </a:solidFill>
                <a:latin typeface="Arial" panose="020B0604020202020204" pitchFamily="34" charset="0"/>
              </a:rPr>
              <a:t>Section A</a:t>
            </a:r>
            <a:r>
              <a:rPr lang="en-US" altLang="zh-CN" sz="3200" b="1" dirty="0">
                <a:latin typeface="Arial" panose="020B0604020202020204" pitchFamily="34" charset="0"/>
              </a:rPr>
              <a:t> in your workbook.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4. Preview </a:t>
            </a:r>
            <a:r>
              <a:rPr lang="en-US" altLang="zh-CN" sz="3200" b="1" dirty="0">
                <a:solidFill>
                  <a:srgbClr val="6600FF"/>
                </a:solidFill>
                <a:latin typeface="Arial" panose="020B0604020202020204" pitchFamily="34" charset="0"/>
              </a:rPr>
              <a:t>Section B</a:t>
            </a:r>
            <a:r>
              <a:rPr lang="en-US" altLang="zh-CN" sz="3200" b="1" dirty="0" smtClean="0">
                <a:latin typeface="Arial" panose="020B0604020202020204" pitchFamily="34" charset="0"/>
              </a:rPr>
              <a:t>. 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48_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473575"/>
            <a:ext cx="28003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48_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71890">
            <a:off x="3113088" y="4254500"/>
            <a:ext cx="27432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48_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5500" y="3952875"/>
            <a:ext cx="3238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448_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357130">
            <a:off x="2938463" y="-212725"/>
            <a:ext cx="318611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448_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238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448_0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67400" y="-228600"/>
            <a:ext cx="31781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1143000" y="2895600"/>
            <a:ext cx="698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A: Where have you been/traveled?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1143000" y="3505200"/>
            <a:ext cx="6192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B: I have been/traveled to ...</a:t>
            </a:r>
          </a:p>
        </p:txBody>
      </p:sp>
    </p:spTree>
  </p:cSld>
  <p:clrMapOvr>
    <a:masterClrMapping/>
  </p:clrMapOvr>
  <p:transition>
    <p:diamond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4" grpId="0"/>
      <p:bldP spid="348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you ever had a picnic?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33400" y="4876800"/>
            <a:ext cx="8610600" cy="1770063"/>
          </a:xfrm>
          <a:prstGeom prst="rect">
            <a:avLst/>
          </a:prstGeom>
          <a:solidFill>
            <a:schemeClr val="accent2">
              <a:lumMod val="20000"/>
              <a:lumOff val="80000"/>
              <a:alpha val="72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Kangkang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Jane, Maria and Michael are planning a picnic for Sunday.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will go to </a:t>
            </a:r>
            <a:r>
              <a:rPr lang="en-US" altLang="zh-CN" sz="36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West Hill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00" name="Picture 4" descr="Redocn_20120601140554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914400"/>
            <a:ext cx="472440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4" descr="p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0"/>
            <a:ext cx="73914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851275" y="6237288"/>
            <a:ext cx="5219700" cy="576262"/>
          </a:xfrm>
          <a:prstGeom prst="rect">
            <a:avLst/>
          </a:prstGeom>
          <a:gradFill rotWithShape="1">
            <a:gsLst>
              <a:gs pos="0">
                <a:srgbClr val="FFFFCC">
                  <a:alpha val="15999"/>
                </a:srgbClr>
              </a:gs>
              <a:gs pos="100000">
                <a:srgbClr val="76765E">
                  <a:alpha val="7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zh-CN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0974" name="Text Box 22"/>
          <p:cNvSpPr txBox="1">
            <a:spLocks noChangeArrowheads="1"/>
          </p:cNvSpPr>
          <p:nvPr/>
        </p:nvSpPr>
        <p:spPr bwMode="auto">
          <a:xfrm>
            <a:off x="1116013" y="4814888"/>
            <a:ext cx="87137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Arial" panose="020B0604020202020204" pitchFamily="34" charset="0"/>
              </a:rPr>
              <a:t>What can you see there?</a:t>
            </a:r>
          </a:p>
        </p:txBody>
      </p:sp>
      <p:pic>
        <p:nvPicPr>
          <p:cNvPr id="40976" name="Picture 31" descr="butterfly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548911">
            <a:off x="6470650" y="2787650"/>
            <a:ext cx="6461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32" descr="butterfly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5622986">
            <a:off x="8035131" y="2988470"/>
            <a:ext cx="5556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Picture 33" descr="butterfly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251483">
            <a:off x="838200" y="457200"/>
            <a:ext cx="6858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35" descr="蜜蜂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5800" y="2209800"/>
            <a:ext cx="485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1143000" y="5562600"/>
            <a:ext cx="87137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Arial" panose="020B0604020202020204" pitchFamily="34" charset="0"/>
              </a:rPr>
              <a:t>We can </a:t>
            </a:r>
            <a:r>
              <a:rPr lang="en-US" altLang="zh-CN" sz="2800" b="1" dirty="0">
                <a:solidFill>
                  <a:srgbClr val="0000CC"/>
                </a:solidFill>
                <a:latin typeface="Arial" panose="020B0604020202020204" pitchFamily="34" charset="0"/>
              </a:rPr>
              <a:t>see</a:t>
            </a:r>
            <a:r>
              <a:rPr lang="en-US" altLang="zh-CN" sz="2800" b="1" dirty="0">
                <a:latin typeface="Arial" panose="020B0604020202020204" pitchFamily="34" charset="0"/>
              </a:rPr>
              <a:t> bees and butterflies </a:t>
            </a:r>
            <a:r>
              <a:rPr lang="en-US" altLang="zh-CN" sz="2800" b="1" dirty="0">
                <a:solidFill>
                  <a:srgbClr val="0000CC"/>
                </a:solidFill>
                <a:latin typeface="Arial" panose="020B0604020202020204" pitchFamily="34" charset="0"/>
              </a:rPr>
              <a:t>dancing</a:t>
            </a:r>
            <a:r>
              <a:rPr lang="en-US" altLang="zh-CN" sz="28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3733800" y="28194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bee</a:t>
            </a: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1600200" y="1524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butterfly</a:t>
            </a:r>
          </a:p>
        </p:txBody>
      </p:sp>
      <p:pic>
        <p:nvPicPr>
          <p:cNvPr id="40989" name="Picture 35" descr="蜜蜂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57600" y="3200400"/>
            <a:ext cx="485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0" name="Picture 35" descr="蜜蜂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0400" y="2971800"/>
            <a:ext cx="485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8" name="Picture 38" descr="Image00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4863" y="2905125"/>
            <a:ext cx="10239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0" y="0"/>
            <a:ext cx="9144000" cy="4419600"/>
          </a:xfrm>
          <a:prstGeom prst="rect">
            <a:avLst/>
          </a:prstGeom>
          <a:gradFill rotWithShape="0">
            <a:gsLst>
              <a:gs pos="0">
                <a:srgbClr val="FFFFCC">
                  <a:alpha val="78000"/>
                </a:srgbClr>
              </a:gs>
              <a:gs pos="100000">
                <a:srgbClr val="FFFFCC">
                  <a:gamma/>
                  <a:shade val="46275"/>
                  <a:invGamma/>
                  <a:alpha val="8000"/>
                </a:srgbClr>
              </a:gs>
            </a:gsLst>
            <a:lin ang="5400000" scaled="1"/>
          </a:gradFill>
          <a:ln w="12700">
            <a:solidFill>
              <a:srgbClr val="0000CC"/>
            </a:solidFill>
            <a:miter lim="800000"/>
          </a:ln>
          <a:effectLst>
            <a:outerShdw dist="17961" dir="2700000" algn="ctr" rotWithShape="0">
              <a:srgbClr val="0000CC">
                <a:gamma/>
                <a:shade val="60000"/>
                <a:invGamma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West Hill beautiful?</a:t>
            </a:r>
          </a:p>
        </p:txBody>
      </p:sp>
      <p:sp>
        <p:nvSpPr>
          <p:cNvPr id="41000" name="WordArt 40"/>
          <p:cNvSpPr>
            <a:spLocks noChangeArrowheads="1" noChangeShapeType="1" noTextEdit="1"/>
          </p:cNvSpPr>
          <p:nvPr/>
        </p:nvSpPr>
        <p:spPr bwMode="auto">
          <a:xfrm>
            <a:off x="6934200" y="304800"/>
            <a:ext cx="2057400" cy="10810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Guess</a:t>
            </a:r>
            <a:endParaRPr lang="zh-CN" altLang="en-US" sz="3600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1002" name="Picture 4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28600"/>
            <a:ext cx="20764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6.11111E-6 7.51445E-7 C -0.01181 -0.0659 -0.02344 -0.13156 -0.03647 -0.1607 C -0.04966 -0.18983 -0.05504 -0.16694 -0.07778 -0.17549 C -0.1007 -0.18405 -0.15278 -0.22312 -0.17292 -0.21156 C -0.19324 -0.2 -0.18056 -0.12347 -0.19827 -0.1059 C -0.21598 -0.08833 -0.25973 -0.09457 -0.27935 -0.1059 C -0.29897 -0.11723 -0.30365 -0.16278 -0.31581 -0.17341 C -0.32796 -0.18405 -0.34428 -0.15908 -0.35226 -0.16925 C -0.36025 -0.17942 -0.3514 -0.22266 -0.36337 -0.23468 C -0.37535 -0.24671 -0.40608 -0.2474 -0.42379 -0.24116 C -0.4415 -0.23492 -0.45903 -0.21179 -0.4698 -0.19677 C -0.48056 -0.18174 -0.48629 -0.16786 -0.4889 -0.15029 C -0.4915 -0.13272 -0.49758 -0.11468 -0.4856 -0.0911 C -0.47362 -0.06752 -0.42865 -0.0259 -0.41737 -0.00856 C -0.40608 0.00878 -0.41233 0.00832 -0.41737 0.01248 C -0.4224 0.01665 -0.43508 0.01688 -0.44758 0.01688 C -0.46008 0.01688 -0.47674 0.01988 -0.49202 0.01248 C -0.5073 0.00508 -0.52449 -0.01873 -0.53959 -0.02752 C -0.55469 -0.0363 -0.57587 -0.04116 -0.58247 -0.04023 C -0.58907 -0.03931 -0.57987 -0.02451 -0.57935 -0.02127 " pathEditMode="relative" rAng="0" ptsTypes="aaaaaaaaaaaaaaaaaaaA">
                                      <p:cBhvr>
                                        <p:cTn id="17" dur="5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5.78035E-8 C 0.02447 -0.00832 0.04895 -0.01595 0.06197 -0.03075 C 0.075 -0.04555 0.06805 -0.07121 0.07743 -0.08879 C 0.08697 -0.10636 0.11215 -0.11676 0.11875 -0.13572 C 0.12534 -0.15491 0.12378 -0.19145 0.11718 -0.20439 C 0.11059 -0.21711 0.1 -0.21133 0.07916 -0.21341 C 0.0585 -0.21549 0.01336 -0.21642 -0.00695 -0.21688 C -0.02743 -0.21757 -0.01945 -0.21549 -0.04323 -0.21688 C -0.06702 -0.2185 -0.12066 -0.22497 -0.15018 -0.22613 C -0.17987 -0.22728 -0.19063 -0.22543 -0.22101 -0.22428 C -0.25139 -0.22312 -0.30434 -0.22775 -0.33299 -0.21873 C -0.36164 -0.20971 -0.39132 -0.18682 -0.39341 -0.16994 C -0.39549 -0.15306 -0.3698 -0.12694 -0.34514 -0.11746 C -0.32032 -0.10844 -0.26389 -0.11699 -0.24514 -0.11399 C -0.22622 -0.11121 -0.22743 -0.11006 -0.23125 -0.09965 C -0.23525 -0.08902 -0.25209 -0.05942 -0.26928 -0.05064 C -0.28646 -0.04208 -0.31823 -0.04948 -0.33473 -0.04717 C -0.35105 -0.04486 -0.35938 -0.03861 -0.36754 -0.0363 C -0.3757 -0.03399 -0.38091 -0.03607 -0.38299 -0.0326 C -0.38507 -0.0289 -0.37587 -0.0215 -0.37969 -0.01457 C -0.38334 -0.00763 -0.40348 0.00046 -0.40539 0.00902 C -0.40747 0.01757 -0.40764 0.03145 -0.39167 0.03607 C -0.3757 0.04069 -0.3382 0.04231 -0.30886 0.03769 C -0.27969 0.03329 -0.23212 0.01526 -0.21563 0.00902 C -0.19931 0.00254 -0.20955 -0.01179 -0.21059 -0.00185 C -0.21146 0.00809 -0.21702 0.05434 -0.22101 0.06844 C -0.22483 0.08324 -0.2375 0.07954 -0.23473 0.08486 C -0.23195 0.08994 -0.21025 0.10012 -0.20365 0.09919 C -0.19705 0.09827 -0.19289 0.08462 -0.19514 0.07931 C -0.1974 0.07376 -0.20851 0.06266 -0.21737 0.06682 C -0.22622 0.07075 -0.25122 0.09595 -0.24844 0.10289 C -0.24584 0.10983 -0.22066 0.11468 -0.20191 0.10844 C -0.18316 0.10197 -0.16511 0.07491 -0.13646 0.06497 C -0.10782 0.05457 -0.05035 0.04786 -0.02952 0.04694 C -0.00851 0.04578 -0.03073 0.05434 -0.01042 0.05965 C 0.00989 0.06474 0.06059 0.07584 0.09305 0.07769 C 0.12534 0.07931 0.16493 0.0726 0.18454 0.07052 C 0.20416 0.06821 0.20607 0.06405 0.21041 0.06289 " pathEditMode="relative" rAng="0" ptsTypes="aaaaaaaaaaaaaaaaaaaaaaaaaaaaaaaaaaaaaA">
                                      <p:cBhvr>
                                        <p:cTn id="19" dur="5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-566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92 0.04254 C 0.14497 0.11977 0.17292 0.24508 0.15 0.35953 C 0.05799 0.35283 -0.02014 0.27283 -0.05208 0.1637 C 0.02587 0.09572 0.12396 0.09988 0.19792 0.1637 C 0.16493 0.27953 0.08386 0.35283 -0.00417 0.35953 C -0.02812 0.23977 0.00486 0.11722 0.07292 0.04254 Z " pathEditMode="relative" rAng="0" ptsTypes="ffffff">
                                      <p:cBhvr>
                                        <p:cTn id="21" dur="5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0.08 C -0.04305 0.05595 -0.02204 0.0215 0.00296 0.0215 C 0.03994 0.0215 0.06997 0.05734 0.06997 0.10266 C 0.06997 0.11722 0.06702 0.13064 0.06094 0.14266 C 0.06198 0.14266 -0.05503 0.32231 -0.05503 0.3237 C -0.05503 0.32231 -0.17204 0.14266 -0.171 0.14266 C -0.17708 0.13064 -0.18003 0.11722 -0.18003 0.10266 C -0.18003 0.05734 -0.15 0.0215 -0.11197 0.0215 C -0.08802 0.0215 -0.06701 0.05595 -0.05503 0.08 Z " pathEditMode="relative" rAng="0" ptsTypes="fffffffff">
                                      <p:cBhvr>
                                        <p:cTn id="23" dur="5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246 -0.03862 C 0.05694 -0.04694 0.08142 -0.05457 0.09444 -0.06937 C 0.10746 -0.08416 0.10052 -0.10983 0.10989 -0.1274 C 0.11944 -0.14497 0.14462 -0.15538 0.15121 -0.17434 C 0.15781 -0.19353 0.15625 -0.23006 0.14965 -0.24301 C 0.14305 -0.25573 0.13246 -0.24995 0.11163 -0.25203 C 0.09097 -0.25411 0.04583 -0.25503 0.02552 -0.25549 C 0.00503 -0.25619 0.01302 -0.25411 -0.01077 -0.25549 C -0.03455 -0.25711 -0.0882 -0.26359 -0.11771 -0.26474 C -0.1474 -0.2659 -0.15816 -0.26405 -0.18854 -0.26289 C -0.21893 -0.26174 -0.27188 -0.26636 -0.30052 -0.25734 C -0.32917 -0.24833 -0.35886 -0.22544 -0.36094 -0.20856 C -0.36302 -0.19168 -0.33733 -0.16555 -0.31268 -0.15607 C -0.28785 -0.14705 -0.23143 -0.15561 -0.21268 -0.1526 C -0.19375 -0.14983 -0.19497 -0.14867 -0.19879 -0.13827 C -0.20278 -0.12763 -0.21962 -0.09804 -0.23681 -0.08925 C -0.25399 -0.0807 -0.28577 -0.0881 -0.30226 -0.08578 C -0.31858 -0.08347 -0.32691 -0.07723 -0.33507 -0.07492 C -0.34323 -0.0726 -0.34844 -0.07469 -0.35052 -0.07122 C -0.35261 -0.06752 -0.3434 -0.06012 -0.34722 -0.05318 C -0.35087 -0.04625 -0.37101 -0.03815 -0.37292 -0.0296 C -0.375 -0.02104 -0.37518 -0.00717 -0.3592 -0.00255 C -0.34323 0.00208 -0.30573 0.0037 -0.27639 -0.00093 C -0.24722 -0.00532 -0.19965 -0.02336 -0.18316 -0.0296 C -0.16684 -0.03607 -0.17708 -0.05041 -0.17813 -0.04047 C -0.17899 -0.03052 -0.18455 0.01572 -0.18854 0.02982 C -0.19236 0.04462 -0.20504 0.04092 -0.20226 0.04624 C -0.19948 0.05133 -0.17778 0.0615 -0.17118 0.06058 C -0.16458 0.05965 -0.16042 0.04601 -0.16268 0.04069 C -0.16493 0.03514 -0.17604 0.02404 -0.1849 0.02821 C -0.19375 0.03214 -0.21875 0.05734 -0.21597 0.06427 C -0.21337 0.07121 -0.1882 0.07607 -0.16945 0.06982 C -0.1507 0.06335 -0.13264 0.0363 -0.10399 0.02636 C -0.07535 0.01595 -0.01788 0.00925 0.00295 0.00832 C 0.02396 0.00716 0.00173 0.01572 0.02205 0.02104 C 0.04236 0.02612 0.09305 0.03722 0.12552 0.03907 C 0.15781 0.04069 0.19739 0.03399 0.21701 0.0319 C 0.23663 0.02959 0.23854 0.02543 0.24288 0.02427 " pathEditMode="relative" rAng="0" ptsTypes="aaaaaaaaaaaaaaaaaaaaaaaaaaaaaaaaaaaaaA">
                                      <p:cBhvr>
                                        <p:cTn id="56" dur="5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49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1.11111E-6 C 0.02448 -0.00833 0.04896 -0.01597 0.06198 -0.03079 C 0.075 -0.0456 0.06805 -0.07107 0.07743 -0.08866 C 0.08698 -0.10625 0.11215 -0.11667 0.11875 -0.13565 C 0.12535 -0.15486 0.12378 -0.19144 0.11719 -0.2044 C 0.11059 -0.21713 0.1 -0.21134 0.07917 -0.21343 C 0.05851 -0.21551 0.01337 -0.21644 -0.00695 -0.2169 C -0.02743 -0.21759 -0.01945 -0.21551 -0.04323 -0.2169 C -0.06701 -0.21852 -0.12066 -0.225 -0.15017 -0.22616 C -0.17986 -0.22732 -0.19063 -0.22546 -0.22101 -0.22431 C -0.25139 -0.22315 -0.30434 -0.22778 -0.33299 -0.21875 C -0.36163 -0.20972 -0.39132 -0.18681 -0.3934 -0.16991 C -0.39549 -0.15301 -0.36979 -0.12685 -0.34514 -0.11736 C -0.32031 -0.10833 -0.26389 -0.1169 -0.24514 -0.11389 C -0.22622 -0.11111 -0.22743 -0.10995 -0.23125 -0.09954 C -0.23524 -0.08889 -0.25208 -0.05949 -0.26927 -0.0507 C -0.28646 -0.04213 -0.31823 -0.04954 -0.33472 -0.04722 C -0.35104 -0.04491 -0.35938 -0.03866 -0.36754 -0.03634 C -0.3757 -0.03403 -0.3809 -0.03611 -0.38299 -0.03264 C -0.38507 -0.02894 -0.37587 -0.02153 -0.37969 -0.01458 C -0.38333 -0.00764 -0.40347 0.00046 -0.40538 0.00903 C -0.40747 0.01759 -0.40764 0.03148 -0.39167 0.03611 C -0.3757 0.04074 -0.3382 0.04236 -0.30886 0.03773 C -0.27969 0.03333 -0.23212 0.01528 -0.21563 0.00903 C -0.19931 0.00255 -0.20955 -0.01181 -0.21059 -0.00185 C -0.21146 0.0081 -0.21701 0.0544 -0.22101 0.06852 C -0.22483 0.08333 -0.2375 0.07963 -0.23472 0.08495 C -0.23195 0.09005 -0.21024 0.10023 -0.20365 0.0993 C -0.19705 0.09838 -0.19288 0.08472 -0.19514 0.0794 C -0.1974 0.07384 -0.20851 0.06273 -0.21736 0.0669 C -0.22622 0.07083 -0.25122 0.09606 -0.24844 0.10301 C -0.24583 0.10995 -0.22066 0.11481 -0.20191 0.10856 C -0.18316 0.10208 -0.16511 0.075 -0.13646 0.06505 C -0.10781 0.05463 -0.05035 0.04792 -0.02951 0.04699 C -0.00851 0.04583 -0.03073 0.0544 -0.01042 0.05972 C 0.00989 0.06481 0.06059 0.07592 0.09305 0.07778 C 0.12535 0.0794 0.16493 0.07268 0.18455 0.0706 C 0.20417 0.06829 0.20608 0.06412 0.21042 0.06296 " pathEditMode="relative" rAng="0" ptsTypes="aaaaaaaaaaaaaaaaaaaaaaaaaaaaaaaaaaaaaA">
                                      <p:cBhvr>
                                        <p:cTn id="60" dur="50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-564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3" grpId="0" autoUpdateAnimBg="0"/>
      <p:bldP spid="40985" grpId="0"/>
      <p:bldP spid="40986" grpId="0"/>
      <p:bldP spid="40999" grpId="0" animBg="1"/>
      <p:bldP spid="410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9436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31" descr="butterfly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548911">
            <a:off x="4343400" y="175260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32" descr="butterfly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622986">
            <a:off x="1552575" y="1495425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33" descr="butterfly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51483">
            <a:off x="228600" y="38100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34" descr="蜜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2781300"/>
            <a:ext cx="885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35" descr="蜜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381000"/>
            <a:ext cx="885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Oval 17"/>
          <p:cNvSpPr>
            <a:spLocks noChangeArrowheads="1"/>
          </p:cNvSpPr>
          <p:nvPr/>
        </p:nvSpPr>
        <p:spPr bwMode="auto">
          <a:xfrm>
            <a:off x="3581400" y="4038600"/>
            <a:ext cx="3124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600" b="1">
                <a:latin typeface="Times New Roman" panose="02020603050405020304" pitchFamily="18" charset="0"/>
              </a:rPr>
              <a:t> a place with</a:t>
            </a:r>
          </a:p>
        </p:txBody>
      </p:sp>
      <p:sp>
        <p:nvSpPr>
          <p:cNvPr id="6154" name="Line 19"/>
          <p:cNvSpPr>
            <a:spLocks noChangeShapeType="1"/>
          </p:cNvSpPr>
          <p:nvPr/>
        </p:nvSpPr>
        <p:spPr bwMode="auto">
          <a:xfrm flipV="1">
            <a:off x="6324600" y="4038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7162800" y="3657600"/>
            <a:ext cx="1752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beautiful flowers</a:t>
            </a:r>
          </a:p>
        </p:txBody>
      </p:sp>
      <p:sp>
        <p:nvSpPr>
          <p:cNvPr id="6156" name="WordArt 22"/>
          <p:cNvSpPr>
            <a:spLocks noChangeArrowheads="1" noChangeShapeType="1" noTextEdit="1"/>
          </p:cNvSpPr>
          <p:nvPr/>
        </p:nvSpPr>
        <p:spPr bwMode="auto">
          <a:xfrm>
            <a:off x="6172200" y="866774"/>
            <a:ext cx="2743200" cy="57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华文新魏" panose="02010800040101010101" charset="-122"/>
                <a:ea typeface="华文新魏" panose="02010800040101010101" charset="-122"/>
              </a:rPr>
              <a:t>Brainstorm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157" name="Line 23"/>
          <p:cNvSpPr>
            <a:spLocks noChangeShapeType="1"/>
          </p:cNvSpPr>
          <p:nvPr/>
        </p:nvSpPr>
        <p:spPr bwMode="auto">
          <a:xfrm flipV="1">
            <a:off x="6705600" y="4800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8" name="Line 24"/>
          <p:cNvSpPr>
            <a:spLocks noChangeShapeType="1"/>
          </p:cNvSpPr>
          <p:nvPr/>
        </p:nvSpPr>
        <p:spPr bwMode="auto">
          <a:xfrm>
            <a:off x="6096000" y="54864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9" name="Line 25"/>
          <p:cNvSpPr>
            <a:spLocks noChangeShapeType="1"/>
          </p:cNvSpPr>
          <p:nvPr/>
        </p:nvSpPr>
        <p:spPr bwMode="auto">
          <a:xfrm flipV="1">
            <a:off x="5105400" y="563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0" name="Line 26"/>
          <p:cNvSpPr>
            <a:spLocks noChangeShapeType="1"/>
          </p:cNvSpPr>
          <p:nvPr/>
        </p:nvSpPr>
        <p:spPr bwMode="auto">
          <a:xfrm>
            <a:off x="3352800" y="3810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1" name="Line 27"/>
          <p:cNvSpPr>
            <a:spLocks noChangeShapeType="1"/>
          </p:cNvSpPr>
          <p:nvPr/>
        </p:nvSpPr>
        <p:spPr bwMode="auto">
          <a:xfrm flipV="1">
            <a:off x="2895600" y="49530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2" name="Line 28"/>
          <p:cNvSpPr>
            <a:spLocks noChangeShapeType="1"/>
          </p:cNvSpPr>
          <p:nvPr/>
        </p:nvSpPr>
        <p:spPr bwMode="auto">
          <a:xfrm flipV="1">
            <a:off x="3657600" y="5410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3" name="Line 30"/>
          <p:cNvSpPr>
            <a:spLocks noChangeShapeType="1"/>
          </p:cNvSpPr>
          <p:nvPr/>
        </p:nvSpPr>
        <p:spPr bwMode="auto">
          <a:xfrm flipV="1">
            <a:off x="5410200" y="37338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4" name="Line 31"/>
          <p:cNvSpPr>
            <a:spLocks noChangeShapeType="1"/>
          </p:cNvSpPr>
          <p:nvPr/>
        </p:nvSpPr>
        <p:spPr bwMode="auto">
          <a:xfrm flipH="1" flipV="1">
            <a:off x="4495800" y="36576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7162800" y="4510088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many  hills</a:t>
            </a: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6705600" y="54864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green trees</a:t>
            </a: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 rot="-515395">
            <a:off x="128588" y="2211388"/>
            <a:ext cx="8562975" cy="16160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</a:rPr>
              <a:t>What a shame/mess!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</a:rPr>
              <a:t>The flowers and grass  have gone!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6.11111E-6 7.51445E-7 C -0.01181 -0.0659 -0.02344 -0.13156 -0.03647 -0.1607 C -0.04966 -0.18983 -0.05504 -0.16694 -0.07778 -0.17549 C -0.1007 -0.18405 -0.15278 -0.22312 -0.17292 -0.21156 C -0.19324 -0.2 -0.18056 -0.12347 -0.19827 -0.1059 C -0.21598 -0.08833 -0.25973 -0.09457 -0.27935 -0.1059 C -0.29897 -0.11723 -0.30365 -0.16278 -0.31581 -0.17341 C -0.32796 -0.18405 -0.34428 -0.15908 -0.35226 -0.16925 C -0.36025 -0.17942 -0.3514 -0.22266 -0.36337 -0.23468 C -0.37535 -0.24671 -0.40608 -0.2474 -0.42379 -0.24116 C -0.4415 -0.23492 -0.45903 -0.21179 -0.4698 -0.19677 C -0.48056 -0.18174 -0.48629 -0.16786 -0.4889 -0.15029 C -0.4915 -0.13272 -0.49758 -0.11468 -0.4856 -0.0911 C -0.47362 -0.06752 -0.42865 -0.0259 -0.41737 -0.00856 C -0.40608 0.00878 -0.41233 0.00832 -0.41737 0.01248 C -0.4224 0.01665 -0.43508 0.01688 -0.44758 0.01688 C -0.46008 0.01688 -0.47674 0.01988 -0.49202 0.01248 C -0.5073 0.00508 -0.52449 -0.01873 -0.53959 -0.02752 C -0.55469 -0.0363 -0.57587 -0.04116 -0.58247 -0.04023 C -0.58907 -0.03931 -0.57987 -0.02451 -0.57935 -0.02127 " pathEditMode="relative" rAng="0" ptsTypes="aaaaaaaaaaaaaaaaaaaA">
                                      <p:cBhvr>
                                        <p:cTn id="6" dur="5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246 -0.03862 C 0.05694 -0.04694 0.08142 -0.05457 0.09444 -0.06937 C 0.10746 -0.08416 0.10052 -0.10983 0.10989 -0.1274 C 0.11944 -0.14497 0.14462 -0.15538 0.15121 -0.17434 C 0.15781 -0.19353 0.15625 -0.23006 0.14965 -0.24301 C 0.14305 -0.25573 0.13246 -0.24995 0.11163 -0.25203 C 0.09097 -0.25411 0.04583 -0.25503 0.02552 -0.25549 C 0.00503 -0.25619 0.01302 -0.25411 -0.01077 -0.25549 C -0.03455 -0.25711 -0.0882 -0.26359 -0.11771 -0.26474 C -0.1474 -0.2659 -0.15816 -0.26405 -0.18854 -0.26289 C -0.21893 -0.26174 -0.27188 -0.26636 -0.30052 -0.25734 C -0.32917 -0.24833 -0.35886 -0.22544 -0.36094 -0.20856 C -0.36302 -0.19168 -0.33733 -0.16555 -0.31268 -0.15607 C -0.28785 -0.14705 -0.23143 -0.15561 -0.21268 -0.1526 C -0.19375 -0.14983 -0.19497 -0.14867 -0.19879 -0.13827 C -0.20278 -0.12763 -0.21962 -0.09804 -0.23681 -0.08925 C -0.25399 -0.0807 -0.28577 -0.0881 -0.30226 -0.08578 C -0.31858 -0.08347 -0.32691 -0.07723 -0.33507 -0.07492 C -0.34323 -0.0726 -0.34844 -0.07469 -0.35052 -0.07122 C -0.35261 -0.06752 -0.3434 -0.06012 -0.34722 -0.05318 C -0.35087 -0.04625 -0.37101 -0.03815 -0.37292 -0.0296 C -0.375 -0.02104 -0.37518 -0.00717 -0.3592 -0.00255 C -0.34323 0.00208 -0.30573 0.0037 -0.27639 -0.00093 C -0.24722 -0.00532 -0.19965 -0.02336 -0.18316 -0.0296 C -0.16684 -0.03607 -0.17708 -0.05041 -0.17813 -0.04047 C -0.17899 -0.03052 -0.18455 0.01572 -0.18854 0.02982 C -0.19236 0.04462 -0.20504 0.04092 -0.20226 0.04624 C -0.19948 0.05133 -0.17778 0.0615 -0.17118 0.06058 C -0.16458 0.05965 -0.16042 0.04601 -0.16268 0.04069 C -0.16493 0.03514 -0.17604 0.02404 -0.1849 0.02821 C -0.19375 0.03214 -0.21875 0.05734 -0.21597 0.06427 C -0.21337 0.07121 -0.1882 0.07607 -0.16945 0.06982 C -0.1507 0.06335 -0.13264 0.0363 -0.10399 0.02636 C -0.07535 0.01595 -0.01788 0.00925 0.00295 0.00832 C 0.02396 0.00716 0.00173 0.01572 0.02205 0.02104 C 0.04236 0.02612 0.09305 0.03722 0.12552 0.03907 C 0.15781 0.04069 0.19739 0.03399 0.21701 0.0319 C 0.23663 0.02959 0.23854 0.02543 0.24288 0.02427 " pathEditMode="relative" rAng="0" ptsTypes="aaaaaaaaaaaaaaaaaaaaaaaaaaaaaaaaaaaaaA">
                                      <p:cBhvr>
                                        <p:cTn id="8" dur="5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4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92 0.04254 C 0.14497 0.11977 0.17292 0.24508 0.15 0.35953 C 0.05799 0.35283 -0.02014 0.27283 -0.05208 0.1637 C 0.02587 0.09572 0.12396 0.09988 0.19792 0.1637 C 0.16493 0.27953 0.08386 0.35283 -0.00417 0.35953 C -0.02812 0.23977 0.00486 0.11722 0.07292 0.04254 Z " pathEditMode="relative" rAng="0" ptsTypes="ffffff">
                                      <p:cBhvr>
                                        <p:cTn id="10" dur="5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0.08 C -0.04305 0.05595 -0.02204 0.0215 0.00296 0.0215 C 0.03994 0.0215 0.06997 0.05734 0.06997 0.10266 C 0.06997 0.11722 0.06702 0.13064 0.06094 0.14266 C 0.06198 0.14266 -0.05503 0.32231 -0.05503 0.3237 C -0.05503 0.32231 -0.17204 0.14266 -0.171 0.14266 C -0.17708 0.13064 -0.18003 0.11722 -0.18003 0.10266 C -0.18003 0.05734 -0.15 0.0215 -0.11197 0.0215 C -0.08802 0.0215 -0.06701 0.05595 -0.05503 0.08 Z " pathEditMode="relative" rAng="0" ptsTypes="fffffffff">
                                      <p:cBhvr>
                                        <p:cTn id="12" dur="5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2" grpId="0"/>
      <p:bldP spid="44064" grpId="0"/>
      <p:bldP spid="44066" grpId="0"/>
      <p:bldP spid="440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25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762000"/>
            <a:ext cx="693420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The flowers and grass</a:t>
            </a:r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have</a:t>
            </a:r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gone</a:t>
            </a:r>
            <a:r>
              <a:rPr lang="en-US" altLang="zh-CN" sz="3200" b="1" dirty="0">
                <a:latin typeface="Arial" panose="020B0604020202020204" pitchFamily="34" charset="0"/>
              </a:rPr>
              <a:t>! 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143000" y="334963"/>
            <a:ext cx="7239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Oh, my goodness.  What a mess!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28600" y="47244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Look! There are several chemical factories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pour</a:t>
            </a:r>
            <a:r>
              <a:rPr lang="en-US" altLang="zh-CN" sz="3200" b="1" dirty="0">
                <a:latin typeface="Arial" panose="020B0604020202020204" pitchFamily="34" charset="0"/>
              </a:rPr>
              <a:t>ing waste water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into</a:t>
            </a:r>
            <a:r>
              <a:rPr lang="en-US" altLang="zh-CN" sz="3200" b="1" dirty="0">
                <a:latin typeface="Arial" panose="020B0604020202020204" pitchFamily="34" charset="0"/>
              </a:rPr>
              <a:t> the stream.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800600" y="6278563"/>
            <a:ext cx="434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CC"/>
                </a:solidFill>
                <a:latin typeface="Arial" panose="020B0604020202020204" pitchFamily="34" charset="0"/>
              </a:rPr>
              <a:t>= have</a:t>
            </a:r>
            <a:r>
              <a:rPr lang="en-US" altLang="zh-CN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b="1">
                <a:solidFill>
                  <a:srgbClr val="0000CC"/>
                </a:solidFill>
                <a:latin typeface="Arial" panose="020B0604020202020204" pitchFamily="34" charset="0"/>
              </a:rPr>
              <a:t>disappeared</a:t>
            </a:r>
            <a:r>
              <a:rPr lang="en-US" altLang="zh-CN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 rot="10800000" flipV="1">
            <a:off x="1905000" y="5334000"/>
            <a:ext cx="2362200" cy="366713"/>
          </a:xfrm>
          <a:prstGeom prst="rect">
            <a:avLst/>
          </a:prstGeom>
          <a:solidFill>
            <a:srgbClr val="0000FF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0"/>
            <a:ext cx="9144000" cy="4800600"/>
          </a:xfrm>
          <a:prstGeom prst="rect">
            <a:avLst/>
          </a:prstGeom>
          <a:gradFill rotWithShape="0">
            <a:gsLst>
              <a:gs pos="0">
                <a:srgbClr val="FFFFCC">
                  <a:alpha val="59000"/>
                </a:srgbClr>
              </a:gs>
              <a:gs pos="100000">
                <a:srgbClr val="FFFFCC">
                  <a:gamma/>
                  <a:shade val="46275"/>
                  <a:invGamma/>
                  <a:alpha val="7999"/>
                </a:srgbClr>
              </a:gs>
            </a:gsLst>
            <a:lin ang="5400000" scaled="1"/>
          </a:gradFill>
          <a:ln w="12700">
            <a:solidFill>
              <a:srgbClr val="0000CC"/>
            </a:solidFill>
            <a:miter lim="800000"/>
          </a:ln>
          <a:effectLst>
            <a:outerShdw dist="17961" dir="2700000" algn="ctr" rotWithShape="0">
              <a:srgbClr val="0000CC">
                <a:gamma/>
                <a:shade val="60000"/>
                <a:invGamma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4800" b="1" dirty="0">
                <a:latin typeface="Comic Sans MS" panose="030F0702030302020204" pitchFamily="66" charset="0"/>
              </a:rPr>
              <a:t>Is it beautiful now?</a:t>
            </a:r>
          </a:p>
          <a:p>
            <a:pPr algn="ctr">
              <a:defRPr/>
            </a:pPr>
            <a:r>
              <a:rPr lang="en-US" altLang="zh-CN" sz="4800" b="1" dirty="0">
                <a:latin typeface="Comic Sans MS" panose="030F0702030302020204" pitchFamily="66" charset="0"/>
              </a:rPr>
              <a:t>What has happened there?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50" grpId="0"/>
      <p:bldP spid="31751" grpId="0"/>
      <p:bldP spid="31752" grpId="0" animBg="1"/>
      <p:bldP spid="317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895600" y="1524000"/>
            <a:ext cx="59436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waste water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waste paper</a:t>
            </a:r>
          </a:p>
          <a:p>
            <a:pPr eaLnBrk="1" hangingPunct="1">
              <a:spcBef>
                <a:spcPct val="50000"/>
              </a:spcBef>
            </a:pPr>
            <a:endParaRPr lang="en-US" altLang="zh-CN" sz="3200" b="1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Waste water. </a:t>
            </a:r>
            <a:r>
              <a:rPr lang="zh-CN" altLang="en-US" sz="3200" b="1">
                <a:latin typeface="Arial" panose="020B0604020202020204" pitchFamily="34" charset="0"/>
              </a:rPr>
              <a:t>浪费水。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Don’t waste paper. </a:t>
            </a:r>
            <a:r>
              <a:rPr lang="zh-CN" altLang="en-US" sz="3200" b="1">
                <a:latin typeface="Arial" panose="020B0604020202020204" pitchFamily="34" charset="0"/>
              </a:rPr>
              <a:t>不要浪费纸。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228600" y="29718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waste</a:t>
            </a:r>
          </a:p>
        </p:txBody>
      </p:sp>
      <p:sp>
        <p:nvSpPr>
          <p:cNvPr id="8196" name="AutoShape 7"/>
          <p:cNvSpPr/>
          <p:nvPr/>
        </p:nvSpPr>
        <p:spPr bwMode="auto">
          <a:xfrm>
            <a:off x="1524000" y="2057400"/>
            <a:ext cx="457200" cy="2514600"/>
          </a:xfrm>
          <a:prstGeom prst="lef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057400" y="1762125"/>
            <a:ext cx="9144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adj.</a:t>
            </a:r>
          </a:p>
          <a:p>
            <a:pPr eaLnBrk="1" hangingPunct="1">
              <a:spcBef>
                <a:spcPct val="50000"/>
              </a:spcBef>
            </a:pPr>
            <a:endParaRPr lang="en-US" altLang="zh-CN"/>
          </a:p>
          <a:p>
            <a:pPr eaLnBrk="1" hangingPunct="1">
              <a:spcBef>
                <a:spcPct val="50000"/>
              </a:spcBef>
            </a:pPr>
            <a:endParaRPr lang="en-US" altLang="zh-CN"/>
          </a:p>
          <a:p>
            <a:pPr eaLnBrk="1" hangingPunct="1">
              <a:spcBef>
                <a:spcPct val="50000"/>
              </a:spcBef>
            </a:pPr>
            <a:endParaRPr lang="en-US" altLang="zh-CN"/>
          </a:p>
          <a:p>
            <a:pPr eaLnBrk="1" hangingPunct="1">
              <a:spcBef>
                <a:spcPct val="50000"/>
              </a:spcBef>
            </a:pPr>
            <a:endParaRPr lang="en-US" altLang="zh-CN"/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v.</a:t>
            </a:r>
          </a:p>
        </p:txBody>
      </p:sp>
      <p:pic>
        <p:nvPicPr>
          <p:cNvPr id="48137" name="Picture 9" descr="p25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8800" y="990600"/>
            <a:ext cx="251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 descr="7286fd6a60f7de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6138" y="2133600"/>
            <a:ext cx="18462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Image000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5908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8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63246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several chemical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factories pour</a:t>
            </a:r>
            <a:r>
              <a:rPr lang="en-US" altLang="zh-CN" sz="36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waste water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into the stream.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有几家化工厂正在往小溪里排放废水。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219" name="Picture 5" descr="p25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9600"/>
            <a:ext cx="28956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533400" y="2895600"/>
            <a:ext cx="8229600" cy="1311275"/>
          </a:xfrm>
          <a:prstGeom prst="rect">
            <a:avLst/>
          </a:prstGeom>
          <a:solidFill>
            <a:srgbClr val="FFFF00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be…doing sth…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……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在做某事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52400" y="4343400"/>
            <a:ext cx="4191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some people wait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for the bus at the bus stop.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_13293275548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6096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600200" y="3886200"/>
            <a:ext cx="64770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soft Phonetic Plain" pitchFamily="2" charset="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/>
              <a:t>      </a:t>
            </a:r>
            <a:r>
              <a:rPr lang="zh-CN" altLang="en-US" sz="3200" b="1"/>
              <a:t>倒出；倾泻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CC"/>
                </a:solidFill>
                <a:latin typeface="Arial" panose="020B0604020202020204" pitchFamily="34" charset="0"/>
              </a:rPr>
              <a:t>pour… into…   </a:t>
            </a:r>
            <a:r>
              <a:rPr lang="zh-CN" altLang="en-US" sz="3200" b="1">
                <a:solidFill>
                  <a:srgbClr val="0000CC"/>
                </a:solidFill>
                <a:latin typeface="Arial" panose="020B0604020202020204" pitchFamily="34" charset="0"/>
              </a:rPr>
              <a:t>把</a:t>
            </a:r>
            <a:r>
              <a:rPr lang="en-US" altLang="zh-CN" sz="3200" b="1">
                <a:solidFill>
                  <a:srgbClr val="0000CC"/>
                </a:solidFill>
                <a:latin typeface="Arial" panose="020B0604020202020204" pitchFamily="34" charset="0"/>
              </a:rPr>
              <a:t>……</a:t>
            </a:r>
            <a:r>
              <a:rPr lang="zh-CN" altLang="en-US" sz="3200" b="1">
                <a:solidFill>
                  <a:srgbClr val="0000CC"/>
                </a:solidFill>
                <a:latin typeface="Arial" panose="020B0604020202020204" pitchFamily="34" charset="0"/>
              </a:rPr>
              <a:t>倒入</a:t>
            </a:r>
            <a:r>
              <a:rPr lang="en-US" altLang="zh-CN" sz="3200" b="1">
                <a:solidFill>
                  <a:srgbClr val="0000CC"/>
                </a:solidFill>
                <a:latin typeface="Arial" panose="020B0604020202020204" pitchFamily="34" charset="0"/>
              </a:rPr>
              <a:t>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e.g. Pour red wine into the glass.</a:t>
            </a:r>
          </a:p>
        </p:txBody>
      </p:sp>
      <p:pic>
        <p:nvPicPr>
          <p:cNvPr id="10244" name="Picture 7" descr="Image000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962400"/>
            <a:ext cx="12192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886200"/>
            <a:ext cx="10668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商务科技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商务科技模板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商务科技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主题48</Template>
  <TotalTime>0</TotalTime>
  <Words>1056</Words>
  <Application>Microsoft Office PowerPoint</Application>
  <PresentationFormat>全屏显示(4:3)</PresentationFormat>
  <Paragraphs>189</Paragraphs>
  <Slides>19</Slides>
  <Notes>2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Arail</vt:lpstr>
      <vt:lpstr>Kingsoft Phonetic Plain</vt:lpstr>
      <vt:lpstr>华文新魏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2014-01-09T06:35:00Z</dcterms:created>
  <dcterms:modified xsi:type="dcterms:W3CDTF">2023-01-16T22:47:10Z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02A61E7BFE6B4F2DAC31B2047F24F487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