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96" r:id="rId2"/>
    <p:sldId id="750" r:id="rId3"/>
    <p:sldId id="751" r:id="rId4"/>
    <p:sldId id="752" r:id="rId5"/>
    <p:sldId id="753" r:id="rId6"/>
    <p:sldId id="754" r:id="rId7"/>
    <p:sldId id="755" r:id="rId8"/>
    <p:sldId id="756" r:id="rId9"/>
    <p:sldId id="757" r:id="rId10"/>
    <p:sldId id="758" r:id="rId11"/>
    <p:sldId id="759" r:id="rId12"/>
    <p:sldId id="760" r:id="rId13"/>
    <p:sldId id="761" r:id="rId14"/>
    <p:sldId id="762" r:id="rId15"/>
    <p:sldId id="736" r:id="rId16"/>
    <p:sldId id="737" r:id="rId17"/>
    <p:sldId id="738" r:id="rId18"/>
    <p:sldId id="739" r:id="rId19"/>
    <p:sldId id="740" r:id="rId20"/>
    <p:sldId id="741" r:id="rId21"/>
    <p:sldId id="742" r:id="rId22"/>
    <p:sldId id="743" r:id="rId23"/>
    <p:sldId id="744" r:id="rId24"/>
    <p:sldId id="745" r:id="rId25"/>
    <p:sldId id="746" r:id="rId26"/>
    <p:sldId id="747" r:id="rId27"/>
    <p:sldId id="749" r:id="rId28"/>
    <p:sldId id="748" r:id="rId29"/>
    <p:sldId id="602" r:id="rId30"/>
  </p:sldIdLst>
  <p:sldSz cx="9144000" cy="5143500" type="screen16x9"/>
  <p:notesSz cx="6858000" cy="9144000"/>
  <p:custDataLst>
    <p:tags r:id="rId33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50" d="100"/>
          <a:sy n="150" d="100"/>
        </p:scale>
        <p:origin x="-504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9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7FFE31AC-7940-431B-A86A-57E8D2B4A1A4}" type="datetime1">
              <a:rPr lang="zh-CN" altLang="en-US" sz="1200"/>
              <a:t>2023-01-17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29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FC7E82C4-09A6-402E-A795-8D673E54CEC7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96AEC4F0-2B46-4EB3-9079-8E0016BE13E3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22530" name="文本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6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7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8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67954649-7B0D-4B81-8FAB-2CBC2652D496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2023-01-17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19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0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49F54A7F-5E8B-4B75-9367-80783DBBAB10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1"/>
          <p:cNvSpPr/>
          <p:nvPr/>
        </p:nvSpPr>
        <p:spPr>
          <a:xfrm>
            <a:off x="0" y="1565673"/>
            <a:ext cx="9144000" cy="62324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zh-CN" altLang="en-US" sz="3600"/>
              <a:t>Unit 1 They don't sit in rows</a:t>
            </a:r>
          </a:p>
        </p:txBody>
      </p:sp>
      <p:sp>
        <p:nvSpPr>
          <p:cNvPr id="3" name="矩形 2"/>
          <p:cNvSpPr/>
          <p:nvPr/>
        </p:nvSpPr>
        <p:spPr>
          <a:xfrm>
            <a:off x="10846" y="4137925"/>
            <a:ext cx="9133154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54626"/>
          <p:cNvSpPr/>
          <p:nvPr/>
        </p:nvSpPr>
        <p:spPr>
          <a:xfrm>
            <a:off x="1371600" y="1085850"/>
            <a:ext cx="6705600" cy="358735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3. have a look  看一看  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4. a bit bigger  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</a:rPr>
              <a:t>大一点儿 </a:t>
            </a:r>
            <a:r>
              <a:rPr lang="en-US" altLang="zh-CN" dirty="0">
                <a:latin typeface="Times New Roman" panose="02020603050405020304" pitchFamily="18" charset="0"/>
              </a:rPr>
              <a:t>= a little bigger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5. 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wear</a:t>
            </a:r>
            <a:r>
              <a:rPr lang="en-US" altLang="zh-CN" dirty="0">
                <a:latin typeface="Times New Roman" panose="02020603050405020304" pitchFamily="18" charset="0"/>
              </a:rPr>
              <a:t> school clothes  </a:t>
            </a:r>
            <a:r>
              <a:rPr lang="zh-CN" altLang="en-US" dirty="0">
                <a:latin typeface="Times New Roman" panose="02020603050405020304" pitchFamily="18" charset="0"/>
              </a:rPr>
              <a:t>穿校服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</a:rPr>
              <a:t>wear “</a:t>
            </a:r>
            <a:r>
              <a:rPr lang="zh-CN" altLang="en-US" dirty="0">
                <a:latin typeface="Times New Roman" panose="02020603050405020304" pitchFamily="18" charset="0"/>
              </a:rPr>
              <a:t>穿着；戴着”，表示状态，宾语是衣帽、饰物、奖章等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</a:rPr>
              <a:t>put on “</a:t>
            </a:r>
            <a:r>
              <a:rPr lang="zh-CN" altLang="en-US" dirty="0">
                <a:latin typeface="Times New Roman" panose="02020603050405020304" pitchFamily="18" charset="0"/>
              </a:rPr>
              <a:t>穿上、戴上”，强调动作，后接衣服、鞋帽等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dress</a:t>
            </a:r>
            <a:r>
              <a:rPr lang="zh-CN" altLang="en-US" dirty="0">
                <a:latin typeface="Times New Roman" panose="02020603050405020304" pitchFamily="18" charset="0"/>
              </a:rPr>
              <a:t>的宾语通常是人，意思是“给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穿衣服”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(be) in +</a:t>
            </a:r>
            <a:r>
              <a:rPr lang="zh-CN" altLang="en-US" dirty="0">
                <a:latin typeface="Times New Roman" panose="02020603050405020304" pitchFamily="18" charset="0"/>
              </a:rPr>
              <a:t>表示衣服或颜色的词，着重于服装的款式或颜色</a:t>
            </a:r>
          </a:p>
          <a:p>
            <a:pPr marL="257175" indent="-257175">
              <a:lnSpc>
                <a:spcPct val="150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have on“</a:t>
            </a:r>
            <a:r>
              <a:rPr lang="zh-CN" altLang="en-US" dirty="0">
                <a:latin typeface="Times New Roman" panose="02020603050405020304" pitchFamily="18" charset="0"/>
              </a:rPr>
              <a:t>穿着，戴着”，表示状态，无进行时</a:t>
            </a:r>
          </a:p>
        </p:txBody>
      </p:sp>
      <p:sp>
        <p:nvSpPr>
          <p:cNvPr id="13314" name="文本框 6"/>
          <p:cNvSpPr txBox="1"/>
          <p:nvPr/>
        </p:nvSpPr>
        <p:spPr>
          <a:xfrm>
            <a:off x="345281" y="252413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 fill="hold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 fill="hold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 fill="hold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 fill="hold"/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55650"/>
          <p:cNvSpPr/>
          <p:nvPr/>
        </p:nvSpPr>
        <p:spPr>
          <a:xfrm>
            <a:off x="1257300" y="742950"/>
            <a:ext cx="6743700" cy="40576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e.g. Who is the young man _______________ a black coat. 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Why does he often _______________ sunglasses? 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My son is now able to ______________ himself. 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___________ your heavy winter coat if you go out.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sit around tables </a:t>
            </a:r>
            <a:r>
              <a:rPr lang="zh-CN" altLang="en-US">
                <a:latin typeface="Times New Roman" panose="02020603050405020304" pitchFamily="18" charset="0"/>
              </a:rPr>
              <a:t>围着桌子坐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7. sit in rows    </a:t>
            </a:r>
            <a:r>
              <a:rPr lang="zh-CN" altLang="en-US">
                <a:latin typeface="Times New Roman" panose="02020603050405020304" pitchFamily="18" charset="0"/>
              </a:rPr>
              <a:t>坐成一排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8. enjoy playing football </a:t>
            </a:r>
            <a:r>
              <a:rPr lang="zh-CN" altLang="en-US">
                <a:latin typeface="Times New Roman" panose="02020603050405020304" pitchFamily="18" charset="0"/>
              </a:rPr>
              <a:t>喜欢踢足球</a:t>
            </a:r>
          </a:p>
          <a:p>
            <a:pPr lvl="0"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en-US" altLang="zh-CN">
                <a:latin typeface="Times New Roman" panose="02020603050405020304" pitchFamily="18" charset="0"/>
              </a:rPr>
              <a:t>enjoy + </a:t>
            </a:r>
            <a:r>
              <a:rPr lang="en-US" altLang="zh-CN" i="1">
                <a:latin typeface="Times New Roman" panose="02020603050405020304" pitchFamily="18" charset="0"/>
              </a:rPr>
              <a:t>v.</a:t>
            </a:r>
            <a:r>
              <a:rPr lang="en-US" altLang="zh-CN">
                <a:latin typeface="Times New Roman" panose="02020603050405020304" pitchFamily="18" charset="0"/>
              </a:rPr>
              <a:t>-ing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9. have a match with  </a:t>
            </a:r>
            <a:r>
              <a:rPr lang="zh-CN" altLang="en-US">
                <a:latin typeface="Times New Roman" panose="02020603050405020304" pitchFamily="18" charset="0"/>
              </a:rPr>
              <a:t>和</a:t>
            </a:r>
            <a:r>
              <a:rPr lang="en-US" altLang="zh-CN">
                <a:latin typeface="宋体" panose="02010600030101010101" pitchFamily="2" charset="-122"/>
                <a:ea typeface="Times New Roman" panose="02020603050405020304" pitchFamily="18" charset="0"/>
              </a:rPr>
              <a:t>……</a:t>
            </a:r>
            <a:r>
              <a:rPr lang="zh-CN" altLang="en-US">
                <a:latin typeface="Times New Roman" panose="02020603050405020304" pitchFamily="18" charset="0"/>
              </a:rPr>
              <a:t>比赛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10. one day </a:t>
            </a:r>
            <a:r>
              <a:rPr lang="zh-CN" altLang="en-US">
                <a:latin typeface="Times New Roman" panose="02020603050405020304" pitchFamily="18" charset="0"/>
              </a:rPr>
              <a:t>有一天</a:t>
            </a:r>
          </a:p>
          <a:p>
            <a:pPr lvl="0"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</a:rPr>
              <a:t>11. play with sb. </a:t>
            </a:r>
            <a:r>
              <a:rPr lang="zh-CN" altLang="en-US">
                <a:latin typeface="Times New Roman" panose="02020603050405020304" pitchFamily="18" charset="0"/>
              </a:rPr>
              <a:t>和</a:t>
            </a:r>
            <a:r>
              <a:rPr lang="en-US" altLang="zh-CN">
                <a:latin typeface="宋体" panose="02010600030101010101" pitchFamily="2" charset="-122"/>
                <a:ea typeface="Times New Roman" panose="02020603050405020304" pitchFamily="18" charset="0"/>
              </a:rPr>
              <a:t>……</a:t>
            </a:r>
            <a:r>
              <a:rPr lang="zh-CN" altLang="en-US">
                <a:latin typeface="Times New Roman" panose="02020603050405020304" pitchFamily="18" charset="0"/>
              </a:rPr>
              <a:t>一起玩</a:t>
            </a:r>
          </a:p>
          <a:p>
            <a:pPr lvl="0"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      </a:t>
            </a:r>
            <a:r>
              <a:rPr lang="en-US" altLang="zh-CN">
                <a:latin typeface="Times New Roman" panose="02020603050405020304" pitchFamily="18" charset="0"/>
              </a:rPr>
              <a:t>play with sth. </a:t>
            </a:r>
            <a:r>
              <a:rPr lang="zh-CN" altLang="en-US">
                <a:latin typeface="Times New Roman" panose="02020603050405020304" pitchFamily="18" charset="0"/>
              </a:rPr>
              <a:t>玩弄</a:t>
            </a:r>
            <a:r>
              <a:rPr lang="en-US" altLang="zh-CN">
                <a:latin typeface="宋体" panose="02010600030101010101" pitchFamily="2" charset="-122"/>
                <a:ea typeface="Times New Roman" panose="02020603050405020304" pitchFamily="18" charset="0"/>
              </a:rPr>
              <a:t>……</a:t>
            </a:r>
            <a:endParaRPr lang="zh-CN" altLang="en-US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8" name="文本框 155651"/>
          <p:cNvSpPr/>
          <p:nvPr/>
        </p:nvSpPr>
        <p:spPr>
          <a:xfrm>
            <a:off x="4057650" y="742950"/>
            <a:ext cx="1906191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in / wearing</a:t>
            </a:r>
          </a:p>
        </p:txBody>
      </p:sp>
      <p:sp>
        <p:nvSpPr>
          <p:cNvPr id="14339" name="文本框 155652"/>
          <p:cNvSpPr/>
          <p:nvPr/>
        </p:nvSpPr>
        <p:spPr>
          <a:xfrm>
            <a:off x="3714750" y="1085850"/>
            <a:ext cx="1906191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wear / have on</a:t>
            </a:r>
            <a:endParaRPr lang="en-US" altLang="zh-CN"/>
          </a:p>
        </p:txBody>
      </p:sp>
      <p:sp>
        <p:nvSpPr>
          <p:cNvPr id="14340" name="文本框 155653"/>
          <p:cNvSpPr/>
          <p:nvPr/>
        </p:nvSpPr>
        <p:spPr>
          <a:xfrm>
            <a:off x="4229100" y="1428750"/>
            <a:ext cx="1906191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dress</a:t>
            </a:r>
            <a:endParaRPr lang="en-US" altLang="zh-CN"/>
          </a:p>
        </p:txBody>
      </p:sp>
      <p:sp>
        <p:nvSpPr>
          <p:cNvPr id="14341" name="文本框 155654"/>
          <p:cNvSpPr/>
          <p:nvPr/>
        </p:nvSpPr>
        <p:spPr>
          <a:xfrm>
            <a:off x="1980010" y="1771650"/>
            <a:ext cx="1906190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Put on</a:t>
            </a:r>
            <a:endParaRPr lang="en-US" altLang="zh-CN"/>
          </a:p>
        </p:txBody>
      </p:sp>
      <p:pic>
        <p:nvPicPr>
          <p:cNvPr id="14342" name="Picture 2" descr="6_110558405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6555"/>
          <a:stretch>
            <a:fillRect/>
          </a:stretch>
        </p:blipFill>
        <p:spPr>
          <a:xfrm>
            <a:off x="6553200" y="3371850"/>
            <a:ext cx="2096691" cy="11156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4343" name="文本框 6"/>
          <p:cNvSpPr txBox="1"/>
          <p:nvPr/>
        </p:nvSpPr>
        <p:spPr>
          <a:xfrm>
            <a:off x="18811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56673"/>
          <p:cNvSpPr/>
          <p:nvPr/>
        </p:nvSpPr>
        <p:spPr>
          <a:xfrm>
            <a:off x="1066800" y="1828800"/>
            <a:ext cx="7696200" cy="19800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30835" indent="-330835">
              <a:lnSpc>
                <a:spcPct val="150000"/>
              </a:lnSpc>
              <a:spcBef>
                <a:spcPct val="3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1. What are English schools like? 英国的学校什么样？</a:t>
            </a:r>
          </a:p>
          <a:p>
            <a:pPr marL="330835" indent="-330835">
              <a:lnSpc>
                <a:spcPct val="150000"/>
              </a:lnSpc>
              <a:spcBef>
                <a:spcPct val="3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句中like为介词, 意思为“像</a:t>
            </a:r>
            <a:r>
              <a:rPr lang="zh-CN" altLang="en-US" dirty="0">
                <a:solidFill>
                  <a:srgbClr val="CC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”，如：</a:t>
            </a:r>
          </a:p>
          <a:p>
            <a:pPr marL="330835" indent="-330835">
              <a:lnSpc>
                <a:spcPct val="150000"/>
              </a:lnSpc>
              <a:spcBef>
                <a:spcPct val="30000"/>
              </a:spcBef>
            </a:pP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    What’s the weather like today?     今天天气如何？</a:t>
            </a:r>
          </a:p>
          <a:p>
            <a:pPr marL="330835" indent="-330835">
              <a:lnSpc>
                <a:spcPct val="150000"/>
              </a:lnSpc>
              <a:spcBef>
                <a:spcPct val="30000"/>
              </a:spcBef>
            </a:pPr>
            <a:r>
              <a:rPr lang="zh-CN" altLang="en-US" dirty="0">
                <a:solidFill>
                  <a:srgbClr val="CC00FF"/>
                </a:solidFill>
                <a:latin typeface="Times New Roman" panose="02020603050405020304" pitchFamily="18" charset="0"/>
              </a:rPr>
              <a:t>    What’s your Chinese teacher like?    你们语文老师人怎么样？ </a:t>
            </a:r>
          </a:p>
        </p:txBody>
      </p:sp>
      <p:sp>
        <p:nvSpPr>
          <p:cNvPr id="15362" name="文本框 156674"/>
          <p:cNvSpPr txBox="1"/>
          <p:nvPr/>
        </p:nvSpPr>
        <p:spPr>
          <a:xfrm>
            <a:off x="1143000" y="1257300"/>
            <a:ext cx="6111479" cy="3893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2100" kern="1200" noProof="1">
                <a:solidFill>
                  <a:srgbClr val="FF33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cs"/>
              </a:rPr>
              <a:t>Important sentences</a:t>
            </a:r>
          </a:p>
        </p:txBody>
      </p:sp>
      <p:pic>
        <p:nvPicPr>
          <p:cNvPr id="15363" name="Picture 48" descr="1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00500"/>
            <a:ext cx="8001000" cy="62746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5364" name="文本框 6"/>
          <p:cNvSpPr txBox="1"/>
          <p:nvPr/>
        </p:nvSpPr>
        <p:spPr>
          <a:xfrm>
            <a:off x="288131" y="3619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57698"/>
          <p:cNvSpPr/>
          <p:nvPr/>
        </p:nvSpPr>
        <p:spPr>
          <a:xfrm>
            <a:off x="857250" y="1485901"/>
            <a:ext cx="7143750" cy="2146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54965" indent="-35496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2. Let’s have a look. 让我们看一看。</a:t>
            </a:r>
          </a:p>
          <a:p>
            <a:pPr marL="354965" indent="-35496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    </a:t>
            </a:r>
            <a:r>
              <a:rPr lang="zh-CN" altLang="en-US">
                <a:solidFill>
                  <a:srgbClr val="CC00FF"/>
                </a:solidFill>
                <a:latin typeface="Times New Roman" panose="02020603050405020304" pitchFamily="18" charset="0"/>
              </a:rPr>
              <a:t>let sb. do sth. 意思为“让某人做某事”。如：</a:t>
            </a:r>
          </a:p>
          <a:p>
            <a:pPr marL="354965" indent="-35496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  <a:latin typeface="Times New Roman" panose="02020603050405020304" pitchFamily="18" charset="0"/>
              </a:rPr>
              <a:t>    Let’s go shopping, OK?   我们去购物吧，好吗？</a:t>
            </a:r>
          </a:p>
          <a:p>
            <a:pPr marL="354965" indent="-35496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rgbClr val="CC00FF"/>
                </a:solidFill>
                <a:latin typeface="Times New Roman" panose="02020603050405020304" pitchFamily="18" charset="0"/>
              </a:rPr>
              <a:t>    注意：let’s 开头的反意疑问句的附加疑问部分为：shall we?</a:t>
            </a:r>
          </a:p>
        </p:txBody>
      </p:sp>
      <p:pic>
        <p:nvPicPr>
          <p:cNvPr id="16386" name="Picture 3" descr="20047271121061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114800"/>
            <a:ext cx="7772400" cy="4286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6387" name="文本框 6"/>
          <p:cNvSpPr txBox="1"/>
          <p:nvPr/>
        </p:nvSpPr>
        <p:spPr>
          <a:xfrm>
            <a:off x="288131" y="3048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58722"/>
          <p:cNvSpPr/>
          <p:nvPr/>
        </p:nvSpPr>
        <p:spPr>
          <a:xfrm>
            <a:off x="1657350" y="857250"/>
            <a:ext cx="5067300" cy="38088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3. I 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hope</a:t>
            </a:r>
            <a:r>
              <a:rPr lang="zh-CN" altLang="en-US">
                <a:latin typeface="Times New Roman" panose="02020603050405020304" pitchFamily="18" charset="0"/>
              </a:rPr>
              <a:t> we can have a match with them. </a:t>
            </a:r>
          </a:p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    </a:t>
            </a:r>
            <a:r>
              <a:rPr lang="zh-CN" altLang="en-US">
                <a:latin typeface="Times New Roman" panose="02020603050405020304" pitchFamily="18" charset="0"/>
              </a:rPr>
              <a:t>我希望我们能和他们比赛。</a:t>
            </a:r>
          </a:p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hope</a:t>
            </a:r>
            <a:r>
              <a:rPr lang="zh-CN" altLang="en-US">
                <a:solidFill>
                  <a:srgbClr val="FF3300"/>
                </a:solidFill>
                <a:latin typeface="Times New Roman" panose="02020603050405020304" pitchFamily="18" charset="0"/>
              </a:rPr>
              <a:t>的用法：</a:t>
            </a:r>
          </a:p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hope to do sth.</a:t>
            </a:r>
          </a:p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e.g. I hope to have a beautiful wife.</a:t>
            </a:r>
          </a:p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hope+that 宾语从句</a:t>
            </a:r>
          </a:p>
          <a:p>
            <a:pPr marL="330835" indent="-330835"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I hope that </a:t>
            </a:r>
            <a:r>
              <a:rPr lang="en-US" altLang="zh-CN">
                <a:latin typeface="Times New Roman" panose="02020603050405020304" pitchFamily="18" charset="0"/>
              </a:rPr>
              <a:t>we will all pass the exam.</a:t>
            </a:r>
          </a:p>
        </p:txBody>
      </p:sp>
      <p:pic>
        <p:nvPicPr>
          <p:cNvPr id="17410" name="Picture 2" descr="6_110558405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62801" y="1257300"/>
            <a:ext cx="1098947" cy="301823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7411" name="文本框 6"/>
          <p:cNvSpPr txBox="1"/>
          <p:nvPr/>
        </p:nvSpPr>
        <p:spPr>
          <a:xfrm>
            <a:off x="288131" y="1714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30"/>
          <p:cNvSpPr/>
          <p:nvPr/>
        </p:nvSpPr>
        <p:spPr>
          <a:xfrm>
            <a:off x="971550" y="1028700"/>
            <a:ext cx="7429500" cy="131574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b="1">
                <a:latin typeface="Times New Roman" panose="02020603050405020304" pitchFamily="18" charset="0"/>
              </a:rPr>
              <a:t>一、根据句意及汉语提示完成单词。</a:t>
            </a:r>
            <a:r>
              <a:rPr lang="zh-CN" altLang="en-US">
                <a:latin typeface="Times New Roman" panose="02020603050405020304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1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There is a swimming _____(</a:t>
            </a:r>
            <a:r>
              <a:rPr lang="zh-CN" altLang="en-US">
                <a:latin typeface="Times New Roman" panose="02020603050405020304" pitchFamily="18" charset="0"/>
              </a:rPr>
              <a:t>游泳池</a:t>
            </a:r>
            <a:r>
              <a:rPr lang="en-US" altLang="zh-CN">
                <a:latin typeface="Times New Roman" panose="02020603050405020304" pitchFamily="18" charset="0"/>
              </a:rPr>
              <a:t>) in his new house.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I plan to buy a ___(</a:t>
            </a:r>
            <a:r>
              <a:rPr lang="zh-CN" altLang="en-US">
                <a:latin typeface="Times New Roman" panose="02020603050405020304" pitchFamily="18" charset="0"/>
              </a:rPr>
              <a:t>领带</a:t>
            </a:r>
            <a:r>
              <a:rPr lang="en-US" altLang="zh-CN">
                <a:latin typeface="Times New Roman" panose="02020603050405020304" pitchFamily="18" charset="0"/>
              </a:rPr>
              <a:t>) as a present for my father. 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4" name="TextBox 29"/>
          <p:cNvSpPr/>
          <p:nvPr/>
        </p:nvSpPr>
        <p:spPr>
          <a:xfrm>
            <a:off x="3351610" y="1485901"/>
            <a:ext cx="93464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pool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5" name="TextBox 29"/>
          <p:cNvSpPr/>
          <p:nvPr/>
        </p:nvSpPr>
        <p:spPr>
          <a:xfrm>
            <a:off x="2743200" y="1939528"/>
            <a:ext cx="4000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tie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矩形 30"/>
          <p:cNvSpPr/>
          <p:nvPr/>
        </p:nvSpPr>
        <p:spPr>
          <a:xfrm>
            <a:off x="971550" y="2286000"/>
            <a:ext cx="7429500" cy="131564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3</a:t>
            </a:r>
            <a:r>
              <a:rPr lang="zh-CN" altLang="en-US">
                <a:latin typeface="Times New Roman" panose="02020603050405020304" pitchFamily="18" charset="0"/>
              </a:rPr>
              <a:t>．</a:t>
            </a:r>
            <a:r>
              <a:rPr lang="en-US" altLang="zh-CN">
                <a:latin typeface="Times New Roman" panose="02020603050405020304" pitchFamily="18" charset="0"/>
              </a:rPr>
              <a:t>They often don’t sit in ______(</a:t>
            </a:r>
            <a:r>
              <a:rPr lang="zh-CN" altLang="en-US">
                <a:latin typeface="Times New Roman" panose="02020603050405020304" pitchFamily="18" charset="0"/>
              </a:rPr>
              <a:t>一排；一行</a:t>
            </a:r>
            <a:r>
              <a:rPr lang="en-US" altLang="zh-CN">
                <a:latin typeface="Times New Roman" panose="02020603050405020304" pitchFamily="18" charset="0"/>
              </a:rPr>
              <a:t>) when they have lessons.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4</a:t>
            </a:r>
            <a:r>
              <a:rPr lang="zh-CN" altLang="en-US">
                <a:latin typeface="Times New Roman" panose="02020603050405020304" pitchFamily="18" charset="0"/>
              </a:rPr>
              <a:t>． </a:t>
            </a:r>
            <a:r>
              <a:rPr lang="en-US" altLang="zh-CN">
                <a:latin typeface="Times New Roman" panose="02020603050405020304" pitchFamily="18" charset="0"/>
              </a:rPr>
              <a:t>Your school is so beautiful</a:t>
            </a:r>
            <a:r>
              <a:rPr lang="zh-CN" altLang="en-US">
                <a:latin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</a:rPr>
              <a:t>but we think _____(</a:t>
            </a:r>
            <a:r>
              <a:rPr lang="zh-CN" altLang="en-US">
                <a:latin typeface="Times New Roman" panose="02020603050405020304" pitchFamily="18" charset="0"/>
              </a:rPr>
              <a:t>我们的</a:t>
            </a:r>
            <a:r>
              <a:rPr lang="en-US" altLang="zh-CN">
                <a:latin typeface="Times New Roman" panose="02020603050405020304" pitchFamily="18" charset="0"/>
              </a:rPr>
              <a:t>) is even more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beautiful. 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7" name="TextBox 29"/>
          <p:cNvSpPr/>
          <p:nvPr/>
        </p:nvSpPr>
        <p:spPr>
          <a:xfrm>
            <a:off x="3543300" y="2343151"/>
            <a:ext cx="68222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rows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8" name="TextBox 29"/>
          <p:cNvSpPr/>
          <p:nvPr/>
        </p:nvSpPr>
        <p:spPr>
          <a:xfrm>
            <a:off x="5319712" y="2743201"/>
            <a:ext cx="79533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ours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9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7" grpId="0"/>
      <p:bldP spid="184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30"/>
          <p:cNvSpPr/>
          <p:nvPr/>
        </p:nvSpPr>
        <p:spPr>
          <a:xfrm>
            <a:off x="800100" y="1085850"/>
            <a:ext cx="7734300" cy="131574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b="1">
                <a:latin typeface="Times New Roman" panose="02020603050405020304" pitchFamily="18" charset="0"/>
              </a:rPr>
              <a:t>二、根据中文提示完成句子， 词数不限。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1. </a:t>
            </a:r>
            <a:r>
              <a:rPr lang="zh-CN" altLang="en-US">
                <a:latin typeface="Times New Roman" panose="02020603050405020304" pitchFamily="18" charset="0"/>
              </a:rPr>
              <a:t>你们的学校很漂亮，但是我们的学校更大更漂亮。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Your school is beautiful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but __________________________________.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8" name="TextBox 29"/>
          <p:cNvSpPr/>
          <p:nvPr/>
        </p:nvSpPr>
        <p:spPr>
          <a:xfrm>
            <a:off x="3815953" y="1996678"/>
            <a:ext cx="3327797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ours is bigger and more beautiful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9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0"/>
          <p:cNvSpPr/>
          <p:nvPr/>
        </p:nvSpPr>
        <p:spPr>
          <a:xfrm>
            <a:off x="1143000" y="742950"/>
            <a:ext cx="7734300" cy="30468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</a:t>
            </a:r>
            <a:r>
              <a:rPr lang="zh-CN" altLang="en-US">
                <a:latin typeface="Times New Roman" panose="02020603050405020304" pitchFamily="18" charset="0"/>
              </a:rPr>
              <a:t>我听说你明天要去伦敦度假，祝你玩得开心！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I heard that you are going to London for holiday.____________________________________.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3. </a:t>
            </a:r>
            <a:r>
              <a:rPr lang="zh-CN" altLang="en-US">
                <a:latin typeface="Times New Roman" panose="02020603050405020304" pitchFamily="18" charset="0"/>
              </a:rPr>
              <a:t>他的房子很大，有游泳池。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His house is very big ___________________.</a:t>
            </a:r>
          </a:p>
          <a:p>
            <a:pPr lvl="0">
              <a:lnSpc>
                <a:spcPct val="150000"/>
              </a:lnSpc>
            </a:pPr>
            <a:endParaRPr lang="en-US" altLang="zh-CN" sz="20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en-US" altLang="zh-CN" sz="200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2" name="TextBox 29"/>
          <p:cNvSpPr/>
          <p:nvPr/>
        </p:nvSpPr>
        <p:spPr>
          <a:xfrm>
            <a:off x="1971675" y="1653778"/>
            <a:ext cx="437197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Enjoy yourself/Have fun/Have a good time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3" name="TextBox 29"/>
          <p:cNvSpPr/>
          <p:nvPr/>
        </p:nvSpPr>
        <p:spPr>
          <a:xfrm>
            <a:off x="3113485" y="2457450"/>
            <a:ext cx="283011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with a swimming pool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4" name="矩形 30"/>
          <p:cNvSpPr/>
          <p:nvPr/>
        </p:nvSpPr>
        <p:spPr>
          <a:xfrm>
            <a:off x="1153716" y="2857500"/>
            <a:ext cx="8618934" cy="173124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4. </a:t>
            </a:r>
            <a:r>
              <a:rPr lang="zh-CN" altLang="en-US">
                <a:latin typeface="Times New Roman" panose="02020603050405020304" pitchFamily="18" charset="0"/>
              </a:rPr>
              <a:t>很多小学生站成一排，等待老师。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Many pupils _____________ and waited for their teacher.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5.</a:t>
            </a:r>
            <a:r>
              <a:rPr lang="zh-CN" altLang="en-US">
                <a:latin typeface="Times New Roman" panose="02020603050405020304" pitchFamily="18" charset="0"/>
              </a:rPr>
              <a:t>这儿有一些花，它们是谁的？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Here __________________.Whose are they?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5" name="TextBox 29"/>
          <p:cNvSpPr/>
          <p:nvPr/>
        </p:nvSpPr>
        <p:spPr>
          <a:xfrm>
            <a:off x="2487216" y="3368278"/>
            <a:ext cx="1741884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stood in a row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6" name="TextBox 29"/>
          <p:cNvSpPr/>
          <p:nvPr/>
        </p:nvSpPr>
        <p:spPr>
          <a:xfrm>
            <a:off x="1881187" y="4171951"/>
            <a:ext cx="194786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are some flowers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5" grpId="0"/>
      <p:bldP spid="204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0"/>
          <p:cNvSpPr>
            <a:spLocks noChangeArrowheads="1"/>
          </p:cNvSpPr>
          <p:nvPr/>
        </p:nvSpPr>
        <p:spPr bwMode="auto">
          <a:xfrm>
            <a:off x="1543050" y="971550"/>
            <a:ext cx="5715000" cy="256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b="1">
                <a:latin typeface="Times New Roman" panose="02020603050405020304" pitchFamily="18" charset="0"/>
              </a:rPr>
              <a:t>三、单项填空。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)1. I don’t like _______ watch.I like _______.</a:t>
            </a:r>
          </a:p>
          <a:p>
            <a:pPr indent="540385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A.me</a:t>
            </a:r>
            <a:r>
              <a:rPr lang="zh-CN" altLang="en-US">
                <a:latin typeface="Times New Roman" panose="02020603050405020304" pitchFamily="18" charset="0"/>
              </a:rPr>
              <a:t>；</a:t>
            </a:r>
            <a:r>
              <a:rPr lang="en-US" altLang="zh-CN">
                <a:latin typeface="Times New Roman" panose="02020603050405020304" pitchFamily="18" charset="0"/>
              </a:rPr>
              <a:t>your     B.my</a:t>
            </a:r>
            <a:r>
              <a:rPr lang="zh-CN" altLang="en-US">
                <a:latin typeface="Times New Roman" panose="02020603050405020304" pitchFamily="18" charset="0"/>
              </a:rPr>
              <a:t>；</a:t>
            </a:r>
            <a:r>
              <a:rPr lang="en-US" altLang="zh-CN">
                <a:latin typeface="Times New Roman" panose="02020603050405020304" pitchFamily="18" charset="0"/>
              </a:rPr>
              <a:t>your     </a:t>
            </a:r>
          </a:p>
          <a:p>
            <a:pPr indent="540385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C.me</a:t>
            </a:r>
            <a:r>
              <a:rPr lang="zh-CN" altLang="en-US">
                <a:latin typeface="Times New Roman" panose="02020603050405020304" pitchFamily="18" charset="0"/>
              </a:rPr>
              <a:t>；</a:t>
            </a:r>
            <a:r>
              <a:rPr lang="en-US" altLang="zh-CN">
                <a:latin typeface="Times New Roman" panose="02020603050405020304" pitchFamily="18" charset="0"/>
              </a:rPr>
              <a:t>yours     D.my</a:t>
            </a:r>
            <a:r>
              <a:rPr lang="zh-CN" altLang="en-US">
                <a:latin typeface="Times New Roman" panose="02020603050405020304" pitchFamily="18" charset="0"/>
              </a:rPr>
              <a:t>；</a:t>
            </a:r>
            <a:r>
              <a:rPr lang="en-US" altLang="zh-CN">
                <a:latin typeface="Times New Roman" panose="02020603050405020304" pitchFamily="18" charset="0"/>
              </a:rPr>
              <a:t>yours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)2. Mike enjoys _______ old coins and stamps.</a:t>
            </a:r>
          </a:p>
          <a:p>
            <a:pPr indent="540385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A.collect     B.collecting     C.to collect     D.collects</a:t>
            </a:r>
          </a:p>
        </p:txBody>
      </p:sp>
      <p:sp>
        <p:nvSpPr>
          <p:cNvPr id="21506" name="TextBox 29"/>
          <p:cNvSpPr/>
          <p:nvPr/>
        </p:nvSpPr>
        <p:spPr>
          <a:xfrm>
            <a:off x="1662112" y="1482328"/>
            <a:ext cx="39528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TextBox 29"/>
          <p:cNvSpPr/>
          <p:nvPr/>
        </p:nvSpPr>
        <p:spPr>
          <a:xfrm>
            <a:off x="1646635" y="2739628"/>
            <a:ext cx="58221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流程图: 过程 4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1509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0"/>
          <p:cNvSpPr>
            <a:spLocks noChangeArrowheads="1"/>
          </p:cNvSpPr>
          <p:nvPr/>
        </p:nvSpPr>
        <p:spPr bwMode="auto">
          <a:xfrm>
            <a:off x="1428750" y="914400"/>
            <a:ext cx="5715000" cy="256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)3. Nobody wants to make friends with her</a:t>
            </a:r>
            <a:r>
              <a:rPr lang="zh-CN" altLang="en-US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so she had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_______ friends in China.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A.a few     B.few     C.a little     D.little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)4. John is fond of playing football.His hobby is different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from _______.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A.I     B.me     C.my     D.mine</a:t>
            </a:r>
          </a:p>
        </p:txBody>
      </p:sp>
      <p:sp>
        <p:nvSpPr>
          <p:cNvPr id="23554" name="TextBox 29"/>
          <p:cNvSpPr/>
          <p:nvPr/>
        </p:nvSpPr>
        <p:spPr>
          <a:xfrm>
            <a:off x="1543050" y="1025128"/>
            <a:ext cx="43457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5" name="TextBox 29"/>
          <p:cNvSpPr/>
          <p:nvPr/>
        </p:nvSpPr>
        <p:spPr>
          <a:xfrm>
            <a:off x="1543050" y="2282428"/>
            <a:ext cx="4000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流程图: 过程 4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3557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105473"/>
          <p:cNvSpPr/>
          <p:nvPr/>
        </p:nvSpPr>
        <p:spPr>
          <a:xfrm>
            <a:off x="1828800" y="2355726"/>
            <a:ext cx="4211241" cy="16648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geography</a:t>
            </a:r>
          </a:p>
          <a:p>
            <a:pPr lvl="0"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PE</a:t>
            </a:r>
          </a:p>
          <a:p>
            <a:pPr lvl="0">
              <a:lnSpc>
                <a:spcPct val="150000"/>
              </a:lnSpc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biology</a:t>
            </a:r>
          </a:p>
        </p:txBody>
      </p:sp>
      <p:sp>
        <p:nvSpPr>
          <p:cNvPr id="5122" name="文本框 105474"/>
          <p:cNvSpPr/>
          <p:nvPr/>
        </p:nvSpPr>
        <p:spPr>
          <a:xfrm>
            <a:off x="4114801" y="2411686"/>
            <a:ext cx="3289697" cy="16611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地理学</a:t>
            </a:r>
          </a:p>
          <a:p>
            <a:pPr lvl="0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体育，体育课</a:t>
            </a:r>
          </a:p>
          <a:p>
            <a:pPr lvl="0"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生物学</a:t>
            </a:r>
          </a:p>
        </p:txBody>
      </p:sp>
      <p:sp>
        <p:nvSpPr>
          <p:cNvPr id="5123" name="文本框 105478"/>
          <p:cNvSpPr/>
          <p:nvPr/>
        </p:nvSpPr>
        <p:spPr>
          <a:xfrm>
            <a:off x="1828800" y="800100"/>
            <a:ext cx="5829300" cy="12388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sz="3200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</a:p>
          <a:p>
            <a:pPr lvl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How many subjects do you have?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0"/>
          <p:cNvSpPr>
            <a:spLocks noChangeArrowheads="1"/>
          </p:cNvSpPr>
          <p:nvPr/>
        </p:nvSpPr>
        <p:spPr bwMode="auto">
          <a:xfrm>
            <a:off x="1657350" y="1085850"/>
            <a:ext cx="5886450" cy="2562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)5. I hope her dream _______ true one day.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A.comes     B.is coming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C.will come     D.came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)6. The little kid is just two years old.He’s too young to take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care of _______.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A.his     B.him     C.himself     D.he</a:t>
            </a:r>
          </a:p>
        </p:txBody>
      </p:sp>
      <p:sp>
        <p:nvSpPr>
          <p:cNvPr id="24578" name="TextBox 29"/>
          <p:cNvSpPr/>
          <p:nvPr/>
        </p:nvSpPr>
        <p:spPr>
          <a:xfrm>
            <a:off x="1752600" y="1196578"/>
            <a:ext cx="4762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79" name="TextBox 29"/>
          <p:cNvSpPr/>
          <p:nvPr/>
        </p:nvSpPr>
        <p:spPr>
          <a:xfrm>
            <a:off x="1729978" y="2400301"/>
            <a:ext cx="556022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0" name="流程图: 过程 4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4581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0"/>
          <p:cNvSpPr>
            <a:spLocks noChangeArrowheads="1"/>
          </p:cNvSpPr>
          <p:nvPr/>
        </p:nvSpPr>
        <p:spPr bwMode="auto">
          <a:xfrm>
            <a:off x="1314450" y="800100"/>
            <a:ext cx="5825729" cy="17311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)7. The box was _______ than I had expected.I was out of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breath when I got home.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A.more heavier     B.much heavier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C.little heavier     D.very heavier</a:t>
            </a:r>
          </a:p>
        </p:txBody>
      </p:sp>
      <p:sp>
        <p:nvSpPr>
          <p:cNvPr id="25602" name="TextBox 29"/>
          <p:cNvSpPr/>
          <p:nvPr/>
        </p:nvSpPr>
        <p:spPr>
          <a:xfrm>
            <a:off x="1428750" y="910828"/>
            <a:ext cx="44291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3" name="矩形 30"/>
          <p:cNvSpPr>
            <a:spLocks noChangeArrowheads="1"/>
          </p:cNvSpPr>
          <p:nvPr/>
        </p:nvSpPr>
        <p:spPr bwMode="auto">
          <a:xfrm>
            <a:off x="1257300" y="2400301"/>
            <a:ext cx="5811441" cy="21466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)8. —_______ people travel every year?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—Perhaps when we are talking about it</a:t>
            </a:r>
            <a:r>
              <a:rPr lang="zh-CN" altLang="en-US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more than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100 planes have taken off around the world.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A.How many     B.How much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C.How long     D.How often</a:t>
            </a:r>
          </a:p>
        </p:txBody>
      </p:sp>
      <p:sp>
        <p:nvSpPr>
          <p:cNvPr id="25604" name="TextBox 29"/>
          <p:cNvSpPr/>
          <p:nvPr/>
        </p:nvSpPr>
        <p:spPr>
          <a:xfrm>
            <a:off x="1371600" y="2511028"/>
            <a:ext cx="4000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5" name="流程图: 过程 5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5606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0"/>
          <p:cNvSpPr>
            <a:spLocks noChangeArrowheads="1"/>
          </p:cNvSpPr>
          <p:nvPr/>
        </p:nvSpPr>
        <p:spPr bwMode="auto">
          <a:xfrm>
            <a:off x="1314450" y="742951"/>
            <a:ext cx="5981700" cy="21466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)9. —_______ Lily _______ Lucy has joined the swimming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club because they have no time.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—It’s a pity!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A.Both</a:t>
            </a:r>
            <a:r>
              <a:rPr lang="zh-CN" altLang="en-US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and     B.Either</a:t>
            </a:r>
            <a:r>
              <a:rPr lang="zh-CN" altLang="en-US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or     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C.Neither</a:t>
            </a:r>
            <a:r>
              <a:rPr lang="zh-CN" altLang="en-US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or     D.Neither</a:t>
            </a:r>
            <a:r>
              <a:rPr lang="zh-CN" altLang="en-US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</a:p>
        </p:txBody>
      </p:sp>
      <p:sp>
        <p:nvSpPr>
          <p:cNvPr id="26626" name="TextBox 29"/>
          <p:cNvSpPr/>
          <p:nvPr/>
        </p:nvSpPr>
        <p:spPr>
          <a:xfrm>
            <a:off x="1398985" y="857251"/>
            <a:ext cx="429815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7" name="矩形 30"/>
          <p:cNvSpPr>
            <a:spLocks noChangeArrowheads="1"/>
          </p:cNvSpPr>
          <p:nvPr/>
        </p:nvSpPr>
        <p:spPr bwMode="auto">
          <a:xfrm>
            <a:off x="1257300" y="2857500"/>
            <a:ext cx="6286500" cy="13156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(   )10. It’s very friendly _______ him to help me when I’m in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trouble.</a:t>
            </a:r>
          </a:p>
          <a:p>
            <a:pPr indent="540385">
              <a:lnSpc>
                <a:spcPct val="150000"/>
              </a:lnSpc>
              <a:defRPr/>
            </a:pPr>
            <a:r>
              <a:rPr lang="en-US" altLang="zh-CN" sz="1800" kern="1200">
                <a:latin typeface="Times New Roman" panose="02020603050405020304" pitchFamily="18" charset="0"/>
                <a:cs typeface="Times New Roman" panose="02020603050405020304" pitchFamily="18" charset="0"/>
              </a:rPr>
              <a:t>A.of     B.with     C.to     D.in</a:t>
            </a:r>
          </a:p>
        </p:txBody>
      </p:sp>
      <p:sp>
        <p:nvSpPr>
          <p:cNvPr id="26628" name="TextBox 29"/>
          <p:cNvSpPr/>
          <p:nvPr/>
        </p:nvSpPr>
        <p:spPr>
          <a:xfrm>
            <a:off x="1371600" y="2971801"/>
            <a:ext cx="4000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流程图: 过程 5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6630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30"/>
          <p:cNvSpPr/>
          <p:nvPr/>
        </p:nvSpPr>
        <p:spPr>
          <a:xfrm>
            <a:off x="1200150" y="1085851"/>
            <a:ext cx="6444854" cy="29777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zh-CN" altLang="en-US" b="1">
                <a:latin typeface="Times New Roman" panose="02020603050405020304" pitchFamily="18" charset="0"/>
              </a:rPr>
              <a:t>四、完形填空。</a:t>
            </a:r>
          </a:p>
          <a:p>
            <a:pPr lvl="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  My beautiful school is in the center of the city.When you step into </a:t>
            </a:r>
            <a:r>
              <a:rPr lang="en-US" altLang="zh-CN" u="sng">
                <a:latin typeface="Times New Roman" panose="02020603050405020304" pitchFamily="18" charset="0"/>
              </a:rPr>
              <a:t>  1  </a:t>
            </a:r>
            <a:r>
              <a:rPr lang="en-US" altLang="zh-CN">
                <a:latin typeface="Times New Roman" panose="02020603050405020304" pitchFamily="18" charset="0"/>
              </a:rPr>
              <a:t>school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you can see a broad road in the middle.On </a:t>
            </a:r>
            <a:r>
              <a:rPr lang="en-US" altLang="zh-CN" u="sng">
                <a:latin typeface="Times New Roman" panose="02020603050405020304" pitchFamily="18" charset="0"/>
              </a:rPr>
              <a:t>  2  </a:t>
            </a:r>
            <a:r>
              <a:rPr lang="en-US" altLang="zh-CN">
                <a:latin typeface="Times New Roman" panose="02020603050405020304" pitchFamily="18" charset="0"/>
              </a:rPr>
              <a:t> sides of the road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many green trees and beautiful flowers wave their hands to welcome you.The 6-floor teaching building stands on the </a:t>
            </a:r>
            <a:r>
              <a:rPr lang="en-US" altLang="zh-CN" u="sng">
                <a:latin typeface="Times New Roman" panose="02020603050405020304" pitchFamily="18" charset="0"/>
              </a:rPr>
              <a:t>  3  </a:t>
            </a:r>
            <a:r>
              <a:rPr lang="en-US" altLang="zh-CN">
                <a:latin typeface="Times New Roman" panose="02020603050405020304" pitchFamily="18" charset="0"/>
              </a:rPr>
              <a:t>side of the road.There are about 24 classrooms in the teaching building, including two computer rooms </a:t>
            </a:r>
            <a:endParaRPr lang="en-US" altLang="zh-CN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0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7651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0"/>
          <p:cNvSpPr/>
          <p:nvPr/>
        </p:nvSpPr>
        <p:spPr>
          <a:xfrm>
            <a:off x="1428750" y="1028700"/>
            <a:ext cx="5662613" cy="297775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and an art room.Among the rooms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I like </a:t>
            </a:r>
            <a:r>
              <a:rPr lang="en-US" altLang="zh-CN" u="sng">
                <a:latin typeface="Times New Roman" panose="02020603050405020304" pitchFamily="18" charset="0"/>
              </a:rPr>
              <a:t>  4  </a:t>
            </a:r>
            <a:r>
              <a:rPr lang="en-US" altLang="zh-CN">
                <a:latin typeface="Times New Roman" panose="02020603050405020304" pitchFamily="18" charset="0"/>
              </a:rPr>
              <a:t>  rooms best.We sometimes can surf the Internet and play computer games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and sometimes we can also write </a:t>
            </a:r>
            <a:r>
              <a:rPr lang="en-US" altLang="zh-CN" u="sng">
                <a:latin typeface="Times New Roman" panose="02020603050405020304" pitchFamily="18" charset="0"/>
              </a:rPr>
              <a:t>  5  </a:t>
            </a:r>
            <a:r>
              <a:rPr lang="en-US" altLang="zh-CN">
                <a:latin typeface="Times New Roman" panose="02020603050405020304" pitchFamily="18" charset="0"/>
              </a:rPr>
              <a:t>to our friends there.In front of the teaching building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there is a lake.It’s not very wide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but we can see a small boat on it.The cleaners often </a:t>
            </a:r>
            <a:r>
              <a:rPr lang="en-US" altLang="zh-CN" u="sng">
                <a:latin typeface="Times New Roman" panose="02020603050405020304" pitchFamily="18" charset="0"/>
              </a:rPr>
              <a:t>  6  </a:t>
            </a:r>
            <a:r>
              <a:rPr lang="en-US" altLang="zh-CN">
                <a:latin typeface="Times New Roman" panose="02020603050405020304" pitchFamily="18" charset="0"/>
              </a:rPr>
              <a:t>the rubbish in the lake by using it.Around the lake</a:t>
            </a:r>
            <a:r>
              <a:rPr lang="zh-CN" altLang="en-US">
                <a:solidFill>
                  <a:schemeClr val="bg2"/>
                </a:solidFill>
                <a:latin typeface="Times New Roman" panose="02020603050405020304" pitchFamily="18" charset="0"/>
              </a:rPr>
              <a:t>，</a:t>
            </a:r>
            <a:endParaRPr lang="en-US" altLang="zh-CN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4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8675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30"/>
          <p:cNvSpPr/>
          <p:nvPr/>
        </p:nvSpPr>
        <p:spPr>
          <a:xfrm>
            <a:off x="1485901" y="914401"/>
            <a:ext cx="5613797" cy="3393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a number of butterflies and other insects are</a:t>
            </a:r>
            <a:r>
              <a:rPr lang="en-US" altLang="zh-CN" u="sng">
                <a:latin typeface="Times New Roman" panose="02020603050405020304" pitchFamily="18" charset="0"/>
              </a:rPr>
              <a:t>  7  </a:t>
            </a:r>
            <a:r>
              <a:rPr lang="en-US" altLang="zh-CN">
                <a:latin typeface="Times New Roman" panose="02020603050405020304" pitchFamily="18" charset="0"/>
              </a:rPr>
              <a:t>in the flowers and trees.On the right side of the road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there is a </a:t>
            </a:r>
            <a:r>
              <a:rPr lang="en-US" altLang="zh-CN" u="sng">
                <a:latin typeface="Times New Roman" panose="02020603050405020304" pitchFamily="18" charset="0"/>
              </a:rPr>
              <a:t>  8  </a:t>
            </a:r>
            <a:r>
              <a:rPr lang="en-US" altLang="zh-CN">
                <a:latin typeface="Times New Roman" panose="02020603050405020304" pitchFamily="18" charset="0"/>
              </a:rPr>
              <a:t>.Many kinds of books are placed in the library.You can go to the library to find some interesting books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such as animal books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storybooks and so on. </a:t>
            </a:r>
          </a:p>
          <a:p>
            <a:pPr lvl="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If you go along this road and walk </a:t>
            </a:r>
            <a:r>
              <a:rPr lang="en-US" altLang="zh-CN" u="sng">
                <a:latin typeface="Times New Roman" panose="02020603050405020304" pitchFamily="18" charset="0"/>
              </a:rPr>
              <a:t>  9  </a:t>
            </a:r>
            <a:r>
              <a:rPr lang="en-US" altLang="zh-CN">
                <a:latin typeface="Times New Roman" panose="02020603050405020304" pitchFamily="18" charset="0"/>
              </a:rPr>
              <a:t> the end</a:t>
            </a:r>
            <a:r>
              <a:rPr lang="zh-CN" altLang="en-US">
                <a:latin typeface="Times New Roman" panose="02020603050405020304" pitchFamily="18" charset="0"/>
              </a:rPr>
              <a:t>， </a:t>
            </a:r>
            <a:r>
              <a:rPr lang="en-US" altLang="zh-CN">
                <a:latin typeface="Times New Roman" panose="02020603050405020304" pitchFamily="18" charset="0"/>
              </a:rPr>
              <a:t>you can see a standard playground.There are 20 basketball courts and a big grass football field in it.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698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9699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30"/>
          <p:cNvSpPr/>
          <p:nvPr/>
        </p:nvSpPr>
        <p:spPr>
          <a:xfrm>
            <a:off x="1600200" y="1371600"/>
            <a:ext cx="5530454" cy="17311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A lot of students play sports here every day.And my school sports meeting is </a:t>
            </a:r>
            <a:r>
              <a:rPr lang="en-US" altLang="zh-CN" u="sng">
                <a:latin typeface="Times New Roman" panose="02020603050405020304" pitchFamily="18" charset="0"/>
              </a:rPr>
              <a:t>  10  </a:t>
            </a:r>
            <a:r>
              <a:rPr lang="en-US" altLang="zh-CN">
                <a:latin typeface="Times New Roman" panose="02020603050405020304" pitchFamily="18" charset="0"/>
              </a:rPr>
              <a:t> here every year. It’s a great place for the students to relax and do sports.</a:t>
            </a:r>
          </a:p>
          <a:p>
            <a:pPr lvl="0" algn="just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That’s my beautiful school. Do you like it?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2" name="流程图: 过程 2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723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30"/>
          <p:cNvSpPr/>
          <p:nvPr/>
        </p:nvSpPr>
        <p:spPr>
          <a:xfrm>
            <a:off x="1543050" y="1028700"/>
            <a:ext cx="5885260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)1. A.my     	    B.your     	     C.his            D.her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)2. A.either     B.each              C.both          D.all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)3. A.right       B.left     	     C.above       D.down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)4. A.art     	    B.computer      C.music       D.reading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)5. A.letters     		      B.reports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C.articles     		      D.emails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6" name="TextBox 29"/>
          <p:cNvSpPr/>
          <p:nvPr/>
        </p:nvSpPr>
        <p:spPr>
          <a:xfrm>
            <a:off x="1639491" y="1139428"/>
            <a:ext cx="47505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7" name="TextBox 29"/>
          <p:cNvSpPr/>
          <p:nvPr/>
        </p:nvSpPr>
        <p:spPr>
          <a:xfrm>
            <a:off x="1600200" y="1543051"/>
            <a:ext cx="3429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Box 29"/>
          <p:cNvSpPr/>
          <p:nvPr/>
        </p:nvSpPr>
        <p:spPr>
          <a:xfrm>
            <a:off x="1657350" y="1939528"/>
            <a:ext cx="51435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TextBox 29"/>
          <p:cNvSpPr/>
          <p:nvPr/>
        </p:nvSpPr>
        <p:spPr>
          <a:xfrm>
            <a:off x="1657350" y="2343151"/>
            <a:ext cx="49172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TextBox 29"/>
          <p:cNvSpPr/>
          <p:nvPr/>
        </p:nvSpPr>
        <p:spPr>
          <a:xfrm>
            <a:off x="1656160" y="2796778"/>
            <a:ext cx="34409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流程图: 过程 7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752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49" grpId="0"/>
      <p:bldP spid="317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30"/>
          <p:cNvSpPr/>
          <p:nvPr/>
        </p:nvSpPr>
        <p:spPr>
          <a:xfrm>
            <a:off x="1714500" y="857251"/>
            <a:ext cx="5273279" cy="3393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)6. A.stay up     	B.look up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 C.pick up     	D.put up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)7. A.dancing     	B.sleeping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 C.eating        	D.drinking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)8. A.classroom     	B.lab     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      C.library            D.bookshop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)9. A.in     		B.to     	C.by     	D.at</a:t>
            </a:r>
          </a:p>
          <a:p>
            <a:pPr lvl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(   )10. A.carried     	B.played     C.joined     D.held</a:t>
            </a:r>
            <a:endParaRPr lang="en-US" altLang="zh-CN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0" name="TextBox 29"/>
          <p:cNvSpPr/>
          <p:nvPr/>
        </p:nvSpPr>
        <p:spPr>
          <a:xfrm>
            <a:off x="1795462" y="967978"/>
            <a:ext cx="43338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1" name="TextBox 29"/>
          <p:cNvSpPr/>
          <p:nvPr/>
        </p:nvSpPr>
        <p:spPr>
          <a:xfrm>
            <a:off x="1771650" y="1768078"/>
            <a:ext cx="334566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2" name="TextBox 29"/>
          <p:cNvSpPr/>
          <p:nvPr/>
        </p:nvSpPr>
        <p:spPr>
          <a:xfrm>
            <a:off x="1803797" y="2628901"/>
            <a:ext cx="36790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TextBox 29"/>
          <p:cNvSpPr/>
          <p:nvPr/>
        </p:nvSpPr>
        <p:spPr>
          <a:xfrm>
            <a:off x="1824037" y="3429000"/>
            <a:ext cx="40481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TextBox 29"/>
          <p:cNvSpPr/>
          <p:nvPr/>
        </p:nvSpPr>
        <p:spPr>
          <a:xfrm>
            <a:off x="1809750" y="3829051"/>
            <a:ext cx="3048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流程图: 过程 7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2776" name="文本框 6"/>
          <p:cNvSpPr txBox="1"/>
          <p:nvPr/>
        </p:nvSpPr>
        <p:spPr>
          <a:xfrm>
            <a:off x="188119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流程图: 终止 33"/>
          <p:cNvSpPr/>
          <p:nvPr/>
        </p:nvSpPr>
        <p:spPr>
          <a:xfrm>
            <a:off x="795338" y="762000"/>
            <a:ext cx="1028700" cy="342900"/>
          </a:xfrm>
          <a:prstGeom prst="flowChartTerminator">
            <a:avLst/>
          </a:prstGeom>
          <a:solidFill>
            <a:srgbClr val="F7BFC7"/>
          </a:solidFill>
          <a:ln w="19050">
            <a:solidFill>
              <a:schemeClr val="bg1"/>
            </a:solidFill>
            <a:prstDash val="sysDash"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3795" name="文本框 30"/>
          <p:cNvSpPr/>
          <p:nvPr/>
        </p:nvSpPr>
        <p:spPr>
          <a:xfrm>
            <a:off x="945357" y="731044"/>
            <a:ext cx="75009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33796" name="文本框 3"/>
          <p:cNvSpPr txBox="1"/>
          <p:nvPr/>
        </p:nvSpPr>
        <p:spPr>
          <a:xfrm>
            <a:off x="197644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3797" name="流程图: 过程 1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3798" name="Rectangle 23"/>
          <p:cNvSpPr>
            <a:spLocks noChangeArrowheads="1"/>
          </p:cNvSpPr>
          <p:nvPr/>
        </p:nvSpPr>
        <p:spPr bwMode="auto">
          <a:xfrm>
            <a:off x="1257300" y="1085851"/>
            <a:ext cx="6972300" cy="33932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 eaLnBrk="0" hangingPunct="0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Unit 1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They don’t sit in rows.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marL="342900" indent="-342900" eaLnBrk="0" hangingPunct="0">
              <a:lnSpc>
                <a:spcPct val="150000"/>
              </a:lnSpc>
              <a:buFontTx/>
              <a:buAutoNum type="arabicPeriod"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New words and phrases: ours, tie, row, pool, be surprised to do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. ,</a:t>
            </a: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in rows, play with, hope to do 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2. Structures: 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① What are English schools like?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② How many pupils are there in a class in England?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③ So ours is a bit bigger.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④ Kids there really enjoy playing football. 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3740"/>
          <p:cNvSpPr/>
          <p:nvPr/>
        </p:nvSpPr>
        <p:spPr>
          <a:xfrm>
            <a:off x="1485900" y="1028700"/>
            <a:ext cx="2743200" cy="3893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chemeClr val="bg1"/>
              </a:buClr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pic>
        <p:nvPicPr>
          <p:cNvPr id="6146" name="图片 73744" descr="3012192415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857250"/>
            <a:ext cx="847725" cy="2743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6147" name="Picture 2" descr="6_1105584051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6555"/>
          <a:stretch>
            <a:fillRect/>
          </a:stretch>
        </p:blipFill>
        <p:spPr>
          <a:xfrm>
            <a:off x="6515100" y="4027884"/>
            <a:ext cx="1410891" cy="11156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8" name="文本框 73746"/>
          <p:cNvSpPr/>
          <p:nvPr/>
        </p:nvSpPr>
        <p:spPr>
          <a:xfrm>
            <a:off x="1543050" y="1885950"/>
            <a:ext cx="2286000" cy="17299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ours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tie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row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pool</a:t>
            </a:r>
          </a:p>
        </p:txBody>
      </p:sp>
      <p:sp>
        <p:nvSpPr>
          <p:cNvPr id="6149" name="文本框 73747"/>
          <p:cNvSpPr/>
          <p:nvPr/>
        </p:nvSpPr>
        <p:spPr>
          <a:xfrm>
            <a:off x="4286250" y="1943100"/>
            <a:ext cx="4038600" cy="17299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我们的</a:t>
            </a:r>
          </a:p>
          <a:p>
            <a:pPr lvl="0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领带</a:t>
            </a:r>
          </a:p>
          <a:p>
            <a:pPr lvl="0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一排；一行；一列</a:t>
            </a:r>
          </a:p>
          <a:p>
            <a:pPr lvl="0"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</a:rPr>
              <a:t>水池；游泳池</a:t>
            </a:r>
          </a:p>
        </p:txBody>
      </p:sp>
      <p:sp>
        <p:nvSpPr>
          <p:cNvPr id="6150" name="文本框 6"/>
          <p:cNvSpPr txBox="1"/>
          <p:nvPr/>
        </p:nvSpPr>
        <p:spPr>
          <a:xfrm>
            <a:off x="188119" y="252413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150530"/>
          <p:cNvSpPr/>
          <p:nvPr/>
        </p:nvSpPr>
        <p:spPr>
          <a:xfrm>
            <a:off x="2781300" y="950119"/>
            <a:ext cx="138564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7170" name="文本框 150531"/>
          <p:cNvSpPr/>
          <p:nvPr/>
        </p:nvSpPr>
        <p:spPr>
          <a:xfrm>
            <a:off x="863725" y="1003697"/>
            <a:ext cx="7197329" cy="5001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 dirty="0">
                <a:solidFill>
                  <a:srgbClr val="CC00FF"/>
                </a:solidFill>
                <a:latin typeface="Times New Roman" panose="02020603050405020304" pitchFamily="18" charset="0"/>
              </a:rPr>
              <a:t>Work in pairs and talk about your school.</a:t>
            </a:r>
          </a:p>
        </p:txBody>
      </p:sp>
      <p:sp>
        <p:nvSpPr>
          <p:cNvPr id="7171" name="文本框 150532"/>
          <p:cNvSpPr/>
          <p:nvPr/>
        </p:nvSpPr>
        <p:spPr>
          <a:xfrm>
            <a:off x="856060" y="1804987"/>
            <a:ext cx="7541419" cy="93102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There are five white buildings and a very large sports ground in our school.</a:t>
            </a:r>
          </a:p>
        </p:txBody>
      </p:sp>
      <p:sp>
        <p:nvSpPr>
          <p:cNvPr id="7172" name="AutoShape 7" descr="u=3712124427,2853692854&amp;fm=200&amp;gp=0"/>
          <p:cNvSpPr>
            <a:spLocks noChangeAspect="1"/>
          </p:cNvSpPr>
          <p:nvPr/>
        </p:nvSpPr>
        <p:spPr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graphicFrame>
        <p:nvGraphicFramePr>
          <p:cNvPr id="7173" name="Object 2"/>
          <p:cNvGraphicFramePr/>
          <p:nvPr/>
        </p:nvGraphicFramePr>
        <p:xfrm>
          <a:off x="1187624" y="2931790"/>
          <a:ext cx="60960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3" imgW="16256000" imgH="6299200" progId="Photoshop.Image.8">
                  <p:embed/>
                </p:oleObj>
              </mc:Choice>
              <mc:Fallback>
                <p:oleObj r:id="rId3" imgW="16256000" imgH="6299200" progId="Photoshop.Image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931790"/>
                        <a:ext cx="6096000" cy="1771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文本框 6"/>
          <p:cNvSpPr txBox="1"/>
          <p:nvPr/>
        </p:nvSpPr>
        <p:spPr>
          <a:xfrm>
            <a:off x="188119" y="252413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9105900" y="8020050"/>
            <a:ext cx="247650" cy="18097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"/>
          <p:cNvSpPr/>
          <p:nvPr/>
        </p:nvSpPr>
        <p:spPr>
          <a:xfrm>
            <a:off x="1285875" y="1143001"/>
            <a:ext cx="5267325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and complete the sentences.</a:t>
            </a:r>
          </a:p>
        </p:txBody>
      </p:sp>
      <p:sp>
        <p:nvSpPr>
          <p:cNvPr id="8194" name="文本框 2"/>
          <p:cNvSpPr/>
          <p:nvPr/>
        </p:nvSpPr>
        <p:spPr>
          <a:xfrm>
            <a:off x="1166812" y="1610916"/>
            <a:ext cx="7977188" cy="2562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The weather was ________ when Tony was in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London.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Tony played football with _________________.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</a:t>
            </a:r>
            <a:r>
              <a:rPr lang="en-US" altLang="zh-CN" dirty="0" err="1">
                <a:latin typeface="Times New Roman" panose="02020603050405020304" pitchFamily="18" charset="0"/>
              </a:rPr>
              <a:t>Daming</a:t>
            </a:r>
            <a:r>
              <a:rPr lang="en-US" altLang="zh-CN" dirty="0">
                <a:latin typeface="Times New Roman" panose="02020603050405020304" pitchFamily="18" charset="0"/>
              </a:rPr>
              <a:t> is surprised to hear that Tony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__________________________.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Tony didn’t go to lessons. He was ____________.</a:t>
            </a:r>
          </a:p>
        </p:txBody>
      </p:sp>
      <p:sp>
        <p:nvSpPr>
          <p:cNvPr id="8195" name="文本框 3"/>
          <p:cNvSpPr/>
          <p:nvPr/>
        </p:nvSpPr>
        <p:spPr>
          <a:xfrm>
            <a:off x="2914650" y="1714500"/>
            <a:ext cx="1253729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nice</a:t>
            </a:r>
          </a:p>
        </p:txBody>
      </p:sp>
      <p:sp>
        <p:nvSpPr>
          <p:cNvPr id="8196" name="文本框 4"/>
          <p:cNvSpPr/>
          <p:nvPr/>
        </p:nvSpPr>
        <p:spPr>
          <a:xfrm>
            <a:off x="3943351" y="2514600"/>
            <a:ext cx="2546747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Susie’s classmates</a:t>
            </a:r>
          </a:p>
        </p:txBody>
      </p:sp>
      <p:sp>
        <p:nvSpPr>
          <p:cNvPr id="8197" name="文本框 5"/>
          <p:cNvSpPr/>
          <p:nvPr/>
        </p:nvSpPr>
        <p:spPr>
          <a:xfrm>
            <a:off x="1553766" y="3314700"/>
            <a:ext cx="3932634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went to school on his holiday</a:t>
            </a:r>
          </a:p>
        </p:txBody>
      </p:sp>
      <p:sp>
        <p:nvSpPr>
          <p:cNvPr id="8198" name="文本框 6"/>
          <p:cNvSpPr/>
          <p:nvPr/>
        </p:nvSpPr>
        <p:spPr>
          <a:xfrm>
            <a:off x="4743451" y="3714750"/>
            <a:ext cx="2546747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just visiting</a:t>
            </a:r>
          </a:p>
        </p:txBody>
      </p:sp>
      <p:sp>
        <p:nvSpPr>
          <p:cNvPr id="8199" name="流程图: 过程 7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151553"/>
          <p:cNvSpPr/>
          <p:nvPr/>
        </p:nvSpPr>
        <p:spPr>
          <a:xfrm>
            <a:off x="514350" y="685801"/>
            <a:ext cx="7018735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>
                <a:solidFill>
                  <a:srgbClr val="3333FF"/>
                </a:solidFill>
                <a:latin typeface="Times New Roman" panose="02020603050405020304" pitchFamily="18" charset="0"/>
              </a:rPr>
              <a:t>Listen and </a:t>
            </a:r>
            <a:r>
              <a:rPr lang="en-US" altLang="zh-CN" sz="2100">
                <a:solidFill>
                  <a:srgbClr val="3333FF"/>
                </a:solidFill>
                <a:latin typeface="Times New Roman" panose="02020603050405020304" pitchFamily="18" charset="0"/>
              </a:rPr>
              <a:t>complete the Susie</a:t>
            </a:r>
            <a:r>
              <a:rPr lang="en-US" altLang="zh-CN" sz="2100">
                <a:solidFill>
                  <a:srgbClr val="3333FF"/>
                </a:solidFill>
                <a:latin typeface="宋体" panose="02010600030101010101" pitchFamily="2" charset="-122"/>
              </a:rPr>
              <a:t>'</a:t>
            </a:r>
            <a:r>
              <a:rPr lang="en-US" altLang="zh-CN" sz="2100">
                <a:solidFill>
                  <a:srgbClr val="3333FF"/>
                </a:solidFill>
                <a:latin typeface="Times New Roman" panose="02020603050405020304" pitchFamily="18" charset="0"/>
              </a:rPr>
              <a:t>s school column in the table.</a:t>
            </a:r>
          </a:p>
        </p:txBody>
      </p:sp>
      <p:graphicFrame>
        <p:nvGraphicFramePr>
          <p:cNvPr id="9218" name="Group 42"/>
          <p:cNvGraphicFramePr>
            <a:graphicFrameLocks noGrp="1"/>
          </p:cNvGraphicFramePr>
          <p:nvPr/>
        </p:nvGraphicFramePr>
        <p:xfrm>
          <a:off x="514351" y="1257300"/>
          <a:ext cx="6565106" cy="3074765"/>
        </p:xfrm>
        <a:graphic>
          <a:graphicData uri="http://schemas.openxmlformats.org/drawingml/2006/table">
            <a:tbl>
              <a:tblPr/>
              <a:tblGrid>
                <a:gridCol w="262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879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Susie</a:t>
                      </a:r>
                      <a:r>
                        <a:rPr lang="en-US" altLang="zh-CN" sz="1800" b="1">
                          <a:latin typeface="宋体" panose="02010600030101010101" pitchFamily="2" charset="-122"/>
                        </a:rPr>
                        <a:t>'</a:t>
                      </a: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s school</a:t>
                      </a: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algn="ctr">
                        <a:spcBef>
                          <a:spcPct val="20000"/>
                        </a:spcBef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Your school</a:t>
                      </a: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934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Number of pupils in the school</a:t>
                      </a: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934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Number of pupils in a class</a:t>
                      </a: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934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Arrangement of seats in the classroom</a:t>
                      </a: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84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Sports areas</a:t>
                      </a:r>
                    </a:p>
                    <a:p>
                      <a:pPr lvl="0">
                        <a:spcBef>
                          <a:spcPct val="20000"/>
                        </a:spcBef>
                      </a:pP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>
                        <a:spcBef>
                          <a:spcPct val="20000"/>
                        </a:spcBef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4" name="文本框 151608"/>
          <p:cNvSpPr/>
          <p:nvPr/>
        </p:nvSpPr>
        <p:spPr>
          <a:xfrm>
            <a:off x="590550" y="4343401"/>
            <a:ext cx="6591300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3333FF"/>
                </a:solidFill>
                <a:latin typeface="Times New Roman" panose="02020603050405020304" pitchFamily="18" charset="0"/>
              </a:rPr>
              <a:t>Now, complete the column about your school.</a:t>
            </a:r>
          </a:p>
        </p:txBody>
      </p:sp>
      <p:sp>
        <p:nvSpPr>
          <p:cNvPr id="9245" name="文本框 151609"/>
          <p:cNvSpPr/>
          <p:nvPr/>
        </p:nvSpPr>
        <p:spPr>
          <a:xfrm>
            <a:off x="3790951" y="1943101"/>
            <a:ext cx="1651397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</a:rPr>
              <a:t>700</a:t>
            </a:r>
          </a:p>
        </p:txBody>
      </p:sp>
      <p:sp>
        <p:nvSpPr>
          <p:cNvPr id="9246" name="文本框 151610"/>
          <p:cNvSpPr/>
          <p:nvPr/>
        </p:nvSpPr>
        <p:spPr>
          <a:xfrm>
            <a:off x="3892153" y="2514601"/>
            <a:ext cx="1651397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9247" name="文本框 151611"/>
          <p:cNvSpPr/>
          <p:nvPr/>
        </p:nvSpPr>
        <p:spPr>
          <a:xfrm>
            <a:off x="3086100" y="3150394"/>
            <a:ext cx="2590800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</a:rPr>
              <a:t>sitting around tables</a:t>
            </a:r>
          </a:p>
        </p:txBody>
      </p:sp>
      <p:sp>
        <p:nvSpPr>
          <p:cNvPr id="9248" name="文本框 151612"/>
          <p:cNvSpPr/>
          <p:nvPr/>
        </p:nvSpPr>
        <p:spPr>
          <a:xfrm>
            <a:off x="3371850" y="3657600"/>
            <a:ext cx="1968104" cy="62269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swimming pool; sports ground</a:t>
            </a:r>
          </a:p>
        </p:txBody>
      </p:sp>
      <p:sp>
        <p:nvSpPr>
          <p:cNvPr id="9249" name="文本框 6"/>
          <p:cNvSpPr txBox="1"/>
          <p:nvPr/>
        </p:nvSpPr>
        <p:spPr>
          <a:xfrm>
            <a:off x="18811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5" grpId="0"/>
      <p:bldP spid="9246" grpId="0"/>
      <p:bldP spid="9247" grpId="0"/>
      <p:bldP spid="9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折角形 152577"/>
          <p:cNvSpPr/>
          <p:nvPr/>
        </p:nvSpPr>
        <p:spPr>
          <a:xfrm>
            <a:off x="1181100" y="1143000"/>
            <a:ext cx="5943600" cy="302895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CCFFCC">
                  <a:alpha val="75000"/>
                </a:srgbClr>
              </a:gs>
              <a:gs pos="50000">
                <a:schemeClr val="bg1"/>
              </a:gs>
              <a:gs pos="100000">
                <a:srgbClr val="CCFFCC">
                  <a:alpha val="75000"/>
                </a:srgbClr>
              </a:gs>
            </a:gsLst>
            <a:lin ang="5400000" scaled="1"/>
          </a:gradFill>
          <a:ln w="28575">
            <a:solidFill>
              <a:srgbClr val="993366"/>
            </a:solidFill>
            <a:round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1400"/>
          </a:p>
        </p:txBody>
      </p:sp>
      <p:sp>
        <p:nvSpPr>
          <p:cNvPr id="10242" name="文本框 152578"/>
          <p:cNvSpPr/>
          <p:nvPr/>
        </p:nvSpPr>
        <p:spPr>
          <a:xfrm>
            <a:off x="1257301" y="1143001"/>
            <a:ext cx="7585472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 dirty="0">
                <a:solidFill>
                  <a:srgbClr val="0000FF"/>
                </a:solidFill>
                <a:latin typeface="Times New Roman" panose="02020603050405020304" pitchFamily="18" charset="0"/>
              </a:rPr>
              <a:t>Answer the questions.</a:t>
            </a:r>
          </a:p>
        </p:txBody>
      </p:sp>
      <p:sp>
        <p:nvSpPr>
          <p:cNvPr id="10243" name="文本框 152579"/>
          <p:cNvSpPr/>
          <p:nvPr/>
        </p:nvSpPr>
        <p:spPr>
          <a:xfrm>
            <a:off x="1333500" y="1485900"/>
            <a:ext cx="7458075" cy="22848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1 Who did Tony visit in London?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His friend Susie.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2. How did Tony get the photos of Susie</a:t>
            </a:r>
            <a:r>
              <a:rPr lang="en-US" altLang="zh-CN" dirty="0">
                <a:latin typeface="宋体" panose="02010600030101010101" pitchFamily="2" charset="-122"/>
              </a:rPr>
              <a:t>'</a:t>
            </a:r>
            <a:r>
              <a:rPr lang="en-US" altLang="zh-CN" dirty="0">
                <a:latin typeface="Times New Roman" panose="02020603050405020304" pitchFamily="18" charset="0"/>
              </a:rPr>
              <a:t>s school?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 took them himself.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3. Which class is a bit bigger, Susie</a:t>
            </a:r>
            <a:r>
              <a:rPr lang="en-US" altLang="zh-CN" dirty="0">
                <a:latin typeface="宋体" panose="02010600030101010101" pitchFamily="2" charset="-122"/>
              </a:rPr>
              <a:t>'</a:t>
            </a:r>
            <a:r>
              <a:rPr lang="en-US" altLang="zh-CN" dirty="0">
                <a:latin typeface="Times New Roman" panose="02020603050405020304" pitchFamily="18" charset="0"/>
              </a:rPr>
              <a:t>s or </a:t>
            </a:r>
            <a:r>
              <a:rPr lang="en-US" altLang="zh-CN" dirty="0" err="1">
                <a:latin typeface="Times New Roman" panose="02020603050405020304" pitchFamily="18" charset="0"/>
              </a:rPr>
              <a:t>Daming</a:t>
            </a:r>
            <a:r>
              <a:rPr lang="en-US" altLang="zh-CN" dirty="0" err="1">
                <a:latin typeface="宋体" panose="02010600030101010101" pitchFamily="2" charset="-122"/>
              </a:rPr>
              <a:t>'</a:t>
            </a:r>
            <a:r>
              <a:rPr lang="en-US" altLang="zh-CN" dirty="0" err="1">
                <a:latin typeface="Times New Roman" panose="02020603050405020304" pitchFamily="18" charset="0"/>
              </a:rPr>
              <a:t>s</a:t>
            </a:r>
            <a:r>
              <a:rPr lang="en-US" altLang="zh-CN" dirty="0">
                <a:latin typeface="Times New Roman" panose="02020603050405020304" pitchFamily="18" charset="0"/>
              </a:rPr>
              <a:t>?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 err="1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Daming</a:t>
            </a:r>
            <a:r>
              <a:rPr lang="en-US" altLang="zh-CN" dirty="0" err="1">
                <a:solidFill>
                  <a:srgbClr val="FF33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'</a:t>
            </a:r>
            <a:r>
              <a:rPr lang="en-US" altLang="zh-CN" dirty="0" err="1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4. What does Betty hope to do one day?</a:t>
            </a:r>
          </a:p>
          <a:p>
            <a:pPr lvl="0"/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 visit Susie</a:t>
            </a:r>
            <a:r>
              <a:rPr lang="en-US" altLang="zh-CN" dirty="0">
                <a:solidFill>
                  <a:srgbClr val="FF3300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'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 school.</a:t>
            </a:r>
          </a:p>
        </p:txBody>
      </p:sp>
      <p:sp>
        <p:nvSpPr>
          <p:cNvPr id="10244" name="文本框 6"/>
          <p:cNvSpPr txBox="1"/>
          <p:nvPr/>
        </p:nvSpPr>
        <p:spPr>
          <a:xfrm>
            <a:off x="188119" y="252413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66913"/>
          <p:cNvSpPr/>
          <p:nvPr/>
        </p:nvSpPr>
        <p:spPr>
          <a:xfrm>
            <a:off x="457200" y="742951"/>
            <a:ext cx="8229600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100">
                <a:solidFill>
                  <a:srgbClr val="FF3300"/>
                </a:solidFill>
                <a:latin typeface="Times New Roman" panose="02020603050405020304" pitchFamily="18" charset="0"/>
              </a:rPr>
              <a:t>Complete the passage with the correct form of the words in the box.</a:t>
            </a:r>
          </a:p>
        </p:txBody>
      </p:sp>
      <p:sp>
        <p:nvSpPr>
          <p:cNvPr id="11266" name="流程图: 可选过程 166914"/>
          <p:cNvSpPr/>
          <p:nvPr/>
        </p:nvSpPr>
        <p:spPr>
          <a:xfrm>
            <a:off x="1485900" y="1428750"/>
            <a:ext cx="5638800" cy="342900"/>
          </a:xfrm>
          <a:prstGeom prst="flowChartAlternateProcess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 sz="2100">
                <a:solidFill>
                  <a:srgbClr val="3333FF"/>
                </a:solidFill>
                <a:latin typeface="Times New Roman" panose="02020603050405020304" pitchFamily="18" charset="0"/>
              </a:rPr>
              <a:t>enjoy     pool     row     tie      wear</a:t>
            </a:r>
          </a:p>
        </p:txBody>
      </p:sp>
      <p:sp>
        <p:nvSpPr>
          <p:cNvPr id="11267" name="文本框 166915"/>
          <p:cNvSpPr/>
          <p:nvPr/>
        </p:nvSpPr>
        <p:spPr>
          <a:xfrm>
            <a:off x="742950" y="2057401"/>
            <a:ext cx="7543800" cy="1869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</a:rPr>
              <a:t>   Pupils in England do not sit in (1)________ in the classroom. They sit around tables. Everyone (2)_________ a jacket and (3)______. Most schools have sports grounds and English children (4)_________ playing football, just as pupils in China do. Some English schools have swimming (5)_________, but not all of them do.</a:t>
            </a:r>
          </a:p>
        </p:txBody>
      </p:sp>
      <p:pic>
        <p:nvPicPr>
          <p:cNvPr id="11268" name="图片 16691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60000">
            <a:off x="2380060" y="2477691"/>
            <a:ext cx="421481" cy="3810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1269" name="图片 1669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4229101"/>
            <a:ext cx="3810000" cy="42148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1270" name="文本框 166918"/>
          <p:cNvSpPr/>
          <p:nvPr/>
        </p:nvSpPr>
        <p:spPr>
          <a:xfrm>
            <a:off x="4280298" y="2110978"/>
            <a:ext cx="97750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rows</a:t>
            </a:r>
          </a:p>
        </p:txBody>
      </p:sp>
      <p:sp>
        <p:nvSpPr>
          <p:cNvPr id="11271" name="文本框 166919"/>
          <p:cNvSpPr/>
          <p:nvPr/>
        </p:nvSpPr>
        <p:spPr>
          <a:xfrm>
            <a:off x="2838450" y="2453878"/>
            <a:ext cx="12192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wears</a:t>
            </a:r>
          </a:p>
        </p:txBody>
      </p:sp>
      <p:sp>
        <p:nvSpPr>
          <p:cNvPr id="11272" name="文本框 166920"/>
          <p:cNvSpPr/>
          <p:nvPr/>
        </p:nvSpPr>
        <p:spPr>
          <a:xfrm>
            <a:off x="5366148" y="2457450"/>
            <a:ext cx="977503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tie</a:t>
            </a:r>
          </a:p>
        </p:txBody>
      </p:sp>
      <p:sp>
        <p:nvSpPr>
          <p:cNvPr id="11273" name="文本框 166921"/>
          <p:cNvSpPr/>
          <p:nvPr/>
        </p:nvSpPr>
        <p:spPr>
          <a:xfrm>
            <a:off x="4629150" y="2743201"/>
            <a:ext cx="13716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enjoy</a:t>
            </a:r>
          </a:p>
        </p:txBody>
      </p:sp>
      <p:sp>
        <p:nvSpPr>
          <p:cNvPr id="11274" name="文本框 166922"/>
          <p:cNvSpPr/>
          <p:nvPr/>
        </p:nvSpPr>
        <p:spPr>
          <a:xfrm>
            <a:off x="6743700" y="3143251"/>
            <a:ext cx="1600200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pools</a:t>
            </a:r>
          </a:p>
        </p:txBody>
      </p:sp>
      <p:sp>
        <p:nvSpPr>
          <p:cNvPr id="11275" name="文本框 6"/>
          <p:cNvSpPr txBox="1"/>
          <p:nvPr/>
        </p:nvSpPr>
        <p:spPr>
          <a:xfrm>
            <a:off x="188119" y="1714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272" grpId="0"/>
      <p:bldP spid="11273" grpId="0"/>
      <p:bldP spid="11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53602"/>
          <p:cNvSpPr/>
          <p:nvPr/>
        </p:nvSpPr>
        <p:spPr>
          <a:xfrm>
            <a:off x="3131840" y="681471"/>
            <a:ext cx="2819400" cy="392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en-US" altLang="zh-CN" sz="2100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  <a:endParaRPr lang="en-US" altLang="zh-CN" sz="2100" dirty="0">
              <a:solidFill>
                <a:srgbClr val="CC00FF"/>
              </a:solidFill>
            </a:endParaRPr>
          </a:p>
        </p:txBody>
      </p:sp>
      <p:sp>
        <p:nvSpPr>
          <p:cNvPr id="12290" name="文本框 153603"/>
          <p:cNvSpPr/>
          <p:nvPr/>
        </p:nvSpPr>
        <p:spPr>
          <a:xfrm>
            <a:off x="723900" y="1257300"/>
            <a:ext cx="8610600" cy="36564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1.</a:t>
            </a:r>
            <a:r>
              <a:rPr lang="en-US" altLang="zh-CN" dirty="0">
                <a:latin typeface="Times New Roman" panose="02020603050405020304" pitchFamily="18" charset="0"/>
              </a:rPr>
              <a:t> enjoy oneself </a:t>
            </a:r>
            <a:r>
              <a:rPr lang="zh-CN" altLang="en-US" dirty="0">
                <a:latin typeface="Times New Roman" panose="02020603050405020304" pitchFamily="18" charset="0"/>
              </a:rPr>
              <a:t>玩的开心 = have fun / have a good time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2. a few + </a:t>
            </a:r>
            <a:r>
              <a:rPr lang="zh-CN" altLang="en-US" dirty="0">
                <a:latin typeface="Times New Roman" panose="02020603050405020304" pitchFamily="18" charset="0"/>
              </a:rPr>
              <a:t>可数名词复数，意思是“一点儿”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few + </a:t>
            </a:r>
            <a:r>
              <a:rPr lang="zh-CN" altLang="en-US" dirty="0">
                <a:latin typeface="Times New Roman" panose="02020603050405020304" pitchFamily="18" charset="0"/>
              </a:rPr>
              <a:t>可数名词复数，意思是“几乎没有”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a little + </a:t>
            </a:r>
            <a:r>
              <a:rPr lang="zh-CN" altLang="en-US" dirty="0">
                <a:latin typeface="Times New Roman" panose="02020603050405020304" pitchFamily="18" charset="0"/>
              </a:rPr>
              <a:t>不可数名词，意思是“一点儿”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little + </a:t>
            </a:r>
            <a:r>
              <a:rPr lang="zh-CN" altLang="en-US" dirty="0">
                <a:latin typeface="Times New Roman" panose="02020603050405020304" pitchFamily="18" charset="0"/>
              </a:rPr>
              <a:t>不可数名词，意思是“几乎没有”</a:t>
            </a:r>
            <a:r>
              <a:rPr lang="en-US" altLang="zh-CN" dirty="0">
                <a:latin typeface="Times New Roman" panose="02020603050405020304" pitchFamily="18" charset="0"/>
              </a:rPr>
              <a:t>  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e.g. I have ________ grammar books besides this. 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  He read many novels but _______ poems. 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  We still  have _________ water to drink.</a:t>
            </a:r>
          </a:p>
          <a:p>
            <a:pPr marL="257175" indent="-257175">
              <a:lnSpc>
                <a:spcPct val="135000"/>
              </a:lnSpc>
              <a:spcBef>
                <a:spcPct val="1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  Hurry up, there</a:t>
            </a:r>
            <a:r>
              <a:rPr lang="en-US" altLang="zh-CN" dirty="0">
                <a:latin typeface="宋体" panose="02010600030101010101" pitchFamily="2" charset="-122"/>
              </a:rPr>
              <a:t>'</a:t>
            </a:r>
            <a:r>
              <a:rPr lang="en-US" altLang="zh-CN" dirty="0">
                <a:latin typeface="Times New Roman" panose="02020603050405020304" pitchFamily="18" charset="0"/>
              </a:rPr>
              <a:t>s ________ time left.</a:t>
            </a:r>
          </a:p>
        </p:txBody>
      </p:sp>
      <p:sp>
        <p:nvSpPr>
          <p:cNvPr id="12291" name="文本框 153604"/>
          <p:cNvSpPr/>
          <p:nvPr/>
        </p:nvSpPr>
        <p:spPr>
          <a:xfrm>
            <a:off x="1943100" y="3257550"/>
            <a:ext cx="213002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a few</a:t>
            </a:r>
          </a:p>
        </p:txBody>
      </p:sp>
      <p:sp>
        <p:nvSpPr>
          <p:cNvPr id="12292" name="文本框 153605"/>
          <p:cNvSpPr/>
          <p:nvPr/>
        </p:nvSpPr>
        <p:spPr>
          <a:xfrm>
            <a:off x="3657600" y="3657601"/>
            <a:ext cx="213002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few</a:t>
            </a:r>
          </a:p>
        </p:txBody>
      </p:sp>
      <p:sp>
        <p:nvSpPr>
          <p:cNvPr id="12293" name="文本框 153606"/>
          <p:cNvSpPr/>
          <p:nvPr/>
        </p:nvSpPr>
        <p:spPr>
          <a:xfrm>
            <a:off x="2556273" y="4057651"/>
            <a:ext cx="2130028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a little</a:t>
            </a:r>
          </a:p>
        </p:txBody>
      </p:sp>
      <p:sp>
        <p:nvSpPr>
          <p:cNvPr id="12294" name="文本框 153607"/>
          <p:cNvSpPr/>
          <p:nvPr/>
        </p:nvSpPr>
        <p:spPr>
          <a:xfrm>
            <a:off x="3028950" y="4469607"/>
            <a:ext cx="2130029" cy="34647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little</a:t>
            </a:r>
          </a:p>
        </p:txBody>
      </p:sp>
      <p:sp>
        <p:nvSpPr>
          <p:cNvPr id="12295" name="文本框 6"/>
          <p:cNvSpPr txBox="1"/>
          <p:nvPr/>
        </p:nvSpPr>
        <p:spPr>
          <a:xfrm>
            <a:off x="345281" y="252413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1" grpId="0"/>
      <p:bldP spid="12292" grpId="0"/>
      <p:bldP spid="12293" grpId="0"/>
      <p:bldP spid="122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1492</Words>
  <Application>Microsoft Office PowerPoint</Application>
  <PresentationFormat>全屏显示(16:9)</PresentationFormat>
  <Paragraphs>240</Paragraphs>
  <Slides>29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Photoshop.Image.8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2021-02-18T07:54:00Z</cp:lastPrinted>
  <dcterms:created xsi:type="dcterms:W3CDTF">2021-02-18T07:54:00Z</dcterms:created>
  <dcterms:modified xsi:type="dcterms:W3CDTF">2023-01-16T22:47:17Z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4108A10CC5BE47D69042D79DDC8C261A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