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2" r:id="rId2"/>
    <p:sldId id="257" r:id="rId3"/>
    <p:sldId id="496" r:id="rId4"/>
    <p:sldId id="497" r:id="rId5"/>
    <p:sldId id="522" r:id="rId6"/>
    <p:sldId id="523" r:id="rId7"/>
    <p:sldId id="525" r:id="rId8"/>
    <p:sldId id="527" r:id="rId9"/>
    <p:sldId id="524" r:id="rId10"/>
    <p:sldId id="529" r:id="rId11"/>
    <p:sldId id="528" r:id="rId12"/>
    <p:sldId id="530" r:id="rId13"/>
    <p:sldId id="531" r:id="rId14"/>
    <p:sldId id="532" r:id="rId15"/>
    <p:sldId id="533" r:id="rId16"/>
    <p:sldId id="535" r:id="rId17"/>
    <p:sldId id="536" r:id="rId18"/>
    <p:sldId id="537" r:id="rId19"/>
    <p:sldId id="538" r:id="rId20"/>
    <p:sldId id="515" r:id="rId21"/>
    <p:sldId id="521" r:id="rId22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CB25EB0-04BF-4415-A115-13BCFA342740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70BD59A5-E156-4BAD-AA5D-674FF9999907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2445-CB5B-45B3-AD92-421041CB8CF4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4681-BF03-4437-AC3C-B3AE33B418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5EA92445-CB5B-45B3-AD92-421041CB8CF4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C5E24681-BF03-4437-AC3C-B3AE33B4181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8" cy="812799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2113167"/>
            <a:ext cx="12191998" cy="3848017"/>
          </a:xfrm>
          <a:prstGeom prst="rect">
            <a:avLst/>
          </a:prstGeom>
          <a:gradFill>
            <a:gsLst>
              <a:gs pos="0">
                <a:schemeClr val="accent1">
                  <a:alpha val="81000"/>
                </a:schemeClr>
              </a:gs>
              <a:gs pos="66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90278" y="3400458"/>
            <a:ext cx="521144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en-US" altLang="zh-CN" sz="6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17000"/>
                    </a:srgbClr>
                  </a:outerShdw>
                </a:effectLst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3.2  </a:t>
            </a:r>
            <a:r>
              <a:rPr lang="zh-CN" altLang="en-US" sz="6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17000"/>
                    </a:srgbClr>
                  </a:outerShdw>
                </a:effectLst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正方体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490278" y="2320285"/>
            <a:ext cx="52114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28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五年级下册数学（人教版）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048760" y="4736900"/>
            <a:ext cx="4094480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dist" fontAlgn="auto">
              <a:defRPr/>
            </a:pPr>
            <a:r>
              <a:rPr lang="en-US" altLang="zh-CN" noProof="1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黑体" panose="02010609060101010101" charset="-122"/>
                <a:sym typeface="OPPOSans R" panose="00020600040101010101" pitchFamily="18" charset="-122"/>
              </a:rPr>
              <a:t>CUBOID</a:t>
            </a:r>
            <a:endParaRPr lang="zh-CN" altLang="en-US" noProof="1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黑体" panose="02010609060101010101" charset="-122"/>
              <a:sym typeface="OPPOSans R" panose="00020600040101010101" pitchFamily="18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68377" y="5325817"/>
            <a:ext cx="6055247" cy="369332"/>
            <a:chOff x="4816687" y="4817185"/>
            <a:chExt cx="6055247" cy="369332"/>
          </a:xfrm>
        </p:grpSpPr>
        <p:sp>
          <p:nvSpPr>
            <p:cNvPr id="21" name="文本框 20"/>
            <p:cNvSpPr txBox="1"/>
            <p:nvPr/>
          </p:nvSpPr>
          <p:spPr>
            <a:xfrm>
              <a:off x="6782958" y="4817185"/>
              <a:ext cx="2122706" cy="369332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defRPr/>
              </a:pPr>
              <a:r>
                <a:rPr lang="zh-CN" altLang="en-US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授课人：</a:t>
              </a:r>
              <a:r>
                <a:rPr lang="en-US" altLang="zh-CN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XXX</a:t>
              </a:r>
              <a:r>
                <a:rPr lang="zh-CN" altLang="en-US" noProof="1">
                  <a:solidFill>
                    <a:schemeClr val="bg1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黑体" panose="02010609060101010101" charset="-122"/>
                  <a:sym typeface="OPPOSans R" panose="00020600040101010101" pitchFamily="18" charset="-122"/>
                </a:rPr>
                <a:t>老师</a:t>
              </a: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9276080" y="5001851"/>
              <a:ext cx="159585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4816687" y="5001851"/>
              <a:ext cx="159585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接连接符 26"/>
          <p:cNvCxnSpPr/>
          <p:nvPr/>
        </p:nvCxnSpPr>
        <p:spPr>
          <a:xfrm>
            <a:off x="4048760" y="2980070"/>
            <a:ext cx="4094480" cy="0"/>
          </a:xfrm>
          <a:prstGeom prst="line">
            <a:avLst/>
          </a:prstGeom>
          <a:ln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立方体 7"/>
          <p:cNvSpPr/>
          <p:nvPr/>
        </p:nvSpPr>
        <p:spPr>
          <a:xfrm>
            <a:off x="1902668" y="3481143"/>
            <a:ext cx="1165709" cy="1165709"/>
          </a:xfrm>
          <a:prstGeom prst="cube">
            <a:avLst/>
          </a:prstGeom>
          <a:solidFill>
            <a:schemeClr val="accent2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graphicFrame>
        <p:nvGraphicFramePr>
          <p:cNvPr id="10" name="Group 70"/>
          <p:cNvGraphicFramePr>
            <a:graphicFrameLocks noGrp="1"/>
          </p:cNvGraphicFramePr>
          <p:nvPr/>
        </p:nvGraphicFramePr>
        <p:xfrm>
          <a:off x="646114" y="1919666"/>
          <a:ext cx="10899775" cy="351102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3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不同点</a:t>
                      </a:r>
                    </a:p>
                  </a:txBody>
                  <a:tcPr marL="117063" marR="117063" marT="60877" marB="60877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117063" marR="117063" marT="60876" marB="60876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面的形状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面积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棱长</a:t>
                      </a: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长方体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正方体</a:t>
                      </a: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3" marR="117063" marT="60877" marB="60877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56"/>
          <p:cNvSpPr/>
          <p:nvPr/>
        </p:nvSpPr>
        <p:spPr>
          <a:xfrm>
            <a:off x="9320212" y="3295445"/>
            <a:ext cx="20986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相对的棱长度相等</a:t>
            </a:r>
          </a:p>
        </p:txBody>
      </p:sp>
      <p:sp>
        <p:nvSpPr>
          <p:cNvPr id="13" name="Rectangle 59"/>
          <p:cNvSpPr/>
          <p:nvPr/>
        </p:nvSpPr>
        <p:spPr>
          <a:xfrm>
            <a:off x="8975724" y="4858953"/>
            <a:ext cx="2668588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altLang="en-US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 条棱的长度都相等</a:t>
            </a:r>
          </a:p>
        </p:txBody>
      </p:sp>
      <p:sp>
        <p:nvSpPr>
          <p:cNvPr id="14" name="Rectangle 60"/>
          <p:cNvSpPr>
            <a:spLocks noChangeArrowheads="1"/>
          </p:cNvSpPr>
          <p:nvPr/>
        </p:nvSpPr>
        <p:spPr bwMode="auto">
          <a:xfrm>
            <a:off x="1693863" y="3188773"/>
            <a:ext cx="4402137" cy="71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062" tIns="60872" rIns="117062" bIns="60872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一般 6 个面都是长方</a:t>
            </a:r>
          </a:p>
          <a:p>
            <a:pPr>
              <a:lnSpc>
                <a:spcPct val="110000"/>
              </a:lnSpc>
            </a:pPr>
            <a:r>
              <a:rPr lang="zh-CN" altLang="zh-CN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形（也可能有两个相对的面是正方形）</a:t>
            </a:r>
          </a:p>
        </p:txBody>
      </p:sp>
      <p:sp>
        <p:nvSpPr>
          <p:cNvPr id="15" name="Rectangle 61"/>
          <p:cNvSpPr/>
          <p:nvPr/>
        </p:nvSpPr>
        <p:spPr>
          <a:xfrm>
            <a:off x="1693863" y="4895672"/>
            <a:ext cx="3744913" cy="399932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个面都是</a:t>
            </a:r>
            <a:r>
              <a:rPr lang="zh-CN" altLang="en-US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完全相同的</a:t>
            </a: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正方形</a:t>
            </a:r>
          </a:p>
        </p:txBody>
      </p:sp>
      <p:sp>
        <p:nvSpPr>
          <p:cNvPr id="16" name="Rectangle 56"/>
          <p:cNvSpPr/>
          <p:nvPr/>
        </p:nvSpPr>
        <p:spPr>
          <a:xfrm>
            <a:off x="6388099" y="3301795"/>
            <a:ext cx="26574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相对的面的面积相等</a:t>
            </a:r>
          </a:p>
        </p:txBody>
      </p:sp>
      <p:sp>
        <p:nvSpPr>
          <p:cNvPr id="17" name="Rectangle 56"/>
          <p:cNvSpPr/>
          <p:nvPr/>
        </p:nvSpPr>
        <p:spPr>
          <a:xfrm>
            <a:off x="6432550" y="4906578"/>
            <a:ext cx="2568575" cy="427183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个面的面积都相等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sp>
        <p:nvSpPr>
          <p:cNvPr id="3" name="Rectangle 3"/>
          <p:cNvSpPr/>
          <p:nvPr/>
        </p:nvSpPr>
        <p:spPr>
          <a:xfrm>
            <a:off x="842964" y="1929763"/>
            <a:ext cx="10506075" cy="987850"/>
          </a:xfrm>
          <a:prstGeom prst="rect">
            <a:avLst/>
          </a:prstGeom>
          <a:noFill/>
          <a:ln w="9525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正方体可以看成是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长、宽、高都相等</a:t>
            </a: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的长方体。我们可以用下图来表示长方体和正方体的关系。</a:t>
            </a:r>
          </a:p>
        </p:txBody>
      </p:sp>
      <p:grpSp>
        <p:nvGrpSpPr>
          <p:cNvPr id="4" name="组合 32"/>
          <p:cNvGrpSpPr/>
          <p:nvPr/>
        </p:nvGrpSpPr>
        <p:grpSpPr bwMode="auto">
          <a:xfrm>
            <a:off x="857982" y="3403600"/>
            <a:ext cx="5259387" cy="2246312"/>
            <a:chOff x="914496" y="2724146"/>
            <a:chExt cx="4044022" cy="1727200"/>
          </a:xfrm>
        </p:grpSpPr>
        <p:sp>
          <p:nvSpPr>
            <p:cNvPr id="5" name="Oval 5"/>
            <p:cNvSpPr/>
            <p:nvPr/>
          </p:nvSpPr>
          <p:spPr>
            <a:xfrm>
              <a:off x="914496" y="2724146"/>
              <a:ext cx="4044022" cy="1727200"/>
            </a:xfrm>
            <a:prstGeom prst="ellipse">
              <a:avLst/>
            </a:prstGeom>
            <a:solidFill>
              <a:srgbClr val="FFFFCC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117062" tIns="60872" rIns="117062" bIns="60872" anchor="ctr"/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4685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6" name="Rectangle 7"/>
            <p:cNvSpPr/>
            <p:nvPr/>
          </p:nvSpPr>
          <p:spPr>
            <a:xfrm>
              <a:off x="2077778" y="2736352"/>
              <a:ext cx="891742" cy="41878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17062" tIns="60872" rIns="117062" bIns="60872">
              <a:spAutoFit/>
            </a:bodyPr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b="1" noProof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长方体</a:t>
              </a:r>
            </a:p>
          </p:txBody>
        </p:sp>
      </p:grpSp>
      <p:grpSp>
        <p:nvGrpSpPr>
          <p:cNvPr id="7" name="组合 31"/>
          <p:cNvGrpSpPr/>
          <p:nvPr/>
        </p:nvGrpSpPr>
        <p:grpSpPr bwMode="auto">
          <a:xfrm>
            <a:off x="2091468" y="4295775"/>
            <a:ext cx="2687638" cy="1147762"/>
            <a:chOff x="1832557" y="3395659"/>
            <a:chExt cx="2067535" cy="882650"/>
          </a:xfrm>
        </p:grpSpPr>
        <p:sp>
          <p:nvSpPr>
            <p:cNvPr id="8" name="Oval 6"/>
            <p:cNvSpPr/>
            <p:nvPr/>
          </p:nvSpPr>
          <p:spPr>
            <a:xfrm>
              <a:off x="1832557" y="3395659"/>
              <a:ext cx="2067535" cy="882650"/>
            </a:xfrm>
            <a:prstGeom prst="ellipse">
              <a:avLst/>
            </a:prstGeom>
            <a:solidFill>
              <a:srgbClr val="E1F0FF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lIns="117062" tIns="60872" rIns="117062" bIns="60872" anchor="ctr"/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endParaRPr lang="zh-CN" altLang="en-US" sz="4685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97563" y="3453037"/>
              <a:ext cx="892160" cy="4188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117062" tIns="60872" rIns="117062" bIns="60872">
              <a:spAutoFit/>
            </a:bodyPr>
            <a:lstStyle/>
            <a:p>
              <a:pPr>
                <a:lnSpc>
                  <a:spcPct val="120000"/>
                </a:lnSpc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en-US" sz="2400" b="1" noProof="1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正方体</a:t>
              </a:r>
            </a:p>
          </p:txBody>
        </p:sp>
      </p:grpSp>
      <p:sp>
        <p:nvSpPr>
          <p:cNvPr id="11" name="AutoShape 27"/>
          <p:cNvSpPr/>
          <p:nvPr/>
        </p:nvSpPr>
        <p:spPr bwMode="auto">
          <a:xfrm>
            <a:off x="6740272" y="3800614"/>
            <a:ext cx="4608767" cy="1114425"/>
          </a:xfrm>
          <a:prstGeom prst="wedgeRoundRectCallout">
            <a:avLst>
              <a:gd name="adj1" fmla="val -4273"/>
              <a:gd name="adj2" fmla="val 117174"/>
              <a:gd name="adj3" fmla="val 16667"/>
            </a:avLst>
          </a:prstGeom>
          <a:solidFill>
            <a:srgbClr val="FFFFFF"/>
          </a:solidFill>
          <a:ln w="19050" cap="flat" cmpd="sng">
            <a:solidFill>
              <a:srgbClr val="33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7030A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</a:t>
            </a:r>
            <a:r>
              <a:rPr lang="zh-CN" altLang="en-US" sz="2400" b="1" noProof="1">
                <a:solidFill>
                  <a:srgbClr val="7030A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所以我们说正方体是特殊的长方体。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41376" y="2371603"/>
            <a:ext cx="10336213" cy="54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</a:t>
            </a:r>
            <a:r>
              <a:rPr lang="zh-CN" altLang="zh-CN" sz="2400" b="1" dirty="0">
                <a:solidFill>
                  <a:schemeClr val="accent1">
                    <a:lumMod val="7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正方体是特殊的长方体，它是长、宽、高都相等的长方体。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015144" y="1605985"/>
            <a:ext cx="10001250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）搭一个四个面都是正方形的长方体，你发现了什么？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3049809" y="4082704"/>
            <a:ext cx="1046664" cy="1046664"/>
            <a:chOff x="0" y="0"/>
            <a:chExt cx="1714512" cy="1714512"/>
          </a:xfrm>
          <a:solidFill>
            <a:srgbClr val="F8DCA6"/>
          </a:solidFill>
        </p:grpSpPr>
        <p:sp>
          <p:nvSpPr>
            <p:cNvPr id="5" name="立方体 15"/>
            <p:cNvSpPr/>
            <p:nvPr/>
          </p:nvSpPr>
          <p:spPr>
            <a:xfrm>
              <a:off x="214315" y="642942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6" name="立方体 26"/>
            <p:cNvSpPr/>
            <p:nvPr/>
          </p:nvSpPr>
          <p:spPr>
            <a:xfrm>
              <a:off x="857256" y="642942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7" name="立方体 27"/>
            <p:cNvSpPr/>
            <p:nvPr/>
          </p:nvSpPr>
          <p:spPr>
            <a:xfrm>
              <a:off x="0" y="857256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8" name="立方体 28"/>
            <p:cNvSpPr/>
            <p:nvPr/>
          </p:nvSpPr>
          <p:spPr>
            <a:xfrm>
              <a:off x="642943" y="857256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9" name="立方体 29"/>
            <p:cNvSpPr/>
            <p:nvPr/>
          </p:nvSpPr>
          <p:spPr>
            <a:xfrm>
              <a:off x="214315" y="0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0" name="立方体 30"/>
            <p:cNvSpPr/>
            <p:nvPr/>
          </p:nvSpPr>
          <p:spPr>
            <a:xfrm>
              <a:off x="857256" y="0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1" name="立方体 31"/>
            <p:cNvSpPr/>
            <p:nvPr/>
          </p:nvSpPr>
          <p:spPr>
            <a:xfrm>
              <a:off x="0" y="214314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13" name="立方体 32"/>
            <p:cNvSpPr/>
            <p:nvPr/>
          </p:nvSpPr>
          <p:spPr>
            <a:xfrm>
              <a:off x="642943" y="214314"/>
              <a:ext cx="857256" cy="857256"/>
            </a:xfrm>
            <a:prstGeom prst="cube">
              <a:avLst>
                <a:gd name="adj" fmla="val 25000"/>
              </a:avLst>
            </a:prstGeom>
            <a:grpFill/>
            <a:ln w="25400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3600" noProof="1">
                <a:solidFill>
                  <a:srgbClr val="FFFFFF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grpSp>
        <p:nvGrpSpPr>
          <p:cNvPr id="14" name="组合 119"/>
          <p:cNvGrpSpPr/>
          <p:nvPr/>
        </p:nvGrpSpPr>
        <p:grpSpPr>
          <a:xfrm>
            <a:off x="7971093" y="3071640"/>
            <a:ext cx="2085753" cy="2093326"/>
            <a:chOff x="5374924" y="2053110"/>
            <a:chExt cx="2186479" cy="2193338"/>
          </a:xfrm>
          <a:solidFill>
            <a:srgbClr val="F8DCA6"/>
          </a:solidFill>
        </p:grpSpPr>
        <p:grpSp>
          <p:nvGrpSpPr>
            <p:cNvPr id="15" name="组合 81"/>
            <p:cNvGrpSpPr/>
            <p:nvPr/>
          </p:nvGrpSpPr>
          <p:grpSpPr>
            <a:xfrm>
              <a:off x="5374924" y="2876542"/>
              <a:ext cx="2184207" cy="1369906"/>
              <a:chOff x="5374924" y="2876542"/>
              <a:chExt cx="2184207" cy="1369906"/>
            </a:xfrm>
            <a:grpFill/>
          </p:grpSpPr>
          <p:grpSp>
            <p:nvGrpSpPr>
              <p:cNvPr id="53" name="组合 86"/>
              <p:cNvGrpSpPr/>
              <p:nvPr/>
            </p:nvGrpSpPr>
            <p:grpSpPr>
              <a:xfrm>
                <a:off x="5638772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81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2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3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4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5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6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7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8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4" name="组合 86"/>
              <p:cNvGrpSpPr/>
              <p:nvPr/>
            </p:nvGrpSpPr>
            <p:grpSpPr>
              <a:xfrm>
                <a:off x="6462168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73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4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5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6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7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8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9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80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5" name="组合 86"/>
              <p:cNvGrpSpPr/>
              <p:nvPr/>
            </p:nvGrpSpPr>
            <p:grpSpPr>
              <a:xfrm>
                <a:off x="5374924" y="3147214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65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6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7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8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9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0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1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72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56" name="组合 86"/>
              <p:cNvGrpSpPr/>
              <p:nvPr/>
            </p:nvGrpSpPr>
            <p:grpSpPr>
              <a:xfrm>
                <a:off x="6189252" y="3149486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57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8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9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0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1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2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3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64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</p:grpSp>
        <p:grpSp>
          <p:nvGrpSpPr>
            <p:cNvPr id="16" name="组合 82"/>
            <p:cNvGrpSpPr/>
            <p:nvPr/>
          </p:nvGrpSpPr>
          <p:grpSpPr>
            <a:xfrm>
              <a:off x="5377196" y="2053110"/>
              <a:ext cx="2184207" cy="1369906"/>
              <a:chOff x="5374924" y="2876542"/>
              <a:chExt cx="2184207" cy="1369906"/>
            </a:xfrm>
            <a:grpFill/>
          </p:grpSpPr>
          <p:grpSp>
            <p:nvGrpSpPr>
              <p:cNvPr id="17" name="组合 86"/>
              <p:cNvGrpSpPr/>
              <p:nvPr/>
            </p:nvGrpSpPr>
            <p:grpSpPr>
              <a:xfrm>
                <a:off x="5638772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45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6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7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8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9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0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1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52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18" name="组合 86"/>
              <p:cNvGrpSpPr/>
              <p:nvPr/>
            </p:nvGrpSpPr>
            <p:grpSpPr>
              <a:xfrm>
                <a:off x="6462168" y="2876542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37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8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9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0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1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2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3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44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19" name="组合 86"/>
              <p:cNvGrpSpPr/>
              <p:nvPr/>
            </p:nvGrpSpPr>
            <p:grpSpPr>
              <a:xfrm>
                <a:off x="5374924" y="3147214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29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0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1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2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3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4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5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36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  <p:grpSp>
            <p:nvGrpSpPr>
              <p:cNvPr id="20" name="组合 86"/>
              <p:cNvGrpSpPr/>
              <p:nvPr/>
            </p:nvGrpSpPr>
            <p:grpSpPr>
              <a:xfrm>
                <a:off x="6189252" y="3149486"/>
                <a:ext cx="1096963" cy="1096962"/>
                <a:chOff x="0" y="0"/>
                <a:chExt cx="1714512" cy="1714512"/>
              </a:xfrm>
              <a:grpFill/>
            </p:grpSpPr>
            <p:sp>
              <p:nvSpPr>
                <p:cNvPr id="21" name="立方体 87"/>
                <p:cNvSpPr/>
                <p:nvPr/>
              </p:nvSpPr>
              <p:spPr>
                <a:xfrm>
                  <a:off x="214315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2" name="立方体 88"/>
                <p:cNvSpPr/>
                <p:nvPr/>
              </p:nvSpPr>
              <p:spPr>
                <a:xfrm>
                  <a:off x="857256" y="642942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3" name="立方体 89"/>
                <p:cNvSpPr/>
                <p:nvPr/>
              </p:nvSpPr>
              <p:spPr>
                <a:xfrm>
                  <a:off x="0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4" name="立方体 90"/>
                <p:cNvSpPr/>
                <p:nvPr/>
              </p:nvSpPr>
              <p:spPr>
                <a:xfrm>
                  <a:off x="642943" y="857256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5" name="立方体 91"/>
                <p:cNvSpPr/>
                <p:nvPr/>
              </p:nvSpPr>
              <p:spPr>
                <a:xfrm>
                  <a:off x="214315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6" name="立方体 92"/>
                <p:cNvSpPr/>
                <p:nvPr/>
              </p:nvSpPr>
              <p:spPr>
                <a:xfrm>
                  <a:off x="857256" y="0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7" name="立方体 93"/>
                <p:cNvSpPr/>
                <p:nvPr/>
              </p:nvSpPr>
              <p:spPr>
                <a:xfrm>
                  <a:off x="0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  <p:sp>
              <p:nvSpPr>
                <p:cNvPr id="28" name="立方体 94"/>
                <p:cNvSpPr/>
                <p:nvPr/>
              </p:nvSpPr>
              <p:spPr>
                <a:xfrm>
                  <a:off x="642943" y="214314"/>
                  <a:ext cx="857256" cy="857256"/>
                </a:xfrm>
                <a:prstGeom prst="cube">
                  <a:avLst>
                    <a:gd name="adj" fmla="val 25000"/>
                  </a:avLst>
                </a:prstGeom>
                <a:grpFill/>
                <a:ln w="25400" cap="flat" cmpd="sng">
                  <a:solidFill>
                    <a:srgbClr val="00B0F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3600" noProof="1">
                    <a:solidFill>
                      <a:srgbClr val="FFFFFF"/>
                    </a:solidFill>
                    <a:latin typeface="OPPOSans R" panose="00020600040101010101" pitchFamily="18" charset="-122"/>
                    <a:ea typeface="OPPOSans R" panose="00020600040101010101" pitchFamily="18" charset="-122"/>
                    <a:cs typeface="OPPOSans R" panose="00020600040101010101" pitchFamily="18" charset="-122"/>
                    <a:sym typeface="OPPOSans R" panose="00020600040101010101" pitchFamily="18" charset="-122"/>
                  </a:endParaRPr>
                </a:p>
              </p:txBody>
            </p:sp>
          </p:grpSp>
        </p:grpSp>
      </p:grpSp>
      <p:grpSp>
        <p:nvGrpSpPr>
          <p:cNvPr id="89" name="组合 183"/>
          <p:cNvGrpSpPr/>
          <p:nvPr/>
        </p:nvGrpSpPr>
        <p:grpSpPr>
          <a:xfrm>
            <a:off x="5247650" y="3605680"/>
            <a:ext cx="1572266" cy="1557119"/>
            <a:chOff x="2985478" y="2711616"/>
            <a:chExt cx="1647435" cy="1631506"/>
          </a:xfrm>
          <a:solidFill>
            <a:srgbClr val="F8DCA6"/>
          </a:solidFill>
        </p:grpSpPr>
        <p:grpSp>
          <p:nvGrpSpPr>
            <p:cNvPr id="90" name="组合 86"/>
            <p:cNvGrpSpPr/>
            <p:nvPr/>
          </p:nvGrpSpPr>
          <p:grpSpPr>
            <a:xfrm>
              <a:off x="3124238" y="3105136"/>
              <a:ext cx="1096963" cy="1096962"/>
              <a:chOff x="0" y="0"/>
              <a:chExt cx="1714512" cy="1714512"/>
            </a:xfrm>
            <a:grpFill/>
          </p:grpSpPr>
          <p:sp>
            <p:nvSpPr>
              <p:cNvPr id="154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5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6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7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8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9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0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1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1" name="组合 86"/>
            <p:cNvGrpSpPr/>
            <p:nvPr/>
          </p:nvGrpSpPr>
          <p:grpSpPr>
            <a:xfrm>
              <a:off x="3535950" y="310740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46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7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8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9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0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1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2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3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2" name="组合 86"/>
            <p:cNvGrpSpPr/>
            <p:nvPr/>
          </p:nvGrpSpPr>
          <p:grpSpPr>
            <a:xfrm>
              <a:off x="2990030" y="324388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38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9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0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1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2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3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4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45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3" name="组合 86"/>
            <p:cNvGrpSpPr/>
            <p:nvPr/>
          </p:nvGrpSpPr>
          <p:grpSpPr>
            <a:xfrm>
              <a:off x="3401742" y="3246160"/>
              <a:ext cx="1096963" cy="1096962"/>
              <a:chOff x="0" y="0"/>
              <a:chExt cx="1714512" cy="1714512"/>
            </a:xfrm>
            <a:grpFill/>
          </p:grpSpPr>
          <p:sp>
            <p:nvSpPr>
              <p:cNvPr id="130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1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2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3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4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5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6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7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4" name="组合 86"/>
            <p:cNvGrpSpPr/>
            <p:nvPr/>
          </p:nvGrpSpPr>
          <p:grpSpPr>
            <a:xfrm>
              <a:off x="3119686" y="2711616"/>
              <a:ext cx="1096963" cy="1096962"/>
              <a:chOff x="0" y="0"/>
              <a:chExt cx="1714512" cy="1714512"/>
            </a:xfrm>
            <a:grpFill/>
          </p:grpSpPr>
          <p:sp>
            <p:nvSpPr>
              <p:cNvPr id="122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3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4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5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6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7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8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9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5" name="组合 86"/>
            <p:cNvGrpSpPr/>
            <p:nvPr/>
          </p:nvGrpSpPr>
          <p:grpSpPr>
            <a:xfrm>
              <a:off x="3531398" y="271388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14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5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6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7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8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9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0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21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6" name="组合 86"/>
            <p:cNvGrpSpPr/>
            <p:nvPr/>
          </p:nvGrpSpPr>
          <p:grpSpPr>
            <a:xfrm>
              <a:off x="2985478" y="2850368"/>
              <a:ext cx="1096963" cy="1096962"/>
              <a:chOff x="0" y="0"/>
              <a:chExt cx="1714512" cy="1714512"/>
            </a:xfrm>
            <a:grpFill/>
          </p:grpSpPr>
          <p:sp>
            <p:nvSpPr>
              <p:cNvPr id="106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7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8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9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0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1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2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3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97" name="组合 86"/>
            <p:cNvGrpSpPr/>
            <p:nvPr/>
          </p:nvGrpSpPr>
          <p:grpSpPr>
            <a:xfrm>
              <a:off x="3397190" y="2852640"/>
              <a:ext cx="1096963" cy="1096962"/>
              <a:chOff x="0" y="0"/>
              <a:chExt cx="1714512" cy="1714512"/>
            </a:xfrm>
            <a:grpFill/>
          </p:grpSpPr>
          <p:sp>
            <p:nvSpPr>
              <p:cNvPr id="98" name="立方体 87"/>
              <p:cNvSpPr/>
              <p:nvPr/>
            </p:nvSpPr>
            <p:spPr>
              <a:xfrm>
                <a:off x="214315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99" name="立方体 88"/>
              <p:cNvSpPr/>
              <p:nvPr/>
            </p:nvSpPr>
            <p:spPr>
              <a:xfrm>
                <a:off x="857256" y="642942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0" name="立方体 89"/>
              <p:cNvSpPr/>
              <p:nvPr/>
            </p:nvSpPr>
            <p:spPr>
              <a:xfrm>
                <a:off x="0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1" name="立方体 90"/>
              <p:cNvSpPr/>
              <p:nvPr/>
            </p:nvSpPr>
            <p:spPr>
              <a:xfrm>
                <a:off x="642943" y="857256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2" name="立方体 91"/>
              <p:cNvSpPr/>
              <p:nvPr/>
            </p:nvSpPr>
            <p:spPr>
              <a:xfrm>
                <a:off x="214315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3" name="立方体 92"/>
              <p:cNvSpPr/>
              <p:nvPr/>
            </p:nvSpPr>
            <p:spPr>
              <a:xfrm>
                <a:off x="857256" y="0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4" name="立方体 93"/>
              <p:cNvSpPr/>
              <p:nvPr/>
            </p:nvSpPr>
            <p:spPr>
              <a:xfrm>
                <a:off x="0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5" name="立方体 94"/>
              <p:cNvSpPr/>
              <p:nvPr/>
            </p:nvSpPr>
            <p:spPr>
              <a:xfrm>
                <a:off x="642943" y="214314"/>
                <a:ext cx="857256" cy="857256"/>
              </a:xfrm>
              <a:prstGeom prst="cube">
                <a:avLst>
                  <a:gd name="adj" fmla="val 25000"/>
                </a:avLst>
              </a:prstGeom>
              <a:grpFill/>
              <a:ln w="25400" cap="flat" cmpd="sng">
                <a:solidFill>
                  <a:srgbClr val="00B0F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3600" noProof="1">
                  <a:solidFill>
                    <a:srgbClr val="FFFFFF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  <p:sp>
        <p:nvSpPr>
          <p:cNvPr id="162" name="TextBox 184"/>
          <p:cNvSpPr txBox="1">
            <a:spLocks noChangeArrowheads="1"/>
          </p:cNvSpPr>
          <p:nvPr/>
        </p:nvSpPr>
        <p:spPr bwMode="auto">
          <a:xfrm>
            <a:off x="1227426" y="5530505"/>
            <a:ext cx="9199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有四个面是正方形的长方体一定是正方体。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易错提醒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893124" y="3517577"/>
            <a:ext cx="10625776" cy="1710108"/>
            <a:chOff x="1378" y="6563"/>
            <a:chExt cx="16733" cy="2694"/>
          </a:xfrm>
        </p:grpSpPr>
        <p:pic>
          <p:nvPicPr>
            <p:cNvPr id="4" name="图片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8" y="6563"/>
              <a:ext cx="2271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文本框 5"/>
            <p:cNvSpPr txBox="1">
              <a:spLocks noChangeArrowheads="1"/>
            </p:cNvSpPr>
            <p:nvPr/>
          </p:nvSpPr>
          <p:spPr bwMode="auto">
            <a:xfrm>
              <a:off x="1509" y="7444"/>
              <a:ext cx="16602" cy="1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solidFill>
                    <a:srgbClr val="FF000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此题错在没有掌握正方体的特征。正方体有 12 条棱，12 条棱的长度都相等，所以应该用棱长乘 12，而不是乘 6。</a:t>
              </a: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46044" y="2123568"/>
            <a:ext cx="7450138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6×6＝36（cm）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 err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答：这个正方体的棱长总和是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36cm。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900719" y="2581863"/>
            <a:ext cx="2486025" cy="461665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解答错误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246044" y="2123568"/>
            <a:ext cx="88312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6×12＝72（cm）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答：这个正方体的棱长总和是 72 厘米。</a:t>
            </a:r>
          </a:p>
        </p:txBody>
      </p:sp>
      <p:sp>
        <p:nvSpPr>
          <p:cNvPr id="9" name="文本框 3"/>
          <p:cNvSpPr txBox="1">
            <a:spLocks noChangeArrowheads="1"/>
          </p:cNvSpPr>
          <p:nvPr/>
        </p:nvSpPr>
        <p:spPr bwMode="auto">
          <a:xfrm>
            <a:off x="660400" y="1401767"/>
            <a:ext cx="10298112" cy="48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例 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一个正方体的棱长是 6cm，这个正方体的棱长总和是多少厘米？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bldLvl="0" animBg="1"/>
      <p:bldP spid="7" grpId="1" bldLvl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660400" y="1319068"/>
            <a:ext cx="9998075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1.这个魔方是什么形状的？它的棱长是多少？有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几个面的形状完全相同</a:t>
            </a: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？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P21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T4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60400" y="3163744"/>
            <a:ext cx="6003925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答：这个魔方是正方体，它的棱长是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cm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，有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个面的形状完全相同。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09" y="2229139"/>
            <a:ext cx="3160712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740389" y="1562715"/>
            <a:ext cx="102362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从生活中找一个长方体或正方体的物品，量一量它的长、宽、高各是多少</a:t>
            </a:r>
            <a:endParaRPr lang="en-US" altLang="zh-CN" sz="2400" dirty="0">
              <a:solidFill>
                <a:srgbClr val="00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P21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T5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40389" y="3581900"/>
            <a:ext cx="5745163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请同学们自己动手做一做。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671513" y="1366480"/>
            <a:ext cx="9774237" cy="102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正方体的6个面分别写着A、C、D、E、F、I。与A、E、I 相对的面分</a:t>
            </a:r>
            <a:endParaRPr lang="en-US" altLang="zh-CN" sz="2400" dirty="0">
              <a:solidFill>
                <a:srgbClr val="00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别是哪个面？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P22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T9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52800" y="4793738"/>
            <a:ext cx="5486400" cy="54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A 对 C，E 对 F，I 对 D。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62" y="3066999"/>
            <a:ext cx="8690077" cy="11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660400" y="1475817"/>
            <a:ext cx="98425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4.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用一根长 84 cm 的花边装饰一个正方体盒子的棱边，刚好用完没有剩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余，这个正方体的棱长是多少？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589003" y="3446205"/>
            <a:ext cx="3819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84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cm)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211052" y="4382830"/>
            <a:ext cx="716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答：这个正方体的棱长是 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7 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巩固练习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660400" y="1273535"/>
            <a:ext cx="9842500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5.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用三个完全一样的正方体拼成一个长方体 （如下图），这个长方体的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棱长总和是 200 cm，原来一个正方体的棱长总和是多少？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41400" y="3401367"/>
            <a:ext cx="6278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200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÷（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＋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）＝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cm)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41400" y="4436417"/>
            <a:ext cx="9332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答：原来一个正方体的棱长总和是 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10 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厘米。</a:t>
            </a:r>
          </a:p>
        </p:txBody>
      </p:sp>
      <p:pic>
        <p:nvPicPr>
          <p:cNvPr id="6" name="图片 1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88" y="3256607"/>
            <a:ext cx="25384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30486" y="550605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学习目标</a:t>
            </a:r>
          </a:p>
        </p:txBody>
      </p:sp>
      <p:sp>
        <p:nvSpPr>
          <p:cNvPr id="4" name="文本框 1"/>
          <p:cNvSpPr txBox="1"/>
          <p:nvPr/>
        </p:nvSpPr>
        <p:spPr>
          <a:xfrm>
            <a:off x="808893" y="2249978"/>
            <a:ext cx="11049000" cy="184364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88290" indent="-457200"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1. 通过观察、操作等活动，认识正方体，掌握正方体的特征。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（重点）</a:t>
            </a: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marL="288290" indent="-457200"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                  </a:t>
            </a:r>
            <a:endParaRPr lang="en-US" altLang="zh-CN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20000"/>
              </a:lnSpc>
            </a:pP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2. 探究并理解长方体与正方体的联系和区别。</a:t>
            </a: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(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难点</a:t>
            </a: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)</a:t>
            </a:r>
            <a:endParaRPr lang="zh-CN" altLang="en-US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课堂小结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5223" y="1617650"/>
            <a:ext cx="5165517" cy="658194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这节课你们都学会了哪些知识？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60400" y="2779626"/>
            <a:ext cx="10336213" cy="17051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正方体的特征：正方体是由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个完全相同的正方形围成的立体图形。正方体有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个面、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条棱和 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个顶点，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个面完全相同，</a:t>
            </a:r>
            <a:r>
              <a:rPr lang="en-US" altLang="zh-CN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 </a:t>
            </a: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条棱的长度都相等。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正方体是特殊的长方体，它是长、宽、高都相等的长方体。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课后作业</a:t>
            </a:r>
          </a:p>
        </p:txBody>
      </p:sp>
      <p:grpSp>
        <p:nvGrpSpPr>
          <p:cNvPr id="3" name="组合 6"/>
          <p:cNvGrpSpPr/>
          <p:nvPr/>
        </p:nvGrpSpPr>
        <p:grpSpPr bwMode="auto">
          <a:xfrm>
            <a:off x="1501776" y="1651793"/>
            <a:ext cx="9217025" cy="3960813"/>
            <a:chOff x="2107" y="2820"/>
            <a:chExt cx="14514" cy="6236"/>
          </a:xfrm>
        </p:grpSpPr>
        <p:sp>
          <p:nvSpPr>
            <p:cNvPr id="4" name="矩形 3"/>
            <p:cNvSpPr/>
            <p:nvPr/>
          </p:nvSpPr>
          <p:spPr>
            <a:xfrm>
              <a:off x="2107" y="2820"/>
              <a:ext cx="14514" cy="6236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8DC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02" y="3091"/>
              <a:ext cx="13724" cy="5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32051" y="2801530"/>
            <a:ext cx="6919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：完成教材相关练习</a:t>
            </a:r>
            <a:r>
              <a:rPr lang="zh-CN" altLang="en-US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2051" y="4033430"/>
            <a:ext cx="754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作业</a:t>
            </a:r>
            <a:r>
              <a:rPr lang="en-US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zh-CN" sz="3200" b="1" dirty="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：完成对应的练习题</a:t>
            </a:r>
            <a:endParaRPr lang="en-US" altLang="zh-CN" sz="3200" b="1" dirty="0">
              <a:solidFill>
                <a:schemeClr val="bg1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复习导入</a:t>
            </a:r>
          </a:p>
        </p:txBody>
      </p:sp>
      <p:pic>
        <p:nvPicPr>
          <p:cNvPr id="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148621"/>
            <a:ext cx="11028363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660400" y="1418372"/>
            <a:ext cx="12006263" cy="53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(1)</a:t>
            </a:r>
            <a:r>
              <a:rPr lang="zh-CN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下面图形中是正方形的打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“√”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zh-CN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是正方体的画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“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”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11" name="文本框 5"/>
          <p:cNvSpPr txBox="1">
            <a:spLocks noChangeArrowheads="1"/>
          </p:cNvSpPr>
          <p:nvPr/>
        </p:nvSpPr>
        <p:spPr bwMode="auto">
          <a:xfrm>
            <a:off x="1320554" y="3825631"/>
            <a:ext cx="763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√</a:t>
            </a:r>
            <a:endParaRPr lang="en-US" altLang="zh-CN" sz="2400" b="1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3" name="文本框 5"/>
          <p:cNvSpPr txBox="1">
            <a:spLocks noChangeArrowheads="1"/>
          </p:cNvSpPr>
          <p:nvPr/>
        </p:nvSpPr>
        <p:spPr bwMode="auto">
          <a:xfrm>
            <a:off x="7418143" y="3851031"/>
            <a:ext cx="763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○</a:t>
            </a:r>
            <a:endParaRPr lang="zh-CN" altLang="en-US" sz="2400" b="1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0400" y="4690209"/>
            <a:ext cx="11026775" cy="115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(2)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长方体相交于一点的三条棱的长度分别是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3cm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、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5cm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，</a:t>
            </a:r>
            <a:r>
              <a:rPr lang="zh-CN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这个长方体的棱长和是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(      )cm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15" name="文本框 5"/>
          <p:cNvSpPr txBox="1">
            <a:spLocks noChangeArrowheads="1"/>
          </p:cNvSpPr>
          <p:nvPr/>
        </p:nvSpPr>
        <p:spPr bwMode="auto">
          <a:xfrm>
            <a:off x="1772688" y="5347790"/>
            <a:ext cx="1038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48</a:t>
            </a:r>
            <a:endParaRPr lang="en-US" altLang="zh-CN" sz="2400" b="1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pic>
        <p:nvPicPr>
          <p:cNvPr id="27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461187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文本框 5"/>
          <p:cNvSpPr txBox="1">
            <a:spLocks noChangeArrowheads="1"/>
          </p:cNvSpPr>
          <p:nvPr/>
        </p:nvSpPr>
        <p:spPr bwMode="auto">
          <a:xfrm>
            <a:off x="1027112" y="1446900"/>
            <a:ext cx="1790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</a:p>
        </p:txBody>
      </p:sp>
      <p:sp>
        <p:nvSpPr>
          <p:cNvPr id="29" name="文本框 7"/>
          <p:cNvSpPr txBox="1">
            <a:spLocks noChangeArrowheads="1"/>
          </p:cNvSpPr>
          <p:nvPr/>
        </p:nvSpPr>
        <p:spPr bwMode="auto">
          <a:xfrm>
            <a:off x="2887663" y="1465949"/>
            <a:ext cx="4129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1571624" y="2267998"/>
            <a:ext cx="10117138" cy="170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拿一个正方体的物品来观察，并将小组同学 的发现填在下表中。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(1)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个面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____________________        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(2)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条棱</a:t>
            </a:r>
            <a:r>
              <a:rPr lang="en-US" altLang="zh-CN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_________          </a:t>
            </a:r>
            <a:r>
              <a:rPr lang="zh-CN" altLang="en-US" sz="2400" b="1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。</a:t>
            </a: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4298093" y="2949902"/>
            <a:ext cx="564673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都是完全相同的正方形</a:t>
            </a: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4499282" y="3485866"/>
            <a:ext cx="149137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长度相等</a:t>
            </a:r>
          </a:p>
        </p:txBody>
      </p:sp>
      <p:grpSp>
        <p:nvGrpSpPr>
          <p:cNvPr id="33" name="Group 24"/>
          <p:cNvGrpSpPr/>
          <p:nvPr/>
        </p:nvGrpSpPr>
        <p:grpSpPr bwMode="auto">
          <a:xfrm>
            <a:off x="5842793" y="4701399"/>
            <a:ext cx="1568450" cy="1727200"/>
            <a:chOff x="3198" y="2840"/>
            <a:chExt cx="988" cy="1088"/>
          </a:xfrm>
        </p:grpSpPr>
        <p:grpSp>
          <p:nvGrpSpPr>
            <p:cNvPr id="34" name="Group 20"/>
            <p:cNvGrpSpPr/>
            <p:nvPr/>
          </p:nvGrpSpPr>
          <p:grpSpPr bwMode="auto">
            <a:xfrm>
              <a:off x="3198" y="2840"/>
              <a:ext cx="835" cy="835"/>
              <a:chOff x="3198" y="2840"/>
              <a:chExt cx="835" cy="835"/>
            </a:xfrm>
          </p:grpSpPr>
          <p:sp>
            <p:nvSpPr>
              <p:cNvPr id="38" name="AutoShape 16"/>
              <p:cNvSpPr>
                <a:spLocks noChangeArrowheads="1"/>
              </p:cNvSpPr>
              <p:nvPr/>
            </p:nvSpPr>
            <p:spPr bwMode="auto">
              <a:xfrm>
                <a:off x="3198" y="2840"/>
                <a:ext cx="835" cy="835"/>
              </a:xfrm>
              <a:prstGeom prst="cube">
                <a:avLst>
                  <a:gd name="adj" fmla="val 19167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tailEnd type="none" w="lg" len="lg"/>
              </a:ln>
            </p:spPr>
            <p:txBody>
              <a:bodyPr wrap="none" lIns="90000" tIns="46800" rIns="90000" bIns="46800" anchor="ctr"/>
              <a:lstStyle/>
              <a:p>
                <a:endParaRPr lang="zh-CN" altLang="en-US" sz="36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3361" y="2840"/>
                <a:ext cx="0" cy="6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40" name="Line 18"/>
              <p:cNvSpPr>
                <a:spLocks noChangeShapeType="1"/>
              </p:cNvSpPr>
              <p:nvPr/>
            </p:nvSpPr>
            <p:spPr bwMode="auto">
              <a:xfrm rot="-5400000">
                <a:off x="3694" y="3175"/>
                <a:ext cx="0" cy="6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41" name="Line 19"/>
              <p:cNvSpPr>
                <a:spLocks noChangeShapeType="1"/>
              </p:cNvSpPr>
              <p:nvPr/>
            </p:nvSpPr>
            <p:spPr bwMode="auto">
              <a:xfrm flipH="1">
                <a:off x="3201" y="3509"/>
                <a:ext cx="158" cy="1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3560" y="3067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3371" y="3636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878" y="3521"/>
              <a:ext cx="30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zh-CN" altLang="en-US" sz="2400" b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棱</a:t>
              </a:r>
            </a:p>
          </p:txBody>
        </p:sp>
      </p:grpSp>
      <p:grpSp>
        <p:nvGrpSpPr>
          <p:cNvPr id="42" name="组合 40"/>
          <p:cNvGrpSpPr/>
          <p:nvPr/>
        </p:nvGrpSpPr>
        <p:grpSpPr bwMode="auto">
          <a:xfrm>
            <a:off x="3701896" y="4399774"/>
            <a:ext cx="1847850" cy="1787525"/>
            <a:chOff x="3048040" y="2765036"/>
            <a:chExt cx="1847945" cy="1787862"/>
          </a:xfrm>
        </p:grpSpPr>
        <p:sp>
          <p:nvSpPr>
            <p:cNvPr id="43" name="立方体 42"/>
            <p:cNvSpPr/>
            <p:nvPr/>
          </p:nvSpPr>
          <p:spPr>
            <a:xfrm>
              <a:off x="3048040" y="2876182"/>
              <a:ext cx="1752690" cy="1676716"/>
            </a:xfrm>
            <a:prstGeom prst="cube">
              <a:avLst/>
            </a:prstGeom>
            <a:solidFill>
              <a:srgbClr val="FFCE5B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6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endParaRPr>
            </a:p>
          </p:txBody>
        </p:sp>
        <p:sp>
          <p:nvSpPr>
            <p:cNvPr id="44" name="TextBox 37"/>
            <p:cNvSpPr txBox="1">
              <a:spLocks noChangeArrowheads="1"/>
            </p:cNvSpPr>
            <p:nvPr/>
          </p:nvSpPr>
          <p:spPr bwMode="auto">
            <a:xfrm>
              <a:off x="3497270" y="3603268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  <p:sp>
          <p:nvSpPr>
            <p:cNvPr id="45" name="TextBox 38"/>
            <p:cNvSpPr txBox="1">
              <a:spLocks noChangeArrowheads="1"/>
            </p:cNvSpPr>
            <p:nvPr/>
          </p:nvSpPr>
          <p:spPr bwMode="auto">
            <a:xfrm>
              <a:off x="3644268" y="2765036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  <p:sp>
          <p:nvSpPr>
            <p:cNvPr id="46" name="TextBox 39"/>
            <p:cNvSpPr txBox="1">
              <a:spLocks noChangeArrowheads="1"/>
            </p:cNvSpPr>
            <p:nvPr/>
          </p:nvSpPr>
          <p:spPr bwMode="auto">
            <a:xfrm>
              <a:off x="4286401" y="3419437"/>
              <a:ext cx="609584" cy="461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B050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面</a:t>
              </a:r>
            </a:p>
          </p:txBody>
        </p:sp>
      </p:grpSp>
      <p:grpSp>
        <p:nvGrpSpPr>
          <p:cNvPr id="47" name="组合 27"/>
          <p:cNvGrpSpPr/>
          <p:nvPr/>
        </p:nvGrpSpPr>
        <p:grpSpPr bwMode="auto">
          <a:xfrm>
            <a:off x="660400" y="2172387"/>
            <a:ext cx="987425" cy="754062"/>
            <a:chOff x="1277" y="3118"/>
            <a:chExt cx="1555" cy="1187"/>
          </a:xfrm>
        </p:grpSpPr>
        <p:pic>
          <p:nvPicPr>
            <p:cNvPr id="48" name="Picture 46" descr="U1ppt题号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7" y="3118"/>
              <a:ext cx="155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文本框 6"/>
            <p:cNvSpPr txBox="1">
              <a:spLocks noChangeArrowheads="1"/>
            </p:cNvSpPr>
            <p:nvPr/>
          </p:nvSpPr>
          <p:spPr bwMode="auto">
            <a:xfrm>
              <a:off x="1732" y="3262"/>
              <a:ext cx="610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6858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6858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685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168B7"/>
                  </a:solidFill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知识提炼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841376" y="2157886"/>
            <a:ext cx="10336213" cy="1474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dirty="0">
                <a:solidFill>
                  <a:schemeClr val="accent1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正方体的特征</a:t>
            </a:r>
            <a:r>
              <a:rPr lang="zh-CN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：正方体是由 6 个完全相同的正方形围成的立体图形。正方体有 6 个面、12条棱和 8 个顶点，6 个面完全相同，12 条棱的长度都相等。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5182577" y="1696786"/>
            <a:ext cx="3692036" cy="48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（选自教材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P20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en-US" altLang="zh-CN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</a:t>
            </a:r>
            <a:r>
              <a:rPr lang="zh-CN" altLang="en-US" sz="2400" dirty="0">
                <a:solidFill>
                  <a:srgbClr val="00B0F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做一做）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900112" y="1291591"/>
            <a:ext cx="10391775" cy="179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 cm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 dirty="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250000"/>
              </a:lnSpc>
            </a:pP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</a:t>
            </a:r>
            <a:r>
              <a:rPr lang="zh-CN" altLang="en-US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）搭一个稍大一些的正方体，至少需要多少个小正方体？动手试一试。</a:t>
            </a:r>
            <a:r>
              <a:rPr lang="en-US" altLang="zh-CN" sz="2400" dirty="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           </a:t>
            </a:r>
            <a:endParaRPr lang="en-US" altLang="zh-CN" sz="2400" dirty="0">
              <a:solidFill>
                <a:srgbClr val="FF0000"/>
              </a:solidFill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427538" y="4564063"/>
            <a:ext cx="3142207" cy="59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至少需要</a:t>
            </a:r>
            <a:r>
              <a:rPr lang="en-US" altLang="zh-CN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个小正方体</a:t>
            </a:r>
            <a:endParaRPr lang="zh-CN" altLang="en-US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120900" y="4386263"/>
            <a:ext cx="1430338" cy="1441450"/>
            <a:chOff x="3106" y="6907"/>
            <a:chExt cx="2252" cy="2271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3106" y="7764"/>
              <a:ext cx="2253" cy="1414"/>
              <a:chOff x="3106" y="7764"/>
              <a:chExt cx="2253" cy="1414"/>
            </a:xfrm>
          </p:grpSpPr>
          <p:sp>
            <p:nvSpPr>
              <p:cNvPr id="14" name="立方体 13"/>
              <p:cNvSpPr/>
              <p:nvPr/>
            </p:nvSpPr>
            <p:spPr>
              <a:xfrm>
                <a:off x="3386" y="776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5" name="立方体 14"/>
              <p:cNvSpPr/>
              <p:nvPr/>
            </p:nvSpPr>
            <p:spPr>
              <a:xfrm>
                <a:off x="4226" y="776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6" name="立方体 15"/>
              <p:cNvSpPr/>
              <p:nvPr/>
            </p:nvSpPr>
            <p:spPr>
              <a:xfrm>
                <a:off x="3106" y="8045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7" name="立方体 16"/>
              <p:cNvSpPr/>
              <p:nvPr/>
            </p:nvSpPr>
            <p:spPr>
              <a:xfrm>
                <a:off x="3948" y="8045"/>
                <a:ext cx="1135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  <p:grpSp>
          <p:nvGrpSpPr>
            <p:cNvPr id="8" name="组合 8"/>
            <p:cNvGrpSpPr/>
            <p:nvPr/>
          </p:nvGrpSpPr>
          <p:grpSpPr bwMode="auto">
            <a:xfrm>
              <a:off x="3106" y="6907"/>
              <a:ext cx="2253" cy="1414"/>
              <a:chOff x="3106" y="7764"/>
              <a:chExt cx="2253" cy="1414"/>
            </a:xfrm>
          </p:grpSpPr>
          <p:sp>
            <p:nvSpPr>
              <p:cNvPr id="9" name="立方体 8"/>
              <p:cNvSpPr/>
              <p:nvPr/>
            </p:nvSpPr>
            <p:spPr>
              <a:xfrm>
                <a:off x="3386" y="776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0" name="立方体 9"/>
              <p:cNvSpPr/>
              <p:nvPr/>
            </p:nvSpPr>
            <p:spPr>
              <a:xfrm>
                <a:off x="4226" y="776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1" name="立方体 10"/>
              <p:cNvSpPr/>
              <p:nvPr/>
            </p:nvSpPr>
            <p:spPr>
              <a:xfrm>
                <a:off x="3106" y="8044"/>
                <a:ext cx="1132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  <p:sp>
            <p:nvSpPr>
              <p:cNvPr id="13" name="立方体 12"/>
              <p:cNvSpPr/>
              <p:nvPr/>
            </p:nvSpPr>
            <p:spPr>
              <a:xfrm>
                <a:off x="3948" y="8044"/>
                <a:ext cx="1135" cy="1133"/>
              </a:xfrm>
              <a:prstGeom prst="cube">
                <a:avLst/>
              </a:prstGeom>
              <a:solidFill>
                <a:srgbClr val="F8DCA6"/>
              </a:solidFill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latin typeface="OPPOSans R" panose="00020600040101010101" pitchFamily="18" charset="-122"/>
                  <a:ea typeface="OPPOSans R" panose="00020600040101010101" pitchFamily="18" charset="-122"/>
                  <a:cs typeface="OPPOSans R" panose="00020600040101010101" pitchFamily="18" charset="-122"/>
                  <a:sym typeface="OPPOSans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小试牛刀</a:t>
            </a: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753268" y="1350960"/>
            <a:ext cx="10685463" cy="140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用棱长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 cm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的小正方体搭一搭。</a:t>
            </a: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（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）用</a:t>
            </a:r>
            <a:r>
              <a:rPr lang="en-US" altLang="zh-CN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个小正方体搭一个长方体，可以有几种不同的搭法？记录搭出的长方体的长、宽、高。</a:t>
            </a:r>
            <a:endParaRPr lang="en-US" altLang="zh-CN" sz="2400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3188493" y="2918161"/>
          <a:ext cx="7929564" cy="3346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208">
                <a:tc>
                  <a:txBody>
                    <a:bodyPr/>
                    <a:lstStyle/>
                    <a:p>
                      <a:pPr algn="ctr"/>
                      <a:endParaRPr lang="zh-CN" altLang="en-US" sz="2400" b="0" dirty="0"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宽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高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①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3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②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4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3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③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6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0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④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12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1 cm</a:t>
                      </a:r>
                    </a:p>
                  </a:txBody>
                  <a:tcPr marL="118930" marR="118930" marT="59518" marB="595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Box 26"/>
          <p:cNvSpPr txBox="1">
            <a:spLocks noChangeArrowheads="1"/>
          </p:cNvSpPr>
          <p:nvPr/>
        </p:nvSpPr>
        <p:spPr bwMode="auto">
          <a:xfrm>
            <a:off x="723147" y="3429000"/>
            <a:ext cx="2319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可以有 </a:t>
            </a:r>
            <a:r>
              <a:rPr lang="en-US" altLang="zh-CN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种不同的搭法。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16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charRg st="16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sp>
        <p:nvSpPr>
          <p:cNvPr id="26" name="AutoShape 27"/>
          <p:cNvSpPr/>
          <p:nvPr/>
        </p:nvSpPr>
        <p:spPr>
          <a:xfrm>
            <a:off x="2222622" y="3251339"/>
            <a:ext cx="6951662" cy="1447800"/>
          </a:xfrm>
          <a:prstGeom prst="wedgeRoundRectCallout">
            <a:avLst>
              <a:gd name="adj1" fmla="val -48053"/>
              <a:gd name="adj2" fmla="val -91223"/>
              <a:gd name="adj3" fmla="val 16667"/>
            </a:avLst>
          </a:prstGeom>
          <a:solidFill>
            <a:srgbClr val="FFFFFF"/>
          </a:solidFill>
          <a:ln w="19050" cap="flat" cmpd="sng">
            <a:solidFill>
              <a:srgbClr val="33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长方体和正方体有哪些相同点，有哪些不同点</a:t>
            </a:r>
            <a:r>
              <a:rPr lang="en-US" altLang="zh-CN" sz="2400" b="1" noProof="1"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?</a:t>
            </a:r>
            <a:endParaRPr lang="zh-CN" altLang="zh-CN" sz="2400" b="1" noProof="1">
              <a:latin typeface="OPPOSans R" panose="00020600040101010101" pitchFamily="18" charset="-122"/>
              <a:ea typeface="OPPOSans R" panose="00020600040101010101" pitchFamily="18" charset="-122"/>
              <a:cs typeface="OPPOSans R" panose="00020600040101010101" pitchFamily="18" charset="-122"/>
              <a:sym typeface="OPPOSans R" panose="00020600040101010101" pitchFamily="18" charset="-122"/>
            </a:endParaRPr>
          </a:p>
        </p:txBody>
      </p:sp>
      <p:sp>
        <p:nvSpPr>
          <p:cNvPr id="51" name="文本框 7"/>
          <p:cNvSpPr txBox="1">
            <a:spLocks noChangeArrowheads="1"/>
          </p:cNvSpPr>
          <p:nvPr/>
        </p:nvSpPr>
        <p:spPr bwMode="auto">
          <a:xfrm>
            <a:off x="2993247" y="1774270"/>
            <a:ext cx="5345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长方体的长、宽、高</a:t>
            </a:r>
          </a:p>
        </p:txBody>
      </p:sp>
      <p:pic>
        <p:nvPicPr>
          <p:cNvPr id="52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49" y="1693375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文本框 5"/>
          <p:cNvSpPr txBox="1">
            <a:spLocks noChangeArrowheads="1"/>
          </p:cNvSpPr>
          <p:nvPr/>
        </p:nvSpPr>
        <p:spPr bwMode="auto">
          <a:xfrm>
            <a:off x="837423" y="1679089"/>
            <a:ext cx="1936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知识点</a:t>
            </a:r>
            <a:r>
              <a:rPr lang="en-US" altLang="zh-CN" sz="2400" b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406686" y="529094"/>
            <a:ext cx="295226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fontAlgn="auto">
              <a:defRPr/>
            </a:pPr>
            <a:r>
              <a:rPr lang="zh-CN" altLang="en-US" sz="3200" noProof="1">
                <a:solidFill>
                  <a:schemeClr val="bg1"/>
                </a:solidFill>
                <a:latin typeface="OPPOSans H" panose="00020600040101010101" pitchFamily="18" charset="-122"/>
                <a:ea typeface="OPPOSans H" panose="00020600040101010101" pitchFamily="18" charset="-122"/>
                <a:cs typeface="黑体" panose="02010609060101010101" charset="-122"/>
                <a:sym typeface="OPPOSans H" panose="00020600040101010101" pitchFamily="18" charset="-122"/>
              </a:rPr>
              <a:t>探索新知</a:t>
            </a:r>
          </a:p>
        </p:txBody>
      </p:sp>
      <p:graphicFrame>
        <p:nvGraphicFramePr>
          <p:cNvPr id="3" name="Group 9"/>
          <p:cNvGraphicFramePr>
            <a:graphicFrameLocks noGrp="1"/>
          </p:cNvGraphicFramePr>
          <p:nvPr/>
        </p:nvGraphicFramePr>
        <p:xfrm>
          <a:off x="660400" y="2086708"/>
          <a:ext cx="10604500" cy="33293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2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相同点</a:t>
                      </a:r>
                    </a:p>
                  </a:txBody>
                  <a:tcPr marL="117065" marR="117065" marT="60868" marB="60868" anchor="ctr" horzOverflow="overflow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面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棱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顶点</a:t>
                      </a: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长方体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OPPOSans R" panose="00020600040101010101" pitchFamily="18" charset="-122"/>
                          <a:ea typeface="OPPOSans R" panose="00020600040101010101" pitchFamily="18" charset="-122"/>
                          <a:cs typeface="OPPOSans R" panose="00020600040101010101" pitchFamily="18" charset="-122"/>
                          <a:sym typeface="OPPOSans R" panose="00020600040101010101" pitchFamily="18" charset="-122"/>
                        </a:rPr>
                        <a:t>正方体</a:t>
                      </a: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u="none" strike="noStrike" cap="none" normalizeH="0" baseline="0" dirty="0">
                        <a:ln>
                          <a:noFill/>
                        </a:ln>
                        <a:effectLst/>
                        <a:latin typeface="OPPOSans R" panose="00020600040101010101" pitchFamily="18" charset="-122"/>
                        <a:ea typeface="OPPOSans R" panose="00020600040101010101" pitchFamily="18" charset="-122"/>
                        <a:cs typeface="OPPOSans R" panose="00020600040101010101" pitchFamily="18" charset="-122"/>
                        <a:sym typeface="OPPOSans R" panose="00020600040101010101" pitchFamily="18" charset="-122"/>
                      </a:endParaRPr>
                    </a:p>
                  </a:txBody>
                  <a:tcPr marL="117065" marR="117065" marT="60868" marB="6086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3"/>
          <p:cNvSpPr/>
          <p:nvPr/>
        </p:nvSpPr>
        <p:spPr>
          <a:xfrm>
            <a:off x="3358946" y="3632200"/>
            <a:ext cx="13906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5" name="Rectangle 34"/>
          <p:cNvSpPr/>
          <p:nvPr/>
        </p:nvSpPr>
        <p:spPr>
          <a:xfrm>
            <a:off x="6098972" y="3632200"/>
            <a:ext cx="1673225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</a:t>
            </a:r>
          </a:p>
        </p:txBody>
      </p:sp>
      <p:sp>
        <p:nvSpPr>
          <p:cNvPr id="6" name="Rectangle 35"/>
          <p:cNvSpPr/>
          <p:nvPr/>
        </p:nvSpPr>
        <p:spPr>
          <a:xfrm>
            <a:off x="9323183" y="3632200"/>
            <a:ext cx="1138238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7" name="Rectangle 36"/>
          <p:cNvSpPr/>
          <p:nvPr/>
        </p:nvSpPr>
        <p:spPr>
          <a:xfrm>
            <a:off x="3358946" y="4666341"/>
            <a:ext cx="13906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6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  <p:sp>
        <p:nvSpPr>
          <p:cNvPr id="8" name="Rectangle 37"/>
          <p:cNvSpPr/>
          <p:nvPr/>
        </p:nvSpPr>
        <p:spPr>
          <a:xfrm>
            <a:off x="6098972" y="4666341"/>
            <a:ext cx="1673225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12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条</a:t>
            </a:r>
          </a:p>
        </p:txBody>
      </p:sp>
      <p:sp>
        <p:nvSpPr>
          <p:cNvPr id="9" name="Rectangle 38"/>
          <p:cNvSpPr/>
          <p:nvPr/>
        </p:nvSpPr>
        <p:spPr>
          <a:xfrm>
            <a:off x="9405733" y="4663166"/>
            <a:ext cx="1301750" cy="492265"/>
          </a:xfrm>
          <a:prstGeom prst="rect">
            <a:avLst/>
          </a:prstGeom>
          <a:noFill/>
          <a:ln w="19050">
            <a:noFill/>
          </a:ln>
        </p:spPr>
        <p:txBody>
          <a:bodyPr lIns="117062" tIns="60872" rIns="117062" bIns="60872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8</a:t>
            </a:r>
            <a:r>
              <a:rPr lang="zh-CN" altLang="en-US" sz="2400" b="1" noProof="1">
                <a:solidFill>
                  <a:srgbClr val="FF0000"/>
                </a:solidFill>
                <a:latin typeface="OPPOSans R" panose="00020600040101010101" pitchFamily="18" charset="-122"/>
                <a:ea typeface="OPPOSans R" panose="00020600040101010101" pitchFamily="18" charset="-122"/>
                <a:cs typeface="OPPOSans R" panose="00020600040101010101" pitchFamily="18" charset="-122"/>
                <a:sym typeface="OPPOSans R" panose="00020600040101010101" pitchFamily="18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007配色-2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96784"/>
      </a:accent1>
      <a:accent2>
        <a:srgbClr val="FFB508"/>
      </a:accent2>
      <a:accent3>
        <a:srgbClr val="646464"/>
      </a:accent3>
      <a:accent4>
        <a:srgbClr val="828282"/>
      </a:accent4>
      <a:accent5>
        <a:srgbClr val="A5A5A5"/>
      </a:accent5>
      <a:accent6>
        <a:srgbClr val="C9C9C9"/>
      </a:accent6>
      <a:hlink>
        <a:srgbClr val="1040E2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黑体"/>
        <a:ea typeface=""/>
        <a:cs typeface=""/>
        <a:font script="Jpan" typeface="游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黑体"/>
        <a:ea typeface=""/>
        <a:cs typeface=""/>
        <a:font script="Jpan" typeface="游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宽屏</PresentationFormat>
  <Paragraphs>139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FandolFang R</vt:lpstr>
      <vt:lpstr>OPPOSans H</vt:lpstr>
      <vt:lpstr>OPPOSans R</vt:lpstr>
      <vt:lpstr>黑体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286</cp:revision>
  <dcterms:created xsi:type="dcterms:W3CDTF">2020-07-01T00:49:00Z</dcterms:created>
  <dcterms:modified xsi:type="dcterms:W3CDTF">2023-01-13T22:29:26Z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B4037258B52A4EE0A1354B3A3919440A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