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sldIdLst>
    <p:sldId id="256" r:id="rId2"/>
    <p:sldId id="258" r:id="rId3"/>
    <p:sldId id="260" r:id="rId4"/>
    <p:sldId id="287" r:id="rId5"/>
    <p:sldId id="261" r:id="rId6"/>
    <p:sldId id="262" r:id="rId7"/>
    <p:sldId id="263" r:id="rId8"/>
    <p:sldId id="285" r:id="rId9"/>
    <p:sldId id="288" r:id="rId10"/>
    <p:sldId id="289" r:id="rId11"/>
    <p:sldId id="290" r:id="rId12"/>
    <p:sldId id="279" r:id="rId13"/>
    <p:sldId id="280" r:id="rId14"/>
    <p:sldId id="282" r:id="rId15"/>
    <p:sldId id="291" r:id="rId16"/>
    <p:sldId id="292" r:id="rId1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E0F276"/>
    <a:srgbClr val="98BCF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74" y="-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ED0562-F128-4E95-A3F5-1B3CA79E0EC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610D6-CE3C-49C9-AC58-9EED6A5427D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9FF354-D749-45E0-B0F0-5B9E3ED4A20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BFE67-05D6-487D-9D25-64C3160ED75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A74E69-95DB-44C6-8970-1C21BB675F2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4C082-F7C4-4158-A0A4-D2CA82F9892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F91E0-4ADF-46CA-A383-5827DF9F12E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356B2-9FF9-4B1A-97EF-40FCD286DA4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F5BAC9-4D2A-4482-9561-8F592C97F9E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034AA-D48C-4AFD-B8AE-6956F5B93E3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8B0319-F06C-467E-9F34-A9049AC86C6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59A7D-16F1-4255-B632-F47C856DE23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CE0A6-03B0-40F8-8512-F2671B89081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8416A-5B9E-464F-98BE-F224D66252C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98B1CF-C3EA-455B-976D-5FB05FD63F6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8BC92-0B27-4600-8D70-B128460D89C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E81A7E-1D47-4B82-9C92-68A15AB526C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D0C09-F9B7-45C1-874B-9797EE63C4F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244CE1-CFCA-4D16-A273-0725188BA86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75E05-91A4-4D70-B866-F32A9647E18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D33E50E5-373A-4DE2-BE51-0A11F107DB9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39817C7-1707-4437-B8D4-ADD066A8A0FF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6"/>
          <p:cNvSpPr txBox="1">
            <a:spLocks noChangeArrowheads="1"/>
          </p:cNvSpPr>
          <p:nvPr/>
        </p:nvSpPr>
        <p:spPr bwMode="auto">
          <a:xfrm>
            <a:off x="0" y="971550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kumimoji="1"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Unit 2  School life</a:t>
            </a: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第</a:t>
            </a:r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4</a:t>
            </a:r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课时</a:t>
            </a:r>
            <a:endParaRPr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" y="3918395"/>
            <a:ext cx="914400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14400" y="749300"/>
            <a:ext cx="7167563" cy="3346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(2) more and more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越来越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endParaRPr lang="zh-CN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446405">
              <a:lnSpc>
                <a:spcPct val="150000"/>
              </a:lnSpc>
              <a:defRPr/>
            </a:pP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 rained more and more heavily. </a:t>
            </a:r>
            <a:endParaRPr lang="zh-CN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1073150">
              <a:lnSpc>
                <a:spcPct val="150000"/>
              </a:lnSpc>
              <a:defRPr/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雨下得越来越大了。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(3) the more. . . 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more. . . 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越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，就越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endParaRPr lang="zh-CN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446405">
              <a:lnSpc>
                <a:spcPct val="150000"/>
              </a:lnSpc>
              <a:defRPr/>
            </a:pP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more I work, the more I learn. </a:t>
            </a:r>
            <a:endParaRPr lang="zh-CN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1073150">
              <a:lnSpc>
                <a:spcPct val="150000"/>
              </a:lnSpc>
              <a:defRPr/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我干得越多，学的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东西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就越多。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62000" y="666750"/>
            <a:ext cx="7772400" cy="40243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副词的最高级的用法</a:t>
            </a:r>
          </a:p>
          <a:p>
            <a:pPr marL="361950">
              <a:lnSpc>
                <a:spcPct val="135000"/>
              </a:lnSpc>
              <a:defRPr/>
            </a:pP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副词的最高级通常用于一定的比较范围，如含有介词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of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among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构成的介词短语。副词的最高级前的定冠词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可以省略。</a:t>
            </a:r>
          </a:p>
          <a:p>
            <a:pPr indent="361950">
              <a:lnSpc>
                <a:spcPct val="135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who laughs last laughs best. </a:t>
            </a:r>
            <a:endParaRPr lang="zh-CN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989330">
              <a:lnSpc>
                <a:spcPct val="135000"/>
              </a:lnSpc>
              <a:defRPr/>
            </a:pP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笑到最后笑得最好。</a:t>
            </a:r>
          </a:p>
          <a:p>
            <a:pPr indent="989330">
              <a:lnSpc>
                <a:spcPct val="135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Of the four of us, I sang(the )worst. </a:t>
            </a:r>
            <a:endParaRPr lang="zh-CN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989330">
              <a:lnSpc>
                <a:spcPct val="135000"/>
              </a:lnSpc>
              <a:defRPr/>
            </a:pP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我们四个人中我唱得最差。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14400" y="1276350"/>
            <a:ext cx="7162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比较事物的数量</a:t>
            </a: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副词的比较级和最高级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1"/>
          <p:cNvSpPr>
            <a:spLocks noChangeArrowheads="1"/>
          </p:cNvSpPr>
          <p:nvPr/>
        </p:nvSpPr>
        <p:spPr bwMode="auto">
          <a:xfrm>
            <a:off x="630238" y="590550"/>
            <a:ext cx="80010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一、根据所给提示完成句子</a:t>
            </a:r>
          </a:p>
          <a:p>
            <a:pPr>
              <a:lnSpc>
                <a:spcPct val="16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Linda has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few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pens than Simon. </a:t>
            </a:r>
          </a:p>
          <a:p>
            <a:pPr>
              <a:lnSpc>
                <a:spcPct val="16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Lucy has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little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rice than Lily. </a:t>
            </a:r>
          </a:p>
          <a:p>
            <a:pPr>
              <a:lnSpc>
                <a:spcPct val="16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He has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　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many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pens in our class. </a:t>
            </a:r>
          </a:p>
          <a:p>
            <a:pPr>
              <a:lnSpc>
                <a:spcPct val="16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 Kate has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　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much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milk of us all. </a:t>
            </a:r>
          </a:p>
          <a:p>
            <a:pPr marL="265430" indent="-265430">
              <a:lnSpc>
                <a:spcPct val="16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5. Of all the students, our monitor spent the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little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time but made the most progress. 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590800" y="1319213"/>
            <a:ext cx="885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fewer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609850" y="1885950"/>
            <a:ext cx="646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less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133600" y="2479675"/>
            <a:ext cx="1235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the most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416175" y="3060700"/>
            <a:ext cx="1235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the most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248400" y="3638550"/>
            <a:ext cx="747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least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666750"/>
            <a:ext cx="7848600" cy="21605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二、单项选择</a:t>
            </a:r>
          </a:p>
          <a:p>
            <a:pPr marL="265430" indent="-265430"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6. There will be _______  jobs for people because some robots will do the same jobs as people.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（江西）	</a:t>
            </a:r>
          </a:p>
          <a:p>
            <a:pPr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A. many            B. more            C. fewer             D. fewest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048000" y="1285875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  <p:sp>
        <p:nvSpPr>
          <p:cNvPr id="14" name="圆角矩形标注 13"/>
          <p:cNvSpPr>
            <a:spLocks noChangeArrowheads="1"/>
          </p:cNvSpPr>
          <p:nvPr/>
        </p:nvSpPr>
        <p:spPr bwMode="auto">
          <a:xfrm>
            <a:off x="1004888" y="2824163"/>
            <a:ext cx="7378700" cy="1416050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5" name="TextBox 33"/>
          <p:cNvSpPr txBox="1">
            <a:spLocks noChangeArrowheads="1"/>
          </p:cNvSpPr>
          <p:nvPr/>
        </p:nvSpPr>
        <p:spPr bwMode="auto">
          <a:xfrm>
            <a:off x="990600" y="2827338"/>
            <a:ext cx="73152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200" b="1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语境分析法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。由语境可知机器人将会做与人们相同的工作，所以人们将会有更少的工作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机会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many“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许多”，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more“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更多”，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fewer“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更少”，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fewest“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最少”。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5800" y="590550"/>
            <a:ext cx="8229600" cy="43656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7.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Emma looked after her pet dog </a:t>
            </a:r>
            <a:r>
              <a:rPr lang="zh-CN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of all her friends.  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A.  careful                             B.  most careful</a:t>
            </a:r>
          </a:p>
          <a:p>
            <a:pPr>
              <a:lnSpc>
                <a:spcPct val="12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C.  more carefully                 D.  the most carefully 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8.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—Which do you like </a:t>
            </a:r>
            <a:r>
              <a:rPr lang="zh-CN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summer or winter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 </a:t>
            </a:r>
          </a:p>
          <a:p>
            <a:pPr indent="265430">
              <a:lnSpc>
                <a:spcPct val="12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—I'd prefer winter. 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（绵阳）</a:t>
            </a:r>
          </a:p>
          <a:p>
            <a:pPr indent="265430">
              <a:lnSpc>
                <a:spcPct val="12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better            B. best             C. good             D. well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9.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all like Lucy as she is always thinking of others ______</a:t>
            </a:r>
          </a:p>
          <a:p>
            <a:pPr marL="361950">
              <a:lnSpc>
                <a:spcPct val="12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than herself.  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（泰安）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61950">
              <a:lnSpc>
                <a:spcPct val="12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 less          B.  much more          C.  much          D.  better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233988" y="635000"/>
            <a:ext cx="407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070350" y="1995488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696200" y="340995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5800" y="590550"/>
            <a:ext cx="7924800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10.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—What do you think of receiving and giving gifts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marL="446405">
              <a:lnSpc>
                <a:spcPct val="13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 think the art of receiving a gift is </a:t>
            </a:r>
            <a:r>
              <a:rPr lang="zh-CN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than the art of giving. 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（内江）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361950">
              <a:lnSpc>
                <a:spcPct val="13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much more difficult         B. very more difficult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361950">
              <a:lnSpc>
                <a:spcPct val="13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much difficult                  D. as difficult as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圆角矩形标注 2"/>
          <p:cNvSpPr>
            <a:spLocks noChangeArrowheads="1"/>
          </p:cNvSpPr>
          <p:nvPr/>
        </p:nvSpPr>
        <p:spPr bwMode="auto">
          <a:xfrm>
            <a:off x="1082675" y="3136900"/>
            <a:ext cx="7146925" cy="1416050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4" name="TextBox 33"/>
          <p:cNvSpPr txBox="1">
            <a:spLocks noChangeArrowheads="1"/>
          </p:cNvSpPr>
          <p:nvPr/>
        </p:nvSpPr>
        <p:spPr bwMode="auto">
          <a:xfrm>
            <a:off x="1144588" y="3140075"/>
            <a:ext cx="7085012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由句中的关键词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than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可知此处应用比较级形式，排除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两项；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difficult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的比较级是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more difficult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，且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much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可修饰比较级，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very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不可以修饰比较级，故选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096000" y="1144588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990600" y="3333750"/>
            <a:ext cx="75438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monkey has more bananas than the beer, and the rabbit has the least banana.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10243" name="组合 2"/>
          <p:cNvGrpSpPr/>
          <p:nvPr/>
        </p:nvGrpSpPr>
        <p:grpSpPr bwMode="auto">
          <a:xfrm>
            <a:off x="3155950" y="819150"/>
            <a:ext cx="2482850" cy="2487613"/>
            <a:chOff x="3155263" y="819150"/>
            <a:chExt cx="2483537" cy="2487358"/>
          </a:xfrm>
        </p:grpSpPr>
        <p:pic>
          <p:nvPicPr>
            <p:cNvPr id="10250" name="Picture 9" descr="C:\Users\Administrator\Desktop\图片\e0389e2e86d0dc6b278d7e4c435780fa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55263" y="819150"/>
              <a:ext cx="2483537" cy="2487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1" name="Picture 4" descr="C:\Users\Administrator\Desktop\11264ae1cd61210935488148d32201b5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7F0EA"/>
                </a:clrFrom>
                <a:clrTo>
                  <a:srgbClr val="F7F0E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67200" y="2034876"/>
              <a:ext cx="728662" cy="63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44" name="组合 3"/>
          <p:cNvGrpSpPr/>
          <p:nvPr/>
        </p:nvGrpSpPr>
        <p:grpSpPr bwMode="auto">
          <a:xfrm>
            <a:off x="6019800" y="1106488"/>
            <a:ext cx="2408238" cy="1908175"/>
            <a:chOff x="6019800" y="1107211"/>
            <a:chExt cx="2408823" cy="1907624"/>
          </a:xfrm>
        </p:grpSpPr>
        <p:pic>
          <p:nvPicPr>
            <p:cNvPr id="10248" name="Picture 7" descr="C:\Users\Administrator\Desktop\图片\b872903f3be682b71c27cecbdda298b2.jpg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19800" y="1107211"/>
              <a:ext cx="2408823" cy="1806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9" name="Picture 6" descr="C:\Users\Administrator\Desktop\106-1F21G52541527.jpg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4F4F4"/>
                </a:clrFrom>
                <a:clrTo>
                  <a:srgbClr val="F4F4F4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6084" y="2495550"/>
              <a:ext cx="919716" cy="519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45" name="组合 1"/>
          <p:cNvGrpSpPr/>
          <p:nvPr/>
        </p:nvGrpSpPr>
        <p:grpSpPr bwMode="auto">
          <a:xfrm>
            <a:off x="609600" y="801688"/>
            <a:ext cx="2024063" cy="2522537"/>
            <a:chOff x="609600" y="801242"/>
            <a:chExt cx="2023508" cy="2523670"/>
          </a:xfrm>
        </p:grpSpPr>
        <p:pic>
          <p:nvPicPr>
            <p:cNvPr id="10246" name="Picture 8" descr="C:\Users\Administrator\Desktop\图片\1257ccefcce9701.jpg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EBEBEB"/>
                </a:clrFrom>
                <a:clrTo>
                  <a:srgbClr val="EBEBE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9600" y="801242"/>
              <a:ext cx="2023508" cy="202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Picture 3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F7F0EA"/>
                </a:clrFrom>
                <a:clrTo>
                  <a:srgbClr val="F7F0E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95400" y="2594681"/>
              <a:ext cx="834348" cy="730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762000" y="819150"/>
            <a:ext cx="7620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一、比较事物的数量</a:t>
            </a:r>
          </a:p>
          <a:p>
            <a:pPr marL="361950" indent="-361950" algn="just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两者比较数量：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more. . . than, less. . . than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fewer. . . than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用来比较两者之间的数量关系。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61950" indent="-361950" algn="just">
              <a:lnSpc>
                <a:spcPct val="15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其中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more. . . than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之间加可数名词的复数形式或者不可数名词，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less. . . than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之间加不可数名词，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fewer. . . than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之间加可数名词的复数形式。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71600" y="819150"/>
            <a:ext cx="60198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1950" algn="just"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Tony has more friends than Jim. </a:t>
            </a:r>
          </a:p>
          <a:p>
            <a:pPr marL="361950" algn="just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托尼的朋友比吉姆的多。</a:t>
            </a:r>
          </a:p>
          <a:p>
            <a:pPr marL="361950"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eats less food than I for breakfast. </a:t>
            </a:r>
          </a:p>
          <a:p>
            <a:pPr marL="361950" algn="just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他早饭比我吃得少。</a:t>
            </a:r>
          </a:p>
          <a:p>
            <a:pPr marL="361950"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Simon has fewer oranges than Nancy. </a:t>
            </a:r>
          </a:p>
          <a:p>
            <a:pPr marL="361950" algn="just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西蒙的橙子比南希的少。</a:t>
            </a:r>
            <a:endParaRPr lang="zh-CN" altLang="en-US" sz="2400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62000" y="765175"/>
            <a:ext cx="7700963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1950" indent="-361950"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三者或三者以上比较数量：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most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fewest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least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用来比较三者或三者以上之间的数量关系。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61950" indent="-361950"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the most, the fewest, the least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分别是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many/much, few, little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的最高级。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most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表示“最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；最多的”，后既可接可数名词复数，也可接不可数名词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61950" indent="-361950"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the fewest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表示“最少”，后接可数名词的复数形式；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least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表示“最少”，后接不可数名词。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90600" y="901700"/>
            <a:ext cx="7391400" cy="3346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Kitty gets the most points of the three girls. </a:t>
            </a:r>
          </a:p>
          <a:p>
            <a:pPr indent="627380">
              <a:lnSpc>
                <a:spcPct val="15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三个女孩中，凯蒂的得分是最高的。</a:t>
            </a:r>
          </a:p>
          <a:p>
            <a:pPr indent="627380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has the least water. </a:t>
            </a:r>
          </a:p>
          <a:p>
            <a:pPr indent="627380">
              <a:lnSpc>
                <a:spcPct val="15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他的水是最少的。</a:t>
            </a:r>
          </a:p>
          <a:p>
            <a:pPr indent="627380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Which of them has made the fewest mistakes?</a:t>
            </a:r>
          </a:p>
          <a:p>
            <a:pPr indent="627380">
              <a:lnSpc>
                <a:spcPct val="15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他们中的哪一位的错误最少？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62000" y="590550"/>
            <a:ext cx="7620000" cy="42291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1950" indent="-361950">
              <a:lnSpc>
                <a:spcPct val="14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二、副词的比较级和最高级</a:t>
            </a:r>
          </a:p>
          <a:p>
            <a:pPr marL="361950" indent="-361950">
              <a:lnSpc>
                <a:spcPct val="14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副词的比较级和最高级的构成</a:t>
            </a:r>
          </a:p>
          <a:p>
            <a:pPr marL="446405" indent="-446405">
              <a:lnSpc>
                <a:spcPct val="14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(1)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单音节词大多在词尾加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­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er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­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est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，以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结尾的词在词尾 加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­r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­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；多音节词和部分双音节词在其前加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more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构成比较级，加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most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构成最高级。</a:t>
            </a:r>
          </a:p>
          <a:p>
            <a:pPr marL="361950" indent="84455">
              <a:lnSpc>
                <a:spcPct val="14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★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soon→ sooner→ soonest</a:t>
            </a:r>
          </a:p>
          <a:p>
            <a:pPr marL="361950" indent="84455">
              <a:lnSpc>
                <a:spcPct val="14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★late→ later→ latest</a:t>
            </a:r>
          </a:p>
          <a:p>
            <a:pPr marL="361950" indent="84455">
              <a:lnSpc>
                <a:spcPct val="14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★quickly→ more quickly→ most quickly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62000" y="895350"/>
            <a:ext cx="7772400" cy="31432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7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(2)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一些副词的比较级和最高级是不规则变化。</a:t>
            </a:r>
          </a:p>
          <a:p>
            <a:pPr indent="446405">
              <a:lnSpc>
                <a:spcPct val="17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★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well—better—best</a:t>
            </a:r>
          </a:p>
          <a:p>
            <a:pPr indent="446405">
              <a:lnSpc>
                <a:spcPct val="17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★badly—worse—worst</a:t>
            </a:r>
          </a:p>
          <a:p>
            <a:pPr indent="446405">
              <a:lnSpc>
                <a:spcPct val="17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★little—less—least</a:t>
            </a:r>
          </a:p>
          <a:p>
            <a:pPr indent="446405">
              <a:lnSpc>
                <a:spcPct val="17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★far—farther/further—farthest/furthest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38200" y="725488"/>
            <a:ext cx="7543800" cy="3346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副词的比较级的用法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(1) 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副词的比较级＋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than</a:t>
            </a:r>
            <a:endParaRPr lang="zh-CN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446405">
              <a:lnSpc>
                <a:spcPct val="150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Can you do better than that?</a:t>
            </a:r>
            <a:endParaRPr lang="zh-CN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073150">
              <a:lnSpc>
                <a:spcPct val="150000"/>
              </a:lnSpc>
              <a:defRPr/>
            </a:pP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你能不能做得比那个好一些？</a:t>
            </a:r>
          </a:p>
          <a:p>
            <a:pPr marL="1073150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studied the subject further than I did. </a:t>
            </a:r>
            <a:endParaRPr lang="zh-CN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073150">
              <a:lnSpc>
                <a:spcPct val="150000"/>
              </a:lnSpc>
              <a:defRPr/>
            </a:pP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这个课题他研究得比我深。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821</Words>
  <Application>Microsoft Office PowerPoint</Application>
  <PresentationFormat>全屏显示(16:9)</PresentationFormat>
  <Paragraphs>88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黑体</vt:lpstr>
      <vt:lpstr>宋体</vt:lpstr>
      <vt:lpstr>微软雅黑</vt:lpstr>
      <vt:lpstr>Arial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2018-04-27T09:43:00Z</dcterms:created>
  <dcterms:modified xsi:type="dcterms:W3CDTF">2023-01-16T22:47:48Z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B4E4912F2B6F4781A7A24C6019BDBE0A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