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9" r:id="rId2"/>
    <p:sldId id="439" r:id="rId3"/>
    <p:sldId id="275" r:id="rId4"/>
    <p:sldId id="428" r:id="rId5"/>
    <p:sldId id="453" r:id="rId6"/>
    <p:sldId id="400" r:id="rId7"/>
    <p:sldId id="429" r:id="rId8"/>
    <p:sldId id="401" r:id="rId9"/>
    <p:sldId id="430" r:id="rId10"/>
    <p:sldId id="469" r:id="rId11"/>
    <p:sldId id="471" r:id="rId12"/>
    <p:sldId id="399" r:id="rId13"/>
    <p:sldId id="426" r:id="rId14"/>
    <p:sldId id="438" r:id="rId15"/>
    <p:sldId id="414" r:id="rId16"/>
    <p:sldId id="464" r:id="rId17"/>
    <p:sldId id="465" r:id="rId18"/>
    <p:sldId id="466" r:id="rId19"/>
    <p:sldId id="359" r:id="rId20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5F6"/>
    <a:srgbClr val="FFFFCC"/>
    <a:srgbClr val="FFCCFF"/>
    <a:srgbClr val="CCECFF"/>
    <a:srgbClr val="CCFFFF"/>
    <a:srgbClr val="CCCCFF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359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21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fld id="{051B2A69-8C38-4A47-A4DC-C0657280198F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B2A69-8C38-4A47-A4DC-C0657280198F}" type="slidenum">
              <a:rPr lang="zh-CN" altLang="en-US" smtClean="0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9218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9219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5BDB74B-DDC9-4271-8D43-7E962440166E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741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7411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8FC99BF-ED37-4115-8486-3D62A916143E}" type="slidenum">
              <a:rPr lang="zh-CN" altLang="en-US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945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9459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2A85E06-CCB3-4013-99B6-BA9A5E235132}" type="slidenum">
              <a:rPr lang="zh-CN" altLang="en-US"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BD3BA5-B65C-4322-8425-854F735140C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0885E-3100-4CDF-BF55-6428656B918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407F5E-1269-481E-BC6A-F261CE38247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55A18-81B8-40FD-9C55-E7664C0E5F6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0BEB9A-9A1E-46D9-B389-660707A5E4D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CCB75-096D-40EF-B035-FEF64B544CA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82773A-40E2-47AE-9702-ADC4BB9D89E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FEB4E-BB6F-4039-800D-3B1D324AD67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963CDB-C96B-458E-8539-2CDC6ABA3EF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564DD-1856-41EC-9399-D81BA4428FB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490AC0-7C9C-41A8-ABE6-A98D229B856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88121-AAE5-4A1E-AF1D-7EC59A13EF0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1B69B-864E-4C44-BB52-1E828072DAB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29171-85E8-45A9-95D3-BDA0885F162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BE0F57-0B8A-4D58-9E5B-5891E61B18F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23898-22F1-4FA0-BCA9-726FD14D437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C3AAB7-EAD5-4486-9941-4F95AD3D63D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1C2E0-1D25-4E3B-B8B3-D6037206333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E1C77-FFFC-4F17-BC08-2C339300668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FA008-1D70-48E3-BE33-4B236D8C77A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0FB31945-9DC3-4C05-A495-D223EE694BB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8FFF1D7-7A5D-41FD-B3D0-26041629836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slide" Target="slide19.xml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2"/>
          <p:cNvSpPr>
            <a:spLocks noChangeArrowheads="1"/>
          </p:cNvSpPr>
          <p:nvPr/>
        </p:nvSpPr>
        <p:spPr bwMode="auto">
          <a:xfrm>
            <a:off x="0" y="1"/>
            <a:ext cx="9144000" cy="1221581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3076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3077" name="MH_Text_1"/>
          <p:cNvSpPr>
            <a:spLocks noChangeArrowheads="1"/>
          </p:cNvSpPr>
          <p:nvPr/>
        </p:nvSpPr>
        <p:spPr bwMode="auto">
          <a:xfrm>
            <a:off x="723900" y="3293020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78" name="MH_SubTitle_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2314" y="349661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3079" name="MH_Other_1"/>
          <p:cNvSpPr>
            <a:spLocks noChangeArrowheads="1"/>
          </p:cNvSpPr>
          <p:nvPr/>
        </p:nvSpPr>
        <p:spPr bwMode="auto">
          <a:xfrm>
            <a:off x="2149476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0" name="MH_Text_2"/>
          <p:cNvSpPr>
            <a:spLocks noChangeArrowheads="1"/>
          </p:cNvSpPr>
          <p:nvPr/>
        </p:nvSpPr>
        <p:spPr bwMode="auto">
          <a:xfrm>
            <a:off x="2711450" y="329183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81" name="MH_SubTitle_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11450" y="3496617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3082" name="MH_Other_2"/>
          <p:cNvSpPr>
            <a:spLocks noChangeArrowheads="1"/>
          </p:cNvSpPr>
          <p:nvPr/>
        </p:nvSpPr>
        <p:spPr bwMode="auto">
          <a:xfrm>
            <a:off x="2746376" y="362282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3" name="MH_Other_3"/>
          <p:cNvSpPr>
            <a:spLocks noChangeArrowheads="1"/>
          </p:cNvSpPr>
          <p:nvPr/>
        </p:nvSpPr>
        <p:spPr bwMode="auto">
          <a:xfrm>
            <a:off x="4179889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4" name="MH_Text_3"/>
          <p:cNvSpPr>
            <a:spLocks noChangeArrowheads="1"/>
          </p:cNvSpPr>
          <p:nvPr/>
        </p:nvSpPr>
        <p:spPr bwMode="auto">
          <a:xfrm>
            <a:off x="4719639" y="3291830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85" name="MH_SubTitle_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19639" y="349661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3086" name="MH_Other_4"/>
          <p:cNvSpPr>
            <a:spLocks noChangeArrowheads="1"/>
          </p:cNvSpPr>
          <p:nvPr/>
        </p:nvSpPr>
        <p:spPr bwMode="auto">
          <a:xfrm>
            <a:off x="4776788" y="3622823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7" name="MH_Other_5"/>
          <p:cNvSpPr>
            <a:spLocks noChangeArrowheads="1"/>
          </p:cNvSpPr>
          <p:nvPr/>
        </p:nvSpPr>
        <p:spPr bwMode="auto">
          <a:xfrm>
            <a:off x="6178551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8" name="MH_Text_4"/>
          <p:cNvSpPr>
            <a:spLocks noChangeArrowheads="1"/>
          </p:cNvSpPr>
          <p:nvPr/>
        </p:nvSpPr>
        <p:spPr bwMode="auto">
          <a:xfrm>
            <a:off x="6727825" y="329183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89" name="MH_SubTitle_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727826" y="3496617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3090" name="MH_Other_6"/>
          <p:cNvSpPr>
            <a:spLocks noChangeArrowheads="1"/>
          </p:cNvSpPr>
          <p:nvPr/>
        </p:nvSpPr>
        <p:spPr bwMode="auto">
          <a:xfrm>
            <a:off x="6777039" y="362282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091" name="MH_Other_7"/>
          <p:cNvGrpSpPr/>
          <p:nvPr/>
        </p:nvGrpSpPr>
        <p:grpSpPr bwMode="auto">
          <a:xfrm>
            <a:off x="2085975" y="3589486"/>
            <a:ext cx="890588" cy="200025"/>
            <a:chOff x="0" y="0"/>
            <a:chExt cx="561" cy="169"/>
          </a:xfrm>
        </p:grpSpPr>
        <p:pic>
          <p:nvPicPr>
            <p:cNvPr id="3092" name="MH_Other_7"/>
            <p:cNvPicPr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3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4" name="MH_Other_8"/>
          <p:cNvSpPr>
            <a:spLocks noChangeArrowheads="1"/>
          </p:cNvSpPr>
          <p:nvPr/>
        </p:nvSpPr>
        <p:spPr bwMode="auto">
          <a:xfrm>
            <a:off x="2184401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095" name="MH_Other_9"/>
          <p:cNvGrpSpPr/>
          <p:nvPr/>
        </p:nvGrpSpPr>
        <p:grpSpPr bwMode="auto">
          <a:xfrm>
            <a:off x="4116388" y="3589486"/>
            <a:ext cx="889000" cy="200025"/>
            <a:chOff x="0" y="0"/>
            <a:chExt cx="560" cy="169"/>
          </a:xfrm>
        </p:grpSpPr>
        <p:pic>
          <p:nvPicPr>
            <p:cNvPr id="3096" name="MH_Other_9"/>
            <p:cNvPicPr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7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8" name="MH_Other_10"/>
          <p:cNvSpPr>
            <a:spLocks noChangeArrowheads="1"/>
          </p:cNvSpPr>
          <p:nvPr/>
        </p:nvSpPr>
        <p:spPr bwMode="auto">
          <a:xfrm>
            <a:off x="4214814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3099" name="MH_Other_11"/>
          <p:cNvPicPr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15050" y="3589486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Text Box 31"/>
          <p:cNvSpPr txBox="1">
            <a:spLocks noChangeArrowheads="1"/>
          </p:cNvSpPr>
          <p:nvPr/>
        </p:nvSpPr>
        <p:spPr bwMode="auto">
          <a:xfrm>
            <a:off x="6226176" y="3665686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01" name="MH_Other_12"/>
          <p:cNvSpPr>
            <a:spLocks noChangeArrowheads="1"/>
          </p:cNvSpPr>
          <p:nvPr/>
        </p:nvSpPr>
        <p:spPr bwMode="auto">
          <a:xfrm>
            <a:off x="6213476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02" name="Rectangle 5"/>
          <p:cNvSpPr>
            <a:spLocks noChangeArrowheads="1"/>
          </p:cNvSpPr>
          <p:nvPr/>
        </p:nvSpPr>
        <p:spPr bwMode="auto">
          <a:xfrm>
            <a:off x="1904" y="1604868"/>
            <a:ext cx="91420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3.4</a:t>
            </a:r>
            <a:r>
              <a:rPr lang="zh-CN" altLang="en-US" sz="3600" dirty="0">
                <a:solidFill>
                  <a:srgbClr val="CC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实际问题与一元一次方程</a:t>
            </a:r>
          </a:p>
        </p:txBody>
      </p:sp>
      <p:sp>
        <p:nvSpPr>
          <p:cNvPr id="3103" name="Text Box 4"/>
          <p:cNvSpPr txBox="1">
            <a:spLocks noChangeArrowheads="1"/>
          </p:cNvSpPr>
          <p:nvPr/>
        </p:nvSpPr>
        <p:spPr bwMode="auto">
          <a:xfrm>
            <a:off x="0" y="502445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第三章 一元一次方程</a:t>
            </a:r>
          </a:p>
        </p:txBody>
      </p:sp>
      <p:sp>
        <p:nvSpPr>
          <p:cNvPr id="3104" name="Rectangle 5"/>
          <p:cNvSpPr>
            <a:spLocks noChangeArrowheads="1"/>
          </p:cNvSpPr>
          <p:nvPr/>
        </p:nvSpPr>
        <p:spPr bwMode="auto">
          <a:xfrm>
            <a:off x="2835578" y="2499742"/>
            <a:ext cx="3570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课时 球赛积分表问题</a:t>
            </a:r>
          </a:p>
        </p:txBody>
      </p:sp>
      <p:sp>
        <p:nvSpPr>
          <p:cNvPr id="33" name="矩形 32"/>
          <p:cNvSpPr/>
          <p:nvPr/>
        </p:nvSpPr>
        <p:spPr>
          <a:xfrm>
            <a:off x="1904" y="4299942"/>
            <a:ext cx="9142096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1"/>
          <p:cNvSpPr txBox="1">
            <a:spLocks noChangeArrowheads="1"/>
          </p:cNvSpPr>
          <p:nvPr/>
        </p:nvSpPr>
        <p:spPr bwMode="auto">
          <a:xfrm>
            <a:off x="635001" y="464344"/>
            <a:ext cx="7529513" cy="472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zh-CN" sz="20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 </a:t>
            </a:r>
            <a:r>
              <a:rPr lang="en-US" altLang="zh-CN" sz="20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某次篮球联赛共有十支队伍参赛，部分积分表如下：</a:t>
            </a:r>
          </a:p>
        </p:txBody>
      </p:sp>
      <p:graphicFrame>
        <p:nvGraphicFramePr>
          <p:cNvPr id="14609" name="Group 273"/>
          <p:cNvGraphicFramePr>
            <a:graphicFrameLocks noGrp="1"/>
          </p:cNvGraphicFramePr>
          <p:nvPr/>
        </p:nvGraphicFramePr>
        <p:xfrm>
          <a:off x="635001" y="1515666"/>
          <a:ext cx="7529513" cy="1460896"/>
        </p:xfrm>
        <a:graphic>
          <a:graphicData uri="http://schemas.openxmlformats.org/drawingml/2006/table">
            <a:tbl>
              <a:tblPr/>
              <a:tblGrid>
                <a:gridCol w="171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8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9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9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33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队名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比赛场次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胜场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负场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积分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5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32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0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18</a:t>
                      </a:r>
                      <a:endParaRPr kumimoji="1" lang="en-US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11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29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18</a:t>
                      </a:r>
                      <a:endParaRPr kumimoji="1" lang="en-US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27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346" name="文本框 3"/>
          <p:cNvSpPr txBox="1">
            <a:spLocks noChangeArrowheads="1"/>
          </p:cNvSpPr>
          <p:nvPr/>
        </p:nvSpPr>
        <p:spPr bwMode="auto">
          <a:xfrm>
            <a:off x="544513" y="3126582"/>
            <a:ext cx="8380412" cy="403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根据表格提供的信息，你能求出胜一场、负一场各积多少分吗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44514" y="3905250"/>
            <a:ext cx="8523287" cy="74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分析：关键信息是由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队的积分得出等量关系：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  胜场积分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负场积分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47675" y="778669"/>
            <a:ext cx="8521700" cy="74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解：由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队的得分可知，胜场积分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负场积分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=27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÷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9=3.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设胜一场积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分，则负一场积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(3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分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174750" y="1595438"/>
            <a:ext cx="31918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根据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队得分，可列方程为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067418" y="2057400"/>
            <a:ext cx="20249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SzPct val="80000"/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+4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(3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)=32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293813" y="2494360"/>
            <a:ext cx="23038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解得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=2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，则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=1.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14339" y="2886075"/>
            <a:ext cx="8523287" cy="403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答：胜一场积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分，则负一场积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分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14338" y="3462337"/>
            <a:ext cx="63401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想一想：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某队的胜场总积分能等于它的负场总积分吗？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898650" y="3931444"/>
            <a:ext cx="812800" cy="403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能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54038" y="4355306"/>
            <a:ext cx="6019597" cy="403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胜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6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场、负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12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场时，胜场总积分等于它的负场总积分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39763" y="963217"/>
            <a:ext cx="7524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某赛季篮球甲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联赛部分球队积分榜如下：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3316" name="Text Box 202"/>
          <p:cNvSpPr txBox="1">
            <a:spLocks noChangeArrowheads="1"/>
          </p:cNvSpPr>
          <p:nvPr/>
        </p:nvSpPr>
        <p:spPr bwMode="auto">
          <a:xfrm>
            <a:off x="584200" y="3370660"/>
            <a:ext cx="79311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(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列式表示积分与胜、负场数之间的数量关系；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(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某队的胜场总积分能等于它的负场总积分吗？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为什么？</a:t>
            </a:r>
            <a:endParaRPr lang="en-US" altLang="zh-CN" sz="20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4609" name="Group 273"/>
          <p:cNvGraphicFramePr>
            <a:graphicFrameLocks noGrp="1"/>
          </p:cNvGraphicFramePr>
          <p:nvPr/>
        </p:nvGraphicFramePr>
        <p:xfrm>
          <a:off x="784226" y="1418035"/>
          <a:ext cx="7529513" cy="1789510"/>
        </p:xfrm>
        <a:graphic>
          <a:graphicData uri="http://schemas.openxmlformats.org/drawingml/2006/table">
            <a:tbl>
              <a:tblPr/>
              <a:tblGrid>
                <a:gridCol w="171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8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9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9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33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队名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比赛场次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胜场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负场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积分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5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八一双鹿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22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40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0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北京首钢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22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36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9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浙江万马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22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29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5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沈部雄狮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22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22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22</a:t>
                      </a:r>
                    </a:p>
                  </a:txBody>
                  <a:tcPr marL="89996" marR="89996" marT="0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402" name="圆角矩形 31"/>
          <p:cNvSpPr>
            <a:spLocks noChangeArrowheads="1"/>
          </p:cNvSpPr>
          <p:nvPr/>
        </p:nvSpPr>
        <p:spPr bwMode="auto">
          <a:xfrm>
            <a:off x="639763" y="465535"/>
            <a:ext cx="1225550" cy="336947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做一做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26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26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26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26" end="5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26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98476" y="640557"/>
            <a:ext cx="7991475" cy="3519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解：观察积分榜，从最下面一行可知负一场积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algn="just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设胜一场积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分，从表中其他任何一行可以列</a:t>
            </a:r>
          </a:p>
          <a:p>
            <a:pPr algn="just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方程，求出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的值.  例如，从第一行得出方程：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18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1×4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由此得出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所以，负一场积1分，胜一场积2分.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(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如果一个队胜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场，则负 (22－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场，胜场积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分为2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，负场积分为22－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，总积分为：</a:t>
            </a:r>
            <a:endParaRPr lang="en-US" altLang="zh-CN" sz="2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2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(22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2"/>
          <p:cNvSpPr txBox="1">
            <a:spLocks noChangeArrowheads="1"/>
          </p:cNvSpPr>
          <p:nvPr/>
        </p:nvSpPr>
        <p:spPr bwMode="auto">
          <a:xfrm>
            <a:off x="436563" y="790575"/>
            <a:ext cx="8204200" cy="24992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(</a:t>
            </a:r>
            <a:r>
              <a:rPr lang="zh-CN" altLang="en-US" sz="20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) </a:t>
            </a:r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设一个队胜了</a:t>
            </a:r>
            <a:r>
              <a:rPr lang="en-US" altLang="zh-CN" sz="20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场，则负了(22－</a:t>
            </a:r>
            <a:r>
              <a:rPr lang="en-US" altLang="zh-CN" sz="20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zh-CN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)</a:t>
            </a:r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场，如果这个</a:t>
            </a:r>
          </a:p>
          <a:p>
            <a:pPr algn="just">
              <a:lnSpc>
                <a:spcPct val="120000"/>
              </a:lnSpc>
            </a:pPr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  队的胜场总积分等于负场总积分，则有方程：</a:t>
            </a:r>
            <a:endParaRPr lang="zh-CN" altLang="en-US" sz="20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                               2</a:t>
            </a:r>
            <a:r>
              <a:rPr lang="en-US" altLang="zh-CN" sz="20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x=</a:t>
            </a:r>
            <a:r>
              <a:rPr lang="en-US" altLang="zh-CN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22</a:t>
            </a:r>
            <a:r>
              <a:rPr lang="zh-CN" altLang="en-US" sz="2000" noProof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－</a:t>
            </a:r>
            <a:r>
              <a:rPr lang="en-US" altLang="zh-CN" sz="20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x.</a:t>
            </a:r>
          </a:p>
          <a:p>
            <a:pPr algn="just">
              <a:lnSpc>
                <a:spcPct val="200000"/>
              </a:lnSpc>
            </a:pPr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  解得</a:t>
            </a:r>
          </a:p>
          <a:p>
            <a:pPr algn="just">
              <a:lnSpc>
                <a:spcPct val="60000"/>
              </a:lnSpc>
            </a:pPr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  </a:t>
            </a:r>
            <a:endParaRPr lang="zh-CN" altLang="en-US" sz="20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9460" name="对象 19459"/>
          <p:cNvGraphicFramePr>
            <a:graphicFrameLocks noChangeAspect="1"/>
          </p:cNvGraphicFramePr>
          <p:nvPr/>
        </p:nvGraphicFramePr>
        <p:xfrm>
          <a:off x="1691680" y="2036419"/>
          <a:ext cx="1128712" cy="689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r:id="rId4" imgW="495300" imgH="393700" progId="Equation.DSMT4">
                  <p:embed/>
                </p:oleObj>
              </mc:Choice>
              <mc:Fallback>
                <p:oleObj r:id="rId4" imgW="495300" imgH="393700" progId="Equation.DSMT4">
                  <p:embed/>
                  <p:pic>
                    <p:nvPicPr>
                      <p:cNvPr id="0" name="对象 194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036419"/>
                        <a:ext cx="1128712" cy="689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组合 5"/>
          <p:cNvGrpSpPr/>
          <p:nvPr/>
        </p:nvGrpSpPr>
        <p:grpSpPr bwMode="auto">
          <a:xfrm>
            <a:off x="420688" y="2787769"/>
            <a:ext cx="8202612" cy="1454224"/>
            <a:chOff x="888" y="5288"/>
            <a:chExt cx="12919" cy="3055"/>
          </a:xfrm>
        </p:grpSpPr>
        <p:sp>
          <p:nvSpPr>
            <p:cNvPr id="18436" name="Text Box 2"/>
            <p:cNvSpPr txBox="1">
              <a:spLocks noChangeArrowheads="1"/>
            </p:cNvSpPr>
            <p:nvPr/>
          </p:nvSpPr>
          <p:spPr bwMode="auto">
            <a:xfrm>
              <a:off x="888" y="5702"/>
              <a:ext cx="12919" cy="2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just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其中，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胜场) 的值必须是整数，所以             不</a:t>
              </a:r>
            </a:p>
            <a:p>
              <a:pPr algn="just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符合实际.  由此可以判定没有哪个队伍的胜场总</a:t>
              </a:r>
            </a:p>
            <a:p>
              <a:pPr algn="just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积分等于负场总积分. </a:t>
              </a:r>
            </a:p>
          </p:txBody>
        </p:sp>
        <p:graphicFrame>
          <p:nvGraphicFramePr>
            <p:cNvPr id="18437" name="对象 2"/>
            <p:cNvGraphicFramePr>
              <a:graphicFrameLocks noChangeAspect="1"/>
            </p:cNvGraphicFramePr>
            <p:nvPr/>
          </p:nvGraphicFramePr>
          <p:xfrm>
            <a:off x="8107" y="5288"/>
            <a:ext cx="1641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0" r:id="rId6" imgW="457200" imgH="393700" progId="Equation.DSMT4">
                    <p:embed/>
                  </p:oleObj>
                </mc:Choice>
                <mc:Fallback>
                  <p:oleObj r:id="rId6" imgW="457200" imgH="393700" progId="Equation.DSMT4">
                    <p:embed/>
                    <p:pic>
                      <p:nvPicPr>
                        <p:cNvPr id="0" name="对象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07" y="5288"/>
                          <a:ext cx="1641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uiExpand="1" build="allAtOnce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/>
        </p:nvSpPr>
        <p:spPr bwMode="auto">
          <a:xfrm>
            <a:off x="538164" y="736998"/>
            <a:ext cx="8104187" cy="217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某球队参加比赛，开局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9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场保持不败，积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21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分，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比赛规则：胜一场得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3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分，平一场得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分，则该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队共胜                                                                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   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A. 4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场      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B. 5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场      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C. 6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场      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D. 7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场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846503" y="1824038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20484" name="文本框 3"/>
          <p:cNvSpPr txBox="1">
            <a:spLocks noChangeArrowheads="1"/>
          </p:cNvSpPr>
          <p:nvPr/>
        </p:nvSpPr>
        <p:spPr bwMode="auto">
          <a:xfrm>
            <a:off x="590550" y="2555082"/>
            <a:ext cx="8123238" cy="204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中国男篮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CBA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职业联赛的积分办法是：胜一场积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分，负一场积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分，某支球队参加了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12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场比赛，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总积分恰是所胜场数的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倍，则该球队共胜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____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场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000" dirty="0"/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868144" y="3548362"/>
            <a:ext cx="312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4"/>
          <p:cNvSpPr txBox="1">
            <a:spLocks noChangeArrowheads="1"/>
          </p:cNvSpPr>
          <p:nvPr/>
        </p:nvSpPr>
        <p:spPr bwMode="auto">
          <a:xfrm>
            <a:off x="508001" y="747713"/>
            <a:ext cx="8258175" cy="148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某次知识竞赛共20道题，每答对一题得8分，答错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或不答要扣3分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某选手在这次竞赛中共得 116 分，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那么他答对几道题？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828675" y="2427734"/>
            <a:ext cx="7867650" cy="203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解：设答对了 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道题，则有 (20－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道题答错或不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答，由题意得：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8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－(20－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)×3＝116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解得    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＝16.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答：他答对16道题．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247"/>
          <p:cNvGraphicFramePr>
            <a:graphicFrameLocks noGrp="1"/>
          </p:cNvGraphicFramePr>
          <p:nvPr/>
        </p:nvGraphicFramePr>
        <p:xfrm>
          <a:off x="814388" y="1626394"/>
          <a:ext cx="7632700" cy="2996020"/>
        </p:xfrm>
        <a:graphic>
          <a:graphicData uri="http://schemas.openxmlformats.org/drawingml/2006/table">
            <a:tbl>
              <a:tblPr/>
              <a:tblGrid>
                <a:gridCol w="1284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0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1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5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队名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比赛场次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胜场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负场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积分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前进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24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东方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24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光明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蓝天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雄鹰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21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远大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21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卫星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钢铁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0007" marR="9000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74651" y="635794"/>
            <a:ext cx="8393113" cy="79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把互动探究中积分榜的最后一行删去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如下表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，如何求出胜一场积几分，负一场积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82625" y="4296966"/>
            <a:ext cx="7850188" cy="3774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57201" y="482204"/>
            <a:ext cx="8137525" cy="329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解：可以求出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从雄鹰队或远大队的积分可以看出胜一场与负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一场共得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21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÷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7 = 3 (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分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，设每队胜一场积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分，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则负一场积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(3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分，根据前进队的信息可列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方程为：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                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10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+ 4(3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 = 24.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解得   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 2.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所以   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=1.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答：胜一场积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分，负一场积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分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6384926" y="3925489"/>
            <a:ext cx="2397125" cy="954931"/>
            <a:chOff x="9941" y="8243"/>
            <a:chExt cx="3777" cy="2004"/>
          </a:xfrm>
        </p:grpSpPr>
        <p:sp>
          <p:nvSpPr>
            <p:cNvPr id="23555" name="云形标注 2"/>
            <p:cNvSpPr>
              <a:spLocks noChangeArrowheads="1"/>
            </p:cNvSpPr>
            <p:nvPr/>
          </p:nvSpPr>
          <p:spPr bwMode="auto">
            <a:xfrm rot="21060000" flipV="1">
              <a:off x="9941" y="8243"/>
              <a:ext cx="3294" cy="1814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3556" name="文本框 3"/>
            <p:cNvSpPr txBox="1">
              <a:spLocks noChangeArrowheads="1"/>
            </p:cNvSpPr>
            <p:nvPr/>
          </p:nvSpPr>
          <p:spPr bwMode="auto">
            <a:xfrm>
              <a:off x="10146" y="8503"/>
              <a:ext cx="3572" cy="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你还有其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他的方法吗？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458" name="文本框 1"/>
          <p:cNvSpPr txBox="1">
            <a:spLocks noChangeArrowheads="1"/>
          </p:cNvSpPr>
          <p:nvPr/>
        </p:nvSpPr>
        <p:spPr bwMode="auto">
          <a:xfrm>
            <a:off x="620714" y="1145381"/>
            <a:ext cx="8040687" cy="24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1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1.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解决有关表格的问题时，首先要根据表格中给出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的相关信息，找出数量间的关系，然后再运用数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学知识解决问题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  <a:p>
            <a:pPr eaLnBrk="0" hangingPunct="0">
              <a:lnSpc>
                <a:spcPct val="110000"/>
              </a:lnSpc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eaLnBrk="0" hangingPunct="0">
              <a:lnSpc>
                <a:spcPct val="11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2.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用方程解决实际问题时，要注意检验方程的解是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否正确，且符合问题的实际意义．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4" y="910829"/>
            <a:ext cx="2708275" cy="475059"/>
            <a:chOff x="348" y="0"/>
            <a:chExt cx="4262" cy="998"/>
          </a:xfrm>
        </p:grpSpPr>
        <p:grpSp>
          <p:nvGrpSpPr>
            <p:cNvPr id="4098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4099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4100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</p:grpSp>
        <p:sp>
          <p:nvSpPr>
            <p:cNvPr id="4101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/>
          <p:nvPr/>
        </p:nvSpPr>
        <p:spPr>
          <a:xfrm>
            <a:off x="539751" y="1600200"/>
            <a:ext cx="8150225" cy="188057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1.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通过对实际问题的探究，认识到生活中数据信</a:t>
            </a:r>
            <a:r>
              <a:rPr lang="zh-CN" altLang="en-US" sz="2000" noProof="1" smtClean="0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息传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递形式的多样性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2.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会阅读、理解表格，并从表格中提取关键信息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  </a:t>
            </a:r>
            <a:r>
              <a:rPr lang="en-US" altLang="zh-CN" sz="2000" noProof="1" smtClean="0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(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重点、难点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)</a:t>
            </a:r>
            <a:endParaRPr lang="en-US" altLang="zh-CN" sz="2000" noProof="1"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3.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掌握解决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“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球赛积分表问题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”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的一般思路，并会</a:t>
            </a:r>
            <a:r>
              <a:rPr lang="zh-CN" altLang="en-US" sz="2000" noProof="1" smtClean="0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根据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方程的解的情况对实际问题作出判断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  (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重点</a:t>
            </a:r>
            <a:r>
              <a:rPr lang="zh-CN" altLang="en-US" sz="2000" noProof="1" smtClean="0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、</a:t>
            </a:r>
            <a:r>
              <a:rPr lang="zh-CN" altLang="en-US" sz="2000" noProof="1" smtClean="0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难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点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)</a:t>
            </a:r>
            <a:endParaRPr lang="en-US" altLang="zh-CN" sz="2000" noProof="1"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240000">
            <a:off x="746125" y="2264569"/>
            <a:ext cx="4103688" cy="2308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4" name="Picture 2" descr="D:\Program Files\360浏览器\360se6\Application\User Data\temp\300001143928130425242742240_95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480000">
            <a:off x="5284788" y="1088231"/>
            <a:ext cx="333375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文本框 2"/>
          <p:cNvSpPr txBox="1">
            <a:spLocks noChangeArrowheads="1"/>
          </p:cNvSpPr>
          <p:nvPr/>
        </p:nvSpPr>
        <p:spPr bwMode="auto">
          <a:xfrm>
            <a:off x="504826" y="1033879"/>
            <a:ext cx="44989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你喜欢看篮球比赛吗？你对篮球比赛中的积分规则有了解吗？</a:t>
            </a:r>
          </a:p>
        </p:txBody>
      </p:sp>
      <p:sp>
        <p:nvSpPr>
          <p:cNvPr id="5125" name="圆角矩形 31"/>
          <p:cNvSpPr>
            <a:spLocks noChangeArrowheads="1"/>
          </p:cNvSpPr>
          <p:nvPr/>
        </p:nvSpPr>
        <p:spPr bwMode="auto">
          <a:xfrm>
            <a:off x="504826" y="459581"/>
            <a:ext cx="1889125" cy="463154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情境引入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53578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6146" name="组合 6147"/>
          <p:cNvGrpSpPr/>
          <p:nvPr/>
        </p:nvGrpSpPr>
        <p:grpSpPr bwMode="auto">
          <a:xfrm>
            <a:off x="325439" y="184548"/>
            <a:ext cx="3203575" cy="800975"/>
            <a:chOff x="0" y="0"/>
            <a:chExt cx="5045" cy="1680"/>
          </a:xfrm>
        </p:grpSpPr>
        <p:sp>
          <p:nvSpPr>
            <p:cNvPr id="6147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6148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6149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150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168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比赛积分问题</a:t>
              </a:r>
            </a:p>
          </p:txBody>
        </p:sp>
        <p:sp>
          <p:nvSpPr>
            <p:cNvPr id="6151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graphicFrame>
        <p:nvGraphicFramePr>
          <p:cNvPr id="6217" name="Group 73"/>
          <p:cNvGraphicFramePr>
            <a:graphicFrameLocks noGrp="1"/>
          </p:cNvGraphicFramePr>
          <p:nvPr/>
        </p:nvGraphicFramePr>
        <p:xfrm>
          <a:off x="742950" y="1788319"/>
          <a:ext cx="7632700" cy="2997523"/>
        </p:xfrm>
        <a:graphic>
          <a:graphicData uri="http://schemas.openxmlformats.org/drawingml/2006/table">
            <a:tbl>
              <a:tblPr/>
              <a:tblGrid>
                <a:gridCol w="1284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0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2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57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队名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比赛场次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胜场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负场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积分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前进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24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东方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24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光明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蓝天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雄鹰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21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远大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21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卫星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钢铁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0000" marR="90000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9942" name="Text Box 5"/>
          <p:cNvSpPr txBox="1">
            <a:spLocks noChangeArrowheads="1"/>
          </p:cNvSpPr>
          <p:nvPr/>
        </p:nvSpPr>
        <p:spPr bwMode="auto">
          <a:xfrm>
            <a:off x="606426" y="1265635"/>
            <a:ext cx="4843463" cy="48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某次篮球联赛积分榜如下：</a:t>
            </a:r>
          </a:p>
        </p:txBody>
      </p:sp>
      <p:sp>
        <p:nvSpPr>
          <p:cNvPr id="6215" name="圆角矩形 31"/>
          <p:cNvSpPr>
            <a:spLocks noChangeArrowheads="1"/>
          </p:cNvSpPr>
          <p:nvPr/>
        </p:nvSpPr>
        <p:spPr bwMode="auto">
          <a:xfrm>
            <a:off x="671513" y="945356"/>
            <a:ext cx="1651000" cy="385763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互动探究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943" name="Group 247"/>
          <p:cNvGraphicFramePr>
            <a:graphicFrameLocks noGrp="1"/>
          </p:cNvGraphicFramePr>
          <p:nvPr/>
        </p:nvGraphicFramePr>
        <p:xfrm>
          <a:off x="428625" y="472679"/>
          <a:ext cx="4305300" cy="4264819"/>
        </p:xfrm>
        <a:graphic>
          <a:graphicData uri="http://schemas.openxmlformats.org/drawingml/2006/table">
            <a:tbl>
              <a:tblPr/>
              <a:tblGrid>
                <a:gridCol w="1000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8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8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8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25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队名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比赛场次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胜场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负场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积分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前进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2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东方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光明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3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蓝天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雄鹰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21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2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远大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21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8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卫星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钢铁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9918" name="Text Box 5"/>
          <p:cNvSpPr txBox="1">
            <a:spLocks noChangeArrowheads="1"/>
          </p:cNvSpPr>
          <p:nvPr/>
        </p:nvSpPr>
        <p:spPr bwMode="auto">
          <a:xfrm>
            <a:off x="4875213" y="795338"/>
            <a:ext cx="40624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000" b="1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你能从表格中了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解到哪些信息？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946" name="Text Box 250"/>
          <p:cNvSpPr txBox="1">
            <a:spLocks noChangeArrowheads="1"/>
          </p:cNvSpPr>
          <p:nvPr/>
        </p:nvSpPr>
        <p:spPr bwMode="auto">
          <a:xfrm>
            <a:off x="4875213" y="2678906"/>
            <a:ext cx="42656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每队胜场总积分＋负场总积分＝这个队的总积分；</a:t>
            </a:r>
            <a:endParaRPr lang="en-US" altLang="zh-CN" sz="2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947" name="Text Box 251"/>
          <p:cNvSpPr txBox="1">
            <a:spLocks noChangeArrowheads="1"/>
          </p:cNvSpPr>
          <p:nvPr/>
        </p:nvSpPr>
        <p:spPr bwMode="auto">
          <a:xfrm>
            <a:off x="4865689" y="1796654"/>
            <a:ext cx="41433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每队的胜场数＋负场数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＝这个队比赛场次；</a:t>
            </a:r>
            <a:endParaRPr lang="en-US" altLang="zh-CN" sz="2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948" name="Text Box 252"/>
          <p:cNvSpPr txBox="1">
            <a:spLocks noChangeArrowheads="1"/>
          </p:cNvSpPr>
          <p:nvPr/>
        </p:nvSpPr>
        <p:spPr bwMode="auto">
          <a:xfrm>
            <a:off x="4865689" y="3662363"/>
            <a:ext cx="45672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每队胜场总积分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胜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场得分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胜场数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46" grpId="0" bldLvl="0" animBg="1"/>
      <p:bldP spid="29947" grpId="0" bldLvl="0" animBg="1"/>
      <p:bldP spid="2994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6" name="Text Box 5"/>
          <p:cNvSpPr txBox="1">
            <a:spLocks noChangeArrowheads="1"/>
          </p:cNvSpPr>
          <p:nvPr/>
        </p:nvSpPr>
        <p:spPr bwMode="auto">
          <a:xfrm>
            <a:off x="5076826" y="1265635"/>
            <a:ext cx="3800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 b="1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你能从表格中看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出负一场积多少分吗？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850" name="Text Box 5"/>
          <p:cNvSpPr txBox="1">
            <a:spLocks noChangeArrowheads="1"/>
          </p:cNvSpPr>
          <p:nvPr/>
        </p:nvSpPr>
        <p:spPr bwMode="auto">
          <a:xfrm>
            <a:off x="5153025" y="2249091"/>
            <a:ext cx="3740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由钢铁队得分可知负一场积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29943" name="Group 247"/>
          <p:cNvGraphicFramePr>
            <a:graphicFrameLocks noGrp="1"/>
          </p:cNvGraphicFramePr>
          <p:nvPr/>
        </p:nvGraphicFramePr>
        <p:xfrm>
          <a:off x="428625" y="472679"/>
          <a:ext cx="4305300" cy="4264819"/>
        </p:xfrm>
        <a:graphic>
          <a:graphicData uri="http://schemas.openxmlformats.org/drawingml/2006/table">
            <a:tbl>
              <a:tblPr/>
              <a:tblGrid>
                <a:gridCol w="1000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8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8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8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25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队名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比赛场次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胜场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负场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积分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前进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2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东方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光明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3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蓝天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雄鹰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21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2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远大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21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8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卫星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钢铁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257" name="矩形 1"/>
          <p:cNvSpPr>
            <a:spLocks noChangeArrowheads="1"/>
          </p:cNvSpPr>
          <p:nvPr/>
        </p:nvSpPr>
        <p:spPr bwMode="auto">
          <a:xfrm>
            <a:off x="428626" y="4306491"/>
            <a:ext cx="4303713" cy="432197"/>
          </a:xfrm>
          <a:prstGeom prst="rect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0" grpId="0"/>
      <p:bldP spid="8257" grpId="0" animBg="1"/>
      <p:bldP spid="825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Line 121"/>
          <p:cNvSpPr>
            <a:spLocks noChangeShapeType="1"/>
          </p:cNvSpPr>
          <p:nvPr/>
        </p:nvSpPr>
        <p:spPr bwMode="auto">
          <a:xfrm>
            <a:off x="0" y="5036344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31815" name="Text Box 5"/>
          <p:cNvSpPr txBox="1">
            <a:spLocks noChangeArrowheads="1"/>
          </p:cNvSpPr>
          <p:nvPr/>
        </p:nvSpPr>
        <p:spPr bwMode="auto">
          <a:xfrm>
            <a:off x="5100639" y="479822"/>
            <a:ext cx="37734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000" b="1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0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你能进一步算出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胜一场积多少分吗？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1942" name="Text Box 5"/>
          <p:cNvSpPr txBox="1">
            <a:spLocks noChangeArrowheads="1"/>
          </p:cNvSpPr>
          <p:nvPr/>
        </p:nvSpPr>
        <p:spPr bwMode="auto">
          <a:xfrm>
            <a:off x="4818857" y="2294992"/>
            <a:ext cx="433705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解：设胜一场积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依题意，得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10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1×4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24.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解得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经检验，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符合题意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所以，胜一场积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29943" name="Group 247"/>
          <p:cNvGraphicFramePr>
            <a:graphicFrameLocks noGrp="1"/>
          </p:cNvGraphicFramePr>
          <p:nvPr/>
        </p:nvGraphicFramePr>
        <p:xfrm>
          <a:off x="357188" y="472679"/>
          <a:ext cx="4305300" cy="4264819"/>
        </p:xfrm>
        <a:graphic>
          <a:graphicData uri="http://schemas.openxmlformats.org/drawingml/2006/table">
            <a:tbl>
              <a:tblPr/>
              <a:tblGrid>
                <a:gridCol w="1000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8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8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8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25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队名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比赛场次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胜场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负场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积分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前进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2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东方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光明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3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蓝天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雄鹰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21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2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远大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21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8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卫星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钢铁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</a:pPr>
                      <a:r>
                        <a:rPr kumimoji="1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89987" marR="89987" marT="0" marB="0" anchor="ctr" anchorCtr="1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306" name="矩形 1"/>
          <p:cNvSpPr>
            <a:spLocks noChangeArrowheads="1"/>
          </p:cNvSpPr>
          <p:nvPr/>
        </p:nvSpPr>
        <p:spPr bwMode="auto">
          <a:xfrm>
            <a:off x="365126" y="1323975"/>
            <a:ext cx="4303713" cy="425054"/>
          </a:xfrm>
          <a:prstGeom prst="rect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186364" y="1273969"/>
            <a:ext cx="3546475" cy="923330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分析：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设胜一场积 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分，根据表中其他任何一行可以列方程求解，这里以第一行为例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2">
                                            <p:txEl>
                                              <p:charRg st="52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942">
                                            <p:txEl>
                                              <p:charRg st="52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2">
                                            <p:txEl>
                                              <p:charRg st="80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942">
                                            <p:txEl>
                                              <p:charRg st="80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2">
                                            <p:txEl>
                                              <p:charRg st="99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1942">
                                            <p:txEl>
                                              <p:charRg st="99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6" grpId="0" bldLvl="0" animBg="1"/>
      <p:bldP spid="3" grpId="0" animBg="1"/>
      <p:bldP spid="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34" name="Text Box 5"/>
          <p:cNvSpPr txBox="1">
            <a:spLocks noChangeArrowheads="1"/>
          </p:cNvSpPr>
          <p:nvPr/>
        </p:nvSpPr>
        <p:spPr bwMode="auto">
          <a:xfrm>
            <a:off x="560389" y="692944"/>
            <a:ext cx="7939087" cy="472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000" b="1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0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怎样用式子表示总积分与胜、负场数之间的关系？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32898" name="Text Box 5"/>
          <p:cNvSpPr txBox="1">
            <a:spLocks noChangeArrowheads="1"/>
          </p:cNvSpPr>
          <p:nvPr/>
        </p:nvSpPr>
        <p:spPr bwMode="auto">
          <a:xfrm>
            <a:off x="962026" y="1702594"/>
            <a:ext cx="7135813" cy="133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解：若一个队胜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场，则负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(14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场，胜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场积分为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，负场积分为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14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，总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积分为：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2899" name="Text Box 5"/>
          <p:cNvSpPr txBox="1">
            <a:spLocks noChangeArrowheads="1"/>
          </p:cNvSpPr>
          <p:nvPr/>
        </p:nvSpPr>
        <p:spPr bwMode="auto">
          <a:xfrm>
            <a:off x="1408114" y="2997994"/>
            <a:ext cx="4937125" cy="49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(14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=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+14.</a:t>
            </a:r>
          </a:p>
        </p:txBody>
      </p:sp>
      <p:sp>
        <p:nvSpPr>
          <p:cNvPr id="32900" name="Text Box 5"/>
          <p:cNvSpPr txBox="1">
            <a:spLocks noChangeArrowheads="1"/>
          </p:cNvSpPr>
          <p:nvPr/>
        </p:nvSpPr>
        <p:spPr bwMode="auto">
          <a:xfrm>
            <a:off x="1714500" y="3695700"/>
            <a:ext cx="5335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即胜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场的总积分为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+14)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2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34" grpId="0"/>
      <p:bldP spid="32899" grpId="0"/>
      <p:bldP spid="329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5"/>
          <p:cNvSpPr txBox="1">
            <a:spLocks noChangeArrowheads="1"/>
          </p:cNvSpPr>
          <p:nvPr/>
        </p:nvSpPr>
        <p:spPr bwMode="auto">
          <a:xfrm>
            <a:off x="2989263" y="4394597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 sz="2000">
              <a:latin typeface="宋体" panose="02010600030101010101" pitchFamily="2" charset="-122"/>
            </a:endParaRPr>
          </a:p>
        </p:txBody>
      </p:sp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574676" y="476250"/>
            <a:ext cx="77009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000" b="1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0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某队胜场总积分能等于它负场总积分吗？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33924" name="Text Box 5"/>
          <p:cNvSpPr txBox="1">
            <a:spLocks noChangeArrowheads="1"/>
          </p:cNvSpPr>
          <p:nvPr/>
        </p:nvSpPr>
        <p:spPr bwMode="auto">
          <a:xfrm>
            <a:off x="571501" y="1012031"/>
            <a:ext cx="75612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解：设一个队胜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场，则负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(14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场，</a:t>
            </a:r>
          </a:p>
        </p:txBody>
      </p:sp>
      <p:sp>
        <p:nvSpPr>
          <p:cNvPr id="33926" name="Text Box 5"/>
          <p:cNvSpPr txBox="1">
            <a:spLocks noChangeArrowheads="1"/>
          </p:cNvSpPr>
          <p:nvPr/>
        </p:nvSpPr>
        <p:spPr bwMode="auto">
          <a:xfrm>
            <a:off x="1290638" y="1549004"/>
            <a:ext cx="756126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依题意得</a:t>
            </a:r>
            <a:r>
              <a:rPr lang="en-US" altLang="zh-CN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  2</a:t>
            </a:r>
            <a:r>
              <a:rPr lang="en-US" altLang="zh-CN" sz="20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＝</a:t>
            </a:r>
            <a:r>
              <a:rPr lang="en-US" altLang="zh-CN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14</a:t>
            </a:r>
            <a:r>
              <a:rPr lang="zh-CN" altLang="en-US" sz="2000" noProof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－</a:t>
            </a:r>
            <a:r>
              <a:rPr lang="en-US" altLang="zh-CN" sz="20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x.</a:t>
            </a:r>
            <a:endParaRPr lang="en-US" altLang="zh-CN" sz="2000" i="1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289051" y="2028830"/>
            <a:ext cx="7559675" cy="658416"/>
            <a:chOff x="2481" y="4379"/>
            <a:chExt cx="11907" cy="1382"/>
          </a:xfrm>
        </p:grpSpPr>
        <p:sp>
          <p:nvSpPr>
            <p:cNvPr id="12294" name="Text Box 5"/>
            <p:cNvSpPr txBox="1">
              <a:spLocks noChangeArrowheads="1"/>
            </p:cNvSpPr>
            <p:nvPr/>
          </p:nvSpPr>
          <p:spPr bwMode="auto">
            <a:xfrm>
              <a:off x="2481" y="4650"/>
              <a:ext cx="11907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解得   </a:t>
              </a:r>
              <a:r>
                <a:rPr lang="zh-CN" altLang="en-US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  </a:t>
              </a:r>
              <a:r>
                <a:rPr lang="en-US" altLang="zh-CN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      </a:t>
              </a:r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12295" name="Object 133"/>
            <p:cNvGraphicFramePr>
              <a:graphicFrameLocks noChangeAspect="1"/>
            </p:cNvGraphicFramePr>
            <p:nvPr/>
          </p:nvGraphicFramePr>
          <p:xfrm>
            <a:off x="5724" y="4379"/>
            <a:ext cx="731" cy="1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2" r:id="rId3" imgW="203200" imgH="394335" progId="Equation.3">
                    <p:embed/>
                  </p:oleObj>
                </mc:Choice>
                <mc:Fallback>
                  <p:oleObj r:id="rId3" imgW="203200" imgH="394335" progId="Equation.3">
                    <p:embed/>
                    <p:pic>
                      <p:nvPicPr>
                        <p:cNvPr id="0" name="Object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24" y="4379"/>
                          <a:ext cx="731" cy="13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941" name="Text Box 149"/>
          <p:cNvSpPr txBox="1">
            <a:spLocks noChangeArrowheads="1"/>
          </p:cNvSpPr>
          <p:nvPr/>
        </p:nvSpPr>
        <p:spPr bwMode="auto">
          <a:xfrm>
            <a:off x="573088" y="4068366"/>
            <a:ext cx="81089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注意：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解决实际问题时，要考虑得到的结果是不是符合实际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" name="云形标注 8"/>
          <p:cNvSpPr/>
          <p:nvPr/>
        </p:nvSpPr>
        <p:spPr>
          <a:xfrm>
            <a:off x="5291138" y="1382316"/>
            <a:ext cx="2652712" cy="1156097"/>
          </a:xfrm>
          <a:prstGeom prst="cloudCallout">
            <a:avLst>
              <a:gd name="adj1" fmla="val -72020"/>
              <a:gd name="adj2" fmla="val 31458"/>
            </a:avLst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i="1" noProof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x </a:t>
            </a:r>
            <a:r>
              <a:rPr lang="zh-CN" altLang="en-US" noProof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表示什么量？它可以是分数吗？</a:t>
            </a:r>
            <a:endParaRPr lang="zh-CN" altLang="en-US" noProof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1360488" y="2571750"/>
            <a:ext cx="6253797" cy="1883540"/>
            <a:chOff x="2143" y="5401"/>
            <a:chExt cx="9849" cy="3954"/>
          </a:xfrm>
        </p:grpSpPr>
        <p:sp>
          <p:nvSpPr>
            <p:cNvPr id="12299" name="Text Box 5"/>
            <p:cNvSpPr txBox="1">
              <a:spLocks noChangeArrowheads="1"/>
            </p:cNvSpPr>
            <p:nvPr/>
          </p:nvSpPr>
          <p:spPr bwMode="auto">
            <a:xfrm>
              <a:off x="2143" y="5401"/>
              <a:ext cx="9849" cy="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x 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表示所胜的场数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，必须是整数，所以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x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      不符合实际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   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由此可以判定没有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哪个队的胜场总积分等于负场总积分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endPara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12300" name="Object 133"/>
            <p:cNvGraphicFramePr>
              <a:graphicFrameLocks noChangeAspect="1"/>
            </p:cNvGraphicFramePr>
            <p:nvPr/>
          </p:nvGraphicFramePr>
          <p:xfrm>
            <a:off x="3124" y="6358"/>
            <a:ext cx="731" cy="1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3" r:id="rId5" imgW="203200" imgH="394335" progId="Equation.3">
                    <p:embed/>
                  </p:oleObj>
                </mc:Choice>
                <mc:Fallback>
                  <p:oleObj r:id="rId5" imgW="203200" imgH="394335" progId="Equation.3">
                    <p:embed/>
                    <p:pic>
                      <p:nvPicPr>
                        <p:cNvPr id="0" name="Object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4" y="6358"/>
                          <a:ext cx="731" cy="13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1000"/>
                                        <p:tgtEl>
                                          <p:spTgt spid="33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24" grpId="0"/>
      <p:bldP spid="33926" grpId="0"/>
      <p:bldP spid="33941" grpId="0" bldLvl="0" animBg="1"/>
      <p:bldP spid="9" grpId="0" bldLvl="0" animBg="1"/>
    </p:bldLst>
  </p:timing>
</p:sld>
</file>

<file path=ppt/theme/theme1.xml><?xml version="1.0" encoding="utf-8"?>
<a:theme xmlns:a="http://schemas.openxmlformats.org/drawingml/2006/main" name="WWW.2PPT.COM&#10;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1738</Words>
  <Application>Microsoft Office PowerPoint</Application>
  <PresentationFormat>全屏显示(16:9)</PresentationFormat>
  <Paragraphs>403</Paragraphs>
  <Slides>19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方正姚体</vt:lpstr>
      <vt:lpstr>黑体</vt:lpstr>
      <vt:lpstr>隶书</vt:lpstr>
      <vt:lpstr>宋体</vt:lpstr>
      <vt:lpstr>微软雅黑</vt:lpstr>
      <vt:lpstr>Arial</vt:lpstr>
      <vt:lpstr>Times New Roman</vt:lpstr>
      <vt:lpstr>WWW.2PPT.COM
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2023-01-16T22:47:56Z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DB7DD5A4A40646AB8F1BB15588AB37A2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