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97" d="100"/>
        <a:sy n="9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F09B70-D3C6-45D4-84CC-4F8C4A4CEAE5}"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8D346F-C07E-411D-B7BE-E26E9C226C44}"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28D346F-C07E-411D-B7BE-E26E9C226C44}"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FC962907-B387-474D-AB5E-4DC3ADCCFBBE}"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F4F6ABC4-6B28-408B-95F9-1A57E4039E0C}"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ECA73ED0-5FCB-4977-B8BA-B3F31988843F}"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1C5284A1-BF0A-45D0-A76F-C090EEAE5B23}"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651EFBF7-49D8-409E-8834-B466AA7B14B1}"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273A312F-E355-42BD-B133-97123DF08938}"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CCE86C1C-11AF-48AE-88AC-88BB21909BFA}"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315A39E9-0698-4611-971B-D7ACA1DC2F52}"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B17C163B-5618-495E-B262-0E44B3D9C150}"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209059A1-EA17-4421-B389-6514E1DC26B5}"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EFA9B3AC-7262-44FE-9E14-106974F91A25}"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18DEF61-43D6-4BF4-90EE-E85CA1C653E4}"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2706" name="矩形 10"/>
          <p:cNvSpPr>
            <a:spLocks noChangeArrowheads="1"/>
          </p:cNvSpPr>
          <p:nvPr/>
        </p:nvSpPr>
        <p:spPr bwMode="auto">
          <a:xfrm>
            <a:off x="2743200" y="3352800"/>
            <a:ext cx="389722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 typeface="Arial" panose="020B0604020202020204" pitchFamily="34" charset="0"/>
              <a:buNone/>
            </a:pPr>
            <a:r>
              <a:rPr lang="zh-CN" altLang="en-US" sz="4800" b="1" dirty="0" smtClean="0">
                <a:solidFill>
                  <a:srgbClr val="000000"/>
                </a:solidFill>
                <a:effectLst>
                  <a:outerShdw blurRad="38100" dist="38100" dir="2700000" algn="tl">
                    <a:srgbClr val="000000">
                      <a:alpha val="43137"/>
                    </a:srgbClr>
                  </a:outerShdw>
                </a:effectLst>
                <a:latin typeface="Times New Roman" panose="02020603050405020304" pitchFamily="18" charset="0"/>
              </a:rPr>
              <a:t>单</a:t>
            </a:r>
            <a:r>
              <a:rPr lang="zh-CN" altLang="en-US" sz="4800" b="1" dirty="0">
                <a:solidFill>
                  <a:srgbClr val="000000"/>
                </a:solidFill>
                <a:effectLst>
                  <a:outerShdw blurRad="38100" dist="38100" dir="2700000" algn="tl">
                    <a:srgbClr val="000000">
                      <a:alpha val="43137"/>
                    </a:srgbClr>
                  </a:outerShdw>
                </a:effectLst>
                <a:latin typeface="Times New Roman" panose="02020603050405020304" pitchFamily="18" charset="0"/>
              </a:rPr>
              <a:t>元能力测试</a:t>
            </a:r>
          </a:p>
        </p:txBody>
      </p:sp>
      <p:sp>
        <p:nvSpPr>
          <p:cNvPr id="72707" name="矩形 8"/>
          <p:cNvSpPr>
            <a:spLocks noChangeArrowheads="1"/>
          </p:cNvSpPr>
          <p:nvPr/>
        </p:nvSpPr>
        <p:spPr bwMode="auto">
          <a:xfrm>
            <a:off x="-12700" y="1143000"/>
            <a:ext cx="9156700"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Font typeface="Arial" panose="020B0604020202020204" pitchFamily="34" charset="0"/>
              <a:buNone/>
            </a:pPr>
            <a:r>
              <a:rPr lang="en-US" altLang="zh-CN" sz="6000" b="1" dirty="0">
                <a:solidFill>
                  <a:srgbClr val="C00000"/>
                </a:solidFill>
                <a:latin typeface="Calibri" panose="020F0502020204030204" pitchFamily="34" charset="0"/>
              </a:rPr>
              <a:t>Unit </a:t>
            </a:r>
            <a:r>
              <a:rPr lang="en-US" altLang="zh-CN" sz="6000" b="1" dirty="0" smtClean="0">
                <a:solidFill>
                  <a:srgbClr val="C00000"/>
                </a:solidFill>
                <a:latin typeface="Calibri" panose="020F0502020204030204" pitchFamily="34" charset="0"/>
              </a:rPr>
              <a:t>2</a:t>
            </a:r>
          </a:p>
          <a:p>
            <a:pPr>
              <a:buFont typeface="Arial" panose="020B0604020202020204" pitchFamily="34" charset="0"/>
              <a:buNone/>
            </a:pPr>
            <a:r>
              <a:rPr lang="en-US" altLang="zh-CN" sz="4400" b="1" spc="-150" dirty="0" smtClean="0"/>
              <a:t>What </a:t>
            </a:r>
            <a:r>
              <a:rPr lang="en-US" altLang="zh-CN" sz="4400" b="1" spc="-150" dirty="0"/>
              <a:t>time do you go to school?</a:t>
            </a:r>
          </a:p>
        </p:txBody>
      </p:sp>
      <p:sp>
        <p:nvSpPr>
          <p:cNvPr id="4" name="矩形 3"/>
          <p:cNvSpPr/>
          <p:nvPr/>
        </p:nvSpPr>
        <p:spPr>
          <a:xfrm>
            <a:off x="2707145" y="5410200"/>
            <a:ext cx="3812262" cy="566309"/>
          </a:xfrm>
          <a:prstGeom prst="rect">
            <a:avLst/>
          </a:prstGeom>
        </p:spPr>
        <p:txBody>
          <a:bodyPr wrap="none">
            <a:spAutoFit/>
          </a:bodyPr>
          <a:lstStyle/>
          <a:p>
            <a:pPr marL="342900" lvl="0" indent="-342900"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22" name="文本框 99"/>
          <p:cNvSpPr txBox="1">
            <a:spLocks noChangeArrowheads="1"/>
          </p:cNvSpPr>
          <p:nvPr/>
        </p:nvSpPr>
        <p:spPr bwMode="auto">
          <a:xfrm>
            <a:off x="250825" y="476250"/>
            <a:ext cx="8805863"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66700"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dirty="0">
                <a:solidFill>
                  <a:srgbClr val="000000"/>
                </a:solidFill>
                <a:latin typeface="Times New Roman" panose="02020603050405020304" pitchFamily="18" charset="0"/>
              </a:rPr>
              <a:t>"Can we help you?” “No, thanks.” the woman says, but</a:t>
            </a:r>
            <a:r>
              <a:rPr lang="en-US" altLang="zh-CN" sz="3200" u="sng" dirty="0">
                <a:solidFill>
                  <a:srgbClr val="000000"/>
                </a:solidFill>
                <a:latin typeface="Times New Roman" panose="02020603050405020304" pitchFamily="18" charset="0"/>
              </a:rPr>
              <a:t>   29   </a:t>
            </a:r>
            <a:r>
              <a:rPr lang="en-US" altLang="zh-CN" sz="3200" dirty="0">
                <a:solidFill>
                  <a:srgbClr val="000000"/>
                </a:solidFill>
                <a:latin typeface="Times New Roman" panose="02020603050405020304" pitchFamily="18" charset="0"/>
              </a:rPr>
              <a:t>doesn't stop running. “My husband and I always</a:t>
            </a:r>
            <a:r>
              <a:rPr lang="en-US" altLang="zh-CN" sz="3200" u="sng" dirty="0">
                <a:solidFill>
                  <a:srgbClr val="000000"/>
                </a:solidFill>
                <a:latin typeface="Times New Roman" panose="02020603050405020304" pitchFamily="18" charset="0"/>
              </a:rPr>
              <a:t>   30  </a:t>
            </a:r>
            <a:r>
              <a:rPr lang="en-US" altLang="zh-CN" sz="3200" dirty="0">
                <a:solidFill>
                  <a:srgbClr val="000000"/>
                </a:solidFill>
                <a:latin typeface="Times New Roman" panose="02020603050405020304" pitchFamily="18" charset="0"/>
              </a:rPr>
              <a:t> home after the film, and the last one washes the dishes at home!”</a:t>
            </a:r>
          </a:p>
          <a:p>
            <a:pPr>
              <a:buFont typeface="Arial" panose="020B0604020202020204" pitchFamily="34" charset="0"/>
              <a:buNone/>
            </a:pPr>
            <a:endParaRPr lang="en-US" altLang="zh-CN" sz="32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2946" name="文本框 99"/>
          <p:cNvSpPr txBox="1">
            <a:spLocks noChangeArrowheads="1"/>
          </p:cNvSpPr>
          <p:nvPr/>
        </p:nvSpPr>
        <p:spPr bwMode="auto">
          <a:xfrm>
            <a:off x="250825" y="457200"/>
            <a:ext cx="8805863"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66700"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dirty="0" smtClean="0">
                <a:solidFill>
                  <a:srgbClr val="000000"/>
                </a:solidFill>
                <a:latin typeface="Times New Roman" panose="02020603050405020304" pitchFamily="18" charset="0"/>
                <a:cs typeface="Times New Roman" panose="02020603050405020304" pitchFamily="18" charset="0"/>
              </a:rPr>
              <a:t>(   </a:t>
            </a:r>
            <a:r>
              <a:rPr lang="en-US" altLang="zh-CN" sz="3200" dirty="0">
                <a:solidFill>
                  <a:srgbClr val="000000"/>
                </a:solidFill>
                <a:latin typeface="Times New Roman" panose="02020603050405020304" pitchFamily="18" charset="0"/>
                <a:cs typeface="Times New Roman" panose="02020603050405020304" pitchFamily="18" charset="0"/>
              </a:rPr>
              <a:t>) 21. A. to   	</a:t>
            </a:r>
            <a:r>
              <a:rPr lang="en-US" altLang="zh-CN" sz="3200" dirty="0" smtClean="0">
                <a:solidFill>
                  <a:srgbClr val="000000"/>
                </a:solidFill>
                <a:latin typeface="Times New Roman" panose="02020603050405020304" pitchFamily="18" charset="0"/>
                <a:cs typeface="Times New Roman" panose="02020603050405020304" pitchFamily="18" charset="0"/>
              </a:rPr>
              <a:t>B</a:t>
            </a:r>
            <a:r>
              <a:rPr lang="en-US" altLang="zh-CN" sz="3200" dirty="0">
                <a:solidFill>
                  <a:srgbClr val="000000"/>
                </a:solidFill>
                <a:latin typeface="Times New Roman" panose="02020603050405020304" pitchFamily="18" charset="0"/>
                <a:cs typeface="Times New Roman" panose="02020603050405020304" pitchFamily="18" charset="0"/>
              </a:rPr>
              <a:t>. in   </a:t>
            </a:r>
            <a:r>
              <a:rPr lang="en-US" altLang="zh-CN" sz="3200" dirty="0" smtClean="0">
                <a:solidFill>
                  <a:srgbClr val="000000"/>
                </a:solidFill>
                <a:latin typeface="Times New Roman" panose="02020603050405020304" pitchFamily="18" charset="0"/>
                <a:cs typeface="Times New Roman" panose="02020603050405020304" pitchFamily="18" charset="0"/>
              </a:rPr>
              <a:t>C</a:t>
            </a:r>
            <a:r>
              <a:rPr lang="en-US" altLang="zh-CN" sz="3200" dirty="0">
                <a:solidFill>
                  <a:srgbClr val="000000"/>
                </a:solidFill>
                <a:latin typeface="Times New Roman" panose="02020603050405020304" pitchFamily="18" charset="0"/>
                <a:cs typeface="Times New Roman" panose="02020603050405020304" pitchFamily="18" charset="0"/>
              </a:rPr>
              <a:t>. from   </a:t>
            </a:r>
            <a:r>
              <a:rPr lang="en-US" altLang="zh-CN" sz="3200" dirty="0" smtClean="0">
                <a:solidFill>
                  <a:srgbClr val="000000"/>
                </a:solidFill>
                <a:latin typeface="Times New Roman" panose="02020603050405020304" pitchFamily="18" charset="0"/>
                <a:cs typeface="Times New Roman" panose="02020603050405020304" pitchFamily="18" charset="0"/>
              </a:rPr>
              <a:t>D</a:t>
            </a:r>
            <a:r>
              <a:rPr lang="en-US" altLang="zh-CN" sz="3200" dirty="0">
                <a:solidFill>
                  <a:srgbClr val="000000"/>
                </a:solidFill>
                <a:latin typeface="Times New Roman" panose="02020603050405020304" pitchFamily="18" charset="0"/>
                <a:cs typeface="Times New Roman" panose="02020603050405020304" pitchFamily="18" charset="0"/>
              </a:rPr>
              <a:t>. at</a:t>
            </a:r>
          </a:p>
          <a:p>
            <a:pPr>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   ) 22. A. Listen   B. Listen to  C. Hear D. Hear of</a:t>
            </a:r>
          </a:p>
          <a:p>
            <a:pPr>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   ) 23. A. sees    </a:t>
            </a:r>
            <a:r>
              <a:rPr lang="en-US" altLang="zh-CN" sz="3200" dirty="0" smtClean="0">
                <a:solidFill>
                  <a:srgbClr val="000000"/>
                </a:solidFill>
                <a:latin typeface="Times New Roman" panose="02020603050405020304" pitchFamily="18" charset="0"/>
                <a:cs typeface="Times New Roman" panose="02020603050405020304" pitchFamily="18" charset="0"/>
              </a:rPr>
              <a:t>B</a:t>
            </a:r>
            <a:r>
              <a:rPr lang="en-US" altLang="zh-CN" sz="3200" dirty="0">
                <a:solidFill>
                  <a:srgbClr val="000000"/>
                </a:solidFill>
                <a:latin typeface="Times New Roman" panose="02020603050405020304" pitchFamily="18" charset="0"/>
                <a:cs typeface="Times New Roman" panose="02020603050405020304" pitchFamily="18" charset="0"/>
              </a:rPr>
              <a:t>. look      C. visit 	  </a:t>
            </a:r>
            <a:r>
              <a:rPr lang="en-US" altLang="zh-CN" sz="3200" dirty="0" smtClean="0">
                <a:solidFill>
                  <a:srgbClr val="000000"/>
                </a:solidFill>
                <a:latin typeface="Times New Roman" panose="02020603050405020304" pitchFamily="18" charset="0"/>
                <a:cs typeface="Times New Roman" panose="02020603050405020304" pitchFamily="18" charset="0"/>
              </a:rPr>
              <a:t>D</a:t>
            </a:r>
            <a:r>
              <a:rPr lang="en-US" altLang="zh-CN" sz="3200" dirty="0">
                <a:solidFill>
                  <a:srgbClr val="000000"/>
                </a:solidFill>
                <a:latin typeface="Times New Roman" panose="02020603050405020304" pitchFamily="18" charset="0"/>
                <a:cs typeface="Times New Roman" panose="02020603050405020304" pitchFamily="18" charset="0"/>
              </a:rPr>
              <a:t>. watch</a:t>
            </a:r>
          </a:p>
          <a:p>
            <a:pPr>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   ) 24. A. at        </a:t>
            </a:r>
            <a:r>
              <a:rPr lang="en-US" altLang="zh-CN" sz="3200" dirty="0" smtClean="0">
                <a:solidFill>
                  <a:srgbClr val="000000"/>
                </a:solidFill>
                <a:latin typeface="Times New Roman" panose="02020603050405020304" pitchFamily="18" charset="0"/>
                <a:cs typeface="Times New Roman" panose="02020603050405020304" pitchFamily="18" charset="0"/>
              </a:rPr>
              <a:t>B</a:t>
            </a:r>
            <a:r>
              <a:rPr lang="en-US" altLang="zh-CN" sz="3200" dirty="0">
                <a:solidFill>
                  <a:srgbClr val="000000"/>
                </a:solidFill>
                <a:latin typeface="Times New Roman" panose="02020603050405020304" pitchFamily="18" charset="0"/>
                <a:cs typeface="Times New Roman" panose="02020603050405020304" pitchFamily="18" charset="0"/>
              </a:rPr>
              <a:t>. across   C. in   	  </a:t>
            </a:r>
            <a:r>
              <a:rPr lang="en-US" altLang="zh-CN" sz="3200" dirty="0" smtClean="0">
                <a:solidFill>
                  <a:srgbClr val="000000"/>
                </a:solidFill>
                <a:latin typeface="Times New Roman" panose="02020603050405020304" pitchFamily="18" charset="0"/>
                <a:cs typeface="Times New Roman" panose="02020603050405020304" pitchFamily="18" charset="0"/>
              </a:rPr>
              <a:t>D</a:t>
            </a:r>
            <a:r>
              <a:rPr lang="en-US" altLang="zh-CN" sz="3200" dirty="0">
                <a:solidFill>
                  <a:srgbClr val="000000"/>
                </a:solidFill>
                <a:latin typeface="Times New Roman" panose="02020603050405020304" pitchFamily="18" charset="0"/>
                <a:cs typeface="Times New Roman" panose="02020603050405020304" pitchFamily="18" charset="0"/>
              </a:rPr>
              <a:t>. to</a:t>
            </a:r>
          </a:p>
          <a:p>
            <a:pPr>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   ) 25. A. am   </a:t>
            </a:r>
            <a:r>
              <a:rPr lang="en-US" altLang="zh-CN" sz="3200" dirty="0" smtClean="0">
                <a:solidFill>
                  <a:srgbClr val="000000"/>
                </a:solidFill>
                <a:latin typeface="Times New Roman" panose="02020603050405020304" pitchFamily="18" charset="0"/>
                <a:cs typeface="Times New Roman" panose="02020603050405020304" pitchFamily="18" charset="0"/>
              </a:rPr>
              <a:t>  B</a:t>
            </a:r>
            <a:r>
              <a:rPr lang="en-US" altLang="zh-CN" sz="3200" dirty="0">
                <a:solidFill>
                  <a:srgbClr val="000000"/>
                </a:solidFill>
                <a:latin typeface="Times New Roman" panose="02020603050405020304" pitchFamily="18" charset="0"/>
                <a:cs typeface="Times New Roman" panose="02020603050405020304" pitchFamily="18" charset="0"/>
              </a:rPr>
              <a:t>. is    	   C. are    	   D. be</a:t>
            </a:r>
          </a:p>
          <a:p>
            <a:pPr>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   ) 26. A. a    	   B. an    	   C. the    	   </a:t>
            </a:r>
            <a:r>
              <a:rPr lang="en-US" altLang="zh-CN" sz="3200" dirty="0" smtClean="0">
                <a:solidFill>
                  <a:srgbClr val="000000"/>
                </a:solidFill>
                <a:latin typeface="Times New Roman" panose="02020603050405020304" pitchFamily="18" charset="0"/>
                <a:cs typeface="Times New Roman" panose="02020603050405020304" pitchFamily="18" charset="0"/>
              </a:rPr>
              <a:t> </a:t>
            </a:r>
            <a:r>
              <a:rPr lang="en-US" altLang="zh-CN" sz="3200" dirty="0">
                <a:solidFill>
                  <a:srgbClr val="000000"/>
                </a:solidFill>
                <a:latin typeface="Times New Roman" panose="02020603050405020304" pitchFamily="18" charset="0"/>
                <a:cs typeface="Times New Roman" panose="02020603050405020304" pitchFamily="18" charset="0"/>
              </a:rPr>
              <a:t>D. /</a:t>
            </a:r>
          </a:p>
          <a:p>
            <a:pPr>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   ) 27. A. Everyone	         </a:t>
            </a:r>
            <a:r>
              <a:rPr lang="en-US" altLang="zh-CN" sz="3200" dirty="0" smtClean="0">
                <a:solidFill>
                  <a:srgbClr val="000000"/>
                </a:solidFill>
                <a:latin typeface="Times New Roman" panose="02020603050405020304" pitchFamily="18" charset="0"/>
                <a:cs typeface="Times New Roman" panose="02020603050405020304" pitchFamily="18" charset="0"/>
              </a:rPr>
              <a:t>B</a:t>
            </a:r>
            <a:r>
              <a:rPr lang="en-US" altLang="zh-CN" sz="3200" dirty="0">
                <a:solidFill>
                  <a:srgbClr val="000000"/>
                </a:solidFill>
                <a:latin typeface="Times New Roman" panose="02020603050405020304" pitchFamily="18" charset="0"/>
                <a:cs typeface="Times New Roman" panose="02020603050405020304" pitchFamily="18" charset="0"/>
              </a:rPr>
              <a:t>. Nobody	 </a:t>
            </a:r>
          </a:p>
          <a:p>
            <a:pPr>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          C. Every one		</a:t>
            </a:r>
            <a:r>
              <a:rPr lang="en-US" altLang="zh-CN" sz="3200" dirty="0" smtClean="0">
                <a:solidFill>
                  <a:srgbClr val="000000"/>
                </a:solidFill>
                <a:latin typeface="Times New Roman" panose="02020603050405020304" pitchFamily="18" charset="0"/>
                <a:cs typeface="Times New Roman" panose="02020603050405020304" pitchFamily="18" charset="0"/>
              </a:rPr>
              <a:t>D</a:t>
            </a:r>
            <a:r>
              <a:rPr lang="en-US" altLang="zh-CN" sz="3200" dirty="0">
                <a:solidFill>
                  <a:srgbClr val="000000"/>
                </a:solidFill>
                <a:latin typeface="Times New Roman" panose="02020603050405020304" pitchFamily="18" charset="0"/>
                <a:cs typeface="Times New Roman" panose="02020603050405020304" pitchFamily="18" charset="0"/>
              </a:rPr>
              <a:t>. Any body</a:t>
            </a:r>
          </a:p>
          <a:p>
            <a:pPr>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   ) 28. A. buy    B. buys   </a:t>
            </a:r>
            <a:r>
              <a:rPr lang="en-US" altLang="zh-CN" sz="3200" dirty="0" smtClean="0">
                <a:solidFill>
                  <a:srgbClr val="000000"/>
                </a:solidFill>
                <a:latin typeface="Times New Roman" panose="02020603050405020304" pitchFamily="18" charset="0"/>
                <a:cs typeface="Times New Roman" panose="02020603050405020304" pitchFamily="18" charset="0"/>
              </a:rPr>
              <a:t>C</a:t>
            </a:r>
            <a:r>
              <a:rPr lang="en-US" altLang="zh-CN" sz="3200" dirty="0">
                <a:solidFill>
                  <a:srgbClr val="000000"/>
                </a:solidFill>
                <a:latin typeface="Times New Roman" panose="02020603050405020304" pitchFamily="18" charset="0"/>
                <a:cs typeface="Times New Roman" panose="02020603050405020304" pitchFamily="18" charset="0"/>
              </a:rPr>
              <a:t>. to buy    D. buying</a:t>
            </a:r>
          </a:p>
          <a:p>
            <a:pPr>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   ) 29. A. to    B. </a:t>
            </a:r>
            <a:r>
              <a:rPr lang="en-US" altLang="zh-CN" sz="3200" dirty="0">
                <a:solidFill>
                  <a:srgbClr val="000000"/>
                </a:solidFill>
                <a:latin typeface="Times New Roman" panose="02020603050405020304" pitchFamily="18" charset="0"/>
              </a:rPr>
              <a:t>on</a:t>
            </a:r>
            <a:r>
              <a:rPr lang="en-US" altLang="zh-CN" sz="3200" dirty="0">
                <a:solidFill>
                  <a:srgbClr val="000000"/>
                </a:solidFill>
                <a:latin typeface="Times New Roman" panose="02020603050405020304" pitchFamily="18" charset="0"/>
                <a:cs typeface="Times New Roman" panose="02020603050405020304" pitchFamily="18" charset="0"/>
              </a:rPr>
              <a:t>    </a:t>
            </a:r>
            <a:r>
              <a:rPr lang="en-US" altLang="zh-CN" sz="3200" dirty="0" smtClean="0">
                <a:solidFill>
                  <a:srgbClr val="000000"/>
                </a:solidFill>
                <a:latin typeface="Times New Roman" panose="02020603050405020304" pitchFamily="18" charset="0"/>
                <a:cs typeface="Times New Roman" panose="02020603050405020304" pitchFamily="18" charset="0"/>
              </a:rPr>
              <a:t>C</a:t>
            </a:r>
            <a:r>
              <a:rPr lang="en-US" altLang="zh-CN" sz="3200" dirty="0">
                <a:solidFill>
                  <a:srgbClr val="000000"/>
                </a:solidFill>
                <a:latin typeface="Times New Roman" panose="02020603050405020304" pitchFamily="18" charset="0"/>
                <a:cs typeface="Times New Roman" panose="02020603050405020304" pitchFamily="18" charset="0"/>
              </a:rPr>
              <a:t>. </a:t>
            </a:r>
            <a:r>
              <a:rPr lang="en-US" altLang="zh-CN" sz="3200" dirty="0">
                <a:solidFill>
                  <a:srgbClr val="000000"/>
                </a:solidFill>
                <a:latin typeface="Times New Roman" panose="02020603050405020304" pitchFamily="18" charset="0"/>
              </a:rPr>
              <a:t>off</a:t>
            </a:r>
            <a:r>
              <a:rPr lang="en-US" altLang="zh-CN" sz="3200" dirty="0">
                <a:solidFill>
                  <a:srgbClr val="000000"/>
                </a:solidFill>
                <a:latin typeface="Times New Roman" panose="02020603050405020304" pitchFamily="18" charset="0"/>
                <a:cs typeface="Times New Roman" panose="02020603050405020304" pitchFamily="18" charset="0"/>
              </a:rPr>
              <a:t>   	</a:t>
            </a:r>
            <a:r>
              <a:rPr lang="en-US" altLang="zh-CN" sz="3200" dirty="0" smtClean="0">
                <a:solidFill>
                  <a:srgbClr val="000000"/>
                </a:solidFill>
                <a:latin typeface="Times New Roman" panose="02020603050405020304" pitchFamily="18" charset="0"/>
                <a:cs typeface="Times New Roman" panose="02020603050405020304" pitchFamily="18" charset="0"/>
              </a:rPr>
              <a:t>D</a:t>
            </a:r>
            <a:r>
              <a:rPr lang="en-US" altLang="zh-CN" sz="3200" dirty="0">
                <a:solidFill>
                  <a:srgbClr val="000000"/>
                </a:solidFill>
                <a:latin typeface="Times New Roman" panose="02020603050405020304" pitchFamily="18" charset="0"/>
                <a:cs typeface="Times New Roman" panose="02020603050405020304" pitchFamily="18" charset="0"/>
              </a:rPr>
              <a:t>. for</a:t>
            </a:r>
          </a:p>
          <a:p>
            <a:pPr>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   ) 30. A. have fun   </a:t>
            </a:r>
            <a:r>
              <a:rPr lang="en-US" altLang="zh-CN" sz="3200" dirty="0" smtClean="0">
                <a:solidFill>
                  <a:srgbClr val="000000"/>
                </a:solidFill>
                <a:latin typeface="Times New Roman" panose="02020603050405020304" pitchFamily="18" charset="0"/>
                <a:cs typeface="Times New Roman" panose="02020603050405020304" pitchFamily="18" charset="0"/>
              </a:rPr>
              <a:t>B</a:t>
            </a:r>
            <a:r>
              <a:rPr lang="en-US" altLang="zh-CN" sz="3200" dirty="0">
                <a:solidFill>
                  <a:srgbClr val="000000"/>
                </a:solidFill>
                <a:latin typeface="Times New Roman" panose="02020603050405020304" pitchFamily="18" charset="0"/>
                <a:cs typeface="Times New Roman" panose="02020603050405020304" pitchFamily="18" charset="0"/>
              </a:rPr>
              <a:t>. have some funs    </a:t>
            </a:r>
          </a:p>
          <a:p>
            <a:pPr>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            C. have a fun    </a:t>
            </a:r>
            <a:r>
              <a:rPr lang="en-US" altLang="zh-CN" sz="3200" dirty="0" smtClean="0">
                <a:solidFill>
                  <a:srgbClr val="000000"/>
                </a:solidFill>
                <a:latin typeface="Times New Roman" panose="02020603050405020304" pitchFamily="18" charset="0"/>
                <a:cs typeface="Times New Roman" panose="02020603050405020304" pitchFamily="18" charset="0"/>
              </a:rPr>
              <a:t>D</a:t>
            </a:r>
            <a:r>
              <a:rPr lang="en-US" altLang="zh-CN" sz="3200" dirty="0">
                <a:solidFill>
                  <a:srgbClr val="000000"/>
                </a:solidFill>
                <a:latin typeface="Times New Roman" panose="02020603050405020304" pitchFamily="18" charset="0"/>
                <a:cs typeface="Times New Roman" panose="02020603050405020304" pitchFamily="18" charset="0"/>
              </a:rPr>
              <a:t>. has some funs</a:t>
            </a:r>
            <a:endParaRPr lang="en-US" altLang="zh-CN" sz="3200" dirty="0">
              <a:latin typeface="Times New Roman" panose="02020603050405020304" pitchFamily="18" charset="0"/>
            </a:endParaRPr>
          </a:p>
        </p:txBody>
      </p:sp>
      <p:sp>
        <p:nvSpPr>
          <p:cNvPr id="82947" name="TextBox 14"/>
          <p:cNvSpPr txBox="1">
            <a:spLocks noChangeArrowheads="1"/>
          </p:cNvSpPr>
          <p:nvPr/>
        </p:nvSpPr>
        <p:spPr bwMode="auto">
          <a:xfrm>
            <a:off x="681038" y="477838"/>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B</a:t>
            </a:r>
          </a:p>
        </p:txBody>
      </p:sp>
      <p:sp>
        <p:nvSpPr>
          <p:cNvPr id="82948" name="TextBox 14"/>
          <p:cNvSpPr txBox="1">
            <a:spLocks noChangeArrowheads="1"/>
          </p:cNvSpPr>
          <p:nvPr/>
        </p:nvSpPr>
        <p:spPr bwMode="auto">
          <a:xfrm>
            <a:off x="681038" y="1054100"/>
            <a:ext cx="7191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C</a:t>
            </a:r>
          </a:p>
        </p:txBody>
      </p:sp>
      <p:sp>
        <p:nvSpPr>
          <p:cNvPr id="82949" name="TextBox 14"/>
          <p:cNvSpPr txBox="1">
            <a:spLocks noChangeArrowheads="1"/>
          </p:cNvSpPr>
          <p:nvPr/>
        </p:nvSpPr>
        <p:spPr bwMode="auto">
          <a:xfrm>
            <a:off x="681038" y="1558925"/>
            <a:ext cx="7191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A</a:t>
            </a:r>
          </a:p>
        </p:txBody>
      </p:sp>
      <p:sp>
        <p:nvSpPr>
          <p:cNvPr id="82950" name="TextBox 14"/>
          <p:cNvSpPr txBox="1">
            <a:spLocks noChangeArrowheads="1"/>
          </p:cNvSpPr>
          <p:nvPr/>
        </p:nvSpPr>
        <p:spPr bwMode="auto">
          <a:xfrm>
            <a:off x="754063" y="2062163"/>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A</a:t>
            </a:r>
          </a:p>
        </p:txBody>
      </p:sp>
      <p:sp>
        <p:nvSpPr>
          <p:cNvPr id="82951" name="TextBox 14"/>
          <p:cNvSpPr txBox="1">
            <a:spLocks noChangeArrowheads="1"/>
          </p:cNvSpPr>
          <p:nvPr/>
        </p:nvSpPr>
        <p:spPr bwMode="auto">
          <a:xfrm>
            <a:off x="754063" y="2493963"/>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C</a:t>
            </a:r>
          </a:p>
        </p:txBody>
      </p:sp>
      <p:sp>
        <p:nvSpPr>
          <p:cNvPr id="82952" name="TextBox 14"/>
          <p:cNvSpPr txBox="1">
            <a:spLocks noChangeArrowheads="1"/>
          </p:cNvSpPr>
          <p:nvPr/>
        </p:nvSpPr>
        <p:spPr bwMode="auto">
          <a:xfrm>
            <a:off x="754063" y="2998788"/>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D</a:t>
            </a:r>
          </a:p>
        </p:txBody>
      </p:sp>
      <p:sp>
        <p:nvSpPr>
          <p:cNvPr id="82953" name="TextBox 14"/>
          <p:cNvSpPr txBox="1">
            <a:spLocks noChangeArrowheads="1"/>
          </p:cNvSpPr>
          <p:nvPr/>
        </p:nvSpPr>
        <p:spPr bwMode="auto">
          <a:xfrm>
            <a:off x="754063" y="3502025"/>
            <a:ext cx="7191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D</a:t>
            </a:r>
          </a:p>
        </p:txBody>
      </p:sp>
      <p:sp>
        <p:nvSpPr>
          <p:cNvPr id="82954" name="TextBox 14"/>
          <p:cNvSpPr txBox="1">
            <a:spLocks noChangeArrowheads="1"/>
          </p:cNvSpPr>
          <p:nvPr/>
        </p:nvSpPr>
        <p:spPr bwMode="auto">
          <a:xfrm>
            <a:off x="754063" y="4365625"/>
            <a:ext cx="7191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A</a:t>
            </a:r>
          </a:p>
        </p:txBody>
      </p:sp>
      <p:sp>
        <p:nvSpPr>
          <p:cNvPr id="82955" name="TextBox 14"/>
          <p:cNvSpPr txBox="1">
            <a:spLocks noChangeArrowheads="1"/>
          </p:cNvSpPr>
          <p:nvPr/>
        </p:nvSpPr>
        <p:spPr bwMode="auto">
          <a:xfrm>
            <a:off x="609600" y="4870450"/>
            <a:ext cx="7191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B</a:t>
            </a:r>
          </a:p>
        </p:txBody>
      </p:sp>
      <p:sp>
        <p:nvSpPr>
          <p:cNvPr id="82956" name="TextBox 14"/>
          <p:cNvSpPr txBox="1">
            <a:spLocks noChangeArrowheads="1"/>
          </p:cNvSpPr>
          <p:nvPr/>
        </p:nvSpPr>
        <p:spPr bwMode="auto">
          <a:xfrm>
            <a:off x="682625" y="5446713"/>
            <a:ext cx="7191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2947"/>
                                        </p:tgtEl>
                                        <p:attrNameLst>
                                          <p:attrName>style.visibility</p:attrName>
                                        </p:attrNameLst>
                                      </p:cBhvr>
                                      <p:to>
                                        <p:strVal val="visible"/>
                                      </p:to>
                                    </p:set>
                                    <p:animEffect transition="in" filter="blinds(horizontal)">
                                      <p:cBhvr>
                                        <p:cTn id="7" dur="500"/>
                                        <p:tgtEl>
                                          <p:spTgt spid="8294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2948"/>
                                        </p:tgtEl>
                                        <p:attrNameLst>
                                          <p:attrName>style.visibility</p:attrName>
                                        </p:attrNameLst>
                                      </p:cBhvr>
                                      <p:to>
                                        <p:strVal val="visible"/>
                                      </p:to>
                                    </p:set>
                                    <p:animEffect transition="in" filter="blinds(horizontal)">
                                      <p:cBhvr>
                                        <p:cTn id="12" dur="500"/>
                                        <p:tgtEl>
                                          <p:spTgt spid="8294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2949"/>
                                        </p:tgtEl>
                                        <p:attrNameLst>
                                          <p:attrName>style.visibility</p:attrName>
                                        </p:attrNameLst>
                                      </p:cBhvr>
                                      <p:to>
                                        <p:strVal val="visible"/>
                                      </p:to>
                                    </p:set>
                                    <p:animEffect transition="in" filter="blinds(horizontal)">
                                      <p:cBhvr>
                                        <p:cTn id="17" dur="500"/>
                                        <p:tgtEl>
                                          <p:spTgt spid="8294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2950"/>
                                        </p:tgtEl>
                                        <p:attrNameLst>
                                          <p:attrName>style.visibility</p:attrName>
                                        </p:attrNameLst>
                                      </p:cBhvr>
                                      <p:to>
                                        <p:strVal val="visible"/>
                                      </p:to>
                                    </p:set>
                                    <p:animEffect transition="in" filter="blinds(horizontal)">
                                      <p:cBhvr>
                                        <p:cTn id="22" dur="500"/>
                                        <p:tgtEl>
                                          <p:spTgt spid="8295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2951"/>
                                        </p:tgtEl>
                                        <p:attrNameLst>
                                          <p:attrName>style.visibility</p:attrName>
                                        </p:attrNameLst>
                                      </p:cBhvr>
                                      <p:to>
                                        <p:strVal val="visible"/>
                                      </p:to>
                                    </p:set>
                                    <p:animEffect transition="in" filter="blinds(horizontal)">
                                      <p:cBhvr>
                                        <p:cTn id="27" dur="500"/>
                                        <p:tgtEl>
                                          <p:spTgt spid="8295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2952"/>
                                        </p:tgtEl>
                                        <p:attrNameLst>
                                          <p:attrName>style.visibility</p:attrName>
                                        </p:attrNameLst>
                                      </p:cBhvr>
                                      <p:to>
                                        <p:strVal val="visible"/>
                                      </p:to>
                                    </p:set>
                                    <p:animEffect transition="in" filter="blinds(horizontal)">
                                      <p:cBhvr>
                                        <p:cTn id="32" dur="500"/>
                                        <p:tgtEl>
                                          <p:spTgt spid="8295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2953"/>
                                        </p:tgtEl>
                                        <p:attrNameLst>
                                          <p:attrName>style.visibility</p:attrName>
                                        </p:attrNameLst>
                                      </p:cBhvr>
                                      <p:to>
                                        <p:strVal val="visible"/>
                                      </p:to>
                                    </p:set>
                                    <p:animEffect transition="in" filter="blinds(horizontal)">
                                      <p:cBhvr>
                                        <p:cTn id="37" dur="500"/>
                                        <p:tgtEl>
                                          <p:spTgt spid="8295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2954"/>
                                        </p:tgtEl>
                                        <p:attrNameLst>
                                          <p:attrName>style.visibility</p:attrName>
                                        </p:attrNameLst>
                                      </p:cBhvr>
                                      <p:to>
                                        <p:strVal val="visible"/>
                                      </p:to>
                                    </p:set>
                                    <p:animEffect transition="in" filter="blinds(horizontal)">
                                      <p:cBhvr>
                                        <p:cTn id="42" dur="500"/>
                                        <p:tgtEl>
                                          <p:spTgt spid="82954"/>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2955"/>
                                        </p:tgtEl>
                                        <p:attrNameLst>
                                          <p:attrName>style.visibility</p:attrName>
                                        </p:attrNameLst>
                                      </p:cBhvr>
                                      <p:to>
                                        <p:strVal val="visible"/>
                                      </p:to>
                                    </p:set>
                                    <p:animEffect transition="in" filter="blinds(horizontal)">
                                      <p:cBhvr>
                                        <p:cTn id="47" dur="500"/>
                                        <p:tgtEl>
                                          <p:spTgt spid="82955"/>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82956"/>
                                        </p:tgtEl>
                                        <p:attrNameLst>
                                          <p:attrName>style.visibility</p:attrName>
                                        </p:attrNameLst>
                                      </p:cBhvr>
                                      <p:to>
                                        <p:strVal val="visible"/>
                                      </p:to>
                                    </p:set>
                                    <p:animEffect transition="in" filter="blinds(horizontal)">
                                      <p:cBhvr>
                                        <p:cTn id="52" dur="500"/>
                                        <p:tgtEl>
                                          <p:spTgt spid="829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p:bldP spid="82948" grpId="0"/>
      <p:bldP spid="82949" grpId="0"/>
      <p:bldP spid="82950" grpId="0"/>
      <p:bldP spid="82951" grpId="0"/>
      <p:bldP spid="82952" grpId="0"/>
      <p:bldP spid="82953" grpId="0"/>
      <p:bldP spid="82954" grpId="0"/>
      <p:bldP spid="82955" grpId="0"/>
      <p:bldP spid="8295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3970" name="文本框 99"/>
          <p:cNvSpPr txBox="1">
            <a:spLocks noChangeArrowheads="1"/>
          </p:cNvSpPr>
          <p:nvPr/>
        </p:nvSpPr>
        <p:spPr bwMode="auto">
          <a:xfrm>
            <a:off x="323850" y="187325"/>
            <a:ext cx="8486775" cy="643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dirty="0">
                <a:solidFill>
                  <a:srgbClr val="000000"/>
                </a:solidFill>
                <a:latin typeface="Times New Roman" panose="02020603050405020304" pitchFamily="18" charset="0"/>
                <a:cs typeface="Times New Roman" panose="02020603050405020304" pitchFamily="18" charset="0"/>
              </a:rPr>
              <a:t>三、短文填空（</a:t>
            </a:r>
            <a:r>
              <a:rPr lang="en-US" altLang="zh-CN" sz="3200" b="1" dirty="0">
                <a:solidFill>
                  <a:srgbClr val="000000"/>
                </a:solidFill>
                <a:latin typeface="Times New Roman" panose="02020603050405020304" pitchFamily="18" charset="0"/>
                <a:cs typeface="Times New Roman" panose="02020603050405020304" pitchFamily="18" charset="0"/>
              </a:rPr>
              <a:t>10</a:t>
            </a:r>
            <a:r>
              <a:rPr lang="zh-CN" altLang="en-US" sz="3200" b="1" dirty="0">
                <a:solidFill>
                  <a:srgbClr val="000000"/>
                </a:solidFill>
                <a:latin typeface="宋体" panose="02010600030101010101" pitchFamily="2" charset="-122"/>
              </a:rPr>
              <a:t>小题</a:t>
            </a:r>
            <a:r>
              <a:rPr lang="en-US" altLang="zh-CN" sz="3200" b="1" dirty="0">
                <a:solidFill>
                  <a:srgbClr val="000000"/>
                </a:solidFill>
                <a:latin typeface="Times New Roman" panose="02020603050405020304" pitchFamily="18" charset="0"/>
                <a:cs typeface="Times New Roman" panose="02020603050405020304" pitchFamily="18" charset="0"/>
              </a:rPr>
              <a:t>15</a:t>
            </a:r>
            <a:r>
              <a:rPr lang="zh-CN" altLang="en-US" sz="3200" b="1" dirty="0">
                <a:solidFill>
                  <a:srgbClr val="000000"/>
                </a:solidFill>
                <a:latin typeface="宋体" panose="02010600030101010101" pitchFamily="2" charset="-122"/>
              </a:rPr>
              <a:t>分）</a:t>
            </a:r>
            <a:endParaRPr lang="zh-CN" altLang="en-US" sz="3200" b="1" dirty="0">
              <a:solidFill>
                <a:srgbClr val="000000"/>
              </a:solidFill>
              <a:latin typeface="Times New Roman" panose="02020603050405020304" pitchFamily="18" charset="0"/>
              <a:cs typeface="Times New Roman" panose="02020603050405020304" pitchFamily="18" charset="0"/>
            </a:endParaRPr>
          </a:p>
          <a:p>
            <a:pPr>
              <a:buFont typeface="Arial" panose="020B0604020202020204" pitchFamily="34" charset="0"/>
              <a:buNone/>
            </a:pPr>
            <a:r>
              <a:rPr lang="zh-CN" altLang="en-US" sz="3200" dirty="0">
                <a:solidFill>
                  <a:srgbClr val="000000"/>
                </a:solidFill>
                <a:latin typeface="Times New Roman" panose="02020603050405020304" pitchFamily="18" charset="0"/>
                <a:cs typeface="Times New Roman" panose="02020603050405020304" pitchFamily="18" charset="0"/>
              </a:rPr>
              <a:t>       </a:t>
            </a:r>
            <a:r>
              <a:rPr lang="en-US" altLang="zh-CN" sz="3200" dirty="0">
                <a:solidFill>
                  <a:srgbClr val="000000"/>
                </a:solidFill>
              </a:rPr>
              <a:t>Mr. and Mrs. Brown have a son and a daughter. They are Jim 31. ___________ Alice. They are students. Jim 32. ________ to school by bus. And Alice does, 33. ________. Some of their friends walk to school. Jim and Alice get home 34. _________ four o'clock in the afternoon. They do 35. _____________ homework before dinner, and they watch TV after dinner. They usually go to bed 36. ___________, so they can get up early.</a:t>
            </a:r>
            <a:r>
              <a:rPr lang="en-US" altLang="zh-CN" sz="3200" dirty="0">
                <a:solidFill>
                  <a:srgbClr val="000000"/>
                </a:solidFill>
                <a:latin typeface="Calibri" panose="020F0502020204030204" pitchFamily="34" charset="0"/>
              </a:rPr>
              <a:t> </a:t>
            </a:r>
            <a:endParaRPr lang="en-US" altLang="zh-CN" sz="3200" dirty="0">
              <a:solidFill>
                <a:srgbClr val="000000"/>
              </a:solidFill>
            </a:endParaRPr>
          </a:p>
          <a:p>
            <a:pPr>
              <a:buFont typeface="Arial" panose="020B0604020202020204" pitchFamily="34" charset="0"/>
              <a:buNone/>
            </a:pPr>
            <a:r>
              <a:rPr lang="en-US" altLang="zh-CN" sz="3200" dirty="0">
                <a:solidFill>
                  <a:srgbClr val="000000"/>
                </a:solidFill>
              </a:rPr>
              <a:t>Jim and Alice have 37. ___________ meals a day: breakfast, lunch and dinner. They have </a:t>
            </a:r>
          </a:p>
        </p:txBody>
      </p:sp>
      <p:sp>
        <p:nvSpPr>
          <p:cNvPr id="83971" name="TextBox 14"/>
          <p:cNvSpPr txBox="1">
            <a:spLocks noChangeArrowheads="1"/>
          </p:cNvSpPr>
          <p:nvPr/>
        </p:nvSpPr>
        <p:spPr bwMode="auto">
          <a:xfrm>
            <a:off x="5651500" y="1123950"/>
            <a:ext cx="15430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and</a:t>
            </a:r>
          </a:p>
        </p:txBody>
      </p:sp>
      <p:sp>
        <p:nvSpPr>
          <p:cNvPr id="83972" name="TextBox 14"/>
          <p:cNvSpPr txBox="1">
            <a:spLocks noChangeArrowheads="1"/>
          </p:cNvSpPr>
          <p:nvPr/>
        </p:nvSpPr>
        <p:spPr bwMode="auto">
          <a:xfrm>
            <a:off x="6515100" y="1555750"/>
            <a:ext cx="15446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goes</a:t>
            </a:r>
          </a:p>
        </p:txBody>
      </p:sp>
      <p:sp>
        <p:nvSpPr>
          <p:cNvPr id="83973" name="TextBox 14"/>
          <p:cNvSpPr txBox="1">
            <a:spLocks noChangeArrowheads="1"/>
          </p:cNvSpPr>
          <p:nvPr/>
        </p:nvSpPr>
        <p:spPr bwMode="auto">
          <a:xfrm>
            <a:off x="6659563" y="2133600"/>
            <a:ext cx="154463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to</a:t>
            </a:r>
          </a:p>
        </p:txBody>
      </p:sp>
      <p:sp>
        <p:nvSpPr>
          <p:cNvPr id="83974" name="TextBox 14"/>
          <p:cNvSpPr txBox="1">
            <a:spLocks noChangeArrowheads="1"/>
          </p:cNvSpPr>
          <p:nvPr/>
        </p:nvSpPr>
        <p:spPr bwMode="auto">
          <a:xfrm>
            <a:off x="4140200" y="2997200"/>
            <a:ext cx="154305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at</a:t>
            </a:r>
          </a:p>
        </p:txBody>
      </p:sp>
      <p:sp>
        <p:nvSpPr>
          <p:cNvPr id="83975" name="TextBox 14"/>
          <p:cNvSpPr txBox="1">
            <a:spLocks noChangeArrowheads="1"/>
          </p:cNvSpPr>
          <p:nvPr/>
        </p:nvSpPr>
        <p:spPr bwMode="auto">
          <a:xfrm>
            <a:off x="6875463" y="3573463"/>
            <a:ext cx="154463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their</a:t>
            </a:r>
          </a:p>
        </p:txBody>
      </p:sp>
      <p:sp>
        <p:nvSpPr>
          <p:cNvPr id="83976" name="TextBox 14"/>
          <p:cNvSpPr txBox="1">
            <a:spLocks noChangeArrowheads="1"/>
          </p:cNvSpPr>
          <p:nvPr/>
        </p:nvSpPr>
        <p:spPr bwMode="auto">
          <a:xfrm>
            <a:off x="755650" y="5013325"/>
            <a:ext cx="15446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early</a:t>
            </a:r>
          </a:p>
        </p:txBody>
      </p:sp>
      <p:sp>
        <p:nvSpPr>
          <p:cNvPr id="83977" name="TextBox 14"/>
          <p:cNvSpPr txBox="1">
            <a:spLocks noChangeArrowheads="1"/>
          </p:cNvSpPr>
          <p:nvPr/>
        </p:nvSpPr>
        <p:spPr bwMode="auto">
          <a:xfrm>
            <a:off x="5075238" y="5445125"/>
            <a:ext cx="15430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free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3971"/>
                                        </p:tgtEl>
                                        <p:attrNameLst>
                                          <p:attrName>style.visibility</p:attrName>
                                        </p:attrNameLst>
                                      </p:cBhvr>
                                      <p:to>
                                        <p:strVal val="visible"/>
                                      </p:to>
                                    </p:set>
                                    <p:animEffect transition="in" filter="blinds(horizontal)">
                                      <p:cBhvr>
                                        <p:cTn id="7" dur="500"/>
                                        <p:tgtEl>
                                          <p:spTgt spid="8397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3972"/>
                                        </p:tgtEl>
                                        <p:attrNameLst>
                                          <p:attrName>style.visibility</p:attrName>
                                        </p:attrNameLst>
                                      </p:cBhvr>
                                      <p:to>
                                        <p:strVal val="visible"/>
                                      </p:to>
                                    </p:set>
                                    <p:animEffect transition="in" filter="blinds(horizontal)">
                                      <p:cBhvr>
                                        <p:cTn id="12" dur="500"/>
                                        <p:tgtEl>
                                          <p:spTgt spid="8397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3973"/>
                                        </p:tgtEl>
                                        <p:attrNameLst>
                                          <p:attrName>style.visibility</p:attrName>
                                        </p:attrNameLst>
                                      </p:cBhvr>
                                      <p:to>
                                        <p:strVal val="visible"/>
                                      </p:to>
                                    </p:set>
                                    <p:animEffect transition="in" filter="blinds(horizontal)">
                                      <p:cBhvr>
                                        <p:cTn id="17" dur="500"/>
                                        <p:tgtEl>
                                          <p:spTgt spid="8397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3974"/>
                                        </p:tgtEl>
                                        <p:attrNameLst>
                                          <p:attrName>style.visibility</p:attrName>
                                        </p:attrNameLst>
                                      </p:cBhvr>
                                      <p:to>
                                        <p:strVal val="visible"/>
                                      </p:to>
                                    </p:set>
                                    <p:animEffect transition="in" filter="blinds(horizontal)">
                                      <p:cBhvr>
                                        <p:cTn id="22" dur="500"/>
                                        <p:tgtEl>
                                          <p:spTgt spid="8397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3975"/>
                                        </p:tgtEl>
                                        <p:attrNameLst>
                                          <p:attrName>style.visibility</p:attrName>
                                        </p:attrNameLst>
                                      </p:cBhvr>
                                      <p:to>
                                        <p:strVal val="visible"/>
                                      </p:to>
                                    </p:set>
                                    <p:animEffect transition="in" filter="blinds(horizontal)">
                                      <p:cBhvr>
                                        <p:cTn id="27" dur="500"/>
                                        <p:tgtEl>
                                          <p:spTgt spid="8397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3976"/>
                                        </p:tgtEl>
                                        <p:attrNameLst>
                                          <p:attrName>style.visibility</p:attrName>
                                        </p:attrNameLst>
                                      </p:cBhvr>
                                      <p:to>
                                        <p:strVal val="visible"/>
                                      </p:to>
                                    </p:set>
                                    <p:animEffect transition="in" filter="blinds(horizontal)">
                                      <p:cBhvr>
                                        <p:cTn id="32" dur="500"/>
                                        <p:tgtEl>
                                          <p:spTgt spid="8397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3977"/>
                                        </p:tgtEl>
                                        <p:attrNameLst>
                                          <p:attrName>style.visibility</p:attrName>
                                        </p:attrNameLst>
                                      </p:cBhvr>
                                      <p:to>
                                        <p:strVal val="visible"/>
                                      </p:to>
                                    </p:set>
                                    <p:animEffect transition="in" filter="blinds(horizontal)">
                                      <p:cBhvr>
                                        <p:cTn id="37" dur="500"/>
                                        <p:tgtEl>
                                          <p:spTgt spid="839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p:bldP spid="83972" grpId="0"/>
      <p:bldP spid="83973" grpId="0"/>
      <p:bldP spid="83974" grpId="0"/>
      <p:bldP spid="83975" grpId="0"/>
      <p:bldP spid="83976" grpId="0"/>
      <p:bldP spid="83977"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4994" name="文本框 1"/>
          <p:cNvSpPr txBox="1">
            <a:spLocks noChangeArrowheads="1"/>
          </p:cNvSpPr>
          <p:nvPr/>
        </p:nvSpPr>
        <p:spPr bwMode="auto">
          <a:xfrm>
            <a:off x="323850" y="115888"/>
            <a:ext cx="8750300" cy="545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a:solidFill>
                  <a:srgbClr val="000000"/>
                </a:solidFill>
                <a:sym typeface="Arial" panose="020B0604020202020204" pitchFamily="34" charset="0"/>
              </a:rPr>
              <a:t>38. ___________ at home. But they have lunch at school. They always have dinner at home. Mr. Brown comes home from work at five and Mrs. Brown makes dinner at half 39. ___________________ five. After dinner, the Browns go out and 40. _______________ a walk. They are happy every day.</a:t>
            </a:r>
            <a:endParaRPr lang="en-US" altLang="zh-CN" sz="3200">
              <a:solidFill>
                <a:srgbClr val="000000"/>
              </a:solidFill>
            </a:endParaRPr>
          </a:p>
          <a:p>
            <a:pPr>
              <a:buFont typeface="Arial" panose="020B0604020202020204" pitchFamily="34" charset="0"/>
              <a:buNone/>
            </a:pPr>
            <a:endParaRPr lang="en-US" altLang="zh-CN" sz="3200">
              <a:solidFill>
                <a:srgbClr val="000000"/>
              </a:solidFill>
              <a:latin typeface="Times New Roman" panose="02020603050405020304" pitchFamily="18" charset="0"/>
              <a:cs typeface="Times New Roman" panose="02020603050405020304" pitchFamily="18" charset="0"/>
              <a:sym typeface="Arial" panose="020B0604020202020204" pitchFamily="34" charset="0"/>
            </a:endParaRPr>
          </a:p>
          <a:p>
            <a:pPr>
              <a:buFont typeface="Arial" panose="020B0604020202020204" pitchFamily="34" charset="0"/>
              <a:buNone/>
            </a:pPr>
            <a:endParaRPr lang="en-US" altLang="zh-CN" sz="3200" b="1">
              <a:latin typeface="Times New Roman" panose="02020603050405020304" pitchFamily="18" charset="0"/>
            </a:endParaRPr>
          </a:p>
          <a:p>
            <a:pPr>
              <a:buFont typeface="Arial" panose="020B0604020202020204" pitchFamily="34" charset="0"/>
              <a:buNone/>
            </a:pPr>
            <a:endParaRPr lang="en-US" altLang="zh-CN" sz="3200" b="1">
              <a:latin typeface="Times New Roman" panose="02020603050405020304" pitchFamily="18" charset="0"/>
            </a:endParaRPr>
          </a:p>
          <a:p>
            <a:pPr>
              <a:buFont typeface="Arial" panose="020B0604020202020204" pitchFamily="34" charset="0"/>
              <a:buNone/>
            </a:pPr>
            <a:endParaRPr lang="en-US" altLang="zh-CN" sz="3200" b="1">
              <a:latin typeface="Times New Roman" panose="02020603050405020304" pitchFamily="18" charset="0"/>
            </a:endParaRPr>
          </a:p>
        </p:txBody>
      </p:sp>
      <p:sp>
        <p:nvSpPr>
          <p:cNvPr id="84995" name="TextBox 14"/>
          <p:cNvSpPr txBox="1">
            <a:spLocks noChangeArrowheads="1"/>
          </p:cNvSpPr>
          <p:nvPr/>
        </p:nvSpPr>
        <p:spPr bwMode="auto">
          <a:xfrm>
            <a:off x="1331913" y="0"/>
            <a:ext cx="21463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breakfast</a:t>
            </a:r>
          </a:p>
        </p:txBody>
      </p:sp>
      <p:sp>
        <p:nvSpPr>
          <p:cNvPr id="84996" name="TextBox 14"/>
          <p:cNvSpPr txBox="1">
            <a:spLocks noChangeArrowheads="1"/>
          </p:cNvSpPr>
          <p:nvPr/>
        </p:nvSpPr>
        <p:spPr bwMode="auto">
          <a:xfrm>
            <a:off x="1474788" y="1989138"/>
            <a:ext cx="21463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past</a:t>
            </a:r>
          </a:p>
        </p:txBody>
      </p:sp>
      <p:sp>
        <p:nvSpPr>
          <p:cNvPr id="84997" name="TextBox 14"/>
          <p:cNvSpPr txBox="1">
            <a:spLocks noChangeArrowheads="1"/>
          </p:cNvSpPr>
          <p:nvPr/>
        </p:nvSpPr>
        <p:spPr bwMode="auto">
          <a:xfrm>
            <a:off x="4572000" y="2563813"/>
            <a:ext cx="30575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take\ have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4995"/>
                                        </p:tgtEl>
                                        <p:attrNameLst>
                                          <p:attrName>style.visibility</p:attrName>
                                        </p:attrNameLst>
                                      </p:cBhvr>
                                      <p:to>
                                        <p:strVal val="visible"/>
                                      </p:to>
                                    </p:set>
                                    <p:animEffect transition="in" filter="blinds(horizontal)">
                                      <p:cBhvr>
                                        <p:cTn id="7" dur="500"/>
                                        <p:tgtEl>
                                          <p:spTgt spid="8499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4996"/>
                                        </p:tgtEl>
                                        <p:attrNameLst>
                                          <p:attrName>style.visibility</p:attrName>
                                        </p:attrNameLst>
                                      </p:cBhvr>
                                      <p:to>
                                        <p:strVal val="visible"/>
                                      </p:to>
                                    </p:set>
                                    <p:animEffect transition="in" filter="blinds(horizontal)">
                                      <p:cBhvr>
                                        <p:cTn id="12" dur="500"/>
                                        <p:tgtEl>
                                          <p:spTgt spid="8499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4997"/>
                                        </p:tgtEl>
                                        <p:attrNameLst>
                                          <p:attrName>style.visibility</p:attrName>
                                        </p:attrNameLst>
                                      </p:cBhvr>
                                      <p:to>
                                        <p:strVal val="visible"/>
                                      </p:to>
                                    </p:set>
                                    <p:animEffect transition="in" filter="blinds(horizontal)">
                                      <p:cBhvr>
                                        <p:cTn id="17" dur="500"/>
                                        <p:tgtEl>
                                          <p:spTgt spid="849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p:bldP spid="84996" grpId="0"/>
      <p:bldP spid="84997"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aphicFrame>
        <p:nvGraphicFramePr>
          <p:cNvPr id="6" name="表格 -1"/>
          <p:cNvGraphicFramePr/>
          <p:nvPr/>
        </p:nvGraphicFramePr>
        <p:xfrm>
          <a:off x="161925" y="1193800"/>
          <a:ext cx="8969375" cy="5608638"/>
        </p:xfrm>
        <a:graphic>
          <a:graphicData uri="http://schemas.openxmlformats.org/drawingml/2006/table">
            <a:tbl>
              <a:tblPr firstRow="1" bandRow="1">
                <a:tableStyleId>{5940675A-B579-460E-94D1-54222C63F5DA}</a:tableStyleId>
              </a:tblPr>
              <a:tblGrid>
                <a:gridCol w="4250055">
                  <a:extLst>
                    <a:ext uri="{9D8B030D-6E8A-4147-A177-3AD203B41FA5}">
                      <a16:colId xmlns:a16="http://schemas.microsoft.com/office/drawing/2014/main" val="20000"/>
                    </a:ext>
                  </a:extLst>
                </a:gridCol>
                <a:gridCol w="4719320">
                  <a:extLst>
                    <a:ext uri="{9D8B030D-6E8A-4147-A177-3AD203B41FA5}">
                      <a16:colId xmlns:a16="http://schemas.microsoft.com/office/drawing/2014/main" val="20001"/>
                    </a:ext>
                  </a:extLst>
                </a:gridCol>
              </a:tblGrid>
              <a:tr h="5608638">
                <a:tc>
                  <a:txBody>
                    <a:bodyPr/>
                    <a:lstStyle/>
                    <a:p>
                      <a:pPr marL="0" algn="l">
                        <a:buNone/>
                      </a:pPr>
                      <a:r>
                        <a:rPr lang="en-US" altLang="zh-CN" sz="23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41. Jenny gets up at 7:00. School starts at 8:00. She needs to have breakfast before going to school.</a:t>
                      </a:r>
                    </a:p>
                    <a:p>
                      <a:pPr marL="0" algn="l">
                        <a:buNone/>
                      </a:pPr>
                      <a:r>
                        <a:rPr lang="en-US" altLang="zh-CN" sz="23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42. Alice is too fat. She wants to do some exercise. </a:t>
                      </a:r>
                    </a:p>
                    <a:p>
                      <a:pPr marL="0" algn="l">
                        <a:buNone/>
                      </a:pPr>
                      <a:r>
                        <a:rPr lang="en-US" altLang="zh-CN" sz="23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43. Bill wants to take a shower after doing sports for two hours.</a:t>
                      </a:r>
                    </a:p>
                    <a:p>
                      <a:pPr marL="0" algn="l">
                        <a:buNone/>
                      </a:pPr>
                      <a:r>
                        <a:rPr lang="en-US" altLang="zh-CN" sz="23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44. May is tired after busy work now. She needs to get some sleep.</a:t>
                      </a:r>
                    </a:p>
                    <a:p>
                      <a:pPr marL="0" algn="l">
                        <a:buNone/>
                      </a:pPr>
                      <a:r>
                        <a:rPr lang="en-US" altLang="zh-CN" sz="23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45. Peter wants to have a birthday party to make some new friends. He needs a really big room.</a:t>
                      </a:r>
                    </a:p>
                  </a:txBody>
                  <a:tcPr marL="333375" marR="0" marT="0" marB="1">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2300" u="none">
                          <a:solidFill>
                            <a:srgbClr val="000000"/>
                          </a:solidFill>
                          <a:latin typeface="Arial" panose="020B0604020202020204" pitchFamily="34" charset="0"/>
                          <a:ea typeface="Times New Roman" panose="02020603050405020304" pitchFamily="18" charset="0"/>
                          <a:cs typeface="Times New Roman" panose="02020603050405020304" pitchFamily="18" charset="0"/>
                        </a:rPr>
                        <a:t>A. It’s a nice room. You can take a shower and wash your clothes there.</a:t>
                      </a:r>
                    </a:p>
                    <a:p>
                      <a:pPr marL="0" indent="0" algn="l">
                        <a:buNone/>
                      </a:pPr>
                      <a:r>
                        <a:rPr lang="en-US" altLang="zh-CN" sz="2300" u="none">
                          <a:solidFill>
                            <a:srgbClr val="000000"/>
                          </a:solidFill>
                          <a:latin typeface="Arial" panose="020B0604020202020204" pitchFamily="34" charset="0"/>
                          <a:ea typeface="Times New Roman" panose="02020603050405020304" pitchFamily="18" charset="0"/>
                          <a:cs typeface="Times New Roman" panose="02020603050405020304" pitchFamily="18" charset="0"/>
                        </a:rPr>
                        <a:t>B. In this room, you can play volleyball and ping-pong.  </a:t>
                      </a:r>
                    </a:p>
                    <a:p>
                      <a:pPr marL="0" indent="0" algn="l">
                        <a:buNone/>
                      </a:pPr>
                      <a:r>
                        <a:rPr lang="en-US" altLang="zh-CN" sz="2300" u="none">
                          <a:solidFill>
                            <a:srgbClr val="000000"/>
                          </a:solidFill>
                          <a:latin typeface="Arial" panose="020B0604020202020204" pitchFamily="34" charset="0"/>
                          <a:ea typeface="Times New Roman" panose="02020603050405020304" pitchFamily="18" charset="0"/>
                          <a:cs typeface="Times New Roman" panose="02020603050405020304" pitchFamily="18" charset="0"/>
                        </a:rPr>
                        <a:t>C. In this room, there is a radio. You can listen to music.</a:t>
                      </a:r>
                    </a:p>
                    <a:p>
                      <a:pPr marL="0" indent="0" algn="l">
                        <a:buNone/>
                      </a:pPr>
                      <a:r>
                        <a:rPr lang="en-US" altLang="zh-CN" sz="2300" u="none">
                          <a:solidFill>
                            <a:srgbClr val="000000"/>
                          </a:solidFill>
                          <a:latin typeface="Arial" panose="020B0604020202020204" pitchFamily="34" charset="0"/>
                          <a:ea typeface="Times New Roman" panose="02020603050405020304" pitchFamily="18" charset="0"/>
                          <a:cs typeface="Times New Roman" panose="02020603050405020304" pitchFamily="18" charset="0"/>
                        </a:rPr>
                        <a:t>D. It is a really big room. There are tables and sofas in it.</a:t>
                      </a:r>
                    </a:p>
                    <a:p>
                      <a:pPr marL="0" indent="0" algn="l">
                        <a:buNone/>
                      </a:pPr>
                      <a:r>
                        <a:rPr lang="en-US" altLang="zh-CN" sz="2300" u="none">
                          <a:solidFill>
                            <a:srgbClr val="000000"/>
                          </a:solidFill>
                          <a:latin typeface="Arial" panose="020B0604020202020204" pitchFamily="34" charset="0"/>
                          <a:ea typeface="Times New Roman" panose="02020603050405020304" pitchFamily="18" charset="0"/>
                          <a:cs typeface="Times New Roman" panose="02020603050405020304" pitchFamily="18" charset="0"/>
                        </a:rPr>
                        <a:t>E. There is a nice bed in this room. The room is very clean.</a:t>
                      </a:r>
                    </a:p>
                    <a:p>
                      <a:pPr marL="0" indent="0" algn="l">
                        <a:buNone/>
                      </a:pPr>
                      <a:r>
                        <a:rPr lang="en-US" altLang="zh-CN" sz="2300" u="none">
                          <a:solidFill>
                            <a:srgbClr val="000000"/>
                          </a:solidFill>
                          <a:latin typeface="Arial" panose="020B0604020202020204" pitchFamily="34" charset="0"/>
                          <a:ea typeface="Times New Roman" panose="02020603050405020304" pitchFamily="18" charset="0"/>
                          <a:cs typeface="Times New Roman" panose="02020603050405020304" pitchFamily="18" charset="0"/>
                        </a:rPr>
                        <a:t>F. There are many beautiful clothes in this room. You can get what you want.</a:t>
                      </a:r>
                    </a:p>
                    <a:p>
                      <a:pPr marL="0" indent="0" algn="l">
                        <a:buNone/>
                      </a:pPr>
                      <a:r>
                        <a:rPr lang="en-US" altLang="zh-CN" sz="2300" u="none">
                          <a:solidFill>
                            <a:srgbClr val="000000"/>
                          </a:solidFill>
                          <a:latin typeface="Arial" panose="020B0604020202020204" pitchFamily="34" charset="0"/>
                          <a:ea typeface="Times New Roman" panose="02020603050405020304" pitchFamily="18" charset="0"/>
                          <a:cs typeface="Times New Roman" panose="02020603050405020304" pitchFamily="18" charset="0"/>
                        </a:rPr>
                        <a:t>G. </a:t>
                      </a:r>
                      <a:r>
                        <a:rPr lang="en-US" altLang="zh-CN" sz="2300" u="none">
                          <a:solidFill>
                            <a:srgbClr val="000000"/>
                          </a:solidFill>
                          <a:latin typeface="Arial" panose="020B0604020202020204" pitchFamily="34" charset="0"/>
                        </a:rPr>
                        <a:t>There is milk, bread, hamburgers and apples in thi</a:t>
                      </a:r>
                      <a:r>
                        <a:rPr lang="en-US" altLang="zh-CN" sz="2300" u="none">
                          <a:solidFill>
                            <a:srgbClr val="000000"/>
                          </a:solidFill>
                          <a:latin typeface="Arial" panose="020B0604020202020204" pitchFamily="34" charset="0"/>
                          <a:ea typeface="Times New Roman" panose="02020603050405020304" pitchFamily="18" charset="0"/>
                          <a:cs typeface="Times New Roman" panose="02020603050405020304" pitchFamily="18" charset="0"/>
                        </a:rPr>
                        <a:t>s room.</a:t>
                      </a:r>
                    </a:p>
                  </a:txBody>
                  <a:tcPr marL="0" marR="0" marT="0" marB="1">
                    <a:lnL w="6350"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86026" name="TextBox 14"/>
          <p:cNvSpPr txBox="1">
            <a:spLocks noChangeArrowheads="1"/>
          </p:cNvSpPr>
          <p:nvPr/>
        </p:nvSpPr>
        <p:spPr bwMode="auto">
          <a:xfrm>
            <a:off x="466725" y="1123950"/>
            <a:ext cx="7731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G</a:t>
            </a:r>
          </a:p>
        </p:txBody>
      </p:sp>
      <p:sp>
        <p:nvSpPr>
          <p:cNvPr id="86027" name="TextBox 14"/>
          <p:cNvSpPr txBox="1">
            <a:spLocks noChangeArrowheads="1"/>
          </p:cNvSpPr>
          <p:nvPr/>
        </p:nvSpPr>
        <p:spPr bwMode="auto">
          <a:xfrm>
            <a:off x="466725" y="2563813"/>
            <a:ext cx="7747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B</a:t>
            </a:r>
          </a:p>
        </p:txBody>
      </p:sp>
      <p:sp>
        <p:nvSpPr>
          <p:cNvPr id="86028" name="TextBox 14"/>
          <p:cNvSpPr txBox="1">
            <a:spLocks noChangeArrowheads="1"/>
          </p:cNvSpPr>
          <p:nvPr/>
        </p:nvSpPr>
        <p:spPr bwMode="auto">
          <a:xfrm>
            <a:off x="539750" y="3140075"/>
            <a:ext cx="7747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A</a:t>
            </a:r>
          </a:p>
        </p:txBody>
      </p:sp>
      <p:sp>
        <p:nvSpPr>
          <p:cNvPr id="86029" name="TextBox 14"/>
          <p:cNvSpPr txBox="1">
            <a:spLocks noChangeArrowheads="1"/>
          </p:cNvSpPr>
          <p:nvPr/>
        </p:nvSpPr>
        <p:spPr bwMode="auto">
          <a:xfrm>
            <a:off x="466725" y="4221163"/>
            <a:ext cx="7747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E</a:t>
            </a:r>
          </a:p>
        </p:txBody>
      </p:sp>
      <p:sp>
        <p:nvSpPr>
          <p:cNvPr id="86030" name="TextBox 14"/>
          <p:cNvSpPr txBox="1">
            <a:spLocks noChangeArrowheads="1"/>
          </p:cNvSpPr>
          <p:nvPr/>
        </p:nvSpPr>
        <p:spPr bwMode="auto">
          <a:xfrm>
            <a:off x="539750" y="5229225"/>
            <a:ext cx="7747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D</a:t>
            </a:r>
          </a:p>
        </p:txBody>
      </p:sp>
      <p:sp>
        <p:nvSpPr>
          <p:cNvPr id="86031" name="文本框 5"/>
          <p:cNvSpPr txBox="1">
            <a:spLocks noChangeArrowheads="1"/>
          </p:cNvSpPr>
          <p:nvPr/>
        </p:nvSpPr>
        <p:spPr bwMode="auto">
          <a:xfrm>
            <a:off x="34925" y="-25400"/>
            <a:ext cx="9056688"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2500" b="1" dirty="0">
                <a:latin typeface="Times New Roman" panose="02020603050405020304" pitchFamily="18" charset="0"/>
                <a:sym typeface="Arial" panose="020B0604020202020204" pitchFamily="34" charset="0"/>
              </a:rPr>
              <a:t>四、阅读理解（</a:t>
            </a:r>
            <a:r>
              <a:rPr lang="en-US" altLang="zh-CN" sz="2500" b="1" dirty="0">
                <a:latin typeface="Times New Roman" panose="02020603050405020304" pitchFamily="18" charset="0"/>
                <a:sym typeface="Arial" panose="020B0604020202020204" pitchFamily="34" charset="0"/>
              </a:rPr>
              <a:t>1</a:t>
            </a:r>
            <a:r>
              <a:rPr lang="zh-CN" altLang="en-US" sz="2500" b="1" dirty="0">
                <a:latin typeface="Times New Roman" panose="02020603050405020304" pitchFamily="18" charset="0"/>
                <a:sym typeface="Arial" panose="020B0604020202020204" pitchFamily="34" charset="0"/>
              </a:rPr>
              <a:t>小题，</a:t>
            </a:r>
            <a:r>
              <a:rPr lang="en-US" altLang="zh-CN" sz="2500" b="1" dirty="0">
                <a:latin typeface="Times New Roman" panose="02020603050405020304" pitchFamily="18" charset="0"/>
                <a:sym typeface="Arial" panose="020B0604020202020204" pitchFamily="34" charset="0"/>
              </a:rPr>
              <a:t>10</a:t>
            </a:r>
            <a:r>
              <a:rPr lang="zh-CN" altLang="en-US" sz="2500" b="1" dirty="0">
                <a:latin typeface="Times New Roman" panose="02020603050405020304" pitchFamily="18" charset="0"/>
                <a:sym typeface="Arial" panose="020B0604020202020204" pitchFamily="34" charset="0"/>
              </a:rPr>
              <a:t>分）</a:t>
            </a:r>
            <a:endParaRPr lang="zh-CN" altLang="en-US" sz="2500" b="1" dirty="0">
              <a:latin typeface="Times New Roman" panose="02020603050405020304" pitchFamily="18" charset="0"/>
            </a:endParaRPr>
          </a:p>
          <a:p>
            <a:pPr>
              <a:buFont typeface="Arial" panose="020B0604020202020204" pitchFamily="34" charset="0"/>
              <a:buNone/>
            </a:pPr>
            <a:r>
              <a:rPr lang="zh-CN" altLang="en-US" sz="2500" b="1" dirty="0">
                <a:latin typeface="Times New Roman" panose="02020603050405020304" pitchFamily="18" charset="0"/>
                <a:sym typeface="Arial" panose="020B0604020202020204" pitchFamily="34" charset="0"/>
              </a:rPr>
              <a:t>信息匹配。请根据对以下任务的描述，为他们找到想要进入的房间。</a:t>
            </a:r>
            <a:endParaRPr lang="zh-CN" altLang="en-US" sz="25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6026"/>
                                        </p:tgtEl>
                                        <p:attrNameLst>
                                          <p:attrName>style.visibility</p:attrName>
                                        </p:attrNameLst>
                                      </p:cBhvr>
                                      <p:to>
                                        <p:strVal val="visible"/>
                                      </p:to>
                                    </p:set>
                                    <p:animEffect transition="in" filter="blinds(horizontal)">
                                      <p:cBhvr>
                                        <p:cTn id="7" dur="500"/>
                                        <p:tgtEl>
                                          <p:spTgt spid="860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6027"/>
                                        </p:tgtEl>
                                        <p:attrNameLst>
                                          <p:attrName>style.visibility</p:attrName>
                                        </p:attrNameLst>
                                      </p:cBhvr>
                                      <p:to>
                                        <p:strVal val="visible"/>
                                      </p:to>
                                    </p:set>
                                    <p:animEffect transition="in" filter="blinds(horizontal)">
                                      <p:cBhvr>
                                        <p:cTn id="12" dur="500"/>
                                        <p:tgtEl>
                                          <p:spTgt spid="8602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6028"/>
                                        </p:tgtEl>
                                        <p:attrNameLst>
                                          <p:attrName>style.visibility</p:attrName>
                                        </p:attrNameLst>
                                      </p:cBhvr>
                                      <p:to>
                                        <p:strVal val="visible"/>
                                      </p:to>
                                    </p:set>
                                    <p:animEffect transition="in" filter="blinds(horizontal)">
                                      <p:cBhvr>
                                        <p:cTn id="17" dur="500"/>
                                        <p:tgtEl>
                                          <p:spTgt spid="8602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6029"/>
                                        </p:tgtEl>
                                        <p:attrNameLst>
                                          <p:attrName>style.visibility</p:attrName>
                                        </p:attrNameLst>
                                      </p:cBhvr>
                                      <p:to>
                                        <p:strVal val="visible"/>
                                      </p:to>
                                    </p:set>
                                    <p:animEffect transition="in" filter="blinds(horizontal)">
                                      <p:cBhvr>
                                        <p:cTn id="22" dur="500"/>
                                        <p:tgtEl>
                                          <p:spTgt spid="8602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6030"/>
                                        </p:tgtEl>
                                        <p:attrNameLst>
                                          <p:attrName>style.visibility</p:attrName>
                                        </p:attrNameLst>
                                      </p:cBhvr>
                                      <p:to>
                                        <p:strVal val="visible"/>
                                      </p:to>
                                    </p:set>
                                    <p:animEffect transition="in" filter="blinds(horizontal)">
                                      <p:cBhvr>
                                        <p:cTn id="27" dur="500"/>
                                        <p:tgtEl>
                                          <p:spTgt spid="86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6" grpId="0"/>
      <p:bldP spid="86027" grpId="0"/>
      <p:bldP spid="86028" grpId="0"/>
      <p:bldP spid="86029" grpId="0"/>
      <p:bldP spid="86030"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7042" name="文本框 99"/>
          <p:cNvSpPr txBox="1">
            <a:spLocks noChangeArrowheads="1"/>
          </p:cNvSpPr>
          <p:nvPr/>
        </p:nvSpPr>
        <p:spPr bwMode="auto">
          <a:xfrm>
            <a:off x="179388" y="403225"/>
            <a:ext cx="867410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dirty="0">
                <a:solidFill>
                  <a:srgbClr val="000000"/>
                </a:solidFill>
                <a:latin typeface="Times New Roman" panose="02020603050405020304" pitchFamily="18" charset="0"/>
                <a:cs typeface="Times New Roman" panose="02020603050405020304" pitchFamily="18" charset="0"/>
              </a:rPr>
              <a:t>五、根据所给单词的中文意思或者根据所给单词的适当形式完成句子。</a:t>
            </a:r>
            <a:r>
              <a:rPr lang="en-US" altLang="zh-CN" sz="3200" b="1" dirty="0">
                <a:solidFill>
                  <a:srgbClr val="000000"/>
                </a:solidFill>
                <a:latin typeface="Times New Roman" panose="02020603050405020304" pitchFamily="18" charset="0"/>
                <a:cs typeface="Times New Roman" panose="02020603050405020304" pitchFamily="18" charset="0"/>
              </a:rPr>
              <a:t>(10</a:t>
            </a:r>
            <a:r>
              <a:rPr lang="zh-CN" altLang="en-US" sz="3200" b="1" dirty="0">
                <a:solidFill>
                  <a:srgbClr val="000000"/>
                </a:solidFill>
                <a:latin typeface="宋体" panose="02010600030101010101" pitchFamily="2" charset="-122"/>
              </a:rPr>
              <a:t>小题，共</a:t>
            </a:r>
            <a:r>
              <a:rPr lang="en-US" altLang="zh-CN" sz="3200" b="1" dirty="0">
                <a:solidFill>
                  <a:srgbClr val="000000"/>
                </a:solidFill>
                <a:latin typeface="Times New Roman" panose="02020603050405020304" pitchFamily="18" charset="0"/>
                <a:cs typeface="Times New Roman" panose="02020603050405020304" pitchFamily="18" charset="0"/>
              </a:rPr>
              <a:t>10</a:t>
            </a:r>
            <a:r>
              <a:rPr lang="zh-CN" altLang="en-US" sz="3200" b="1" dirty="0">
                <a:solidFill>
                  <a:srgbClr val="000000"/>
                </a:solidFill>
                <a:latin typeface="宋体" panose="02010600030101010101" pitchFamily="2" charset="-122"/>
              </a:rPr>
              <a:t>分</a:t>
            </a:r>
            <a:r>
              <a:rPr lang="en-US" altLang="zh-CN" sz="3200" b="1" dirty="0">
                <a:solidFill>
                  <a:srgbClr val="000000"/>
                </a:solidFill>
                <a:latin typeface="Times New Roman" panose="02020603050405020304" pitchFamily="18" charset="0"/>
                <a:cs typeface="Times New Roman" panose="02020603050405020304" pitchFamily="18" charset="0"/>
              </a:rPr>
              <a:t>)</a:t>
            </a:r>
          </a:p>
          <a:p>
            <a:pPr>
              <a:buFont typeface="Arial" panose="020B0604020202020204" pitchFamily="34" charset="0"/>
              <a:buNone/>
            </a:pPr>
            <a:r>
              <a:rPr lang="en-US" altLang="zh-CN" sz="3200" dirty="0">
                <a:solidFill>
                  <a:srgbClr val="000000"/>
                </a:solidFill>
              </a:rPr>
              <a:t>46. I often go to work by bus. ___________ (</a:t>
            </a:r>
            <a:r>
              <a:rPr lang="zh-CN" altLang="en-US" sz="3200" dirty="0">
                <a:solidFill>
                  <a:srgbClr val="000000"/>
                </a:solidFill>
              </a:rPr>
              <a:t>有时</a:t>
            </a:r>
            <a:r>
              <a:rPr lang="en-US" altLang="zh-CN" sz="3200" dirty="0">
                <a:solidFill>
                  <a:srgbClr val="000000"/>
                </a:solidFill>
              </a:rPr>
              <a:t>) I ride a bike.</a:t>
            </a:r>
          </a:p>
          <a:p>
            <a:pPr>
              <a:buFont typeface="Arial" panose="020B0604020202020204" pitchFamily="34" charset="0"/>
              <a:buNone/>
            </a:pPr>
            <a:r>
              <a:rPr lang="en-US" altLang="zh-CN" sz="3200" dirty="0">
                <a:solidFill>
                  <a:srgbClr val="000000"/>
                </a:solidFill>
              </a:rPr>
              <a:t>47. I want to catch the </a:t>
            </a:r>
            <a:r>
              <a:rPr lang="en-US" altLang="zh-CN" sz="3200" dirty="0" smtClean="0">
                <a:solidFill>
                  <a:srgbClr val="000000"/>
                </a:solidFill>
              </a:rPr>
              <a:t>_______ </a:t>
            </a:r>
            <a:r>
              <a:rPr lang="en-US" altLang="zh-CN" sz="3200" dirty="0">
                <a:solidFill>
                  <a:srgbClr val="000000"/>
                </a:solidFill>
              </a:rPr>
              <a:t>(</a:t>
            </a:r>
            <a:r>
              <a:rPr lang="zh-CN" altLang="en-US" sz="3200" dirty="0">
                <a:solidFill>
                  <a:srgbClr val="000000"/>
                </a:solidFill>
              </a:rPr>
              <a:t>早的</a:t>
            </a:r>
            <a:r>
              <a:rPr lang="en-US" altLang="zh-CN" sz="3200" dirty="0">
                <a:solidFill>
                  <a:srgbClr val="000000"/>
                </a:solidFill>
              </a:rPr>
              <a:t>) bus in the morning.</a:t>
            </a:r>
          </a:p>
          <a:p>
            <a:pPr>
              <a:buFont typeface="Arial" panose="020B0604020202020204" pitchFamily="34" charset="0"/>
              <a:buNone/>
            </a:pPr>
            <a:r>
              <a:rPr lang="en-US" altLang="zh-CN" sz="3200" dirty="0">
                <a:solidFill>
                  <a:srgbClr val="000000"/>
                </a:solidFill>
              </a:rPr>
              <a:t>48. We should do much </a:t>
            </a:r>
            <a:r>
              <a:rPr lang="en-US" altLang="zh-CN" sz="3200" dirty="0" smtClean="0">
                <a:solidFill>
                  <a:srgbClr val="000000"/>
                </a:solidFill>
              </a:rPr>
              <a:t>_________(</a:t>
            </a:r>
            <a:r>
              <a:rPr lang="zh-CN" altLang="en-US" sz="3200" dirty="0">
                <a:solidFill>
                  <a:srgbClr val="000000"/>
                </a:solidFill>
              </a:rPr>
              <a:t>运动</a:t>
            </a:r>
            <a:r>
              <a:rPr lang="en-US" altLang="zh-CN" sz="3200" dirty="0">
                <a:solidFill>
                  <a:srgbClr val="000000"/>
                </a:solidFill>
              </a:rPr>
              <a:t>) to keep healthy.</a:t>
            </a:r>
          </a:p>
          <a:p>
            <a:pPr>
              <a:buFont typeface="Arial" panose="020B0604020202020204" pitchFamily="34" charset="0"/>
              <a:buNone/>
            </a:pPr>
            <a:r>
              <a:rPr lang="en-US" altLang="en-US" sz="3200" dirty="0">
                <a:solidFill>
                  <a:srgbClr val="000000"/>
                </a:solidFill>
              </a:rPr>
              <a:t>49. The food my mother cooks </a:t>
            </a:r>
            <a:r>
              <a:rPr lang="en-US" altLang="en-US" sz="3200" dirty="0" smtClean="0">
                <a:solidFill>
                  <a:srgbClr val="000000"/>
                </a:solidFill>
              </a:rPr>
              <a:t>______</a:t>
            </a:r>
            <a:r>
              <a:rPr lang="en-US" altLang="zh-CN" sz="3200" dirty="0" smtClean="0">
                <a:solidFill>
                  <a:srgbClr val="000000"/>
                </a:solidFill>
              </a:rPr>
              <a:t>_ </a:t>
            </a:r>
            <a:r>
              <a:rPr lang="en-US" altLang="zh-CN" sz="3200" dirty="0">
                <a:solidFill>
                  <a:srgbClr val="000000"/>
                </a:solidFill>
              </a:rPr>
              <a:t>(</a:t>
            </a:r>
            <a:r>
              <a:rPr lang="zh-CN" altLang="en-US" sz="3200" dirty="0">
                <a:solidFill>
                  <a:srgbClr val="000000"/>
                </a:solidFill>
              </a:rPr>
              <a:t>品尝</a:t>
            </a:r>
            <a:r>
              <a:rPr lang="en-US" altLang="zh-CN" sz="3200" dirty="0">
                <a:solidFill>
                  <a:srgbClr val="000000"/>
                </a:solidFill>
              </a:rPr>
              <a:t>) good.</a:t>
            </a:r>
          </a:p>
          <a:p>
            <a:pPr>
              <a:buFont typeface="Arial" panose="020B0604020202020204" pitchFamily="34" charset="0"/>
              <a:buNone/>
            </a:pPr>
            <a:r>
              <a:rPr lang="en-US" altLang="zh-CN" sz="3200" dirty="0">
                <a:solidFill>
                  <a:srgbClr val="000000"/>
                </a:solidFill>
              </a:rPr>
              <a:t>50. His father works at a train </a:t>
            </a:r>
            <a:r>
              <a:rPr lang="en-US" altLang="zh-CN" sz="3200" dirty="0" smtClean="0">
                <a:solidFill>
                  <a:srgbClr val="000000"/>
                </a:solidFill>
              </a:rPr>
              <a:t>_______ </a:t>
            </a:r>
            <a:r>
              <a:rPr lang="en-US" altLang="zh-CN" sz="3200" dirty="0">
                <a:solidFill>
                  <a:srgbClr val="000000"/>
                </a:solidFill>
              </a:rPr>
              <a:t>(</a:t>
            </a:r>
            <a:r>
              <a:rPr lang="zh-CN" altLang="en-US" sz="3200" dirty="0">
                <a:solidFill>
                  <a:srgbClr val="000000"/>
                </a:solidFill>
              </a:rPr>
              <a:t>车站</a:t>
            </a:r>
            <a:r>
              <a:rPr lang="en-US" altLang="zh-CN" sz="3200" dirty="0" smtClean="0">
                <a:solidFill>
                  <a:srgbClr val="000000"/>
                </a:solidFill>
              </a:rPr>
              <a:t>).</a:t>
            </a:r>
            <a:endParaRPr lang="en-US" altLang="zh-CN" sz="3200" dirty="0">
              <a:solidFill>
                <a:srgbClr val="000000"/>
              </a:solidFill>
            </a:endParaRPr>
          </a:p>
        </p:txBody>
      </p:sp>
      <p:sp>
        <p:nvSpPr>
          <p:cNvPr id="87043" name="TextBox 14"/>
          <p:cNvSpPr txBox="1">
            <a:spLocks noChangeArrowheads="1"/>
          </p:cNvSpPr>
          <p:nvPr/>
        </p:nvSpPr>
        <p:spPr bwMode="auto">
          <a:xfrm>
            <a:off x="5797550" y="1339850"/>
            <a:ext cx="23637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sometimes</a:t>
            </a:r>
          </a:p>
        </p:txBody>
      </p:sp>
      <p:sp>
        <p:nvSpPr>
          <p:cNvPr id="87044" name="TextBox 14"/>
          <p:cNvSpPr txBox="1">
            <a:spLocks noChangeArrowheads="1"/>
          </p:cNvSpPr>
          <p:nvPr/>
        </p:nvSpPr>
        <p:spPr bwMode="auto">
          <a:xfrm>
            <a:off x="4419600" y="2276475"/>
            <a:ext cx="12969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early</a:t>
            </a:r>
          </a:p>
        </p:txBody>
      </p:sp>
      <p:sp>
        <p:nvSpPr>
          <p:cNvPr id="87045" name="TextBox 14"/>
          <p:cNvSpPr txBox="1">
            <a:spLocks noChangeArrowheads="1"/>
          </p:cNvSpPr>
          <p:nvPr/>
        </p:nvSpPr>
        <p:spPr bwMode="auto">
          <a:xfrm>
            <a:off x="4572000" y="3230562"/>
            <a:ext cx="20732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exercise</a:t>
            </a:r>
          </a:p>
        </p:txBody>
      </p:sp>
      <p:sp>
        <p:nvSpPr>
          <p:cNvPr id="87046" name="TextBox 14"/>
          <p:cNvSpPr txBox="1">
            <a:spLocks noChangeArrowheads="1"/>
          </p:cNvSpPr>
          <p:nvPr/>
        </p:nvSpPr>
        <p:spPr bwMode="auto">
          <a:xfrm>
            <a:off x="5867400" y="4221163"/>
            <a:ext cx="152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tastes</a:t>
            </a:r>
          </a:p>
        </p:txBody>
      </p:sp>
      <p:sp>
        <p:nvSpPr>
          <p:cNvPr id="87047" name="TextBox 14"/>
          <p:cNvSpPr txBox="1">
            <a:spLocks noChangeArrowheads="1"/>
          </p:cNvSpPr>
          <p:nvPr/>
        </p:nvSpPr>
        <p:spPr bwMode="auto">
          <a:xfrm>
            <a:off x="5638800" y="5156200"/>
            <a:ext cx="161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station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7043"/>
                                        </p:tgtEl>
                                        <p:attrNameLst>
                                          <p:attrName>style.visibility</p:attrName>
                                        </p:attrNameLst>
                                      </p:cBhvr>
                                      <p:to>
                                        <p:strVal val="visible"/>
                                      </p:to>
                                    </p:set>
                                    <p:animEffect transition="in" filter="blinds(horizontal)">
                                      <p:cBhvr>
                                        <p:cTn id="7" dur="500"/>
                                        <p:tgtEl>
                                          <p:spTgt spid="8704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7044"/>
                                        </p:tgtEl>
                                        <p:attrNameLst>
                                          <p:attrName>style.visibility</p:attrName>
                                        </p:attrNameLst>
                                      </p:cBhvr>
                                      <p:to>
                                        <p:strVal val="visible"/>
                                      </p:to>
                                    </p:set>
                                    <p:animEffect transition="in" filter="blinds(horizontal)">
                                      <p:cBhvr>
                                        <p:cTn id="12" dur="500"/>
                                        <p:tgtEl>
                                          <p:spTgt spid="8704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7045"/>
                                        </p:tgtEl>
                                        <p:attrNameLst>
                                          <p:attrName>style.visibility</p:attrName>
                                        </p:attrNameLst>
                                      </p:cBhvr>
                                      <p:to>
                                        <p:strVal val="visible"/>
                                      </p:to>
                                    </p:set>
                                    <p:animEffect transition="in" filter="blinds(horizontal)">
                                      <p:cBhvr>
                                        <p:cTn id="17" dur="500"/>
                                        <p:tgtEl>
                                          <p:spTgt spid="8704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7046"/>
                                        </p:tgtEl>
                                        <p:attrNameLst>
                                          <p:attrName>style.visibility</p:attrName>
                                        </p:attrNameLst>
                                      </p:cBhvr>
                                      <p:to>
                                        <p:strVal val="visible"/>
                                      </p:to>
                                    </p:set>
                                    <p:animEffect transition="in" filter="blinds(horizontal)">
                                      <p:cBhvr>
                                        <p:cTn id="22" dur="500"/>
                                        <p:tgtEl>
                                          <p:spTgt spid="8704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7047"/>
                                        </p:tgtEl>
                                        <p:attrNameLst>
                                          <p:attrName>style.visibility</p:attrName>
                                        </p:attrNameLst>
                                      </p:cBhvr>
                                      <p:to>
                                        <p:strVal val="visible"/>
                                      </p:to>
                                    </p:set>
                                    <p:animEffect transition="in" filter="blinds(horizontal)">
                                      <p:cBhvr>
                                        <p:cTn id="27" dur="500"/>
                                        <p:tgtEl>
                                          <p:spTgt spid="870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p:bldP spid="87044" grpId="0"/>
      <p:bldP spid="87045" grpId="0"/>
      <p:bldP spid="87046" grpId="0"/>
      <p:bldP spid="87047"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8066" name="文本框 99"/>
          <p:cNvSpPr txBox="1">
            <a:spLocks noChangeArrowheads="1"/>
          </p:cNvSpPr>
          <p:nvPr/>
        </p:nvSpPr>
        <p:spPr bwMode="auto">
          <a:xfrm>
            <a:off x="241300" y="997327"/>
            <a:ext cx="86741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dirty="0">
                <a:solidFill>
                  <a:srgbClr val="000000"/>
                </a:solidFill>
                <a:sym typeface="Arial" panose="020B0604020202020204" pitchFamily="34" charset="0"/>
              </a:rPr>
              <a:t>51. </a:t>
            </a:r>
            <a:r>
              <a:rPr lang="en-US" altLang="zh-CN" sz="3200" dirty="0" smtClean="0">
                <a:solidFill>
                  <a:srgbClr val="000000"/>
                </a:solidFill>
                <a:sym typeface="Arial" panose="020B0604020202020204" pitchFamily="34" charset="0"/>
              </a:rPr>
              <a:t>______ </a:t>
            </a:r>
            <a:r>
              <a:rPr lang="en-US" altLang="zh-CN" sz="3200" dirty="0">
                <a:solidFill>
                  <a:srgbClr val="000000"/>
                </a:solidFill>
                <a:sym typeface="Arial" panose="020B0604020202020204" pitchFamily="34" charset="0"/>
              </a:rPr>
              <a:t>(tooth) are important for us.</a:t>
            </a:r>
            <a:endParaRPr lang="en-US" altLang="zh-CN" sz="3200" dirty="0">
              <a:solidFill>
                <a:srgbClr val="000000"/>
              </a:solidFill>
            </a:endParaRPr>
          </a:p>
          <a:p>
            <a:pPr>
              <a:buFont typeface="Arial" panose="020B0604020202020204" pitchFamily="34" charset="0"/>
              <a:buNone/>
            </a:pPr>
            <a:r>
              <a:rPr lang="en-US" altLang="zh-CN" sz="3200" dirty="0">
                <a:solidFill>
                  <a:srgbClr val="000000"/>
                </a:solidFill>
                <a:sym typeface="Arial" panose="020B0604020202020204" pitchFamily="34" charset="0"/>
              </a:rPr>
              <a:t>52. Tim likes to act like animals. His friends think he is a </a:t>
            </a:r>
            <a:r>
              <a:rPr lang="en-US" altLang="zh-CN" sz="3200" dirty="0" smtClean="0">
                <a:solidFill>
                  <a:srgbClr val="000000"/>
                </a:solidFill>
                <a:sym typeface="Arial" panose="020B0604020202020204" pitchFamily="34" charset="0"/>
              </a:rPr>
              <a:t>_______ </a:t>
            </a:r>
            <a:r>
              <a:rPr lang="en-US" altLang="zh-CN" sz="3200" dirty="0">
                <a:solidFill>
                  <a:srgbClr val="000000"/>
                </a:solidFill>
                <a:sym typeface="Arial" panose="020B0604020202020204" pitchFamily="34" charset="0"/>
              </a:rPr>
              <a:t>(fun) boy.</a:t>
            </a:r>
            <a:endParaRPr lang="en-US" altLang="zh-CN" sz="3200" dirty="0">
              <a:solidFill>
                <a:srgbClr val="000000"/>
              </a:solidFill>
            </a:endParaRPr>
          </a:p>
          <a:p>
            <a:pPr>
              <a:buFont typeface="Arial" panose="020B0604020202020204" pitchFamily="34" charset="0"/>
              <a:buNone/>
            </a:pPr>
            <a:r>
              <a:rPr lang="en-US" altLang="zh-CN" sz="3200" dirty="0">
                <a:solidFill>
                  <a:srgbClr val="000000"/>
                </a:solidFill>
                <a:sym typeface="Arial" panose="020B0604020202020204" pitchFamily="34" charset="0"/>
              </a:rPr>
              <a:t>53. Tom runs ________ (quick) in the P.E. test.</a:t>
            </a:r>
            <a:endParaRPr lang="en-US" altLang="zh-CN" sz="3200" dirty="0">
              <a:solidFill>
                <a:srgbClr val="000000"/>
              </a:solidFill>
            </a:endParaRPr>
          </a:p>
          <a:p>
            <a:pPr>
              <a:buFont typeface="Arial" panose="020B0604020202020204" pitchFamily="34" charset="0"/>
              <a:buNone/>
            </a:pPr>
            <a:r>
              <a:rPr lang="en-US" altLang="zh-CN" sz="3200" dirty="0">
                <a:solidFill>
                  <a:srgbClr val="000000"/>
                </a:solidFill>
                <a:sym typeface="Arial" panose="020B0604020202020204" pitchFamily="34" charset="0"/>
              </a:rPr>
              <a:t>54. Jim, put on your clothes after </a:t>
            </a:r>
            <a:r>
              <a:rPr lang="en-US" altLang="zh-CN" sz="3200" dirty="0" smtClean="0">
                <a:solidFill>
                  <a:srgbClr val="000000"/>
                </a:solidFill>
                <a:sym typeface="Arial" panose="020B0604020202020204" pitchFamily="34" charset="0"/>
              </a:rPr>
              <a:t>______ </a:t>
            </a:r>
            <a:r>
              <a:rPr lang="en-US" altLang="zh-CN" sz="3200" dirty="0">
                <a:solidFill>
                  <a:srgbClr val="000000"/>
                </a:solidFill>
                <a:sym typeface="Arial" panose="020B0604020202020204" pitchFamily="34" charset="0"/>
              </a:rPr>
              <a:t>(take) a shower.</a:t>
            </a:r>
            <a:endParaRPr lang="en-US" altLang="zh-CN" sz="3200" dirty="0">
              <a:solidFill>
                <a:srgbClr val="000000"/>
              </a:solidFill>
            </a:endParaRPr>
          </a:p>
          <a:p>
            <a:pPr>
              <a:buFont typeface="Arial" panose="020B0604020202020204" pitchFamily="34" charset="0"/>
              <a:buNone/>
            </a:pPr>
            <a:r>
              <a:rPr lang="en-US" altLang="zh-CN" sz="3200" dirty="0">
                <a:solidFill>
                  <a:srgbClr val="000000"/>
                </a:solidFill>
                <a:sym typeface="Arial" panose="020B0604020202020204" pitchFamily="34" charset="0"/>
              </a:rPr>
              <a:t>55. She often does </a:t>
            </a:r>
            <a:r>
              <a:rPr lang="en-US" altLang="zh-CN" sz="3200" dirty="0" smtClean="0">
                <a:solidFill>
                  <a:srgbClr val="000000"/>
                </a:solidFill>
                <a:sym typeface="Arial" panose="020B0604020202020204" pitchFamily="34" charset="0"/>
              </a:rPr>
              <a:t>_____ </a:t>
            </a:r>
            <a:r>
              <a:rPr lang="en-US" altLang="zh-CN" sz="3200" dirty="0">
                <a:solidFill>
                  <a:srgbClr val="000000"/>
                </a:solidFill>
                <a:sym typeface="Arial" panose="020B0604020202020204" pitchFamily="34" charset="0"/>
              </a:rPr>
              <a:t>(she) homework in the evening</a:t>
            </a:r>
            <a:r>
              <a:rPr lang="en-US" altLang="zh-CN" sz="3200" dirty="0" smtClean="0">
                <a:solidFill>
                  <a:srgbClr val="000000"/>
                </a:solidFill>
                <a:sym typeface="Arial" panose="020B0604020202020204" pitchFamily="34" charset="0"/>
              </a:rPr>
              <a:t>.</a:t>
            </a:r>
            <a:endParaRPr lang="en-US" altLang="zh-CN" sz="3200" dirty="0">
              <a:solidFill>
                <a:srgbClr val="000000"/>
              </a:solidFill>
            </a:endParaRPr>
          </a:p>
        </p:txBody>
      </p:sp>
      <p:sp>
        <p:nvSpPr>
          <p:cNvPr id="88067" name="TextBox 14"/>
          <p:cNvSpPr txBox="1">
            <a:spLocks noChangeArrowheads="1"/>
          </p:cNvSpPr>
          <p:nvPr/>
        </p:nvSpPr>
        <p:spPr bwMode="auto">
          <a:xfrm>
            <a:off x="976312" y="924302"/>
            <a:ext cx="14890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Teeth</a:t>
            </a:r>
          </a:p>
        </p:txBody>
      </p:sp>
      <p:sp>
        <p:nvSpPr>
          <p:cNvPr id="88068" name="TextBox 14"/>
          <p:cNvSpPr txBox="1">
            <a:spLocks noChangeArrowheads="1"/>
          </p:cNvSpPr>
          <p:nvPr/>
        </p:nvSpPr>
        <p:spPr bwMode="auto">
          <a:xfrm>
            <a:off x="2805113" y="1860927"/>
            <a:ext cx="1447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funny</a:t>
            </a:r>
          </a:p>
        </p:txBody>
      </p:sp>
      <p:sp>
        <p:nvSpPr>
          <p:cNvPr id="88069" name="TextBox 14"/>
          <p:cNvSpPr txBox="1">
            <a:spLocks noChangeArrowheads="1"/>
          </p:cNvSpPr>
          <p:nvPr/>
        </p:nvSpPr>
        <p:spPr bwMode="auto">
          <a:xfrm>
            <a:off x="2905125" y="2364164"/>
            <a:ext cx="35115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quickly</a:t>
            </a:r>
          </a:p>
        </p:txBody>
      </p:sp>
      <p:sp>
        <p:nvSpPr>
          <p:cNvPr id="88070" name="TextBox 14"/>
          <p:cNvSpPr txBox="1">
            <a:spLocks noChangeArrowheads="1"/>
          </p:cNvSpPr>
          <p:nvPr/>
        </p:nvSpPr>
        <p:spPr bwMode="auto">
          <a:xfrm>
            <a:off x="6253162" y="2886452"/>
            <a:ext cx="15049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taking</a:t>
            </a:r>
          </a:p>
        </p:txBody>
      </p:sp>
      <p:sp>
        <p:nvSpPr>
          <p:cNvPr id="88071" name="TextBox 14"/>
          <p:cNvSpPr txBox="1">
            <a:spLocks noChangeArrowheads="1"/>
          </p:cNvSpPr>
          <p:nvPr/>
        </p:nvSpPr>
        <p:spPr bwMode="auto">
          <a:xfrm>
            <a:off x="3871912" y="3832602"/>
            <a:ext cx="148907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8067"/>
                                        </p:tgtEl>
                                        <p:attrNameLst>
                                          <p:attrName>style.visibility</p:attrName>
                                        </p:attrNameLst>
                                      </p:cBhvr>
                                      <p:to>
                                        <p:strVal val="visible"/>
                                      </p:to>
                                    </p:set>
                                    <p:animEffect transition="in" filter="blinds(horizontal)">
                                      <p:cBhvr>
                                        <p:cTn id="7" dur="500"/>
                                        <p:tgtEl>
                                          <p:spTgt spid="8806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8068"/>
                                        </p:tgtEl>
                                        <p:attrNameLst>
                                          <p:attrName>style.visibility</p:attrName>
                                        </p:attrNameLst>
                                      </p:cBhvr>
                                      <p:to>
                                        <p:strVal val="visible"/>
                                      </p:to>
                                    </p:set>
                                    <p:animEffect transition="in" filter="blinds(horizontal)">
                                      <p:cBhvr>
                                        <p:cTn id="12" dur="500"/>
                                        <p:tgtEl>
                                          <p:spTgt spid="8806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8069"/>
                                        </p:tgtEl>
                                        <p:attrNameLst>
                                          <p:attrName>style.visibility</p:attrName>
                                        </p:attrNameLst>
                                      </p:cBhvr>
                                      <p:to>
                                        <p:strVal val="visible"/>
                                      </p:to>
                                    </p:set>
                                    <p:animEffect transition="in" filter="blinds(horizontal)">
                                      <p:cBhvr>
                                        <p:cTn id="17" dur="500"/>
                                        <p:tgtEl>
                                          <p:spTgt spid="8806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8070"/>
                                        </p:tgtEl>
                                        <p:attrNameLst>
                                          <p:attrName>style.visibility</p:attrName>
                                        </p:attrNameLst>
                                      </p:cBhvr>
                                      <p:to>
                                        <p:strVal val="visible"/>
                                      </p:to>
                                    </p:set>
                                    <p:animEffect transition="in" filter="blinds(horizontal)">
                                      <p:cBhvr>
                                        <p:cTn id="22" dur="500"/>
                                        <p:tgtEl>
                                          <p:spTgt spid="8807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8071"/>
                                        </p:tgtEl>
                                        <p:attrNameLst>
                                          <p:attrName>style.visibility</p:attrName>
                                        </p:attrNameLst>
                                      </p:cBhvr>
                                      <p:to>
                                        <p:strVal val="visible"/>
                                      </p:to>
                                    </p:set>
                                    <p:animEffect transition="in" filter="blinds(horizontal)">
                                      <p:cBhvr>
                                        <p:cTn id="27" dur="500"/>
                                        <p:tgtEl>
                                          <p:spTgt spid="880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p:bldP spid="88068" grpId="0"/>
      <p:bldP spid="88069" grpId="0"/>
      <p:bldP spid="88070" grpId="0"/>
      <p:bldP spid="88071"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9090" name="文本框 99"/>
          <p:cNvSpPr txBox="1">
            <a:spLocks noChangeArrowheads="1"/>
          </p:cNvSpPr>
          <p:nvPr/>
        </p:nvSpPr>
        <p:spPr bwMode="auto">
          <a:xfrm>
            <a:off x="179388" y="260350"/>
            <a:ext cx="8648700"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dirty="0">
                <a:solidFill>
                  <a:srgbClr val="000000"/>
                </a:solidFill>
                <a:latin typeface="Times New Roman" panose="02020603050405020304" pitchFamily="18" charset="0"/>
                <a:cs typeface="Times New Roman" panose="02020603050405020304" pitchFamily="18" charset="0"/>
              </a:rPr>
              <a:t>六、完成句子</a:t>
            </a:r>
            <a:r>
              <a:rPr lang="en-US" altLang="zh-CN" sz="3200" b="1" dirty="0">
                <a:solidFill>
                  <a:srgbClr val="000000"/>
                </a:solidFill>
                <a:latin typeface="Times New Roman" panose="02020603050405020304" pitchFamily="18" charset="0"/>
                <a:cs typeface="Times New Roman" panose="02020603050405020304" pitchFamily="18" charset="0"/>
              </a:rPr>
              <a:t>(5</a:t>
            </a:r>
            <a:r>
              <a:rPr lang="zh-CN" altLang="en-US" sz="3200" b="1" dirty="0">
                <a:solidFill>
                  <a:srgbClr val="000000"/>
                </a:solidFill>
                <a:latin typeface="宋体" panose="02010600030101010101" pitchFamily="2" charset="-122"/>
              </a:rPr>
              <a:t>小题，共</a:t>
            </a:r>
            <a:r>
              <a:rPr lang="en-US" altLang="zh-CN" sz="3200" b="1" dirty="0">
                <a:solidFill>
                  <a:srgbClr val="000000"/>
                </a:solidFill>
                <a:latin typeface="Times New Roman" panose="02020603050405020304" pitchFamily="18" charset="0"/>
                <a:cs typeface="Times New Roman" panose="02020603050405020304" pitchFamily="18" charset="0"/>
              </a:rPr>
              <a:t>10</a:t>
            </a:r>
            <a:r>
              <a:rPr lang="zh-CN" altLang="en-US" sz="3200" b="1" dirty="0">
                <a:solidFill>
                  <a:srgbClr val="000000"/>
                </a:solidFill>
                <a:latin typeface="宋体" panose="02010600030101010101" pitchFamily="2" charset="-122"/>
              </a:rPr>
              <a:t>分</a:t>
            </a:r>
            <a:r>
              <a:rPr lang="en-US" altLang="zh-CN" sz="3200" b="1" dirty="0">
                <a:solidFill>
                  <a:srgbClr val="000000"/>
                </a:solidFill>
                <a:latin typeface="Times New Roman" panose="02020603050405020304" pitchFamily="18" charset="0"/>
                <a:cs typeface="Times New Roman" panose="02020603050405020304" pitchFamily="18" charset="0"/>
              </a:rPr>
              <a:t>)</a:t>
            </a:r>
          </a:p>
          <a:p>
            <a:pPr>
              <a:buFont typeface="Arial" panose="020B0604020202020204" pitchFamily="34" charset="0"/>
              <a:buNone/>
            </a:pPr>
            <a:r>
              <a:rPr lang="en-US" altLang="zh-CN" sz="3200" dirty="0">
                <a:solidFill>
                  <a:srgbClr val="000000"/>
                </a:solidFill>
              </a:rPr>
              <a:t>56. </a:t>
            </a:r>
            <a:r>
              <a:rPr lang="zh-CN" altLang="en-US" sz="3200" dirty="0">
                <a:solidFill>
                  <a:srgbClr val="000000"/>
                </a:solidFill>
              </a:rPr>
              <a:t>电视节目从晚上</a:t>
            </a:r>
            <a:r>
              <a:rPr lang="en-US" altLang="zh-CN" sz="3200" dirty="0">
                <a:solidFill>
                  <a:srgbClr val="000000"/>
                </a:solidFill>
              </a:rPr>
              <a:t>7</a:t>
            </a:r>
            <a:r>
              <a:rPr lang="zh-CN" altLang="en-US" sz="3200" dirty="0">
                <a:solidFill>
                  <a:srgbClr val="000000"/>
                </a:solidFill>
              </a:rPr>
              <a:t>点到</a:t>
            </a:r>
            <a:r>
              <a:rPr lang="en-US" altLang="zh-CN" sz="3200" dirty="0">
                <a:solidFill>
                  <a:srgbClr val="000000"/>
                </a:solidFill>
              </a:rPr>
              <a:t>8</a:t>
            </a:r>
            <a:r>
              <a:rPr lang="zh-CN" altLang="en-US" sz="3200" dirty="0">
                <a:solidFill>
                  <a:srgbClr val="000000"/>
                </a:solidFill>
              </a:rPr>
              <a:t>点。 </a:t>
            </a:r>
          </a:p>
          <a:p>
            <a:pPr>
              <a:buFont typeface="Arial" panose="020B0604020202020204" pitchFamily="34" charset="0"/>
              <a:buNone/>
            </a:pPr>
            <a:r>
              <a:rPr lang="en-US" altLang="en-US" sz="3200" dirty="0">
                <a:solidFill>
                  <a:srgbClr val="000000"/>
                </a:solidFill>
              </a:rPr>
              <a:t>The TV show is ______________________________</a:t>
            </a:r>
            <a:r>
              <a:rPr lang="en-US" altLang="zh-CN" sz="3200" dirty="0">
                <a:solidFill>
                  <a:srgbClr val="000000"/>
                </a:solidFill>
              </a:rPr>
              <a:t>_ at night.</a:t>
            </a:r>
          </a:p>
          <a:p>
            <a:pPr>
              <a:buFont typeface="Arial" panose="020B0604020202020204" pitchFamily="34" charset="0"/>
              <a:buNone/>
            </a:pPr>
            <a:r>
              <a:rPr lang="en-US" altLang="zh-CN" sz="3200" dirty="0">
                <a:solidFill>
                  <a:srgbClr val="000000"/>
                </a:solidFill>
              </a:rPr>
              <a:t>57. </a:t>
            </a:r>
            <a:r>
              <a:rPr lang="zh-CN" altLang="en-US" sz="3200" dirty="0">
                <a:solidFill>
                  <a:srgbClr val="000000"/>
                </a:solidFill>
              </a:rPr>
              <a:t>汤姆总是上班迟到。   </a:t>
            </a:r>
          </a:p>
          <a:p>
            <a:pPr>
              <a:buFont typeface="Arial" panose="020B0604020202020204" pitchFamily="34" charset="0"/>
              <a:buNone/>
            </a:pPr>
            <a:r>
              <a:rPr lang="zh-CN" altLang="en-US" sz="3200" dirty="0">
                <a:solidFill>
                  <a:srgbClr val="000000"/>
                </a:solidFill>
              </a:rPr>
              <a:t> </a:t>
            </a:r>
            <a:r>
              <a:rPr lang="en-US" altLang="zh-CN" sz="3200" dirty="0">
                <a:solidFill>
                  <a:srgbClr val="000000"/>
                </a:solidFill>
              </a:rPr>
              <a:t>Tom </a:t>
            </a:r>
            <a:r>
              <a:rPr lang="en-US" altLang="zh-CN" sz="3200" dirty="0" smtClean="0">
                <a:solidFill>
                  <a:srgbClr val="000000"/>
                </a:solidFill>
              </a:rPr>
              <a:t>________________ </a:t>
            </a:r>
            <a:r>
              <a:rPr lang="en-US" altLang="zh-CN" sz="3200" dirty="0">
                <a:solidFill>
                  <a:srgbClr val="000000"/>
                </a:solidFill>
              </a:rPr>
              <a:t>work.</a:t>
            </a:r>
          </a:p>
          <a:p>
            <a:pPr>
              <a:buFont typeface="Arial" panose="020B0604020202020204" pitchFamily="34" charset="0"/>
              <a:buNone/>
            </a:pPr>
            <a:r>
              <a:rPr lang="en-US" altLang="zh-CN" sz="3200" dirty="0">
                <a:solidFill>
                  <a:srgbClr val="000000"/>
                </a:solidFill>
              </a:rPr>
              <a:t>58. </a:t>
            </a:r>
            <a:r>
              <a:rPr lang="zh-CN" altLang="en-US" sz="3200" dirty="0">
                <a:solidFill>
                  <a:srgbClr val="000000"/>
                </a:solidFill>
              </a:rPr>
              <a:t>我每天吃大量的水果蔬菜。</a:t>
            </a:r>
          </a:p>
          <a:p>
            <a:pPr>
              <a:buFont typeface="Arial" panose="020B0604020202020204" pitchFamily="34" charset="0"/>
              <a:buNone/>
            </a:pPr>
            <a:r>
              <a:rPr lang="en-US" altLang="zh-CN" sz="3200" dirty="0">
                <a:solidFill>
                  <a:srgbClr val="000000"/>
                </a:solidFill>
              </a:rPr>
              <a:t>I have ________fruit and vegetables every day.</a:t>
            </a:r>
          </a:p>
          <a:p>
            <a:pPr>
              <a:buFont typeface="Arial" panose="020B0604020202020204" pitchFamily="34" charset="0"/>
              <a:buNone/>
            </a:pPr>
            <a:r>
              <a:rPr lang="en-US" altLang="zh-CN" sz="3200" dirty="0">
                <a:solidFill>
                  <a:srgbClr val="000000"/>
                </a:solidFill>
              </a:rPr>
              <a:t>59. </a:t>
            </a:r>
            <a:r>
              <a:rPr lang="zh-CN" altLang="en-US" sz="3200" dirty="0">
                <a:solidFill>
                  <a:srgbClr val="000000"/>
                </a:solidFill>
              </a:rPr>
              <a:t>当我弟弟和妹妹到家了，他们先做他们的作业。</a:t>
            </a:r>
          </a:p>
          <a:p>
            <a:pPr>
              <a:buFont typeface="Arial" panose="020B0604020202020204" pitchFamily="34" charset="0"/>
              <a:buNone/>
            </a:pPr>
            <a:r>
              <a:rPr lang="zh-CN" altLang="en-US" sz="3200" dirty="0">
                <a:solidFill>
                  <a:srgbClr val="000000"/>
                </a:solidFill>
              </a:rPr>
              <a:t> </a:t>
            </a:r>
            <a:r>
              <a:rPr lang="en-US" altLang="zh-CN" sz="3200" dirty="0">
                <a:solidFill>
                  <a:srgbClr val="000000"/>
                </a:solidFill>
              </a:rPr>
              <a:t>When my brother and sister </a:t>
            </a:r>
            <a:r>
              <a:rPr lang="en-US" altLang="zh-CN" sz="3200" dirty="0" smtClean="0">
                <a:solidFill>
                  <a:srgbClr val="000000"/>
                </a:solidFill>
              </a:rPr>
              <a:t>__________, </a:t>
            </a:r>
            <a:r>
              <a:rPr lang="en-US" altLang="zh-CN" sz="3200" dirty="0">
                <a:solidFill>
                  <a:srgbClr val="000000"/>
                </a:solidFill>
              </a:rPr>
              <a:t>they </a:t>
            </a:r>
            <a:r>
              <a:rPr lang="en-US" altLang="zh-CN" sz="3200" dirty="0" smtClean="0">
                <a:solidFill>
                  <a:srgbClr val="000000"/>
                </a:solidFill>
              </a:rPr>
              <a:t>____________________________.</a:t>
            </a:r>
            <a:endParaRPr lang="en-US" altLang="zh-CN" sz="3200" dirty="0">
              <a:solidFill>
                <a:srgbClr val="000000"/>
              </a:solidFill>
            </a:endParaRPr>
          </a:p>
        </p:txBody>
      </p:sp>
      <p:sp>
        <p:nvSpPr>
          <p:cNvPr id="89091" name="TextBox 14"/>
          <p:cNvSpPr txBox="1">
            <a:spLocks noChangeArrowheads="1"/>
          </p:cNvSpPr>
          <p:nvPr/>
        </p:nvSpPr>
        <p:spPr bwMode="auto">
          <a:xfrm>
            <a:off x="179388" y="1628775"/>
            <a:ext cx="72278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from seven o</a:t>
            </a:r>
            <a:r>
              <a:rPr lang="en-US" altLang="en-US" sz="3200" b="1">
                <a:solidFill>
                  <a:srgbClr val="FF0000"/>
                </a:solidFill>
                <a:latin typeface="Calibri" panose="020F0502020204030204" pitchFamily="34" charset="0"/>
              </a:rPr>
              <a:t>’</a:t>
            </a:r>
            <a:r>
              <a:rPr lang="en-US" altLang="en-US" sz="3200" b="1">
                <a:solidFill>
                  <a:srgbClr val="FF0000"/>
                </a:solidFill>
              </a:rPr>
              <a:t>clock to eight o</a:t>
            </a:r>
            <a:r>
              <a:rPr lang="en-US" altLang="en-US" sz="3200" b="1">
                <a:solidFill>
                  <a:srgbClr val="FF0000"/>
                </a:solidFill>
                <a:latin typeface="Calibri" panose="020F0502020204030204" pitchFamily="34" charset="0"/>
              </a:rPr>
              <a:t>’</a:t>
            </a:r>
            <a:r>
              <a:rPr lang="en-US" altLang="en-US" sz="3200" b="1">
                <a:solidFill>
                  <a:srgbClr val="FF0000"/>
                </a:solidFill>
              </a:rPr>
              <a:t>clock</a:t>
            </a:r>
          </a:p>
        </p:txBody>
      </p:sp>
      <p:sp>
        <p:nvSpPr>
          <p:cNvPr id="89092" name="TextBox 14"/>
          <p:cNvSpPr txBox="1">
            <a:spLocks noChangeArrowheads="1"/>
          </p:cNvSpPr>
          <p:nvPr/>
        </p:nvSpPr>
        <p:spPr bwMode="auto">
          <a:xfrm>
            <a:off x="1331913" y="2636838"/>
            <a:ext cx="598328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is always late for</a:t>
            </a:r>
          </a:p>
        </p:txBody>
      </p:sp>
      <p:sp>
        <p:nvSpPr>
          <p:cNvPr id="89093" name="TextBox 14"/>
          <p:cNvSpPr txBox="1">
            <a:spLocks noChangeArrowheads="1"/>
          </p:cNvSpPr>
          <p:nvPr/>
        </p:nvSpPr>
        <p:spPr bwMode="auto">
          <a:xfrm>
            <a:off x="1474788" y="3644900"/>
            <a:ext cx="17795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sym typeface="宋体" panose="02010600030101010101" pitchFamily="2" charset="-122"/>
              </a:rPr>
              <a:t>lots of</a:t>
            </a:r>
          </a:p>
        </p:txBody>
      </p:sp>
      <p:sp>
        <p:nvSpPr>
          <p:cNvPr id="89094" name="TextBox 14"/>
          <p:cNvSpPr txBox="1">
            <a:spLocks noChangeArrowheads="1"/>
          </p:cNvSpPr>
          <p:nvPr/>
        </p:nvSpPr>
        <p:spPr bwMode="auto">
          <a:xfrm>
            <a:off x="5486400" y="5013325"/>
            <a:ext cx="25542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sym typeface="宋体" panose="02010600030101010101" pitchFamily="2" charset="-122"/>
              </a:rPr>
              <a:t>get home</a:t>
            </a:r>
          </a:p>
        </p:txBody>
      </p:sp>
      <p:sp>
        <p:nvSpPr>
          <p:cNvPr id="89095" name="TextBox 14"/>
          <p:cNvSpPr txBox="1">
            <a:spLocks noChangeArrowheads="1"/>
          </p:cNvSpPr>
          <p:nvPr/>
        </p:nvSpPr>
        <p:spPr bwMode="auto">
          <a:xfrm>
            <a:off x="304800" y="5589588"/>
            <a:ext cx="70786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sym typeface="宋体" panose="02010600030101010101" pitchFamily="2" charset="-122"/>
              </a:rPr>
              <a:t>do home their homework first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9091"/>
                                        </p:tgtEl>
                                        <p:attrNameLst>
                                          <p:attrName>style.visibility</p:attrName>
                                        </p:attrNameLst>
                                      </p:cBhvr>
                                      <p:to>
                                        <p:strVal val="visible"/>
                                      </p:to>
                                    </p:set>
                                    <p:animEffect transition="in" filter="blinds(horizontal)">
                                      <p:cBhvr>
                                        <p:cTn id="7" dur="500"/>
                                        <p:tgtEl>
                                          <p:spTgt spid="8909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9092"/>
                                        </p:tgtEl>
                                        <p:attrNameLst>
                                          <p:attrName>style.visibility</p:attrName>
                                        </p:attrNameLst>
                                      </p:cBhvr>
                                      <p:to>
                                        <p:strVal val="visible"/>
                                      </p:to>
                                    </p:set>
                                    <p:animEffect transition="in" filter="blinds(horizontal)">
                                      <p:cBhvr>
                                        <p:cTn id="12" dur="500"/>
                                        <p:tgtEl>
                                          <p:spTgt spid="8909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9093"/>
                                        </p:tgtEl>
                                        <p:attrNameLst>
                                          <p:attrName>style.visibility</p:attrName>
                                        </p:attrNameLst>
                                      </p:cBhvr>
                                      <p:to>
                                        <p:strVal val="visible"/>
                                      </p:to>
                                    </p:set>
                                    <p:animEffect transition="in" filter="blinds(horizontal)">
                                      <p:cBhvr>
                                        <p:cTn id="17" dur="500"/>
                                        <p:tgtEl>
                                          <p:spTgt spid="8909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9094"/>
                                        </p:tgtEl>
                                        <p:attrNameLst>
                                          <p:attrName>style.visibility</p:attrName>
                                        </p:attrNameLst>
                                      </p:cBhvr>
                                      <p:to>
                                        <p:strVal val="visible"/>
                                      </p:to>
                                    </p:set>
                                    <p:animEffect transition="in" filter="blinds(horizontal)">
                                      <p:cBhvr>
                                        <p:cTn id="22" dur="500"/>
                                        <p:tgtEl>
                                          <p:spTgt spid="8909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9095"/>
                                        </p:tgtEl>
                                        <p:attrNameLst>
                                          <p:attrName>style.visibility</p:attrName>
                                        </p:attrNameLst>
                                      </p:cBhvr>
                                      <p:to>
                                        <p:strVal val="visible"/>
                                      </p:to>
                                    </p:set>
                                    <p:animEffect transition="in" filter="blinds(horizontal)">
                                      <p:cBhvr>
                                        <p:cTn id="27" dur="500"/>
                                        <p:tgtEl>
                                          <p:spTgt spid="890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p:bldP spid="89092" grpId="0"/>
      <p:bldP spid="89093" grpId="0"/>
      <p:bldP spid="89094" grpId="0"/>
      <p:bldP spid="89095"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0114" name="文本框 99"/>
          <p:cNvSpPr txBox="1">
            <a:spLocks noChangeArrowheads="1"/>
          </p:cNvSpPr>
          <p:nvPr/>
        </p:nvSpPr>
        <p:spPr bwMode="auto">
          <a:xfrm>
            <a:off x="179388" y="808037"/>
            <a:ext cx="8648700"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a:solidFill>
                  <a:srgbClr val="000000"/>
                </a:solidFill>
                <a:sym typeface="Arial" panose="020B0604020202020204" pitchFamily="34" charset="0"/>
              </a:rPr>
              <a:t>60. </a:t>
            </a:r>
            <a:r>
              <a:rPr lang="zh-CN" altLang="en-US" sz="3200">
                <a:solidFill>
                  <a:srgbClr val="000000"/>
                </a:solidFill>
                <a:sym typeface="Arial" panose="020B0604020202020204" pitchFamily="34" charset="0"/>
              </a:rPr>
              <a:t>在星期天，她要么看书，要么看电视。</a:t>
            </a:r>
            <a:endParaRPr lang="zh-CN" altLang="en-US" sz="3200">
              <a:solidFill>
                <a:srgbClr val="000000"/>
              </a:solidFill>
            </a:endParaRPr>
          </a:p>
          <a:p>
            <a:pPr>
              <a:buFont typeface="Arial" panose="020B0604020202020204" pitchFamily="34" charset="0"/>
              <a:buNone/>
            </a:pPr>
            <a:r>
              <a:rPr lang="en-US" altLang="zh-CN" sz="3200">
                <a:solidFill>
                  <a:srgbClr val="000000"/>
                </a:solidFill>
                <a:sym typeface="Arial" panose="020B0604020202020204" pitchFamily="34" charset="0"/>
              </a:rPr>
              <a:t>On Sunday, she _____________ reads books _________ watches TV.</a:t>
            </a:r>
            <a:endParaRPr lang="en-US" altLang="zh-CN" sz="3200">
              <a:latin typeface="Times New Roman" panose="02020603050405020304" pitchFamily="18" charset="0"/>
            </a:endParaRPr>
          </a:p>
        </p:txBody>
      </p:sp>
      <p:sp>
        <p:nvSpPr>
          <p:cNvPr id="90115" name="TextBox 14"/>
          <p:cNvSpPr txBox="1">
            <a:spLocks noChangeArrowheads="1"/>
          </p:cNvSpPr>
          <p:nvPr/>
        </p:nvSpPr>
        <p:spPr bwMode="auto">
          <a:xfrm>
            <a:off x="3705225" y="1168400"/>
            <a:ext cx="22193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either</a:t>
            </a:r>
          </a:p>
        </p:txBody>
      </p:sp>
      <p:sp>
        <p:nvSpPr>
          <p:cNvPr id="90116" name="TextBox 14"/>
          <p:cNvSpPr txBox="1">
            <a:spLocks noChangeArrowheads="1"/>
          </p:cNvSpPr>
          <p:nvPr/>
        </p:nvSpPr>
        <p:spPr bwMode="auto">
          <a:xfrm>
            <a:off x="682625" y="1671637"/>
            <a:ext cx="1270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0115"/>
                                        </p:tgtEl>
                                        <p:attrNameLst>
                                          <p:attrName>style.visibility</p:attrName>
                                        </p:attrNameLst>
                                      </p:cBhvr>
                                      <p:to>
                                        <p:strVal val="visible"/>
                                      </p:to>
                                    </p:set>
                                    <p:animEffect transition="in" filter="blinds(horizontal)">
                                      <p:cBhvr>
                                        <p:cTn id="7" dur="500"/>
                                        <p:tgtEl>
                                          <p:spTgt spid="9011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0116"/>
                                        </p:tgtEl>
                                        <p:attrNameLst>
                                          <p:attrName>style.visibility</p:attrName>
                                        </p:attrNameLst>
                                      </p:cBhvr>
                                      <p:to>
                                        <p:strVal val="visible"/>
                                      </p:to>
                                    </p:set>
                                    <p:animEffect transition="in" filter="blinds(horizontal)">
                                      <p:cBhvr>
                                        <p:cTn id="12" dur="500"/>
                                        <p:tgtEl>
                                          <p:spTgt spid="90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p:bldP spid="90116"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文本框 99"/>
          <p:cNvSpPr txBox="1">
            <a:spLocks noChangeArrowheads="1"/>
          </p:cNvSpPr>
          <p:nvPr/>
        </p:nvSpPr>
        <p:spPr bwMode="auto">
          <a:xfrm>
            <a:off x="187325" y="399157"/>
            <a:ext cx="8648700"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dirty="0">
                <a:solidFill>
                  <a:srgbClr val="000000"/>
                </a:solidFill>
                <a:latin typeface="Times New Roman" panose="02020603050405020304" pitchFamily="18" charset="0"/>
                <a:cs typeface="Times New Roman" panose="02020603050405020304" pitchFamily="18" charset="0"/>
              </a:rPr>
              <a:t>七、读写综合</a:t>
            </a:r>
            <a:r>
              <a:rPr lang="en-US" altLang="zh-CN" sz="3200" b="1" dirty="0">
                <a:solidFill>
                  <a:srgbClr val="000000"/>
                </a:solidFill>
                <a:latin typeface="Times New Roman" panose="02020603050405020304" pitchFamily="18" charset="0"/>
                <a:cs typeface="Times New Roman" panose="02020603050405020304" pitchFamily="18" charset="0"/>
              </a:rPr>
              <a:t>(</a:t>
            </a:r>
            <a:r>
              <a:rPr lang="zh-CN" altLang="en-US" sz="3200" b="1" dirty="0">
                <a:solidFill>
                  <a:srgbClr val="000000"/>
                </a:solidFill>
                <a:latin typeface="宋体" panose="02010600030101010101" pitchFamily="2" charset="-122"/>
              </a:rPr>
              <a:t>本大题分</a:t>
            </a:r>
            <a:r>
              <a:rPr lang="en-US" altLang="zh-CN" sz="3200" b="1" dirty="0">
                <a:solidFill>
                  <a:srgbClr val="000000"/>
                </a:solidFill>
                <a:latin typeface="Times New Roman" panose="02020603050405020304" pitchFamily="18" charset="0"/>
                <a:cs typeface="Times New Roman" panose="02020603050405020304" pitchFamily="18" charset="0"/>
              </a:rPr>
              <a:t>A</a:t>
            </a:r>
            <a:r>
              <a:rPr lang="zh-CN" altLang="en-US" sz="3200" b="1" dirty="0">
                <a:solidFill>
                  <a:srgbClr val="000000"/>
                </a:solidFill>
                <a:latin typeface="宋体" panose="02010600030101010101" pitchFamily="2" charset="-122"/>
              </a:rPr>
              <a:t>、</a:t>
            </a:r>
            <a:r>
              <a:rPr lang="en-US" altLang="zh-CN" sz="3200" b="1" dirty="0">
                <a:solidFill>
                  <a:srgbClr val="000000"/>
                </a:solidFill>
                <a:latin typeface="Times New Roman" panose="02020603050405020304" pitchFamily="18" charset="0"/>
                <a:cs typeface="Times New Roman" panose="02020603050405020304" pitchFamily="18" charset="0"/>
              </a:rPr>
              <a:t>B</a:t>
            </a:r>
            <a:r>
              <a:rPr lang="zh-CN" altLang="en-US" sz="3200" b="1" dirty="0">
                <a:solidFill>
                  <a:srgbClr val="000000"/>
                </a:solidFill>
                <a:latin typeface="宋体" panose="02010600030101010101" pitchFamily="2" charset="-122"/>
              </a:rPr>
              <a:t>两部分，共</a:t>
            </a:r>
            <a:r>
              <a:rPr lang="en-US" altLang="zh-CN" sz="3200" b="1" dirty="0">
                <a:solidFill>
                  <a:srgbClr val="000000"/>
                </a:solidFill>
                <a:latin typeface="Times New Roman" panose="02020603050405020304" pitchFamily="18" charset="0"/>
                <a:cs typeface="Times New Roman" panose="02020603050405020304" pitchFamily="18" charset="0"/>
              </a:rPr>
              <a:t>20</a:t>
            </a:r>
            <a:r>
              <a:rPr lang="zh-CN" altLang="en-US" sz="3200" b="1" dirty="0">
                <a:solidFill>
                  <a:srgbClr val="000000"/>
                </a:solidFill>
                <a:latin typeface="宋体" panose="02010600030101010101" pitchFamily="2" charset="-122"/>
              </a:rPr>
              <a:t>分</a:t>
            </a:r>
            <a:r>
              <a:rPr lang="en-US" altLang="zh-CN" sz="3200" b="1" dirty="0">
                <a:solidFill>
                  <a:srgbClr val="000000"/>
                </a:solidFill>
                <a:latin typeface="Times New Roman" panose="02020603050405020304" pitchFamily="18" charset="0"/>
                <a:cs typeface="Times New Roman" panose="02020603050405020304" pitchFamily="18" charset="0"/>
              </a:rPr>
              <a:t>)</a:t>
            </a:r>
          </a:p>
          <a:p>
            <a:pPr>
              <a:buFont typeface="Arial" panose="020B0604020202020204" pitchFamily="34" charset="0"/>
              <a:buNone/>
            </a:pPr>
            <a:r>
              <a:rPr lang="en-US" altLang="zh-CN" sz="3200" b="1" dirty="0">
                <a:solidFill>
                  <a:srgbClr val="000000"/>
                </a:solidFill>
                <a:latin typeface="Times New Roman" panose="02020603050405020304" pitchFamily="18" charset="0"/>
                <a:cs typeface="Times New Roman" panose="02020603050405020304" pitchFamily="18" charset="0"/>
              </a:rPr>
              <a:t>A. </a:t>
            </a:r>
            <a:r>
              <a:rPr lang="zh-CN" altLang="en-US" sz="3200" b="1" dirty="0">
                <a:solidFill>
                  <a:srgbClr val="000000"/>
                </a:solidFill>
                <a:latin typeface="宋体" panose="02010600030101010101" pitchFamily="2" charset="-122"/>
              </a:rPr>
              <a:t>信息归纳</a:t>
            </a:r>
            <a:r>
              <a:rPr lang="en-US" altLang="zh-CN" sz="3200" b="1" dirty="0">
                <a:solidFill>
                  <a:srgbClr val="000000"/>
                </a:solidFill>
                <a:latin typeface="Times New Roman" panose="02020603050405020304" pitchFamily="18" charset="0"/>
                <a:cs typeface="Times New Roman" panose="02020603050405020304" pitchFamily="18" charset="0"/>
              </a:rPr>
              <a:t>(5</a:t>
            </a:r>
            <a:r>
              <a:rPr lang="zh-CN" altLang="en-US" sz="3200" b="1" dirty="0">
                <a:solidFill>
                  <a:srgbClr val="000000"/>
                </a:solidFill>
                <a:latin typeface="宋体" panose="02010600030101010101" pitchFamily="2" charset="-122"/>
              </a:rPr>
              <a:t>小题，共</a:t>
            </a:r>
            <a:r>
              <a:rPr lang="en-US" altLang="zh-CN" sz="3200" b="1" dirty="0">
                <a:solidFill>
                  <a:srgbClr val="000000"/>
                </a:solidFill>
                <a:latin typeface="Times New Roman" panose="02020603050405020304" pitchFamily="18" charset="0"/>
                <a:cs typeface="Times New Roman" panose="02020603050405020304" pitchFamily="18" charset="0"/>
              </a:rPr>
              <a:t>5</a:t>
            </a:r>
            <a:r>
              <a:rPr lang="zh-CN" altLang="en-US" sz="3200" b="1" dirty="0">
                <a:solidFill>
                  <a:srgbClr val="000000"/>
                </a:solidFill>
                <a:latin typeface="宋体" panose="02010600030101010101" pitchFamily="2" charset="-122"/>
              </a:rPr>
              <a:t>分</a:t>
            </a:r>
            <a:r>
              <a:rPr lang="en-US" altLang="zh-CN" sz="3200" b="1" dirty="0">
                <a:solidFill>
                  <a:srgbClr val="000000"/>
                </a:solidFill>
                <a:latin typeface="Times New Roman" panose="02020603050405020304" pitchFamily="18" charset="0"/>
                <a:cs typeface="Times New Roman" panose="02020603050405020304" pitchFamily="18" charset="0"/>
              </a:rPr>
              <a:t>)</a:t>
            </a:r>
          </a:p>
          <a:p>
            <a:pPr>
              <a:buFont typeface="Arial" panose="020B0604020202020204" pitchFamily="34" charset="0"/>
              <a:buNone/>
            </a:pPr>
            <a:r>
              <a:rPr lang="en-US" altLang="zh-CN" sz="3200" dirty="0">
                <a:solidFill>
                  <a:srgbClr val="000000"/>
                </a:solidFill>
              </a:rPr>
              <a:t>     Cindy works at a radio station. She thinks it is interesting. Today I ask her about her life.</a:t>
            </a:r>
          </a:p>
          <a:p>
            <a:pPr>
              <a:buFont typeface="Arial" panose="020B0604020202020204" pitchFamily="34" charset="0"/>
              <a:buNone/>
            </a:pPr>
            <a:r>
              <a:rPr lang="en-US" altLang="zh-CN" sz="3200" dirty="0">
                <a:solidFill>
                  <a:srgbClr val="000000"/>
                </a:solidFill>
              </a:rPr>
              <a:t>     She says she is very busy from Monday to Friday. She goes to work at 7:30 and goes home at 20:00. Then she watches TV for half an hour. She goes to bed at 21:00. On Saturday, she either plays volleyball or goes swimming. They are relaxing for her. She usually goes to the singing club on Sunday. She is good at singing.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3730" name="矩形 1"/>
          <p:cNvSpPr>
            <a:spLocks noChangeArrowheads="1"/>
          </p:cNvSpPr>
          <p:nvPr/>
        </p:nvSpPr>
        <p:spPr bwMode="auto">
          <a:xfrm>
            <a:off x="0" y="304800"/>
            <a:ext cx="9144000"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zh-CN" altLang="en-US" sz="3200" b="1" dirty="0"/>
              <a:t>一、单项选择 </a:t>
            </a:r>
            <a:r>
              <a:rPr lang="en-US" altLang="zh-CN" sz="3200" b="1" dirty="0"/>
              <a:t>(20</a:t>
            </a:r>
            <a:r>
              <a:rPr lang="zh-CN" altLang="en-US" sz="3200" b="1" dirty="0"/>
              <a:t>小题，共</a:t>
            </a:r>
            <a:r>
              <a:rPr lang="en-US" altLang="zh-CN" sz="3200" b="1" dirty="0"/>
              <a:t>20</a:t>
            </a:r>
            <a:r>
              <a:rPr lang="zh-CN" altLang="en-US" sz="3200" b="1" dirty="0"/>
              <a:t>分</a:t>
            </a:r>
            <a:r>
              <a:rPr lang="en-US" altLang="zh-CN" sz="3200" b="1" dirty="0"/>
              <a:t>)</a:t>
            </a:r>
          </a:p>
          <a:p>
            <a:pPr algn="l">
              <a:buFont typeface="Arial" panose="020B0604020202020204" pitchFamily="34" charset="0"/>
              <a:buNone/>
            </a:pPr>
            <a:r>
              <a:rPr lang="en-US" altLang="zh-CN" sz="3200" dirty="0"/>
              <a:t>(    ) 1. ---What time is it now?  --- It’s </a:t>
            </a:r>
            <a:r>
              <a:rPr lang="en-US" altLang="zh-CN" sz="3200" dirty="0" smtClean="0"/>
              <a:t>___. </a:t>
            </a:r>
            <a:endParaRPr lang="en-US" altLang="zh-CN" sz="3200" dirty="0"/>
          </a:p>
          <a:p>
            <a:pPr algn="l">
              <a:buFont typeface="Arial" panose="020B0604020202020204" pitchFamily="34" charset="0"/>
              <a:buNone/>
            </a:pPr>
            <a:r>
              <a:rPr lang="en-US" altLang="zh-CN" sz="3200" dirty="0"/>
              <a:t> A. ten o’clock	     B. Tuesday</a:t>
            </a:r>
          </a:p>
          <a:p>
            <a:pPr algn="l">
              <a:buFont typeface="Arial" panose="020B0604020202020204" pitchFamily="34" charset="0"/>
              <a:buNone/>
            </a:pPr>
            <a:r>
              <a:rPr lang="en-US" altLang="zh-CN" sz="3200" dirty="0"/>
              <a:t>C. June 1st 	     D. morning</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2. I often go to </a:t>
            </a:r>
            <a:r>
              <a:rPr lang="en-US" altLang="zh-CN" sz="3200" dirty="0" smtClean="0"/>
              <a:t>__ </a:t>
            </a:r>
            <a:r>
              <a:rPr lang="en-US" altLang="zh-CN" sz="3200" dirty="0"/>
              <a:t>school after </a:t>
            </a:r>
            <a:r>
              <a:rPr lang="en-US" altLang="zh-CN" sz="3200" dirty="0" smtClean="0"/>
              <a:t>__ </a:t>
            </a:r>
            <a:r>
              <a:rPr lang="en-US" altLang="zh-CN" sz="3200" dirty="0"/>
              <a:t>breakfast.</a:t>
            </a:r>
          </a:p>
          <a:p>
            <a:pPr algn="l">
              <a:buFont typeface="Arial" panose="020B0604020202020204" pitchFamily="34" charset="0"/>
              <a:buNone/>
            </a:pPr>
            <a:r>
              <a:rPr lang="en-US" altLang="zh-CN" sz="3200" dirty="0"/>
              <a:t>A. a, the		B. /, a	C. /, /	D. the, the</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3. Sue </a:t>
            </a:r>
            <a:r>
              <a:rPr lang="en-US" altLang="zh-CN" sz="3200" dirty="0" smtClean="0"/>
              <a:t>__ </a:t>
            </a:r>
            <a:r>
              <a:rPr lang="en-US" altLang="zh-CN" sz="3200" dirty="0"/>
              <a:t>home after school </a:t>
            </a:r>
            <a:r>
              <a:rPr lang="en-US" altLang="zh-CN" sz="3200" dirty="0" smtClean="0"/>
              <a:t>__ </a:t>
            </a:r>
            <a:r>
              <a:rPr lang="en-US" altLang="zh-CN" sz="3200" dirty="0"/>
              <a:t>every afternoon.</a:t>
            </a:r>
          </a:p>
          <a:p>
            <a:pPr algn="l">
              <a:buFont typeface="Arial" panose="020B0604020202020204" pitchFamily="34" charset="0"/>
              <a:buNone/>
            </a:pPr>
            <a:r>
              <a:rPr lang="en-US" altLang="zh-CN" sz="3200" dirty="0"/>
              <a:t> A. go, in		       B. goes, in	</a:t>
            </a:r>
          </a:p>
          <a:p>
            <a:pPr algn="l">
              <a:buFont typeface="Arial" panose="020B0604020202020204" pitchFamily="34" charset="0"/>
              <a:buNone/>
            </a:pPr>
            <a:r>
              <a:rPr lang="en-US" altLang="zh-CN" sz="3200" dirty="0"/>
              <a:t>C. goes to, /	       D. goes, </a:t>
            </a:r>
            <a:r>
              <a:rPr lang="en-US" altLang="zh-CN" sz="3200" dirty="0" smtClean="0"/>
              <a:t>/</a:t>
            </a:r>
            <a:endParaRPr lang="en-US" altLang="zh-CN" sz="3200" dirty="0"/>
          </a:p>
        </p:txBody>
      </p:sp>
      <p:sp>
        <p:nvSpPr>
          <p:cNvPr id="73731" name="TextBox 13"/>
          <p:cNvSpPr txBox="1">
            <a:spLocks noChangeArrowheads="1"/>
          </p:cNvSpPr>
          <p:nvPr/>
        </p:nvSpPr>
        <p:spPr bwMode="auto">
          <a:xfrm>
            <a:off x="250825" y="857250"/>
            <a:ext cx="7381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A</a:t>
            </a:r>
          </a:p>
        </p:txBody>
      </p:sp>
      <p:sp>
        <p:nvSpPr>
          <p:cNvPr id="73732" name="TextBox 14"/>
          <p:cNvSpPr txBox="1">
            <a:spLocks noChangeArrowheads="1"/>
          </p:cNvSpPr>
          <p:nvPr/>
        </p:nvSpPr>
        <p:spPr bwMode="auto">
          <a:xfrm>
            <a:off x="179388" y="2801938"/>
            <a:ext cx="7207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C</a:t>
            </a:r>
          </a:p>
        </p:txBody>
      </p:sp>
      <p:sp>
        <p:nvSpPr>
          <p:cNvPr id="73733" name="TextBox 14"/>
          <p:cNvSpPr txBox="1">
            <a:spLocks noChangeArrowheads="1"/>
          </p:cNvSpPr>
          <p:nvPr/>
        </p:nvSpPr>
        <p:spPr bwMode="auto">
          <a:xfrm>
            <a:off x="250825" y="4221163"/>
            <a:ext cx="7207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3731"/>
                                        </p:tgtEl>
                                        <p:attrNameLst>
                                          <p:attrName>style.visibility</p:attrName>
                                        </p:attrNameLst>
                                      </p:cBhvr>
                                      <p:to>
                                        <p:strVal val="visible"/>
                                      </p:to>
                                    </p:set>
                                    <p:animEffect transition="in" filter="blinds(horizontal)">
                                      <p:cBhvr>
                                        <p:cTn id="7" dur="500"/>
                                        <p:tgtEl>
                                          <p:spTgt spid="7373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3732"/>
                                        </p:tgtEl>
                                        <p:attrNameLst>
                                          <p:attrName>style.visibility</p:attrName>
                                        </p:attrNameLst>
                                      </p:cBhvr>
                                      <p:to>
                                        <p:strVal val="visible"/>
                                      </p:to>
                                    </p:set>
                                    <p:animEffect transition="in" filter="blinds(horizontal)">
                                      <p:cBhvr>
                                        <p:cTn id="12" dur="500"/>
                                        <p:tgtEl>
                                          <p:spTgt spid="7373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3733"/>
                                        </p:tgtEl>
                                        <p:attrNameLst>
                                          <p:attrName>style.visibility</p:attrName>
                                        </p:attrNameLst>
                                      </p:cBhvr>
                                      <p:to>
                                        <p:strVal val="visible"/>
                                      </p:to>
                                    </p:set>
                                    <p:animEffect transition="in" filter="blinds(horizontal)">
                                      <p:cBhvr>
                                        <p:cTn id="17" dur="500"/>
                                        <p:tgtEl>
                                          <p:spTgt spid="737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p:bldP spid="73732" grpId="0"/>
      <p:bldP spid="73733"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文本框 1"/>
          <p:cNvSpPr txBox="1">
            <a:spLocks noChangeArrowheads="1"/>
          </p:cNvSpPr>
          <p:nvPr/>
        </p:nvSpPr>
        <p:spPr bwMode="auto">
          <a:xfrm>
            <a:off x="395288" y="669925"/>
            <a:ext cx="8226425"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dirty="0">
                <a:solidFill>
                  <a:srgbClr val="000000"/>
                </a:solidFill>
                <a:sym typeface="Arial" panose="020B0604020202020204" pitchFamily="34" charset="0"/>
              </a:rPr>
              <a:t>     </a:t>
            </a:r>
            <a:r>
              <a:rPr lang="en-US" altLang="zh-CN" sz="3200" dirty="0">
                <a:solidFill>
                  <a:srgbClr val="000000"/>
                </a:solidFill>
                <a:sym typeface="Arial" panose="020B0604020202020204" pitchFamily="34" charset="0"/>
              </a:rPr>
              <a:t>My last question is not easy for her. I ask her, </a:t>
            </a:r>
            <a:r>
              <a:rPr lang="en-US" altLang="zh-CN" sz="3200" dirty="0">
                <a:solidFill>
                  <a:srgbClr val="000000"/>
                </a:solidFill>
                <a:latin typeface="Calibri" panose="020F0502020204030204" pitchFamily="34" charset="0"/>
                <a:sym typeface="Arial" panose="020B0604020202020204" pitchFamily="34" charset="0"/>
              </a:rPr>
              <a:t>“</a:t>
            </a:r>
            <a:r>
              <a:rPr lang="en-US" altLang="zh-CN" sz="3200" dirty="0">
                <a:solidFill>
                  <a:srgbClr val="000000"/>
                </a:solidFill>
                <a:sym typeface="Arial" panose="020B0604020202020204" pitchFamily="34" charset="0"/>
              </a:rPr>
              <a:t>You like singing. Why not be a singer?</a:t>
            </a:r>
            <a:r>
              <a:rPr lang="en-US" altLang="zh-CN" sz="3200" dirty="0">
                <a:solidFill>
                  <a:srgbClr val="000000"/>
                </a:solidFill>
                <a:latin typeface="Calibri" panose="020F0502020204030204" pitchFamily="34" charset="0"/>
                <a:sym typeface="Arial" panose="020B0604020202020204" pitchFamily="34" charset="0"/>
              </a:rPr>
              <a:t>”</a:t>
            </a:r>
            <a:r>
              <a:rPr lang="en-US" altLang="zh-CN" sz="3200" dirty="0">
                <a:solidFill>
                  <a:srgbClr val="000000"/>
                </a:solidFill>
                <a:sym typeface="Arial" panose="020B0604020202020204" pitchFamily="34" charset="0"/>
              </a:rPr>
              <a:t> She says, </a:t>
            </a:r>
            <a:r>
              <a:rPr lang="en-US" altLang="zh-CN" sz="3200" dirty="0">
                <a:solidFill>
                  <a:srgbClr val="000000"/>
                </a:solidFill>
                <a:latin typeface="Calibri" panose="020F0502020204030204" pitchFamily="34" charset="0"/>
                <a:sym typeface="Arial" panose="020B0604020202020204" pitchFamily="34" charset="0"/>
              </a:rPr>
              <a:t>“</a:t>
            </a:r>
            <a:r>
              <a:rPr lang="en-US" altLang="zh-CN" sz="3200" dirty="0">
                <a:solidFill>
                  <a:srgbClr val="000000"/>
                </a:solidFill>
                <a:sym typeface="Arial" panose="020B0604020202020204" pitchFamily="34" charset="0"/>
              </a:rPr>
              <a:t>I like to talk to people on the radio, because I can help more people in this way.</a:t>
            </a:r>
            <a:r>
              <a:rPr lang="en-US" altLang="zh-CN" sz="3200" dirty="0">
                <a:solidFill>
                  <a:srgbClr val="000000"/>
                </a:solidFill>
                <a:latin typeface="Calibri" panose="020F0502020204030204" pitchFamily="34" charset="0"/>
                <a:sym typeface="Arial" panose="020B0604020202020204" pitchFamily="34" charset="0"/>
              </a:rPr>
              <a:t>”</a:t>
            </a:r>
            <a:endParaRPr lang="en-US" altLang="zh-CN" sz="3200" b="1"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aphicFrame>
        <p:nvGraphicFramePr>
          <p:cNvPr id="2" name="表格 -1"/>
          <p:cNvGraphicFramePr/>
          <p:nvPr/>
        </p:nvGraphicFramePr>
        <p:xfrm>
          <a:off x="228600" y="990600"/>
          <a:ext cx="8534400" cy="5405524"/>
        </p:xfrm>
        <a:graphic>
          <a:graphicData uri="http://schemas.openxmlformats.org/drawingml/2006/table">
            <a:tbl>
              <a:tblPr firstRow="1" bandRow="1">
                <a:tableStyleId>{5940675A-B579-460E-94D1-54222C63F5DA}</a:tableStyleId>
              </a:tblPr>
              <a:tblGrid>
                <a:gridCol w="4071952">
                  <a:extLst>
                    <a:ext uri="{9D8B030D-6E8A-4147-A177-3AD203B41FA5}">
                      <a16:colId xmlns:a16="http://schemas.microsoft.com/office/drawing/2014/main" val="20000"/>
                    </a:ext>
                  </a:extLst>
                </a:gridCol>
                <a:gridCol w="4462448">
                  <a:extLst>
                    <a:ext uri="{9D8B030D-6E8A-4147-A177-3AD203B41FA5}">
                      <a16:colId xmlns:a16="http://schemas.microsoft.com/office/drawing/2014/main" val="20001"/>
                    </a:ext>
                  </a:extLst>
                </a:gridCol>
              </a:tblGrid>
              <a:tr h="1038164">
                <a:tc>
                  <a:txBody>
                    <a:bodyPr/>
                    <a:lstStyle/>
                    <a:p>
                      <a:pPr marL="0" indent="0" algn="l">
                        <a:buNone/>
                      </a:pPr>
                      <a:r>
                        <a:rPr lang="en-US" altLang="zh-CN" sz="32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place Cindy works at</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61._________________. </a:t>
                      </a:r>
                      <a:endParaRPr lang="en-US" altLang="zh-CN" sz="32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42298">
                <a:tc>
                  <a:txBody>
                    <a:bodyPr/>
                    <a:lstStyle/>
                    <a:p>
                      <a:pPr marL="0" indent="0" algn="l">
                        <a:buNone/>
                      </a:pPr>
                      <a:r>
                        <a:rPr lang="en-US" altLang="zh-CN" sz="3200" b="0" u="none">
                          <a:solidFill>
                            <a:srgbClr val="000000"/>
                          </a:solidFill>
                          <a:latin typeface="Times New Roman" panose="02020603050405020304" pitchFamily="18" charset="0"/>
                          <a:ea typeface="宋体" panose="02010600030101010101" pitchFamily="2" charset="-122"/>
                          <a:cs typeface="宋体" panose="02010600030101010101" pitchFamily="2" charset="-122"/>
                        </a:rPr>
                        <a:t>The thing I ask Cindy about</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62. </a:t>
                      </a:r>
                      <a:r>
                        <a:rPr lang="en-US" altLang="zh-CN" sz="3200" b="0" u="none"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________________.</a:t>
                      </a:r>
                      <a:endParaRPr lang="en-US" altLang="zh-CN" sz="32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90231">
                <a:tc>
                  <a:txBody>
                    <a:bodyPr/>
                    <a:lstStyle/>
                    <a:p>
                      <a:pPr marL="0" indent="0" algn="l">
                        <a:buNone/>
                      </a:pPr>
                      <a:r>
                        <a:rPr lang="en-US" altLang="zh-CN" sz="3200" b="0" u="none">
                          <a:solidFill>
                            <a:srgbClr val="000000"/>
                          </a:solidFill>
                          <a:latin typeface="Times New Roman" panose="02020603050405020304" pitchFamily="18" charset="0"/>
                          <a:ea typeface="宋体" panose="02010600030101010101" pitchFamily="2" charset="-122"/>
                          <a:cs typeface="宋体" panose="02010600030101010101" pitchFamily="2" charset="-122"/>
                        </a:rPr>
                        <a:t>The time Cindy goes to bed</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63. </a:t>
                      </a:r>
                      <a:r>
                        <a:rPr lang="en-US" altLang="zh-CN" sz="3200" b="0" u="none"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________________.</a:t>
                      </a:r>
                      <a:endParaRPr lang="en-US" altLang="zh-CN" sz="32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71790">
                <a:tc>
                  <a:txBody>
                    <a:bodyPr/>
                    <a:lstStyle/>
                    <a:p>
                      <a:pPr marL="0" indent="0" algn="l">
                        <a:buNone/>
                      </a:pPr>
                      <a:r>
                        <a:rPr lang="en-US" altLang="zh-CN" sz="3200" b="0" u="none">
                          <a:solidFill>
                            <a:srgbClr val="000000"/>
                          </a:solidFill>
                          <a:latin typeface="Times New Roman" panose="02020603050405020304" pitchFamily="18" charset="0"/>
                          <a:ea typeface="宋体" panose="02010600030101010101" pitchFamily="2" charset="-122"/>
                          <a:cs typeface="宋体" panose="02010600030101010101" pitchFamily="2" charset="-122"/>
                        </a:rPr>
                        <a:t>The club Cindy goes to</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64. _______________.</a:t>
                      </a: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462955">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reason Cindy likes to talk to people on the radio</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65. __________________</a:t>
                      </a:r>
                    </a:p>
                    <a:p>
                      <a:pPr marL="0" indent="0" algn="l">
                        <a:buNone/>
                      </a:pPr>
                      <a:r>
                        <a:rPr lang="en-US" altLang="zh-CN" sz="32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____________________.</a:t>
                      </a: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93206" name="文本框 99"/>
          <p:cNvSpPr txBox="1">
            <a:spLocks noChangeArrowheads="1"/>
          </p:cNvSpPr>
          <p:nvPr/>
        </p:nvSpPr>
        <p:spPr bwMode="auto">
          <a:xfrm>
            <a:off x="2843213" y="333375"/>
            <a:ext cx="5080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a:solidFill>
                  <a:srgbClr val="000000"/>
                </a:solidFill>
                <a:latin typeface="Times New Roman" panose="02020603050405020304" pitchFamily="18" charset="0"/>
                <a:cs typeface="Times New Roman" panose="02020603050405020304" pitchFamily="18" charset="0"/>
              </a:rPr>
              <a:t>Information Card</a:t>
            </a:r>
          </a:p>
        </p:txBody>
      </p:sp>
      <p:sp>
        <p:nvSpPr>
          <p:cNvPr id="93207" name="TextBox 14"/>
          <p:cNvSpPr txBox="1">
            <a:spLocks noChangeArrowheads="1"/>
          </p:cNvSpPr>
          <p:nvPr/>
        </p:nvSpPr>
        <p:spPr bwMode="auto">
          <a:xfrm>
            <a:off x="5003800" y="1024775"/>
            <a:ext cx="31496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A radio station</a:t>
            </a:r>
          </a:p>
        </p:txBody>
      </p:sp>
      <p:sp>
        <p:nvSpPr>
          <p:cNvPr id="93208" name="TextBox 14"/>
          <p:cNvSpPr txBox="1">
            <a:spLocks noChangeArrowheads="1"/>
          </p:cNvSpPr>
          <p:nvPr/>
        </p:nvSpPr>
        <p:spPr bwMode="auto">
          <a:xfrm>
            <a:off x="5075238" y="1962987"/>
            <a:ext cx="286861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Her life</a:t>
            </a:r>
          </a:p>
        </p:txBody>
      </p:sp>
      <p:sp>
        <p:nvSpPr>
          <p:cNvPr id="93209" name="TextBox 14"/>
          <p:cNvSpPr txBox="1">
            <a:spLocks noChangeArrowheads="1"/>
          </p:cNvSpPr>
          <p:nvPr/>
        </p:nvSpPr>
        <p:spPr bwMode="auto">
          <a:xfrm>
            <a:off x="5075238" y="3113925"/>
            <a:ext cx="31638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21</a:t>
            </a:r>
            <a:r>
              <a:rPr lang="zh-CN" altLang="en-US" sz="3200" b="1">
                <a:solidFill>
                  <a:srgbClr val="FF0000"/>
                </a:solidFill>
              </a:rPr>
              <a:t>：</a:t>
            </a:r>
            <a:r>
              <a:rPr lang="en-US" altLang="zh-CN" sz="3200" b="1">
                <a:solidFill>
                  <a:srgbClr val="FF0000"/>
                </a:solidFill>
              </a:rPr>
              <a:t>00</a:t>
            </a:r>
          </a:p>
        </p:txBody>
      </p:sp>
      <p:sp>
        <p:nvSpPr>
          <p:cNvPr id="93210" name="TextBox 14"/>
          <p:cNvSpPr txBox="1">
            <a:spLocks noChangeArrowheads="1"/>
          </p:cNvSpPr>
          <p:nvPr/>
        </p:nvSpPr>
        <p:spPr bwMode="auto">
          <a:xfrm>
            <a:off x="4787900" y="4195012"/>
            <a:ext cx="36544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The singing club</a:t>
            </a:r>
          </a:p>
        </p:txBody>
      </p:sp>
      <p:sp>
        <p:nvSpPr>
          <p:cNvPr id="93211" name="TextBox 14"/>
          <p:cNvSpPr txBox="1">
            <a:spLocks noChangeArrowheads="1"/>
          </p:cNvSpPr>
          <p:nvPr/>
        </p:nvSpPr>
        <p:spPr bwMode="auto">
          <a:xfrm>
            <a:off x="4860925" y="4914150"/>
            <a:ext cx="379253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Because she can help more people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3207"/>
                                        </p:tgtEl>
                                        <p:attrNameLst>
                                          <p:attrName>style.visibility</p:attrName>
                                        </p:attrNameLst>
                                      </p:cBhvr>
                                      <p:to>
                                        <p:strVal val="visible"/>
                                      </p:to>
                                    </p:set>
                                    <p:animEffect transition="in" filter="blinds(horizontal)">
                                      <p:cBhvr>
                                        <p:cTn id="7" dur="500"/>
                                        <p:tgtEl>
                                          <p:spTgt spid="9320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3208"/>
                                        </p:tgtEl>
                                        <p:attrNameLst>
                                          <p:attrName>style.visibility</p:attrName>
                                        </p:attrNameLst>
                                      </p:cBhvr>
                                      <p:to>
                                        <p:strVal val="visible"/>
                                      </p:to>
                                    </p:set>
                                    <p:animEffect transition="in" filter="blinds(horizontal)">
                                      <p:cBhvr>
                                        <p:cTn id="12" dur="500"/>
                                        <p:tgtEl>
                                          <p:spTgt spid="9320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3209"/>
                                        </p:tgtEl>
                                        <p:attrNameLst>
                                          <p:attrName>style.visibility</p:attrName>
                                        </p:attrNameLst>
                                      </p:cBhvr>
                                      <p:to>
                                        <p:strVal val="visible"/>
                                      </p:to>
                                    </p:set>
                                    <p:animEffect transition="in" filter="blinds(horizontal)">
                                      <p:cBhvr>
                                        <p:cTn id="17" dur="500"/>
                                        <p:tgtEl>
                                          <p:spTgt spid="9320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3210"/>
                                        </p:tgtEl>
                                        <p:attrNameLst>
                                          <p:attrName>style.visibility</p:attrName>
                                        </p:attrNameLst>
                                      </p:cBhvr>
                                      <p:to>
                                        <p:strVal val="visible"/>
                                      </p:to>
                                    </p:set>
                                    <p:animEffect transition="in" filter="blinds(horizontal)">
                                      <p:cBhvr>
                                        <p:cTn id="22" dur="500"/>
                                        <p:tgtEl>
                                          <p:spTgt spid="932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3211"/>
                                        </p:tgtEl>
                                        <p:attrNameLst>
                                          <p:attrName>style.visibility</p:attrName>
                                        </p:attrNameLst>
                                      </p:cBhvr>
                                      <p:to>
                                        <p:strVal val="visible"/>
                                      </p:to>
                                    </p:set>
                                    <p:animEffect transition="in" filter="blinds(horizontal)">
                                      <p:cBhvr>
                                        <p:cTn id="27" dur="500"/>
                                        <p:tgtEl>
                                          <p:spTgt spid="93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07" grpId="0"/>
      <p:bldP spid="93208" grpId="0"/>
      <p:bldP spid="93209" grpId="0"/>
      <p:bldP spid="93210" grpId="0"/>
      <p:bldP spid="93211"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0" name="文本框 99"/>
          <p:cNvSpPr txBox="1">
            <a:spLocks noChangeArrowheads="1"/>
          </p:cNvSpPr>
          <p:nvPr/>
        </p:nvSpPr>
        <p:spPr bwMode="auto">
          <a:xfrm>
            <a:off x="250825" y="868362"/>
            <a:ext cx="8570913" cy="545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000000"/>
                </a:solidFill>
              </a:rPr>
              <a:t>B. </a:t>
            </a:r>
            <a:r>
              <a:rPr lang="zh-CN" altLang="en-US" sz="3200" b="1" dirty="0">
                <a:solidFill>
                  <a:srgbClr val="000000"/>
                </a:solidFill>
              </a:rPr>
              <a:t>书面表达 </a:t>
            </a:r>
            <a:r>
              <a:rPr lang="en-US" altLang="zh-CN" sz="3200" b="1" dirty="0">
                <a:solidFill>
                  <a:srgbClr val="000000"/>
                </a:solidFill>
              </a:rPr>
              <a:t>( 1</a:t>
            </a:r>
            <a:r>
              <a:rPr lang="zh-CN" altLang="en-US" sz="3200" b="1" dirty="0">
                <a:solidFill>
                  <a:srgbClr val="000000"/>
                </a:solidFill>
              </a:rPr>
              <a:t>小题，</a:t>
            </a:r>
            <a:r>
              <a:rPr lang="en-US" altLang="zh-CN" sz="3200" b="1" dirty="0">
                <a:solidFill>
                  <a:srgbClr val="000000"/>
                </a:solidFill>
              </a:rPr>
              <a:t>15</a:t>
            </a:r>
            <a:r>
              <a:rPr lang="zh-CN" altLang="en-US" sz="3200" b="1" dirty="0">
                <a:solidFill>
                  <a:srgbClr val="000000"/>
                </a:solidFill>
              </a:rPr>
              <a:t>分</a:t>
            </a:r>
            <a:r>
              <a:rPr lang="en-US" altLang="zh-CN" sz="3200" b="1" dirty="0">
                <a:solidFill>
                  <a:srgbClr val="000000"/>
                </a:solidFill>
              </a:rPr>
              <a:t>)</a:t>
            </a:r>
          </a:p>
          <a:p>
            <a:pPr>
              <a:buFont typeface="Arial" panose="020B0604020202020204" pitchFamily="34" charset="0"/>
              <a:buNone/>
            </a:pPr>
            <a:r>
              <a:rPr lang="en-US" altLang="zh-CN" sz="3200" b="1" dirty="0">
                <a:solidFill>
                  <a:srgbClr val="000000"/>
                </a:solidFill>
              </a:rPr>
              <a:t>       </a:t>
            </a:r>
            <a:r>
              <a:rPr lang="zh-CN" altLang="en-US" sz="3200" dirty="0">
                <a:solidFill>
                  <a:srgbClr val="000000"/>
                </a:solidFill>
              </a:rPr>
              <a:t>从上面的故事我们知道了</a:t>
            </a:r>
            <a:r>
              <a:rPr lang="en-US" altLang="zh-CN" sz="3200" dirty="0">
                <a:solidFill>
                  <a:srgbClr val="000000"/>
                </a:solidFill>
              </a:rPr>
              <a:t>Cindy</a:t>
            </a:r>
            <a:r>
              <a:rPr lang="zh-CN" altLang="en-US" sz="3200" dirty="0">
                <a:solidFill>
                  <a:srgbClr val="000000"/>
                </a:solidFill>
              </a:rPr>
              <a:t>的行程安排，你的周末是如何安排的呢？假如你是</a:t>
            </a:r>
            <a:r>
              <a:rPr lang="en-US" altLang="zh-CN" sz="3200" dirty="0">
                <a:solidFill>
                  <a:srgbClr val="000000"/>
                </a:solidFill>
              </a:rPr>
              <a:t>Jim</a:t>
            </a:r>
            <a:r>
              <a:rPr lang="zh-CN" altLang="en-US" sz="3200" dirty="0">
                <a:solidFill>
                  <a:srgbClr val="000000"/>
                </a:solidFill>
              </a:rPr>
              <a:t>，请根据以下提示，谈谈你平常周末的安排。内容包括：</a:t>
            </a:r>
          </a:p>
          <a:p>
            <a:pPr>
              <a:buFont typeface="Arial" panose="020B0604020202020204" pitchFamily="34" charset="0"/>
              <a:buNone/>
            </a:pPr>
            <a:r>
              <a:rPr lang="en-US" altLang="zh-CN" sz="3200" dirty="0">
                <a:solidFill>
                  <a:srgbClr val="000000"/>
                </a:solidFill>
              </a:rPr>
              <a:t>1.</a:t>
            </a:r>
            <a:r>
              <a:rPr lang="zh-CN" altLang="en-US" sz="3200" dirty="0">
                <a:solidFill>
                  <a:srgbClr val="000000"/>
                </a:solidFill>
              </a:rPr>
              <a:t>周六、周日的活动地点；</a:t>
            </a:r>
          </a:p>
          <a:p>
            <a:pPr>
              <a:buFont typeface="Arial" panose="020B0604020202020204" pitchFamily="34" charset="0"/>
              <a:buNone/>
            </a:pPr>
            <a:r>
              <a:rPr lang="en-US" altLang="zh-CN" sz="3200" dirty="0">
                <a:solidFill>
                  <a:srgbClr val="000000"/>
                </a:solidFill>
              </a:rPr>
              <a:t>2.</a:t>
            </a:r>
            <a:r>
              <a:rPr lang="zh-CN" altLang="en-US" sz="3200" dirty="0">
                <a:solidFill>
                  <a:srgbClr val="000000"/>
                </a:solidFill>
              </a:rPr>
              <a:t>和谁一起，做些什么？</a:t>
            </a:r>
          </a:p>
          <a:p>
            <a:pPr>
              <a:buFont typeface="Arial" panose="020B0604020202020204" pitchFamily="34" charset="0"/>
              <a:buNone/>
            </a:pPr>
            <a:r>
              <a:rPr lang="en-US" altLang="zh-CN" sz="3200" dirty="0">
                <a:solidFill>
                  <a:srgbClr val="000000"/>
                </a:solidFill>
              </a:rPr>
              <a:t>3.</a:t>
            </a:r>
            <a:r>
              <a:rPr lang="zh-CN" altLang="en-US" sz="3200" dirty="0">
                <a:solidFill>
                  <a:srgbClr val="000000"/>
                </a:solidFill>
              </a:rPr>
              <a:t>心情如何？</a:t>
            </a:r>
          </a:p>
          <a:p>
            <a:pPr>
              <a:buFont typeface="Arial" panose="020B0604020202020204" pitchFamily="34" charset="0"/>
              <a:buNone/>
            </a:pPr>
            <a:r>
              <a:rPr lang="zh-CN" altLang="en-US" sz="3200" dirty="0">
                <a:solidFill>
                  <a:srgbClr val="000000"/>
                </a:solidFill>
              </a:rPr>
              <a:t>要求：</a:t>
            </a:r>
            <a:r>
              <a:rPr lang="en-US" altLang="zh-CN" sz="3200" dirty="0">
                <a:solidFill>
                  <a:srgbClr val="000000"/>
                </a:solidFill>
              </a:rPr>
              <a:t>1. </a:t>
            </a:r>
            <a:r>
              <a:rPr lang="zh-CN" altLang="en-US" sz="3200" dirty="0">
                <a:solidFill>
                  <a:srgbClr val="000000"/>
                </a:solidFill>
              </a:rPr>
              <a:t>语句通顺，可适当发挥； </a:t>
            </a:r>
          </a:p>
          <a:p>
            <a:pPr>
              <a:buFont typeface="Arial" panose="020B0604020202020204" pitchFamily="34" charset="0"/>
              <a:buNone/>
            </a:pPr>
            <a:r>
              <a:rPr lang="zh-CN" altLang="en-US" sz="3200" dirty="0">
                <a:solidFill>
                  <a:srgbClr val="000000"/>
                </a:solidFill>
              </a:rPr>
              <a:t>           </a:t>
            </a:r>
            <a:r>
              <a:rPr lang="en-US" altLang="zh-CN" sz="3200" dirty="0">
                <a:solidFill>
                  <a:srgbClr val="000000"/>
                </a:solidFill>
              </a:rPr>
              <a:t>2. 70</a:t>
            </a:r>
            <a:r>
              <a:rPr lang="zh-CN" altLang="en-US" sz="3200" dirty="0">
                <a:solidFill>
                  <a:srgbClr val="000000"/>
                </a:solidFill>
              </a:rPr>
              <a:t>词左右。</a:t>
            </a:r>
          </a:p>
          <a:p>
            <a:pPr>
              <a:buFont typeface="Arial" panose="020B0604020202020204" pitchFamily="34" charset="0"/>
              <a:buNone/>
            </a:pPr>
            <a:r>
              <a:rPr lang="zh-CN" altLang="en-US" sz="3200" dirty="0">
                <a:solidFill>
                  <a:srgbClr val="000000"/>
                </a:solidFill>
                <a:latin typeface="Times New Roman" panose="02020603050405020304" pitchFamily="18" charset="0"/>
                <a:cs typeface="Times New Roman" panose="02020603050405020304" pitchFamily="18" charset="0"/>
              </a:rPr>
              <a:t>          </a:t>
            </a:r>
            <a:endParaRPr lang="zh-CN" altLang="en-US" sz="3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5234" name="文本框 99"/>
          <p:cNvSpPr txBox="1">
            <a:spLocks noChangeArrowheads="1"/>
          </p:cNvSpPr>
          <p:nvPr/>
        </p:nvSpPr>
        <p:spPr bwMode="auto">
          <a:xfrm>
            <a:off x="180975" y="-152400"/>
            <a:ext cx="8624888" cy="6986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endParaRPr lang="en-US" altLang="zh-CN" sz="3200" dirty="0">
              <a:solidFill>
                <a:srgbClr val="000000"/>
              </a:solidFill>
              <a:latin typeface="Times New Roman" panose="02020603050405020304" pitchFamily="18" charset="0"/>
              <a:cs typeface="Times New Roman" panose="02020603050405020304" pitchFamily="18" charset="0"/>
            </a:endParaRPr>
          </a:p>
          <a:p>
            <a:pPr>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_______________________________________________________________________________</a:t>
            </a:r>
            <a:r>
              <a:rPr lang="en-US" altLang="zh-CN" sz="3200" dirty="0">
                <a:solidFill>
                  <a:srgbClr val="000000"/>
                </a:solidFill>
                <a:latin typeface="宋体" panose="02010600030101010101" pitchFamily="2" charset="-122"/>
              </a:rPr>
              <a:t>___</a:t>
            </a:r>
            <a:endParaRPr lang="en-US" altLang="zh-CN" sz="3200" dirty="0">
              <a:solidFill>
                <a:srgbClr val="000000"/>
              </a:solidFill>
              <a:latin typeface="Times New Roman" panose="02020603050405020304" pitchFamily="18" charset="0"/>
              <a:cs typeface="Times New Roman" panose="02020603050405020304" pitchFamily="18" charset="0"/>
            </a:endParaRPr>
          </a:p>
          <a:p>
            <a:pPr>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_______________________________________________________________________________</a:t>
            </a:r>
            <a:r>
              <a:rPr lang="en-US" altLang="zh-CN" sz="3200" dirty="0">
                <a:solidFill>
                  <a:srgbClr val="000000"/>
                </a:solidFill>
                <a:latin typeface="宋体" panose="02010600030101010101" pitchFamily="2" charset="-122"/>
              </a:rPr>
              <a:t>___</a:t>
            </a:r>
            <a:endParaRPr lang="en-US" altLang="zh-CN" sz="3200" dirty="0">
              <a:solidFill>
                <a:srgbClr val="000000"/>
              </a:solidFill>
              <a:latin typeface="Times New Roman" panose="02020603050405020304" pitchFamily="18" charset="0"/>
              <a:cs typeface="Times New Roman" panose="02020603050405020304" pitchFamily="18" charset="0"/>
            </a:endParaRPr>
          </a:p>
          <a:p>
            <a:pPr>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_______________________________________________________________________________</a:t>
            </a:r>
            <a:r>
              <a:rPr lang="en-US" altLang="zh-CN" sz="3200" dirty="0">
                <a:solidFill>
                  <a:srgbClr val="000000"/>
                </a:solidFill>
                <a:latin typeface="宋体" panose="02010600030101010101" pitchFamily="2" charset="-122"/>
              </a:rPr>
              <a:t>___</a:t>
            </a:r>
            <a:endParaRPr lang="en-US" altLang="zh-CN" sz="3200" dirty="0">
              <a:solidFill>
                <a:srgbClr val="000000"/>
              </a:solidFill>
              <a:latin typeface="Times New Roman" panose="02020603050405020304" pitchFamily="18" charset="0"/>
              <a:cs typeface="Times New Roman" panose="02020603050405020304" pitchFamily="18" charset="0"/>
            </a:endParaRPr>
          </a:p>
          <a:p>
            <a:pPr>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_______________________________________________________________________________</a:t>
            </a:r>
            <a:r>
              <a:rPr lang="en-US" altLang="zh-CN" sz="3200" dirty="0">
                <a:solidFill>
                  <a:srgbClr val="000000"/>
                </a:solidFill>
                <a:latin typeface="宋体" panose="02010600030101010101" pitchFamily="2" charset="-122"/>
              </a:rPr>
              <a:t>___</a:t>
            </a:r>
            <a:endParaRPr lang="en-US" altLang="zh-CN" sz="3200" dirty="0">
              <a:solidFill>
                <a:srgbClr val="000000"/>
              </a:solidFill>
              <a:latin typeface="Times New Roman" panose="02020603050405020304" pitchFamily="18" charset="0"/>
              <a:cs typeface="Times New Roman" panose="02020603050405020304" pitchFamily="18" charset="0"/>
            </a:endParaRPr>
          </a:p>
          <a:p>
            <a:pPr>
              <a:buFont typeface="Arial" panose="020B0604020202020204" pitchFamily="34" charset="0"/>
              <a:buNone/>
            </a:pPr>
            <a:r>
              <a:rPr lang="en-US" altLang="zh-CN" sz="3200" dirty="0" smtClean="0">
                <a:solidFill>
                  <a:srgbClr val="000000"/>
                </a:solidFill>
                <a:latin typeface="Times New Roman" panose="02020603050405020304" pitchFamily="18" charset="0"/>
                <a:cs typeface="Times New Roman" panose="02020603050405020304" pitchFamily="18" charset="0"/>
              </a:rPr>
              <a:t>_______________________________________________________________________________</a:t>
            </a:r>
            <a:r>
              <a:rPr lang="en-US" altLang="zh-CN" sz="3200" dirty="0" smtClean="0">
                <a:solidFill>
                  <a:srgbClr val="000000"/>
                </a:solidFill>
                <a:latin typeface="宋体" panose="02010600030101010101" pitchFamily="2" charset="-122"/>
              </a:rPr>
              <a:t>______________________________________________________________________________________________________________________________</a:t>
            </a:r>
            <a:endParaRPr lang="en-US" altLang="zh-CN" sz="3200" dirty="0">
              <a:solidFill>
                <a:srgbClr val="000000"/>
              </a:solidFill>
              <a:latin typeface="Times New Roman" panose="02020603050405020304" pitchFamily="18" charset="0"/>
              <a:cs typeface="Times New Roman" panose="02020603050405020304" pitchFamily="18" charset="0"/>
            </a:endParaRPr>
          </a:p>
        </p:txBody>
      </p:sp>
      <p:sp>
        <p:nvSpPr>
          <p:cNvPr id="95235" name="TextBox 14"/>
          <p:cNvSpPr txBox="1">
            <a:spLocks noChangeArrowheads="1"/>
          </p:cNvSpPr>
          <p:nvPr/>
        </p:nvSpPr>
        <p:spPr bwMode="auto">
          <a:xfrm>
            <a:off x="180975" y="395288"/>
            <a:ext cx="8239125" cy="623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100" b="1" dirty="0">
                <a:solidFill>
                  <a:srgbClr val="FF0000"/>
                </a:solidFill>
              </a:rPr>
              <a:t>    My name is Jim. I</a:t>
            </a:r>
            <a:r>
              <a:rPr lang="en-US" altLang="en-US" sz="3100" b="1" dirty="0">
                <a:solidFill>
                  <a:srgbClr val="FF0000"/>
                </a:solidFill>
                <a:latin typeface="Calibri" panose="020F0502020204030204" pitchFamily="34" charset="0"/>
              </a:rPr>
              <a:t>’</a:t>
            </a:r>
            <a:r>
              <a:rPr lang="en-US" altLang="en-US" sz="3100" b="1" dirty="0">
                <a:solidFill>
                  <a:srgbClr val="FF0000"/>
                </a:solidFill>
              </a:rPr>
              <a:t>m a middle school student. I usually have relaxing weekends.</a:t>
            </a:r>
          </a:p>
          <a:p>
            <a:pPr>
              <a:buFont typeface="Arial" panose="020B0604020202020204" pitchFamily="34" charset="0"/>
              <a:buNone/>
            </a:pPr>
            <a:r>
              <a:rPr lang="en-US" altLang="en-US" sz="3100" b="1" dirty="0">
                <a:solidFill>
                  <a:srgbClr val="FF0000"/>
                </a:solidFill>
              </a:rPr>
              <a:t>    On Saturday morning, I usually get up at about eight. After breakfast, I clean the house with my sister. In the afternoon, I go shopping in a supermarket with my mother. We usually buy lots of things. On Sunday morning, I often exercise with my father in the park. After lunch, we usually go to visit my grandparents. I talk to them and make them happy. After that, we have a big meal there. </a:t>
            </a:r>
          </a:p>
          <a:p>
            <a:pPr>
              <a:buFont typeface="Arial" panose="020B0604020202020204" pitchFamily="34" charset="0"/>
              <a:buNone/>
            </a:pPr>
            <a:r>
              <a:rPr lang="en-US" altLang="en-US" sz="3100" b="1" dirty="0">
                <a:solidFill>
                  <a:srgbClr val="FF0000"/>
                </a:solidFill>
              </a:rPr>
              <a:t>    I am happy and relaxed on weekends</a:t>
            </a:r>
            <a:r>
              <a:rPr lang="en-US" altLang="en-US" sz="3100" b="1" dirty="0" smtClean="0">
                <a:solidFill>
                  <a:srgbClr val="FF0000"/>
                </a:solidFill>
              </a:rPr>
              <a:t>. </a:t>
            </a:r>
            <a:endParaRPr lang="en-US" altLang="en-US" sz="31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5235"/>
                                        </p:tgtEl>
                                        <p:attrNameLst>
                                          <p:attrName>style.visibility</p:attrName>
                                        </p:attrNameLst>
                                      </p:cBhvr>
                                      <p:to>
                                        <p:strVal val="visible"/>
                                      </p:to>
                                    </p:set>
                                    <p:animEffect transition="in" filter="blinds(horizontal)">
                                      <p:cBhvr>
                                        <p:cTn id="7" dur="500"/>
                                        <p:tgtEl>
                                          <p:spTgt spid="95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4754" name="矩形 1"/>
          <p:cNvSpPr>
            <a:spLocks noChangeArrowheads="1"/>
          </p:cNvSpPr>
          <p:nvPr/>
        </p:nvSpPr>
        <p:spPr bwMode="auto">
          <a:xfrm>
            <a:off x="0" y="355600"/>
            <a:ext cx="9072563" cy="545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t>(    ) 4. It</a:t>
            </a:r>
            <a:r>
              <a:rPr lang="en-US" altLang="zh-CN" sz="3200" dirty="0">
                <a:latin typeface="Calibri" panose="020F0502020204030204" pitchFamily="34" charset="0"/>
              </a:rPr>
              <a:t>’</a:t>
            </a:r>
            <a:r>
              <a:rPr lang="en-US" altLang="zh-CN" sz="3200" dirty="0"/>
              <a:t>s time _______ lunch.</a:t>
            </a:r>
          </a:p>
          <a:p>
            <a:pPr algn="l">
              <a:buFont typeface="Arial" panose="020B0604020202020204" pitchFamily="34" charset="0"/>
              <a:buNone/>
            </a:pPr>
            <a:r>
              <a:rPr lang="en-US" altLang="zh-CN" sz="3200" dirty="0"/>
              <a:t>A. to    B. to having	  C. for have	D. for</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5. _______ he _______ volleyball every day?</a:t>
            </a:r>
          </a:p>
          <a:p>
            <a:pPr algn="l">
              <a:buFont typeface="Arial" panose="020B0604020202020204" pitchFamily="34" charset="0"/>
              <a:buNone/>
            </a:pPr>
            <a:r>
              <a:rPr lang="en-US" altLang="zh-CN" sz="3200" dirty="0"/>
              <a:t>  A. Do, play		B. Is, plays			</a:t>
            </a:r>
          </a:p>
          <a:p>
            <a:pPr algn="l">
              <a:buFont typeface="Arial" panose="020B0604020202020204" pitchFamily="34" charset="0"/>
              <a:buNone/>
            </a:pPr>
            <a:r>
              <a:rPr lang="en-US" altLang="zh-CN" sz="3200" dirty="0"/>
              <a:t>C. Does, play		D. Are, plays</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6. Jim</a:t>
            </a:r>
            <a:r>
              <a:rPr lang="en-US" altLang="zh-CN" sz="3200" dirty="0">
                <a:latin typeface="Calibri" panose="020F0502020204030204" pitchFamily="34" charset="0"/>
              </a:rPr>
              <a:t>’</a:t>
            </a:r>
            <a:r>
              <a:rPr lang="en-US" altLang="zh-CN" sz="3200" dirty="0"/>
              <a:t>s family </a:t>
            </a:r>
            <a:r>
              <a:rPr lang="en-US" altLang="zh-CN" sz="3200" dirty="0" smtClean="0"/>
              <a:t>____ </a:t>
            </a:r>
            <a:r>
              <a:rPr lang="en-US" altLang="zh-CN" sz="3200" dirty="0"/>
              <a:t>milk and bread for breakfast.</a:t>
            </a:r>
          </a:p>
          <a:p>
            <a:pPr algn="l">
              <a:buFont typeface="Arial" panose="020B0604020202020204" pitchFamily="34" charset="0"/>
              <a:buNone/>
            </a:pPr>
            <a:r>
              <a:rPr lang="en-US" altLang="zh-CN" sz="3200" dirty="0"/>
              <a:t> A. having			B. eat				</a:t>
            </a:r>
          </a:p>
          <a:p>
            <a:pPr algn="l">
              <a:buFont typeface="Arial" panose="020B0604020202020204" pitchFamily="34" charset="0"/>
              <a:buNone/>
            </a:pPr>
            <a:r>
              <a:rPr lang="en-US" altLang="zh-CN" sz="3200" dirty="0"/>
              <a:t>C. eats			D. have</a:t>
            </a:r>
          </a:p>
        </p:txBody>
      </p:sp>
      <p:sp>
        <p:nvSpPr>
          <p:cNvPr id="74755" name="TextBox 13"/>
          <p:cNvSpPr txBox="1">
            <a:spLocks noChangeArrowheads="1"/>
          </p:cNvSpPr>
          <p:nvPr/>
        </p:nvSpPr>
        <p:spPr bwMode="auto">
          <a:xfrm>
            <a:off x="250825" y="333375"/>
            <a:ext cx="7381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D</a:t>
            </a:r>
          </a:p>
        </p:txBody>
      </p:sp>
      <p:sp>
        <p:nvSpPr>
          <p:cNvPr id="74756" name="TextBox 14"/>
          <p:cNvSpPr txBox="1">
            <a:spLocks noChangeArrowheads="1"/>
          </p:cNvSpPr>
          <p:nvPr/>
        </p:nvSpPr>
        <p:spPr bwMode="auto">
          <a:xfrm>
            <a:off x="179388" y="1844675"/>
            <a:ext cx="7207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C</a:t>
            </a:r>
          </a:p>
        </p:txBody>
      </p:sp>
      <p:sp>
        <p:nvSpPr>
          <p:cNvPr id="74757" name="TextBox 14"/>
          <p:cNvSpPr txBox="1">
            <a:spLocks noChangeArrowheads="1"/>
          </p:cNvSpPr>
          <p:nvPr/>
        </p:nvSpPr>
        <p:spPr bwMode="auto">
          <a:xfrm>
            <a:off x="250825" y="3789363"/>
            <a:ext cx="7207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4755"/>
                                        </p:tgtEl>
                                        <p:attrNameLst>
                                          <p:attrName>style.visibility</p:attrName>
                                        </p:attrNameLst>
                                      </p:cBhvr>
                                      <p:to>
                                        <p:strVal val="visible"/>
                                      </p:to>
                                    </p:set>
                                    <p:animEffect transition="in" filter="blinds(horizontal)">
                                      <p:cBhvr>
                                        <p:cTn id="7" dur="500"/>
                                        <p:tgtEl>
                                          <p:spTgt spid="7475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4756"/>
                                        </p:tgtEl>
                                        <p:attrNameLst>
                                          <p:attrName>style.visibility</p:attrName>
                                        </p:attrNameLst>
                                      </p:cBhvr>
                                      <p:to>
                                        <p:strVal val="visible"/>
                                      </p:to>
                                    </p:set>
                                    <p:animEffect transition="in" filter="blinds(horizontal)">
                                      <p:cBhvr>
                                        <p:cTn id="12" dur="500"/>
                                        <p:tgtEl>
                                          <p:spTgt spid="7475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4757"/>
                                        </p:tgtEl>
                                        <p:attrNameLst>
                                          <p:attrName>style.visibility</p:attrName>
                                        </p:attrNameLst>
                                      </p:cBhvr>
                                      <p:to>
                                        <p:strVal val="visible"/>
                                      </p:to>
                                    </p:set>
                                    <p:animEffect transition="in" filter="blinds(horizontal)">
                                      <p:cBhvr>
                                        <p:cTn id="17" dur="500"/>
                                        <p:tgtEl>
                                          <p:spTgt spid="747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p:bldP spid="74756" grpId="0"/>
      <p:bldP spid="74757"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5778" name="矩形 1"/>
          <p:cNvSpPr>
            <a:spLocks noChangeArrowheads="1"/>
          </p:cNvSpPr>
          <p:nvPr/>
        </p:nvSpPr>
        <p:spPr bwMode="auto">
          <a:xfrm>
            <a:off x="0" y="355600"/>
            <a:ext cx="9072563" cy="545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t>(    ) 7. ---How old is your father? </a:t>
            </a:r>
            <a:endParaRPr lang="en-US" altLang="zh-CN" sz="3200" dirty="0" smtClean="0"/>
          </a:p>
          <a:p>
            <a:pPr algn="l">
              <a:buFont typeface="Arial" panose="020B0604020202020204" pitchFamily="34" charset="0"/>
              <a:buNone/>
            </a:pPr>
            <a:r>
              <a:rPr lang="en-US" altLang="zh-CN" sz="3200" dirty="0" smtClean="0"/>
              <a:t> </a:t>
            </a:r>
            <a:r>
              <a:rPr lang="en-US" altLang="zh-CN" sz="3200" dirty="0"/>
              <a:t>--- He is </a:t>
            </a:r>
            <a:r>
              <a:rPr lang="en-US" altLang="zh-CN" sz="3200" dirty="0" smtClean="0"/>
              <a:t>____.  </a:t>
            </a:r>
            <a:endParaRPr lang="en-US" altLang="zh-CN" sz="3200" dirty="0"/>
          </a:p>
          <a:p>
            <a:pPr algn="l">
              <a:buFont typeface="Arial" panose="020B0604020202020204" pitchFamily="34" charset="0"/>
              <a:buNone/>
            </a:pPr>
            <a:r>
              <a:rPr lang="en-US" altLang="zh-CN" sz="3200" dirty="0"/>
              <a:t> A. </a:t>
            </a:r>
            <a:r>
              <a:rPr lang="en-US" altLang="zh-CN" sz="3200" dirty="0" err="1"/>
              <a:t>fourty</a:t>
            </a:r>
            <a:r>
              <a:rPr lang="en-US" altLang="zh-CN" sz="3200" dirty="0"/>
              <a:t>	      B. fourteen		C. four	D. forty</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8. You should </a:t>
            </a:r>
            <a:r>
              <a:rPr lang="en-US" altLang="zh-CN" sz="3200" dirty="0" smtClean="0"/>
              <a:t>____ </a:t>
            </a:r>
            <a:r>
              <a:rPr lang="en-US" altLang="zh-CN" sz="3200" dirty="0"/>
              <a:t>play the piano at night, because it</a:t>
            </a:r>
            <a:r>
              <a:rPr lang="en-US" altLang="zh-CN" sz="3200" dirty="0">
                <a:latin typeface="Calibri" panose="020F0502020204030204" pitchFamily="34" charset="0"/>
              </a:rPr>
              <a:t>’</a:t>
            </a:r>
            <a:r>
              <a:rPr lang="en-US" altLang="zh-CN" sz="3200" dirty="0"/>
              <a:t>s noisy(</a:t>
            </a:r>
            <a:r>
              <a:rPr lang="zh-CN" altLang="en-US" sz="3200" dirty="0"/>
              <a:t>喧闹的</a:t>
            </a:r>
            <a:r>
              <a:rPr lang="en-US" altLang="zh-CN" sz="3200" dirty="0"/>
              <a:t>).</a:t>
            </a:r>
          </a:p>
          <a:p>
            <a:pPr algn="l">
              <a:buFont typeface="Arial" panose="020B0604020202020204" pitchFamily="34" charset="0"/>
              <a:buNone/>
            </a:pPr>
            <a:r>
              <a:rPr lang="en-US" altLang="zh-CN" sz="3200" dirty="0"/>
              <a:t>  A. always	B. never	C. sometimes	D. often</a:t>
            </a:r>
          </a:p>
          <a:p>
            <a:pPr algn="l">
              <a:buFont typeface="Arial" panose="020B0604020202020204" pitchFamily="34" charset="0"/>
              <a:buNone/>
            </a:pPr>
            <a:r>
              <a:rPr lang="en-US" altLang="zh-CN" sz="3200" dirty="0"/>
              <a:t> </a:t>
            </a:r>
          </a:p>
          <a:p>
            <a:pPr algn="l">
              <a:buFont typeface="Arial" panose="020B0604020202020204" pitchFamily="34" charset="0"/>
              <a:buNone/>
            </a:pPr>
            <a:r>
              <a:rPr lang="en-US" altLang="zh-CN" sz="3200" dirty="0"/>
              <a:t>(    ) 9. The hamburger tastes </a:t>
            </a:r>
            <a:r>
              <a:rPr lang="en-US" altLang="zh-CN" sz="3200" dirty="0" smtClean="0"/>
              <a:t>___. </a:t>
            </a:r>
            <a:r>
              <a:rPr lang="en-US" altLang="zh-CN" sz="3200" dirty="0"/>
              <a:t>I want some more.</a:t>
            </a:r>
          </a:p>
          <a:p>
            <a:pPr algn="l">
              <a:buFont typeface="Arial" panose="020B0604020202020204" pitchFamily="34" charset="0"/>
              <a:buNone/>
            </a:pPr>
            <a:r>
              <a:rPr lang="en-US" altLang="zh-CN" sz="3200" dirty="0"/>
              <a:t>A. well        B. bad          C. good     	D. badly</a:t>
            </a:r>
          </a:p>
        </p:txBody>
      </p:sp>
      <p:sp>
        <p:nvSpPr>
          <p:cNvPr id="75779" name="TextBox 13"/>
          <p:cNvSpPr txBox="1">
            <a:spLocks noChangeArrowheads="1"/>
          </p:cNvSpPr>
          <p:nvPr/>
        </p:nvSpPr>
        <p:spPr bwMode="auto">
          <a:xfrm>
            <a:off x="107950" y="476250"/>
            <a:ext cx="736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D</a:t>
            </a:r>
          </a:p>
        </p:txBody>
      </p:sp>
      <p:sp>
        <p:nvSpPr>
          <p:cNvPr id="75780" name="TextBox 14"/>
          <p:cNvSpPr txBox="1">
            <a:spLocks noChangeArrowheads="1"/>
          </p:cNvSpPr>
          <p:nvPr/>
        </p:nvSpPr>
        <p:spPr bwMode="auto">
          <a:xfrm>
            <a:off x="179388" y="2420938"/>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B</a:t>
            </a:r>
          </a:p>
        </p:txBody>
      </p:sp>
      <p:sp>
        <p:nvSpPr>
          <p:cNvPr id="75781" name="TextBox 14"/>
          <p:cNvSpPr txBox="1">
            <a:spLocks noChangeArrowheads="1"/>
          </p:cNvSpPr>
          <p:nvPr/>
        </p:nvSpPr>
        <p:spPr bwMode="auto">
          <a:xfrm>
            <a:off x="107950" y="4365625"/>
            <a:ext cx="7191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779"/>
                                        </p:tgtEl>
                                        <p:attrNameLst>
                                          <p:attrName>style.visibility</p:attrName>
                                        </p:attrNameLst>
                                      </p:cBhvr>
                                      <p:to>
                                        <p:strVal val="visible"/>
                                      </p:to>
                                    </p:set>
                                    <p:animEffect transition="in" filter="blinds(horizontal)">
                                      <p:cBhvr>
                                        <p:cTn id="7" dur="500"/>
                                        <p:tgtEl>
                                          <p:spTgt spid="7577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5780"/>
                                        </p:tgtEl>
                                        <p:attrNameLst>
                                          <p:attrName>style.visibility</p:attrName>
                                        </p:attrNameLst>
                                      </p:cBhvr>
                                      <p:to>
                                        <p:strVal val="visible"/>
                                      </p:to>
                                    </p:set>
                                    <p:animEffect transition="in" filter="blinds(horizontal)">
                                      <p:cBhvr>
                                        <p:cTn id="12" dur="500"/>
                                        <p:tgtEl>
                                          <p:spTgt spid="7578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5781"/>
                                        </p:tgtEl>
                                        <p:attrNameLst>
                                          <p:attrName>style.visibility</p:attrName>
                                        </p:attrNameLst>
                                      </p:cBhvr>
                                      <p:to>
                                        <p:strVal val="visible"/>
                                      </p:to>
                                    </p:set>
                                    <p:animEffect transition="in" filter="blinds(horizontal)">
                                      <p:cBhvr>
                                        <p:cTn id="17" dur="500"/>
                                        <p:tgtEl>
                                          <p:spTgt spid="757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p:bldP spid="75780" grpId="0"/>
      <p:bldP spid="75781"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6802" name="矩形 1"/>
          <p:cNvSpPr>
            <a:spLocks noChangeArrowheads="1"/>
          </p:cNvSpPr>
          <p:nvPr/>
        </p:nvSpPr>
        <p:spPr bwMode="auto">
          <a:xfrm>
            <a:off x="0" y="487362"/>
            <a:ext cx="9072563" cy="545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t>(    ) 10. My grandmother </a:t>
            </a:r>
            <a:r>
              <a:rPr lang="en-US" altLang="zh-CN" sz="3200" dirty="0" smtClean="0"/>
              <a:t>____ </a:t>
            </a:r>
            <a:r>
              <a:rPr lang="en-US" altLang="zh-CN" sz="3200" dirty="0"/>
              <a:t>me many interesting stories.       	</a:t>
            </a:r>
          </a:p>
          <a:p>
            <a:pPr algn="l">
              <a:buFont typeface="Arial" panose="020B0604020202020204" pitchFamily="34" charset="0"/>
              <a:buNone/>
            </a:pPr>
            <a:r>
              <a:rPr lang="en-US" altLang="zh-CN" sz="3200" dirty="0"/>
              <a:t>A. speaks       B. says      C. talks     	D. tells</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11. </a:t>
            </a:r>
            <a:r>
              <a:rPr lang="en-US" altLang="zh-CN" sz="3200" dirty="0" smtClean="0"/>
              <a:t>---____ </a:t>
            </a:r>
            <a:r>
              <a:rPr lang="en-US" altLang="zh-CN" sz="3200" dirty="0"/>
              <a:t>will you have a school trip?   </a:t>
            </a:r>
            <a:endParaRPr lang="en-US" altLang="zh-CN" sz="3200" dirty="0" smtClean="0"/>
          </a:p>
          <a:p>
            <a:pPr algn="l">
              <a:buFont typeface="Arial" panose="020B0604020202020204" pitchFamily="34" charset="0"/>
              <a:buNone/>
            </a:pPr>
            <a:r>
              <a:rPr lang="en-US" altLang="zh-CN" sz="3200" dirty="0" smtClean="0"/>
              <a:t>--- </a:t>
            </a:r>
            <a:r>
              <a:rPr lang="en-US" altLang="zh-CN" sz="3200" dirty="0"/>
              <a:t>Tomorrow afternoon.</a:t>
            </a:r>
          </a:p>
          <a:p>
            <a:pPr algn="l">
              <a:buFont typeface="Arial" panose="020B0604020202020204" pitchFamily="34" charset="0"/>
              <a:buNone/>
            </a:pPr>
            <a:r>
              <a:rPr lang="en-US" altLang="zh-CN" sz="3200" dirty="0"/>
              <a:t>A. What time	   B. Why	   C. When	D. How</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12. --- </a:t>
            </a:r>
            <a:r>
              <a:rPr lang="en-US" altLang="zh-CN" sz="3200" dirty="0" smtClean="0"/>
              <a:t>___ </a:t>
            </a:r>
            <a:r>
              <a:rPr lang="en-US" altLang="zh-CN" sz="3200" dirty="0"/>
              <a:t>do you go to school?   </a:t>
            </a:r>
            <a:endParaRPr lang="en-US" altLang="zh-CN" sz="3200" dirty="0" smtClean="0"/>
          </a:p>
          <a:p>
            <a:pPr algn="l">
              <a:buFont typeface="Arial" panose="020B0604020202020204" pitchFamily="34" charset="0"/>
              <a:buNone/>
            </a:pPr>
            <a:r>
              <a:rPr lang="en-US" altLang="zh-CN" sz="3200" dirty="0" smtClean="0"/>
              <a:t>--- </a:t>
            </a:r>
            <a:r>
              <a:rPr lang="en-US" altLang="zh-CN" sz="3200" dirty="0"/>
              <a:t>At 7:00 in the morning. (2012</a:t>
            </a:r>
            <a:r>
              <a:rPr lang="en-US" altLang="zh-CN" sz="3200" dirty="0">
                <a:latin typeface="Calibri" panose="020F0502020204030204" pitchFamily="34" charset="0"/>
              </a:rPr>
              <a:t>·</a:t>
            </a:r>
            <a:r>
              <a:rPr lang="zh-CN" altLang="en-US" sz="3200" dirty="0"/>
              <a:t>广东佛山</a:t>
            </a:r>
            <a:r>
              <a:rPr lang="en-US" altLang="zh-CN" sz="3200" dirty="0"/>
              <a:t>)</a:t>
            </a:r>
          </a:p>
          <a:p>
            <a:pPr algn="l">
              <a:buFont typeface="Arial" panose="020B0604020202020204" pitchFamily="34" charset="0"/>
              <a:buNone/>
            </a:pPr>
            <a:r>
              <a:rPr lang="en-US" altLang="zh-CN" sz="3200" dirty="0"/>
              <a:t>A. What	B. How	C. What time     D. Where</a:t>
            </a:r>
          </a:p>
        </p:txBody>
      </p:sp>
      <p:sp>
        <p:nvSpPr>
          <p:cNvPr id="76803" name="TextBox 13"/>
          <p:cNvSpPr txBox="1">
            <a:spLocks noChangeArrowheads="1"/>
          </p:cNvSpPr>
          <p:nvPr/>
        </p:nvSpPr>
        <p:spPr bwMode="auto">
          <a:xfrm>
            <a:off x="179388" y="536575"/>
            <a:ext cx="7381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D</a:t>
            </a:r>
          </a:p>
        </p:txBody>
      </p:sp>
      <p:sp>
        <p:nvSpPr>
          <p:cNvPr id="76804" name="TextBox 14"/>
          <p:cNvSpPr txBox="1">
            <a:spLocks noChangeArrowheads="1"/>
          </p:cNvSpPr>
          <p:nvPr/>
        </p:nvSpPr>
        <p:spPr bwMode="auto">
          <a:xfrm>
            <a:off x="107950" y="2481262"/>
            <a:ext cx="7207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C</a:t>
            </a:r>
          </a:p>
        </p:txBody>
      </p:sp>
      <p:sp>
        <p:nvSpPr>
          <p:cNvPr id="76805" name="TextBox 14"/>
          <p:cNvSpPr txBox="1">
            <a:spLocks noChangeArrowheads="1"/>
          </p:cNvSpPr>
          <p:nvPr/>
        </p:nvSpPr>
        <p:spPr bwMode="auto">
          <a:xfrm>
            <a:off x="106363" y="4424362"/>
            <a:ext cx="7207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6803"/>
                                        </p:tgtEl>
                                        <p:attrNameLst>
                                          <p:attrName>style.visibility</p:attrName>
                                        </p:attrNameLst>
                                      </p:cBhvr>
                                      <p:to>
                                        <p:strVal val="visible"/>
                                      </p:to>
                                    </p:set>
                                    <p:animEffect transition="in" filter="blinds(horizontal)">
                                      <p:cBhvr>
                                        <p:cTn id="7" dur="500"/>
                                        <p:tgtEl>
                                          <p:spTgt spid="7680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6804"/>
                                        </p:tgtEl>
                                        <p:attrNameLst>
                                          <p:attrName>style.visibility</p:attrName>
                                        </p:attrNameLst>
                                      </p:cBhvr>
                                      <p:to>
                                        <p:strVal val="visible"/>
                                      </p:to>
                                    </p:set>
                                    <p:animEffect transition="in" filter="blinds(horizontal)">
                                      <p:cBhvr>
                                        <p:cTn id="12" dur="500"/>
                                        <p:tgtEl>
                                          <p:spTgt spid="7680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6805"/>
                                        </p:tgtEl>
                                        <p:attrNameLst>
                                          <p:attrName>style.visibility</p:attrName>
                                        </p:attrNameLst>
                                      </p:cBhvr>
                                      <p:to>
                                        <p:strVal val="visible"/>
                                      </p:to>
                                    </p:set>
                                    <p:animEffect transition="in" filter="blinds(horizontal)">
                                      <p:cBhvr>
                                        <p:cTn id="17" dur="500"/>
                                        <p:tgtEl>
                                          <p:spTgt spid="768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p:bldP spid="76804" grpId="0"/>
      <p:bldP spid="76805"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7826" name="矩形 1"/>
          <p:cNvSpPr>
            <a:spLocks noChangeArrowheads="1"/>
          </p:cNvSpPr>
          <p:nvPr/>
        </p:nvSpPr>
        <p:spPr bwMode="auto">
          <a:xfrm>
            <a:off x="0" y="355600"/>
            <a:ext cx="9144000"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en-US" altLang="zh-CN" sz="3200" dirty="0"/>
              <a:t>(    ) 13. The doctor saved(</a:t>
            </a:r>
            <a:r>
              <a:rPr lang="zh-CN" altLang="en-US" sz="3200" dirty="0"/>
              <a:t>挽救</a:t>
            </a:r>
            <a:r>
              <a:rPr lang="en-US" altLang="zh-CN" sz="3200" dirty="0"/>
              <a:t>) many </a:t>
            </a:r>
            <a:r>
              <a:rPr lang="en-US" altLang="zh-CN" sz="3200" dirty="0" smtClean="0"/>
              <a:t>__ </a:t>
            </a:r>
            <a:r>
              <a:rPr lang="en-US" altLang="zh-CN" sz="3200" dirty="0"/>
              <a:t>in the earthquake in 2008.</a:t>
            </a:r>
          </a:p>
          <a:p>
            <a:pPr algn="l">
              <a:buFont typeface="Arial" panose="020B0604020202020204" pitchFamily="34" charset="0"/>
              <a:buNone/>
            </a:pPr>
            <a:r>
              <a:rPr lang="en-US" altLang="zh-CN" sz="3200" dirty="0"/>
              <a:t>A. life	B. </a:t>
            </a:r>
            <a:r>
              <a:rPr lang="en-US" altLang="zh-CN" sz="3200" dirty="0" err="1"/>
              <a:t>lifes</a:t>
            </a:r>
            <a:r>
              <a:rPr lang="en-US" altLang="zh-CN" sz="3200" dirty="0"/>
              <a:t>	C. live	D. lives    </a:t>
            </a:r>
          </a:p>
          <a:p>
            <a:pPr algn="l">
              <a:buFont typeface="Arial" panose="020B0604020202020204" pitchFamily="34" charset="0"/>
              <a:buNone/>
            </a:pPr>
            <a:r>
              <a:rPr lang="en-US" altLang="zh-CN" sz="3200" dirty="0"/>
              <a:t>    </a:t>
            </a:r>
          </a:p>
          <a:p>
            <a:pPr algn="l">
              <a:buFont typeface="Arial" panose="020B0604020202020204" pitchFamily="34" charset="0"/>
              <a:buNone/>
            </a:pPr>
            <a:r>
              <a:rPr lang="en-US" altLang="zh-CN" sz="3200" dirty="0"/>
              <a:t>(    ) 14. Drinking milk is good </a:t>
            </a:r>
            <a:r>
              <a:rPr lang="en-US" altLang="zh-CN" sz="3200" dirty="0" smtClean="0"/>
              <a:t>___ </a:t>
            </a:r>
            <a:r>
              <a:rPr lang="en-US" altLang="zh-CN" sz="3200" dirty="0"/>
              <a:t>us.</a:t>
            </a:r>
          </a:p>
          <a:p>
            <a:pPr algn="l">
              <a:buFont typeface="Arial" panose="020B0604020202020204" pitchFamily="34" charset="0"/>
              <a:buNone/>
            </a:pPr>
            <a:r>
              <a:rPr lang="en-US" altLang="zh-CN" sz="3200" dirty="0"/>
              <a:t> A. with	B. for	C. as	D. about</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15. --- When is Jay</a:t>
            </a:r>
            <a:r>
              <a:rPr lang="en-US" altLang="zh-CN" sz="3200" dirty="0">
                <a:latin typeface="Calibri" panose="020F0502020204030204" pitchFamily="34" charset="0"/>
              </a:rPr>
              <a:t>’</a:t>
            </a:r>
            <a:r>
              <a:rPr lang="en-US" altLang="zh-CN" sz="3200" dirty="0"/>
              <a:t>s concert(</a:t>
            </a:r>
            <a:r>
              <a:rPr lang="zh-CN" altLang="en-US" sz="3200" dirty="0"/>
              <a:t>音乐会</a:t>
            </a:r>
            <a:r>
              <a:rPr lang="en-US" altLang="zh-CN" sz="3200" dirty="0"/>
              <a:t>)? </a:t>
            </a:r>
            <a:endParaRPr lang="en-US" altLang="zh-CN" sz="3200" dirty="0" smtClean="0"/>
          </a:p>
          <a:p>
            <a:pPr algn="l">
              <a:buFont typeface="Arial" panose="020B0604020202020204" pitchFamily="34" charset="0"/>
              <a:buNone/>
            </a:pPr>
            <a:r>
              <a:rPr lang="en-US" altLang="zh-CN" sz="3200" dirty="0" smtClean="0"/>
              <a:t>---</a:t>
            </a:r>
            <a:r>
              <a:rPr lang="en-US" altLang="zh-CN" sz="3200" dirty="0"/>
              <a:t>It</a:t>
            </a:r>
            <a:r>
              <a:rPr lang="en-US" altLang="zh-CN" sz="3200" dirty="0">
                <a:latin typeface="Calibri" panose="020F0502020204030204" pitchFamily="34" charset="0"/>
              </a:rPr>
              <a:t>’</a:t>
            </a:r>
            <a:r>
              <a:rPr lang="en-US" altLang="zh-CN" sz="3200" dirty="0"/>
              <a:t>s at three o</a:t>
            </a:r>
            <a:r>
              <a:rPr lang="en-US" altLang="zh-CN" sz="3200" dirty="0">
                <a:latin typeface="Calibri" panose="020F0502020204030204" pitchFamily="34" charset="0"/>
              </a:rPr>
              <a:t>’</a:t>
            </a:r>
            <a:r>
              <a:rPr lang="en-US" altLang="zh-CN" sz="3200" dirty="0"/>
              <a:t>clock </a:t>
            </a:r>
            <a:r>
              <a:rPr lang="en-US" altLang="zh-CN" sz="3200" dirty="0" smtClean="0"/>
              <a:t>__ </a:t>
            </a:r>
            <a:r>
              <a:rPr lang="en-US" altLang="zh-CN" sz="3200" dirty="0"/>
              <a:t>the afternoon of July 18th.</a:t>
            </a:r>
          </a:p>
          <a:p>
            <a:pPr algn="l">
              <a:buFont typeface="Arial" panose="020B0604020202020204" pitchFamily="34" charset="0"/>
              <a:buNone/>
            </a:pPr>
            <a:r>
              <a:rPr lang="en-US" altLang="zh-CN" sz="3200" dirty="0" smtClean="0"/>
              <a:t>A</a:t>
            </a:r>
            <a:r>
              <a:rPr lang="en-US" altLang="zh-CN" sz="3200" dirty="0"/>
              <a:t>. in			B. on				</a:t>
            </a:r>
          </a:p>
          <a:p>
            <a:pPr algn="l">
              <a:buFont typeface="Arial" panose="020B0604020202020204" pitchFamily="34" charset="0"/>
              <a:buNone/>
            </a:pPr>
            <a:r>
              <a:rPr lang="en-US" altLang="zh-CN" sz="3200" dirty="0"/>
              <a:t>C. at			D. for</a:t>
            </a:r>
          </a:p>
        </p:txBody>
      </p:sp>
      <p:sp>
        <p:nvSpPr>
          <p:cNvPr id="77827" name="TextBox 13"/>
          <p:cNvSpPr txBox="1">
            <a:spLocks noChangeArrowheads="1"/>
          </p:cNvSpPr>
          <p:nvPr/>
        </p:nvSpPr>
        <p:spPr bwMode="auto">
          <a:xfrm>
            <a:off x="179388" y="404813"/>
            <a:ext cx="7381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D</a:t>
            </a:r>
          </a:p>
        </p:txBody>
      </p:sp>
      <p:sp>
        <p:nvSpPr>
          <p:cNvPr id="77828" name="TextBox 14"/>
          <p:cNvSpPr txBox="1">
            <a:spLocks noChangeArrowheads="1"/>
          </p:cNvSpPr>
          <p:nvPr/>
        </p:nvSpPr>
        <p:spPr bwMode="auto">
          <a:xfrm>
            <a:off x="179388" y="2349500"/>
            <a:ext cx="71913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B</a:t>
            </a:r>
          </a:p>
        </p:txBody>
      </p:sp>
      <p:sp>
        <p:nvSpPr>
          <p:cNvPr id="77829" name="TextBox 14"/>
          <p:cNvSpPr txBox="1">
            <a:spLocks noChangeArrowheads="1"/>
          </p:cNvSpPr>
          <p:nvPr/>
        </p:nvSpPr>
        <p:spPr bwMode="auto">
          <a:xfrm>
            <a:off x="179388" y="3716338"/>
            <a:ext cx="7207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7827"/>
                                        </p:tgtEl>
                                        <p:attrNameLst>
                                          <p:attrName>style.visibility</p:attrName>
                                        </p:attrNameLst>
                                      </p:cBhvr>
                                      <p:to>
                                        <p:strVal val="visible"/>
                                      </p:to>
                                    </p:set>
                                    <p:animEffect transition="in" filter="blinds(horizontal)">
                                      <p:cBhvr>
                                        <p:cTn id="7" dur="500"/>
                                        <p:tgtEl>
                                          <p:spTgt spid="7782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7828"/>
                                        </p:tgtEl>
                                        <p:attrNameLst>
                                          <p:attrName>style.visibility</p:attrName>
                                        </p:attrNameLst>
                                      </p:cBhvr>
                                      <p:to>
                                        <p:strVal val="visible"/>
                                      </p:to>
                                    </p:set>
                                    <p:animEffect transition="in" filter="blinds(horizontal)">
                                      <p:cBhvr>
                                        <p:cTn id="12" dur="500"/>
                                        <p:tgtEl>
                                          <p:spTgt spid="7782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7829"/>
                                        </p:tgtEl>
                                        <p:attrNameLst>
                                          <p:attrName>style.visibility</p:attrName>
                                        </p:attrNameLst>
                                      </p:cBhvr>
                                      <p:to>
                                        <p:strVal val="visible"/>
                                      </p:to>
                                    </p:set>
                                    <p:animEffect transition="in" filter="blinds(horizontal)">
                                      <p:cBhvr>
                                        <p:cTn id="17" dur="500"/>
                                        <p:tgtEl>
                                          <p:spTgt spid="778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p:bldP spid="77828" grpId="0"/>
      <p:bldP spid="77829"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8850" name="矩形 1"/>
          <p:cNvSpPr>
            <a:spLocks noChangeArrowheads="1"/>
          </p:cNvSpPr>
          <p:nvPr/>
        </p:nvSpPr>
        <p:spPr bwMode="auto">
          <a:xfrm>
            <a:off x="0" y="774442"/>
            <a:ext cx="9072563"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t>(    ) 16. </a:t>
            </a:r>
            <a:r>
              <a:rPr lang="en-US" altLang="zh-CN" sz="3200" dirty="0" smtClean="0"/>
              <a:t>_____ </a:t>
            </a:r>
            <a:r>
              <a:rPr lang="en-US" altLang="zh-CN" sz="3200" dirty="0"/>
              <a:t>Lucy </a:t>
            </a:r>
            <a:r>
              <a:rPr lang="en-US" altLang="zh-CN" sz="3200" dirty="0" smtClean="0"/>
              <a:t>____ </a:t>
            </a:r>
            <a:r>
              <a:rPr lang="en-US" altLang="zh-CN" sz="3200" dirty="0"/>
              <a:t>you can</a:t>
            </a:r>
            <a:r>
              <a:rPr lang="en-US" altLang="zh-CN" sz="3200" dirty="0">
                <a:latin typeface="Calibri" panose="020F0502020204030204" pitchFamily="34" charset="0"/>
              </a:rPr>
              <a:t>’</a:t>
            </a:r>
            <a:r>
              <a:rPr lang="en-US" altLang="zh-CN" sz="3200" dirty="0"/>
              <a:t>t go to the party. One of you must stay at home and look after your grandmother. (2013</a:t>
            </a:r>
            <a:r>
              <a:rPr lang="en-US" altLang="zh-CN" sz="3200" dirty="0">
                <a:latin typeface="Calibri" panose="020F0502020204030204" pitchFamily="34" charset="0"/>
              </a:rPr>
              <a:t>·</a:t>
            </a:r>
            <a:r>
              <a:rPr lang="zh-CN" altLang="en-US" sz="3200" dirty="0"/>
              <a:t>山东青岛</a:t>
            </a:r>
            <a:r>
              <a:rPr lang="en-US" altLang="zh-CN" sz="3200" dirty="0"/>
              <a:t>)</a:t>
            </a:r>
          </a:p>
          <a:p>
            <a:pPr algn="l">
              <a:buFont typeface="Arial" panose="020B0604020202020204" pitchFamily="34" charset="0"/>
              <a:buNone/>
            </a:pPr>
            <a:r>
              <a:rPr lang="en-US" altLang="zh-CN" sz="3200" dirty="0"/>
              <a:t> A. Neither; nor		</a:t>
            </a:r>
            <a:r>
              <a:rPr lang="en-US" altLang="zh-CN" sz="3200" dirty="0" smtClean="0"/>
              <a:t>B</a:t>
            </a:r>
            <a:r>
              <a:rPr lang="en-US" altLang="zh-CN" sz="3200" dirty="0"/>
              <a:t>. Either; or		</a:t>
            </a:r>
          </a:p>
          <a:p>
            <a:pPr algn="l">
              <a:buFont typeface="Arial" panose="020B0604020202020204" pitchFamily="34" charset="0"/>
              <a:buNone/>
            </a:pPr>
            <a:r>
              <a:rPr lang="en-US" altLang="zh-CN" sz="3200" dirty="0"/>
              <a:t>C. Not only; but also	D. Both; and</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17. Huang Bo is a popular film star. He _____ brings us good films. (2013</a:t>
            </a:r>
            <a:r>
              <a:rPr lang="en-US" altLang="zh-CN" sz="3200" dirty="0">
                <a:latin typeface="Calibri" panose="020F0502020204030204" pitchFamily="34" charset="0"/>
              </a:rPr>
              <a:t>·</a:t>
            </a:r>
            <a:r>
              <a:rPr lang="zh-CN" altLang="en-US" sz="3200" dirty="0"/>
              <a:t>辽宁锦州</a:t>
            </a:r>
            <a:r>
              <a:rPr lang="en-US" altLang="zh-CN" sz="3200" dirty="0"/>
              <a:t>)</a:t>
            </a:r>
          </a:p>
          <a:p>
            <a:pPr algn="l">
              <a:buFont typeface="Arial" panose="020B0604020202020204" pitchFamily="34" charset="0"/>
              <a:buNone/>
            </a:pPr>
            <a:r>
              <a:rPr lang="en-US" altLang="zh-CN" sz="3200" dirty="0"/>
              <a:t>A. always		</a:t>
            </a:r>
            <a:r>
              <a:rPr lang="en-US" altLang="zh-CN" sz="3200" dirty="0" smtClean="0"/>
              <a:t>B</a:t>
            </a:r>
            <a:r>
              <a:rPr lang="en-US" altLang="zh-CN" sz="3200" dirty="0"/>
              <a:t>. hardly				</a:t>
            </a:r>
          </a:p>
          <a:p>
            <a:pPr algn="l">
              <a:buFont typeface="Arial" panose="020B0604020202020204" pitchFamily="34" charset="0"/>
              <a:buNone/>
            </a:pPr>
            <a:r>
              <a:rPr lang="en-US" altLang="zh-CN" sz="3200" dirty="0"/>
              <a:t>C. never		</a:t>
            </a:r>
            <a:r>
              <a:rPr lang="en-US" altLang="zh-CN" sz="3200" dirty="0" smtClean="0"/>
              <a:t>D</a:t>
            </a:r>
            <a:r>
              <a:rPr lang="en-US" altLang="zh-CN" sz="3200" dirty="0"/>
              <a:t>. </a:t>
            </a:r>
            <a:r>
              <a:rPr lang="en-US" altLang="zh-CN" sz="3200" dirty="0" smtClean="0"/>
              <a:t>sometimes</a:t>
            </a:r>
            <a:endParaRPr lang="en-US" altLang="zh-CN" sz="3200" dirty="0"/>
          </a:p>
        </p:txBody>
      </p:sp>
      <p:sp>
        <p:nvSpPr>
          <p:cNvPr id="78851" name="TextBox 13"/>
          <p:cNvSpPr txBox="1">
            <a:spLocks noChangeArrowheads="1"/>
          </p:cNvSpPr>
          <p:nvPr/>
        </p:nvSpPr>
        <p:spPr bwMode="auto">
          <a:xfrm>
            <a:off x="250825" y="823655"/>
            <a:ext cx="7381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B</a:t>
            </a:r>
          </a:p>
        </p:txBody>
      </p:sp>
      <p:sp>
        <p:nvSpPr>
          <p:cNvPr id="78852" name="TextBox 14"/>
          <p:cNvSpPr txBox="1">
            <a:spLocks noChangeArrowheads="1"/>
          </p:cNvSpPr>
          <p:nvPr/>
        </p:nvSpPr>
        <p:spPr bwMode="auto">
          <a:xfrm>
            <a:off x="250825" y="3631942"/>
            <a:ext cx="7191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8851"/>
                                        </p:tgtEl>
                                        <p:attrNameLst>
                                          <p:attrName>style.visibility</p:attrName>
                                        </p:attrNameLst>
                                      </p:cBhvr>
                                      <p:to>
                                        <p:strVal val="visible"/>
                                      </p:to>
                                    </p:set>
                                    <p:animEffect transition="in" filter="blinds(horizontal)">
                                      <p:cBhvr>
                                        <p:cTn id="7" dur="500"/>
                                        <p:tgtEl>
                                          <p:spTgt spid="7885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8852"/>
                                        </p:tgtEl>
                                        <p:attrNameLst>
                                          <p:attrName>style.visibility</p:attrName>
                                        </p:attrNameLst>
                                      </p:cBhvr>
                                      <p:to>
                                        <p:strVal val="visible"/>
                                      </p:to>
                                    </p:set>
                                    <p:animEffect transition="in" filter="blinds(horizontal)">
                                      <p:cBhvr>
                                        <p:cTn id="12" dur="500"/>
                                        <p:tgtEl>
                                          <p:spTgt spid="788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p:bldP spid="78852"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9874" name="矩形 1"/>
          <p:cNvSpPr>
            <a:spLocks noChangeArrowheads="1"/>
          </p:cNvSpPr>
          <p:nvPr/>
        </p:nvSpPr>
        <p:spPr bwMode="auto">
          <a:xfrm>
            <a:off x="0" y="135315"/>
            <a:ext cx="9072563" cy="64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sym typeface="Arial" panose="020B0604020202020204" pitchFamily="34" charset="0"/>
              </a:rPr>
              <a:t>(    ) 18. ---Jim, why are you running so </a:t>
            </a:r>
            <a:r>
              <a:rPr lang="en-US" altLang="zh-CN" sz="3200" dirty="0" smtClean="0">
                <a:sym typeface="Arial" panose="020B0604020202020204" pitchFamily="34" charset="0"/>
              </a:rPr>
              <a:t>_____? </a:t>
            </a:r>
            <a:endParaRPr lang="en-US" altLang="zh-CN" sz="3200" dirty="0"/>
          </a:p>
          <a:p>
            <a:pPr algn="l">
              <a:buFont typeface="Arial" panose="020B0604020202020204" pitchFamily="34" charset="0"/>
              <a:buNone/>
            </a:pPr>
            <a:r>
              <a:rPr lang="en-US" altLang="zh-CN" sz="3200" dirty="0" smtClean="0">
                <a:sym typeface="Arial" panose="020B0604020202020204" pitchFamily="34" charset="0"/>
              </a:rPr>
              <a:t>--- </a:t>
            </a:r>
            <a:r>
              <a:rPr lang="en-US" altLang="zh-CN" sz="3200" dirty="0">
                <a:sym typeface="Arial" panose="020B0604020202020204" pitchFamily="34" charset="0"/>
              </a:rPr>
              <a:t>Because I may be late.</a:t>
            </a:r>
            <a:endParaRPr lang="en-US" altLang="zh-CN" sz="3200" dirty="0"/>
          </a:p>
          <a:p>
            <a:pPr algn="l">
              <a:buFont typeface="Arial" panose="020B0604020202020204" pitchFamily="34" charset="0"/>
              <a:buNone/>
            </a:pPr>
            <a:r>
              <a:rPr lang="en-US" altLang="zh-CN" sz="3200" dirty="0">
                <a:sym typeface="Arial" panose="020B0604020202020204" pitchFamily="34" charset="0"/>
              </a:rPr>
              <a:t> A. late	B. early	C. quickly     </a:t>
            </a:r>
            <a:r>
              <a:rPr lang="en-US" altLang="zh-CN" sz="3200" dirty="0" smtClean="0">
                <a:sym typeface="Arial" panose="020B0604020202020204" pitchFamily="34" charset="0"/>
              </a:rPr>
              <a:t>D</a:t>
            </a:r>
            <a:r>
              <a:rPr lang="en-US" altLang="zh-CN" sz="3200" dirty="0">
                <a:sym typeface="Arial" panose="020B0604020202020204" pitchFamily="34" charset="0"/>
              </a:rPr>
              <a:t>. carefully</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19. </a:t>
            </a:r>
            <a:r>
              <a:rPr lang="en-US" altLang="zh-CN" sz="3200" dirty="0">
                <a:latin typeface="Calibri" panose="020F0502020204030204" pitchFamily="34" charset="0"/>
              </a:rPr>
              <a:t>“</a:t>
            </a:r>
            <a:r>
              <a:rPr lang="en-US" altLang="zh-CN" sz="3200" dirty="0"/>
              <a:t>7:50</a:t>
            </a:r>
            <a:r>
              <a:rPr lang="en-US" altLang="zh-CN" sz="3200" dirty="0">
                <a:latin typeface="Calibri" panose="020F0502020204030204" pitchFamily="34" charset="0"/>
              </a:rPr>
              <a:t>”</a:t>
            </a:r>
            <a:r>
              <a:rPr lang="en-US" altLang="zh-CN" sz="3200" dirty="0"/>
              <a:t> reads </a:t>
            </a:r>
            <a:r>
              <a:rPr lang="en-US" altLang="zh-CN" sz="3200" dirty="0" smtClean="0"/>
              <a:t>______.</a:t>
            </a:r>
            <a:endParaRPr lang="en-US" altLang="zh-CN" sz="3200" dirty="0"/>
          </a:p>
          <a:p>
            <a:pPr algn="l">
              <a:buFont typeface="Arial" panose="020B0604020202020204" pitchFamily="34" charset="0"/>
              <a:buNone/>
            </a:pPr>
            <a:r>
              <a:rPr lang="en-US" altLang="zh-CN" sz="3200" dirty="0"/>
              <a:t> A. eight to fifty	</a:t>
            </a:r>
            <a:r>
              <a:rPr lang="en-US" altLang="zh-CN" sz="3200" dirty="0" smtClean="0"/>
              <a:t>       B</a:t>
            </a:r>
            <a:r>
              <a:rPr lang="en-US" altLang="zh-CN" sz="3200" dirty="0"/>
              <a:t>. ten past seven	</a:t>
            </a:r>
          </a:p>
          <a:p>
            <a:pPr algn="l">
              <a:buFont typeface="Arial" panose="020B0604020202020204" pitchFamily="34" charset="0"/>
              <a:buNone/>
            </a:pPr>
            <a:r>
              <a:rPr lang="en-US" altLang="zh-CN" sz="3200" dirty="0"/>
              <a:t>C. fifty to </a:t>
            </a:r>
            <a:r>
              <a:rPr lang="en-US" altLang="zh-CN" sz="3200" dirty="0" smtClean="0"/>
              <a:t>seven      D</a:t>
            </a:r>
            <a:r>
              <a:rPr lang="en-US" altLang="zh-CN" sz="3200" dirty="0"/>
              <a:t>. ten to eight</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20. --- I have </a:t>
            </a:r>
            <a:r>
              <a:rPr lang="en-US" altLang="zh-CN" sz="3200" dirty="0" smtClean="0"/>
              <a:t>_____ </a:t>
            </a:r>
            <a:r>
              <a:rPr lang="en-US" altLang="zh-CN" sz="3200" dirty="0"/>
              <a:t>work to do.</a:t>
            </a:r>
          </a:p>
          <a:p>
            <a:pPr algn="l">
              <a:buFont typeface="Arial" panose="020B0604020202020204" pitchFamily="34" charset="0"/>
              <a:buNone/>
            </a:pPr>
            <a:r>
              <a:rPr lang="en-US" altLang="zh-CN" sz="3200" dirty="0" smtClean="0"/>
              <a:t>--- </a:t>
            </a:r>
            <a:r>
              <a:rPr lang="en-US" altLang="zh-CN" sz="3200" dirty="0"/>
              <a:t>You are busy and tired. But it is really an exciting </a:t>
            </a:r>
            <a:r>
              <a:rPr lang="en-US" altLang="zh-CN" sz="3200" dirty="0" smtClean="0"/>
              <a:t>___ </a:t>
            </a:r>
            <a:r>
              <a:rPr lang="en-US" altLang="zh-CN" sz="3200" dirty="0"/>
              <a:t>for you.</a:t>
            </a:r>
          </a:p>
          <a:p>
            <a:pPr algn="l">
              <a:buFont typeface="Arial" panose="020B0604020202020204" pitchFamily="34" charset="0"/>
              <a:buNone/>
            </a:pPr>
            <a:r>
              <a:rPr lang="en-US" altLang="zh-CN" sz="3200" dirty="0"/>
              <a:t>A. many; work	      </a:t>
            </a:r>
            <a:r>
              <a:rPr lang="en-US" altLang="zh-CN" sz="3200" dirty="0" smtClean="0"/>
              <a:t>B</a:t>
            </a:r>
            <a:r>
              <a:rPr lang="en-US" altLang="zh-CN" sz="3200" dirty="0"/>
              <a:t>. lots of; job		</a:t>
            </a:r>
          </a:p>
          <a:p>
            <a:pPr algn="l">
              <a:buFont typeface="Arial" panose="020B0604020202020204" pitchFamily="34" charset="0"/>
              <a:buNone/>
            </a:pPr>
            <a:r>
              <a:rPr lang="en-US" altLang="zh-CN" sz="3200" dirty="0"/>
              <a:t>C. a lot of; </a:t>
            </a:r>
            <a:r>
              <a:rPr lang="en-US" altLang="zh-CN" sz="3200" dirty="0" smtClean="0"/>
              <a:t>work      D</a:t>
            </a:r>
            <a:r>
              <a:rPr lang="en-US" altLang="zh-CN" sz="3200" dirty="0"/>
              <a:t>. much; jobs</a:t>
            </a:r>
          </a:p>
        </p:txBody>
      </p:sp>
      <p:sp>
        <p:nvSpPr>
          <p:cNvPr id="79875" name="TextBox 13"/>
          <p:cNvSpPr txBox="1">
            <a:spLocks noChangeArrowheads="1"/>
          </p:cNvSpPr>
          <p:nvPr/>
        </p:nvSpPr>
        <p:spPr bwMode="auto">
          <a:xfrm>
            <a:off x="250825" y="255965"/>
            <a:ext cx="7381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C</a:t>
            </a:r>
          </a:p>
        </p:txBody>
      </p:sp>
      <p:sp>
        <p:nvSpPr>
          <p:cNvPr id="79876" name="TextBox 14"/>
          <p:cNvSpPr txBox="1">
            <a:spLocks noChangeArrowheads="1"/>
          </p:cNvSpPr>
          <p:nvPr/>
        </p:nvSpPr>
        <p:spPr bwMode="auto">
          <a:xfrm>
            <a:off x="179388" y="2043490"/>
            <a:ext cx="7191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D</a:t>
            </a:r>
          </a:p>
        </p:txBody>
      </p:sp>
      <p:sp>
        <p:nvSpPr>
          <p:cNvPr id="79877" name="TextBox 14"/>
          <p:cNvSpPr txBox="1">
            <a:spLocks noChangeArrowheads="1"/>
          </p:cNvSpPr>
          <p:nvPr/>
        </p:nvSpPr>
        <p:spPr bwMode="auto">
          <a:xfrm>
            <a:off x="250825" y="4024690"/>
            <a:ext cx="7191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875"/>
                                        </p:tgtEl>
                                        <p:attrNameLst>
                                          <p:attrName>style.visibility</p:attrName>
                                        </p:attrNameLst>
                                      </p:cBhvr>
                                      <p:to>
                                        <p:strVal val="visible"/>
                                      </p:to>
                                    </p:set>
                                    <p:animEffect transition="in" filter="blinds(horizontal)">
                                      <p:cBhvr>
                                        <p:cTn id="7" dur="500"/>
                                        <p:tgtEl>
                                          <p:spTgt spid="7987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9876"/>
                                        </p:tgtEl>
                                        <p:attrNameLst>
                                          <p:attrName>style.visibility</p:attrName>
                                        </p:attrNameLst>
                                      </p:cBhvr>
                                      <p:to>
                                        <p:strVal val="visible"/>
                                      </p:to>
                                    </p:set>
                                    <p:animEffect transition="in" filter="blinds(horizontal)">
                                      <p:cBhvr>
                                        <p:cTn id="12" dur="500"/>
                                        <p:tgtEl>
                                          <p:spTgt spid="7987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9877"/>
                                        </p:tgtEl>
                                        <p:attrNameLst>
                                          <p:attrName>style.visibility</p:attrName>
                                        </p:attrNameLst>
                                      </p:cBhvr>
                                      <p:to>
                                        <p:strVal val="visible"/>
                                      </p:to>
                                    </p:set>
                                    <p:animEffect transition="in" filter="blinds(horizontal)">
                                      <p:cBhvr>
                                        <p:cTn id="17" dur="500"/>
                                        <p:tgtEl>
                                          <p:spTgt spid="798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p:bldP spid="79876" grpId="0"/>
      <p:bldP spid="79877"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文本框 99"/>
          <p:cNvSpPr txBox="1">
            <a:spLocks noChangeArrowheads="1"/>
          </p:cNvSpPr>
          <p:nvPr/>
        </p:nvSpPr>
        <p:spPr bwMode="auto">
          <a:xfrm>
            <a:off x="152400" y="39588"/>
            <a:ext cx="8915400" cy="6617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dirty="0">
                <a:solidFill>
                  <a:srgbClr val="000000"/>
                </a:solidFill>
                <a:latin typeface="Times New Roman" panose="02020603050405020304" pitchFamily="18" charset="0"/>
                <a:cs typeface="Times New Roman" panose="02020603050405020304" pitchFamily="18" charset="0"/>
              </a:rPr>
              <a:t>二、完形填空</a:t>
            </a:r>
            <a:r>
              <a:rPr lang="en-US" altLang="zh-CN" sz="3200" b="1" dirty="0">
                <a:solidFill>
                  <a:srgbClr val="000000"/>
                </a:solidFill>
                <a:latin typeface="Times New Roman" panose="02020603050405020304" pitchFamily="18" charset="0"/>
                <a:cs typeface="Times New Roman" panose="02020603050405020304" pitchFamily="18" charset="0"/>
              </a:rPr>
              <a:t>(10</a:t>
            </a:r>
            <a:r>
              <a:rPr lang="zh-CN" altLang="en-US" sz="3200" b="1" dirty="0">
                <a:solidFill>
                  <a:srgbClr val="000000"/>
                </a:solidFill>
                <a:latin typeface="宋体" panose="02010600030101010101" pitchFamily="2" charset="-122"/>
              </a:rPr>
              <a:t>小题，共</a:t>
            </a:r>
            <a:r>
              <a:rPr lang="en-US" altLang="zh-CN" sz="3200" b="1" dirty="0">
                <a:solidFill>
                  <a:srgbClr val="000000"/>
                </a:solidFill>
                <a:latin typeface="Times New Roman" panose="02020603050405020304" pitchFamily="18" charset="0"/>
                <a:cs typeface="Times New Roman" panose="02020603050405020304" pitchFamily="18" charset="0"/>
              </a:rPr>
              <a:t>15</a:t>
            </a:r>
            <a:r>
              <a:rPr lang="zh-CN" altLang="en-US" sz="3200" b="1" dirty="0">
                <a:solidFill>
                  <a:srgbClr val="000000"/>
                </a:solidFill>
                <a:latin typeface="宋体" panose="02010600030101010101" pitchFamily="2" charset="-122"/>
              </a:rPr>
              <a:t>分</a:t>
            </a:r>
            <a:r>
              <a:rPr lang="en-US" altLang="zh-CN" sz="3200" b="1" dirty="0">
                <a:solidFill>
                  <a:srgbClr val="000000"/>
                </a:solidFill>
                <a:latin typeface="Times New Roman" panose="02020603050405020304" pitchFamily="18" charset="0"/>
                <a:cs typeface="Times New Roman" panose="02020603050405020304" pitchFamily="18" charset="0"/>
              </a:rPr>
              <a:t>)</a:t>
            </a:r>
          </a:p>
          <a:p>
            <a:pPr>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   </a:t>
            </a:r>
            <a:r>
              <a:rPr lang="en-US" altLang="zh-CN" sz="3000" dirty="0">
                <a:solidFill>
                  <a:srgbClr val="000000"/>
                </a:solidFill>
              </a:rPr>
              <a:t>Mr. and Mrs. Green don't often go out in the evening. But today Mrs. Green says to her husband. </a:t>
            </a:r>
            <a:r>
              <a:rPr lang="en-US" altLang="zh-CN" sz="3000" dirty="0">
                <a:solidFill>
                  <a:srgbClr val="000000"/>
                </a:solidFill>
                <a:latin typeface="Calibri" panose="020F0502020204030204" pitchFamily="34" charset="0"/>
              </a:rPr>
              <a:t>“</a:t>
            </a:r>
            <a:r>
              <a:rPr lang="en-US" altLang="zh-CN" sz="3000" dirty="0">
                <a:solidFill>
                  <a:srgbClr val="000000"/>
                </a:solidFill>
              </a:rPr>
              <a:t>There is a good</a:t>
            </a:r>
            <a:r>
              <a:rPr lang="en-US" altLang="zh-CN" sz="3000" u="sng" dirty="0">
                <a:solidFill>
                  <a:srgbClr val="000000"/>
                </a:solidFill>
              </a:rPr>
              <a:t>   21   </a:t>
            </a:r>
            <a:r>
              <a:rPr lang="en-US" altLang="zh-CN" sz="3000" dirty="0">
                <a:solidFill>
                  <a:srgbClr val="000000"/>
                </a:solidFill>
              </a:rPr>
              <a:t>at the cinema this evening. Can we go and see it?</a:t>
            </a:r>
            <a:r>
              <a:rPr lang="en-US" altLang="zh-CN" sz="3000" dirty="0">
                <a:solidFill>
                  <a:srgbClr val="000000"/>
                </a:solidFill>
                <a:latin typeface="Calibri" panose="020F0502020204030204" pitchFamily="34" charset="0"/>
              </a:rPr>
              <a:t>”</a:t>
            </a:r>
            <a:r>
              <a:rPr lang="en-US" altLang="zh-CN" sz="3000" dirty="0">
                <a:solidFill>
                  <a:srgbClr val="000000"/>
                </a:solidFill>
              </a:rPr>
              <a:t> Mr. Green is happy about it. </a:t>
            </a:r>
            <a:r>
              <a:rPr lang="en-US" altLang="zh-CN" sz="3000" u="sng" dirty="0">
                <a:solidFill>
                  <a:srgbClr val="000000"/>
                </a:solidFill>
              </a:rPr>
              <a:t>  22   </a:t>
            </a:r>
            <a:r>
              <a:rPr lang="en-US" altLang="zh-CN" sz="3000" dirty="0">
                <a:solidFill>
                  <a:srgbClr val="000000"/>
                </a:solidFill>
              </a:rPr>
              <a:t>they go to see the good film. They </a:t>
            </a:r>
            <a:r>
              <a:rPr lang="en-US" altLang="zh-CN" sz="3000" u="sng" dirty="0">
                <a:solidFill>
                  <a:srgbClr val="000000"/>
                </a:solidFill>
              </a:rPr>
              <a:t>  23   </a:t>
            </a:r>
            <a:r>
              <a:rPr lang="en-US" altLang="zh-CN" sz="3000" dirty="0">
                <a:solidFill>
                  <a:srgbClr val="000000"/>
                </a:solidFill>
              </a:rPr>
              <a:t>a good time.</a:t>
            </a:r>
            <a:r>
              <a:rPr lang="en-US" altLang="zh-CN" sz="3000" dirty="0">
                <a:solidFill>
                  <a:srgbClr val="000000"/>
                </a:solidFill>
                <a:latin typeface="Calibri" panose="020F0502020204030204" pitchFamily="34" charset="0"/>
              </a:rPr>
              <a:t> </a:t>
            </a:r>
            <a:endParaRPr lang="en-US" altLang="zh-CN" sz="3000" dirty="0">
              <a:solidFill>
                <a:srgbClr val="000000"/>
              </a:solidFill>
            </a:endParaRPr>
          </a:p>
          <a:p>
            <a:pPr>
              <a:buFont typeface="Arial" panose="020B0604020202020204" pitchFamily="34" charset="0"/>
              <a:buNone/>
            </a:pPr>
            <a:r>
              <a:rPr lang="en-US" altLang="zh-CN" sz="3000" dirty="0">
                <a:solidFill>
                  <a:srgbClr val="000000"/>
                </a:solidFill>
              </a:rPr>
              <a:t>They come out of the</a:t>
            </a:r>
            <a:r>
              <a:rPr lang="en-US" altLang="zh-CN" sz="3000" u="sng" dirty="0">
                <a:solidFill>
                  <a:srgbClr val="000000"/>
                </a:solidFill>
              </a:rPr>
              <a:t>   24   </a:t>
            </a:r>
            <a:r>
              <a:rPr lang="en-US" altLang="zh-CN" sz="3000" dirty="0">
                <a:solidFill>
                  <a:srgbClr val="000000"/>
                </a:solidFill>
              </a:rPr>
              <a:t>at eleven o'clock. They get into their </a:t>
            </a:r>
            <a:r>
              <a:rPr lang="en-US" altLang="zh-CN" sz="3000" u="sng" dirty="0">
                <a:solidFill>
                  <a:srgbClr val="000000"/>
                </a:solidFill>
              </a:rPr>
              <a:t>  25   </a:t>
            </a:r>
            <a:r>
              <a:rPr lang="en-US" altLang="zh-CN" sz="3000" dirty="0">
                <a:solidFill>
                  <a:srgbClr val="000000"/>
                </a:solidFill>
              </a:rPr>
              <a:t>and drive home. It is very dark. Mrs. Green says, </a:t>
            </a:r>
            <a:r>
              <a:rPr lang="en-US" altLang="zh-CN" sz="3000" dirty="0">
                <a:solidFill>
                  <a:srgbClr val="000000"/>
                </a:solidFill>
                <a:latin typeface="Calibri" panose="020F0502020204030204" pitchFamily="34" charset="0"/>
              </a:rPr>
              <a:t>“</a:t>
            </a:r>
            <a:r>
              <a:rPr lang="en-US" altLang="zh-CN" sz="3000" dirty="0">
                <a:solidFill>
                  <a:srgbClr val="000000"/>
                </a:solidFill>
              </a:rPr>
              <a:t>Look, Bill. A  </a:t>
            </a:r>
            <a:r>
              <a:rPr lang="en-US" altLang="zh-CN" sz="3000" u="sng" dirty="0">
                <a:solidFill>
                  <a:srgbClr val="000000"/>
                </a:solidFill>
              </a:rPr>
              <a:t> 26   </a:t>
            </a:r>
            <a:r>
              <a:rPr lang="en-US" altLang="zh-CN" sz="3000" dirty="0">
                <a:solidFill>
                  <a:srgbClr val="000000"/>
                </a:solidFill>
              </a:rPr>
              <a:t>is running along the road very</a:t>
            </a:r>
            <a:r>
              <a:rPr lang="en-US" altLang="zh-CN" sz="3000" u="sng" dirty="0">
                <a:solidFill>
                  <a:srgbClr val="000000"/>
                </a:solidFill>
              </a:rPr>
              <a:t>   27  </a:t>
            </a:r>
            <a:r>
              <a:rPr lang="en-US" altLang="zh-CN" sz="3000" dirty="0">
                <a:solidFill>
                  <a:srgbClr val="000000"/>
                </a:solidFill>
              </a:rPr>
              <a:t> and a man is running after her. Can you see them?</a:t>
            </a:r>
            <a:r>
              <a:rPr lang="en-US" altLang="zh-CN" sz="3000" dirty="0">
                <a:solidFill>
                  <a:srgbClr val="000000"/>
                </a:solidFill>
                <a:latin typeface="Calibri" panose="020F0502020204030204" pitchFamily="34" charset="0"/>
              </a:rPr>
              <a:t>”</a:t>
            </a:r>
            <a:r>
              <a:rPr lang="en-US" altLang="zh-CN" sz="3000" dirty="0">
                <a:solidFill>
                  <a:srgbClr val="000000"/>
                </a:solidFill>
              </a:rPr>
              <a:t> Mr. Green says, </a:t>
            </a:r>
            <a:r>
              <a:rPr lang="en-US" altLang="zh-CN" sz="3000" dirty="0">
                <a:solidFill>
                  <a:srgbClr val="000000"/>
                </a:solidFill>
                <a:latin typeface="Calibri" panose="020F0502020204030204" pitchFamily="34" charset="0"/>
              </a:rPr>
              <a:t>“</a:t>
            </a:r>
            <a:r>
              <a:rPr lang="en-US" altLang="zh-CN" sz="3000" dirty="0">
                <a:solidFill>
                  <a:srgbClr val="000000"/>
                </a:solidFill>
              </a:rPr>
              <a:t>Yes, I can." He drives the car slowly near the woman and</a:t>
            </a:r>
            <a:r>
              <a:rPr lang="en-US" altLang="zh-CN" sz="3000" u="sng" dirty="0">
                <a:solidFill>
                  <a:srgbClr val="000000"/>
                </a:solidFill>
              </a:rPr>
              <a:t>   28   </a:t>
            </a:r>
            <a:r>
              <a:rPr lang="en-US" altLang="zh-CN" sz="3000" dirty="0">
                <a:solidFill>
                  <a:srgbClr val="000000"/>
                </a:solidFill>
              </a:rPr>
              <a:t>to her.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1558</Words>
  <Application>Microsoft Office PowerPoint</Application>
  <PresentationFormat>全屏显示(4:3)</PresentationFormat>
  <Paragraphs>233</Paragraphs>
  <Slides>23</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23</vt:i4>
      </vt:variant>
    </vt:vector>
  </HeadingPairs>
  <TitlesOfParts>
    <vt:vector size="29" baseType="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2023-01-16T22:48:02Z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1CBF12BA0B0248D6A43948E7B8B229D3</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