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264" r:id="rId3"/>
    <p:sldId id="308" r:id="rId4"/>
    <p:sldId id="309" r:id="rId5"/>
    <p:sldId id="306" r:id="rId6"/>
    <p:sldId id="310" r:id="rId7"/>
    <p:sldId id="311" r:id="rId8"/>
    <p:sldId id="312" r:id="rId9"/>
    <p:sldId id="313" r:id="rId10"/>
    <p:sldId id="314" r:id="rId11"/>
    <p:sldId id="315" r:id="rId12"/>
    <p:sldId id="316"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1E9"/>
    <a:srgbClr val="0066CC"/>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33" autoAdjust="0"/>
  </p:normalViewPr>
  <p:slideViewPr>
    <p:cSldViewPr snapToGrid="0">
      <p:cViewPr>
        <p:scale>
          <a:sx n="100" d="100"/>
          <a:sy n="100" d="100"/>
        </p:scale>
        <p:origin x="-87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t>Unit 8</a:t>
            </a:r>
            <a:endParaRPr lang="zh-CN" altLang="en-US" sz="32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　</a:t>
            </a:r>
            <a:r>
              <a:rPr lang="en-US" altLang="zh-CN"/>
              <a:t>How do you make a banana milk shake?</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latin typeface="Times New Roman" panose="02020603050405020304" pitchFamily="18" charset="0"/>
                <a:cs typeface="Times New Roman" panose="02020603050405020304" pitchFamily="18" charset="0"/>
              </a:rPr>
              <a:t>How </a:t>
            </a:r>
            <a:r>
              <a:rPr lang="en-US" altLang="zh-CN" dirty="0">
                <a:latin typeface="Times New Roman" panose="02020603050405020304" pitchFamily="18" charset="0"/>
                <a:cs typeface="Times New Roman" panose="02020603050405020304" pitchFamily="18" charset="0"/>
              </a:rPr>
              <a:t>do you make a banana milk shake?</a:t>
            </a:r>
            <a:endParaRPr lang="zh-CN" altLang="zh-CN" dirty="0">
              <a:latin typeface="Times New Roman" panose="02020603050405020304" pitchFamily="18" charset="0"/>
              <a:cs typeface="Times New Roman" panose="02020603050405020304" pitchFamily="18" charset="0"/>
            </a:endParaRPr>
          </a:p>
        </p:txBody>
      </p:sp>
      <p:sp>
        <p:nvSpPr>
          <p:cNvPr id="3" name="矩形 2"/>
          <p:cNvSpPr/>
          <p:nvPr/>
        </p:nvSpPr>
        <p:spPr>
          <a:xfrm>
            <a:off x="0" y="1102496"/>
            <a:ext cx="12192000" cy="923330"/>
          </a:xfrm>
          <a:prstGeom prst="rect">
            <a:avLst/>
          </a:prstGeom>
        </p:spPr>
        <p:txBody>
          <a:bodyPr wrap="square">
            <a:spAutoFit/>
          </a:bodyPr>
          <a:lstStyle/>
          <a:p>
            <a:pPr algn="ctr"/>
            <a:r>
              <a:rPr lang="en-US" altLang="zh-CN" sz="5400" b="1" dirty="0">
                <a:solidFill>
                  <a:srgbClr val="00A1E9"/>
                </a:solidFill>
                <a:latin typeface="Times New Roman" panose="02020603050405020304" pitchFamily="18" charset="0"/>
                <a:cs typeface="Times New Roman" panose="02020603050405020304" pitchFamily="18" charset="0"/>
              </a:rPr>
              <a:t>Unit 8</a:t>
            </a:r>
            <a:endParaRPr lang="zh-CN" altLang="en-US" sz="5400" b="1" dirty="0">
              <a:solidFill>
                <a:srgbClr val="00A1E9"/>
              </a:solidFill>
              <a:latin typeface="Times New Roman" panose="02020603050405020304" pitchFamily="18" charset="0"/>
              <a:cs typeface="Times New Roman" panose="02020603050405020304" pitchFamily="18" charset="0"/>
            </a:endParaRPr>
          </a:p>
        </p:txBody>
      </p:sp>
      <p:sp>
        <p:nvSpPr>
          <p:cNvPr id="4" name="矩形 3"/>
          <p:cNvSpPr/>
          <p:nvPr/>
        </p:nvSpPr>
        <p:spPr>
          <a:xfrm>
            <a:off x="0" y="4588959"/>
            <a:ext cx="12192000" cy="584775"/>
          </a:xfrm>
          <a:prstGeom prst="rect">
            <a:avLst/>
          </a:prstGeom>
        </p:spPr>
        <p:txBody>
          <a:bodyPr wrap="square">
            <a:spAutoFit/>
          </a:bodyPr>
          <a:lstStyle/>
          <a:p>
            <a:pPr algn="ctr"/>
            <a:r>
              <a:rPr lang="en-US" altLang="zh-CN" sz="3200" b="1" dirty="0" smtClean="0">
                <a:solidFill>
                  <a:srgbClr val="00A1E9"/>
                </a:solidFill>
                <a:latin typeface="Times New Roman" panose="02020603050405020304" pitchFamily="18" charset="0"/>
                <a:cs typeface="Times New Roman" panose="02020603050405020304" pitchFamily="18" charset="0"/>
              </a:rPr>
              <a:t>Section A     </a:t>
            </a:r>
            <a:r>
              <a:rPr lang="zh-CN" altLang="zh-CN" sz="3200" b="1" dirty="0" smtClean="0">
                <a:solidFill>
                  <a:srgbClr val="00A1E9"/>
                </a:solidFill>
                <a:latin typeface="Times New Roman" panose="02020603050405020304" pitchFamily="18" charset="0"/>
                <a:cs typeface="Times New Roman" panose="02020603050405020304" pitchFamily="18" charset="0"/>
              </a:rPr>
              <a:t>第</a:t>
            </a:r>
            <a:r>
              <a:rPr lang="zh-CN" altLang="zh-CN" sz="3200" b="1" dirty="0">
                <a:solidFill>
                  <a:srgbClr val="00A1E9"/>
                </a:solidFill>
                <a:latin typeface="Times New Roman" panose="02020603050405020304" pitchFamily="18" charset="0"/>
                <a:cs typeface="Times New Roman" panose="02020603050405020304" pitchFamily="18" charset="0"/>
              </a:rPr>
              <a:t>一课时</a:t>
            </a:r>
            <a:endParaRPr lang="zh-CN" altLang="en-US" sz="3200" b="1" dirty="0">
              <a:solidFill>
                <a:srgbClr val="00A1E9"/>
              </a:solidFill>
              <a:latin typeface="Times New Roman" panose="02020603050405020304" pitchFamily="18" charset="0"/>
              <a:cs typeface="Times New Roman" panose="02020603050405020304" pitchFamily="18" charset="0"/>
            </a:endParaRPr>
          </a:p>
        </p:txBody>
      </p:sp>
      <p:sp>
        <p:nvSpPr>
          <p:cNvPr id="5" name="矩形 4"/>
          <p:cNvSpPr/>
          <p:nvPr/>
        </p:nvSpPr>
        <p:spPr>
          <a:xfrm>
            <a:off x="0" y="59257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45414"/>
            <a:ext cx="11430000" cy="5601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000">
                <a:solidFill>
                  <a:srgbClr val="000000"/>
                </a:solidFill>
                <a:latin typeface="NEU-BZ-S92" panose="02020503000000020003" pitchFamily="18" charset="-122"/>
                <a:cs typeface="宋体" panose="02010600030101010101" pitchFamily="2" charset="-122"/>
              </a:rPr>
              <a:t>Ⅲ</a:t>
            </a:r>
            <a:r>
              <a:rPr lang="en-US" altLang="zh-CN" sz="2000">
                <a:solidFill>
                  <a:srgbClr val="000000"/>
                </a:solidFill>
                <a:latin typeface="Times New Roman" panose="02020603050405020304" pitchFamily="18" charset="0"/>
                <a:cs typeface="Times New Roman" panose="02020603050405020304" pitchFamily="18" charset="0"/>
              </a:rPr>
              <a:t>.</a:t>
            </a:r>
            <a:r>
              <a:rPr lang="zh-CN" altLang="zh-CN" sz="20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Dear Allen,</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How</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s it going?I</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 in Beijing now,at Beijing International School.I</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 in Class 2 with twelve other students.They</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re from different countries.</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I</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 living with a Chinese family.They are very friendly.They like to eat dumplings,noodles and rice.Now I</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 very interested in cooking.Yesterday they taught me to make noodles with tomato soup—their favorite food.Now,let me tell you how to make them.</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First,cut up some green onions and two tomatoes.Turn on the </a:t>
            </a:r>
            <a:r>
              <a:rPr lang="en-US" altLang="zh-CN" sz="2000" u="sng">
                <a:solidFill>
                  <a:srgbClr val="FF00FF"/>
                </a:solidFill>
                <a:uFill>
                  <a:solidFill>
                    <a:srgbClr val="000000"/>
                  </a:solidFill>
                </a:uFill>
                <a:latin typeface="Times New Roman" panose="02020603050405020304" pitchFamily="18" charset="0"/>
                <a:cs typeface="Times New Roman" panose="02020603050405020304" pitchFamily="18" charset="0"/>
              </a:rPr>
              <a:t>gas cooker</a:t>
            </a:r>
            <a:r>
              <a:rPr lang="en-US" altLang="zh-CN" sz="2000">
                <a:solidFill>
                  <a:srgbClr val="000000"/>
                </a:solidFill>
                <a:latin typeface="Times New Roman" panose="02020603050405020304" pitchFamily="18" charset="0"/>
                <a:cs typeface="Times New Roman" panose="02020603050405020304" pitchFamily="18" charset="0"/>
              </a:rPr>
              <a:t> and heat about three teaspoons of oil in a pan.Put in the green onions,then the tomatoes,mix well with the oil and cook for about five minutes.Next pour two bowls of water into the pan and cook for about eight minutes.Then crack two eggs into a bowl,beat it up and pour it slowly into the pan.After one or two minutes,add one teaspoon of salt.Now the soup is OK.Finally,pour the soup over the noodles.It</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s very delicious!Do you want to have a try?</a:t>
            </a:r>
            <a:r>
              <a:rPr lang="en-US" altLang="zh-CN" sz="20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Write to me soon.</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Love,</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Paula</a:t>
            </a:r>
            <a:endParaRPr lang="zh-CN" altLang="zh-CN" sz="20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)1.From the letter we know there are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students in Paula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class.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A.twelve	</a:t>
            </a:r>
            <a:r>
              <a:rPr lang="en-US" altLang="zh-CN" sz="2200" dirty="0" smtClean="0">
                <a:solidFill>
                  <a:srgbClr val="000000"/>
                </a:solidFill>
                <a:latin typeface="Times New Roman" panose="02020603050405020304" pitchFamily="18" charset="0"/>
                <a:cs typeface="Times New Roman" panose="02020603050405020304" pitchFamily="18" charset="0"/>
              </a:rPr>
              <a:t>            B.thirteen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C.fourteen	D.fifteen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)2.Paula needs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make the tomato soup.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A.green onions,tomatoes,eggs,oil,water and salt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B.green onions,oil,tomatoes,eggs and yogurt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C.green onions,tomatoes,relish,water and salt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D.tomatoes,eggs,butter,oil and salt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)3.The underlined phrase “gas cooker” probably means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 Chinese.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搅拌机</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平底锅</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水龙头</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煤气灶</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54900" y="1424987"/>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85300" y="2608329"/>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58072" y="4630767"/>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360"/>
            <a:ext cx="11430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)4.It takes Paula</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to make the tomato soup.</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A.an hour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B.about five minutes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C.about fifteen minutes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D.less than ten minutes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)5.Which of the following is NOT true according to the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A.Dumplings are every Chinese family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favorite food.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B.Paula is studying in China now.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C.Paula is very interested in cooking.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D.Paula</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classmates are from different countries.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44143" y="1650898"/>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74543" y="3632769"/>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09890"/>
            <a:ext cx="11430000" cy="249222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1.When we meet for the first </a:t>
            </a:r>
            <a:r>
              <a:rPr lang="en-US" altLang="zh-CN" sz="2200" dirty="0" err="1">
                <a:solidFill>
                  <a:srgbClr val="000000"/>
                </a:solidFill>
                <a:latin typeface="Times New Roman" panose="02020603050405020304" pitchFamily="18" charset="0"/>
                <a:cs typeface="Times New Roman" panose="02020603050405020304" pitchFamily="18" charset="0"/>
              </a:rPr>
              <a:t>time,we</a:t>
            </a:r>
            <a:r>
              <a:rPr lang="en-US" altLang="zh-CN" sz="2200" dirty="0">
                <a:solidFill>
                  <a:srgbClr val="000000"/>
                </a:solidFill>
                <a:latin typeface="Times New Roman" panose="02020603050405020304" pitchFamily="18" charset="0"/>
                <a:cs typeface="Times New Roman" panose="02020603050405020304" pitchFamily="18" charset="0"/>
              </a:rPr>
              <a:t> should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shake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摇动</a:t>
            </a:r>
            <a:r>
              <a:rPr lang="en-US" altLang="zh-CN" sz="2200" dirty="0">
                <a:solidFill>
                  <a:srgbClr val="000000"/>
                </a:solidFill>
                <a:latin typeface="Times New Roman" panose="02020603050405020304" pitchFamily="18" charset="0"/>
                <a:cs typeface="Times New Roman" panose="02020603050405020304" pitchFamily="18" charset="0"/>
              </a:rPr>
              <a:t>  ) hands.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2.What do you think of these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watermelons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西瓜</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3.How much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salt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食盐</a:t>
            </a:r>
            <a:r>
              <a:rPr lang="en-US" altLang="zh-CN" sz="2200" dirty="0">
                <a:solidFill>
                  <a:srgbClr val="000000"/>
                </a:solidFill>
                <a:latin typeface="Times New Roman" panose="02020603050405020304" pitchFamily="18" charset="0"/>
                <a:cs typeface="Times New Roman" panose="02020603050405020304" pitchFamily="18" charset="0"/>
              </a:rPr>
              <a:t>  ) do you </a:t>
            </a:r>
            <a:r>
              <a:rPr lang="en-US" altLang="zh-CN" sz="2200" dirty="0" err="1">
                <a:solidFill>
                  <a:srgbClr val="000000"/>
                </a:solidFill>
                <a:latin typeface="Times New Roman" panose="02020603050405020304" pitchFamily="18" charset="0"/>
                <a:cs typeface="Times New Roman" panose="02020603050405020304" pitchFamily="18" charset="0"/>
              </a:rPr>
              <a:t>need,Maria</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4.My sister helped me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pour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倒出</a:t>
            </a:r>
            <a:r>
              <a:rPr lang="en-US" altLang="zh-CN" sz="2200" dirty="0">
                <a:solidFill>
                  <a:srgbClr val="000000"/>
                </a:solidFill>
                <a:latin typeface="Times New Roman" panose="02020603050405020304" pitchFamily="18" charset="0"/>
                <a:cs typeface="Times New Roman" panose="02020603050405020304" pitchFamily="18" charset="0"/>
              </a:rPr>
              <a:t>  ) the water into the cup.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5.Give me three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spoons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勺</a:t>
            </a:r>
            <a:r>
              <a:rPr lang="en-US" altLang="zh-CN" sz="2200" dirty="0">
                <a:solidFill>
                  <a:srgbClr val="000000"/>
                </a:solidFill>
                <a:latin typeface="Times New Roman" panose="02020603050405020304" pitchFamily="18" charset="0"/>
                <a:cs typeface="Times New Roman" panose="02020603050405020304" pitchFamily="18" charset="0"/>
              </a:rPr>
              <a:t>  ) of </a:t>
            </a:r>
            <a:r>
              <a:rPr lang="en-US" altLang="zh-CN" sz="2200" dirty="0" err="1">
                <a:solidFill>
                  <a:srgbClr val="000000"/>
                </a:solidFill>
                <a:latin typeface="Times New Roman" panose="02020603050405020304" pitchFamily="18" charset="0"/>
                <a:cs typeface="Times New Roman" panose="02020603050405020304" pitchFamily="18" charset="0"/>
              </a:rPr>
              <a:t>honey,Dad</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602692" y="2777456"/>
            <a:ext cx="92720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602692" y="3099672"/>
            <a:ext cx="92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859954" y="3161491"/>
            <a:ext cx="174273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859954" y="3483707"/>
            <a:ext cx="17427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106456" y="3605795"/>
            <a:ext cx="64750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106457" y="3928011"/>
            <a:ext cx="6475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149948" y="4025343"/>
            <a:ext cx="80886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149949" y="4347559"/>
            <a:ext cx="8088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363074" y="4420061"/>
            <a:ext cx="118694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363075" y="4742277"/>
            <a:ext cx="11869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698761"/>
            <a:ext cx="11430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milk </a:t>
            </a:r>
            <a:r>
              <a:rPr lang="en-US" altLang="zh-CN" sz="2200" dirty="0" err="1">
                <a:solidFill>
                  <a:srgbClr val="000000"/>
                </a:solidFill>
                <a:latin typeface="Times New Roman" panose="02020603050405020304" pitchFamily="18" charset="0"/>
                <a:cs typeface="Times New Roman" panose="02020603050405020304" pitchFamily="18" charset="0"/>
              </a:rPr>
              <a:t>shake,cut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up,a</a:t>
            </a:r>
            <a:r>
              <a:rPr lang="en-US" altLang="zh-CN" sz="2200" dirty="0">
                <a:solidFill>
                  <a:srgbClr val="000000"/>
                </a:solidFill>
                <a:latin typeface="Times New Roman" panose="02020603050405020304" pitchFamily="18" charset="0"/>
                <a:cs typeface="Times New Roman" panose="02020603050405020304" pitchFamily="18" charset="0"/>
              </a:rPr>
              <a:t> cup </a:t>
            </a:r>
            <a:r>
              <a:rPr lang="en-US" altLang="zh-CN" sz="2200" dirty="0" err="1">
                <a:solidFill>
                  <a:srgbClr val="000000"/>
                </a:solidFill>
                <a:latin typeface="Times New Roman" panose="02020603050405020304" pitchFamily="18" charset="0"/>
                <a:cs typeface="Times New Roman" panose="02020603050405020304" pitchFamily="18" charset="0"/>
              </a:rPr>
              <a:t>of,turn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on,in</a:t>
            </a:r>
            <a:r>
              <a:rPr lang="en-US" altLang="zh-CN" sz="2200" dirty="0">
                <a:solidFill>
                  <a:srgbClr val="000000"/>
                </a:solidFill>
                <a:latin typeface="Times New Roman" panose="02020603050405020304" pitchFamily="18" charset="0"/>
                <a:cs typeface="Times New Roman" panose="02020603050405020304" pitchFamily="18" charset="0"/>
              </a:rPr>
              <a:t> the blender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1.Would you like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 cup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tea or coffee?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2.Your sister is doing her </a:t>
            </a:r>
            <a:r>
              <a:rPr lang="en-US" altLang="zh-CN" sz="2200" dirty="0" err="1">
                <a:solidFill>
                  <a:srgbClr val="000000"/>
                </a:solidFill>
                <a:latin typeface="Times New Roman" panose="02020603050405020304" pitchFamily="18" charset="0"/>
                <a:cs typeface="Times New Roman" panose="02020603050405020304" pitchFamily="18" charset="0"/>
              </a:rPr>
              <a:t>homework,so</a:t>
            </a:r>
            <a:r>
              <a:rPr lang="en-US" altLang="zh-CN" sz="2200" dirty="0">
                <a:solidFill>
                  <a:srgbClr val="000000"/>
                </a:solidFill>
                <a:latin typeface="Times New Roman" panose="02020603050405020304" pitchFamily="18" charset="0"/>
                <a:cs typeface="Times New Roman" panose="02020603050405020304" pitchFamily="18" charset="0"/>
              </a:rPr>
              <a:t> you mustn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turn 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a:t>
            </a:r>
            <a:r>
              <a:rPr lang="en-US" altLang="zh-CN" sz="2200" dirty="0" err="1">
                <a:solidFill>
                  <a:srgbClr val="000000"/>
                </a:solidFill>
                <a:latin typeface="Times New Roman" panose="02020603050405020304" pitchFamily="18" charset="0"/>
                <a:cs typeface="Times New Roman" panose="02020603050405020304" pitchFamily="18" charset="0"/>
              </a:rPr>
              <a:t>TV,Tom</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3.Before making vegetable </a:t>
            </a:r>
            <a:r>
              <a:rPr lang="en-US" altLang="zh-CN" sz="2200" dirty="0" err="1">
                <a:solidFill>
                  <a:srgbClr val="000000"/>
                </a:solidFill>
                <a:latin typeface="Times New Roman" panose="02020603050405020304" pitchFamily="18" charset="0"/>
                <a:cs typeface="Times New Roman" panose="02020603050405020304" pitchFamily="18" charset="0"/>
              </a:rPr>
              <a:t>hamburgers,you</a:t>
            </a:r>
            <a:r>
              <a:rPr lang="en-US" altLang="zh-CN" sz="2200" dirty="0">
                <a:solidFill>
                  <a:srgbClr val="000000"/>
                </a:solidFill>
                <a:latin typeface="Times New Roman" panose="02020603050405020304" pitchFamily="18" charset="0"/>
                <a:cs typeface="Times New Roman" panose="02020603050405020304" pitchFamily="18" charset="0"/>
              </a:rPr>
              <a:t> need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cut 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onions.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4.—What can you see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 the blender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—Some water.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5.—Can you tell me how to make a strawberry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milk shake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Yes,of</a:t>
            </a:r>
            <a:r>
              <a:rPr lang="en-US" altLang="zh-CN" sz="2200" dirty="0">
                <a:solidFill>
                  <a:srgbClr val="000000"/>
                </a:solidFill>
                <a:latin typeface="Times New Roman" panose="02020603050405020304" pitchFamily="18" charset="0"/>
                <a:cs typeface="Times New Roman" panose="02020603050405020304" pitchFamily="18" charset="0"/>
              </a:rPr>
              <a:t> course.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493731" y="2562303"/>
            <a:ext cx="118538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493732" y="2884519"/>
            <a:ext cx="1185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570880" y="2981851"/>
            <a:ext cx="105629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570881" y="3304067"/>
            <a:ext cx="1056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375438" y="3426157"/>
            <a:ext cx="95051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6375439" y="3748373"/>
            <a:ext cx="9505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085403" y="3756090"/>
            <a:ext cx="182008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085403" y="4078306"/>
            <a:ext cx="18200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900559" y="4617013"/>
            <a:ext cx="142539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900559" y="4939229"/>
            <a:ext cx="1425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鲍勃喜欢喝奶昔</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但是他的姐姐不喜欢。</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Bob likes to drink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milk</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shake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,but his sister doesn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接下来</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让我们倒一些汤在碗里。</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Next,let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pour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some soup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bowl.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你能帮我打开电脑吗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Can you help 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turn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computer?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最后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再煮十分钟。</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Finally,boil</a:t>
            </a:r>
            <a:r>
              <a:rPr lang="en-US" altLang="zh-CN" sz="2200" dirty="0">
                <a:solidFill>
                  <a:srgbClr val="000000"/>
                </a:solidFill>
                <a:latin typeface="Times New Roman" panose="02020603050405020304" pitchFamily="18" charset="0"/>
                <a:cs typeface="Times New Roman" panose="02020603050405020304" pitchFamily="18" charset="0"/>
              </a:rPr>
              <a:t> it for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another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minutes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不要忘了加一些盐。</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forget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add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some salt.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590550" y="2185786"/>
            <a:ext cx="208902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590551" y="2508002"/>
            <a:ext cx="2089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902060" y="2992609"/>
            <a:ext cx="68848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902061" y="3314825"/>
            <a:ext cx="6884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25712" y="2992609"/>
            <a:ext cx="68848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225713" y="3314825"/>
            <a:ext cx="6884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590548" y="3783375"/>
            <a:ext cx="155114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2590549" y="4105591"/>
            <a:ext cx="15511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590548" y="4631437"/>
            <a:ext cx="35054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2590548" y="4953653"/>
            <a:ext cx="3505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428725" y="5398650"/>
            <a:ext cx="298191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1428725" y="5720866"/>
            <a:ext cx="29819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4"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6231"/>
            <a:ext cx="11430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)1.—I want to make a tomato milk shake.What do I need?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—You need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tomatoes and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yogurt.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A.two;many	B.two;some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C.little;many	D.little;some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time for CCTV news.Let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TV and watch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A.turn on	B.get 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C.try on	</a:t>
            </a:r>
            <a:r>
              <a:rPr lang="en-US" altLang="zh-CN" sz="2200" dirty="0" smtClean="0">
                <a:solidFill>
                  <a:srgbClr val="000000"/>
                </a:solidFill>
                <a:latin typeface="Times New Roman" panose="02020603050405020304" pitchFamily="18" charset="0"/>
                <a:cs typeface="Times New Roman" panose="02020603050405020304" pitchFamily="18" charset="0"/>
              </a:rPr>
              <a:t>           D.put </a:t>
            </a:r>
            <a:r>
              <a:rPr lang="en-US" altLang="zh-CN" sz="2200" dirty="0">
                <a:solidFill>
                  <a:srgbClr val="000000"/>
                </a:solidFill>
                <a:latin typeface="Times New Roman" panose="02020603050405020304" pitchFamily="18" charset="0"/>
                <a:cs typeface="Times New Roman" panose="02020603050405020304" pitchFamily="18" charset="0"/>
              </a:rPr>
              <a:t>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)3.The children ran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classroom at once.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A.on	B.into	</a:t>
            </a:r>
            <a:r>
              <a:rPr lang="en-US" altLang="zh-CN" sz="2200" dirty="0" smtClean="0">
                <a:solidFill>
                  <a:srgbClr val="000000"/>
                </a:solidFill>
                <a:latin typeface="Times New Roman" panose="02020603050405020304" pitchFamily="18" charset="0"/>
                <a:cs typeface="Times New Roman" panose="02020603050405020304" pitchFamily="18" charset="0"/>
              </a:rPr>
              <a:t>   C.in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)4.They walked for an hour,and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arrived at the small village.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A.clearly	B.quickly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C.finally	</a:t>
            </a:r>
            <a:r>
              <a:rPr lang="en-US" altLang="zh-CN" sz="2200" dirty="0" smtClean="0">
                <a:solidFill>
                  <a:srgbClr val="000000"/>
                </a:solidFill>
                <a:latin typeface="Times New Roman" panose="02020603050405020304" pitchFamily="18" charset="0"/>
                <a:cs typeface="Times New Roman" panose="02020603050405020304" pitchFamily="18" charset="0"/>
              </a:rPr>
              <a:t>            D.loudly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18232" y="1435745"/>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18232" y="3017119"/>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18232" y="4232733"/>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18232" y="5050314"/>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89363"/>
            <a:ext cx="11430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)5.—What would you like to drink,girls?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,please.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A.Two glass of water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B.Two glasses of waters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C.Two cups of tea</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D.Two cups of teas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)6.If you give me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ten minutes,I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sure I will do better.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A.some	</a:t>
            </a:r>
            <a:r>
              <a:rPr lang="en-US" altLang="zh-CN" sz="2200" dirty="0" smtClean="0">
                <a:solidFill>
                  <a:srgbClr val="000000"/>
                </a:solidFill>
                <a:latin typeface="Times New Roman" panose="02020603050405020304" pitchFamily="18" charset="0"/>
                <a:cs typeface="Times New Roman" panose="02020603050405020304" pitchFamily="18" charset="0"/>
              </a:rPr>
              <a:t>     B.another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C.other	</a:t>
            </a:r>
            <a:r>
              <a:rPr lang="en-US" altLang="zh-CN" sz="2200" dirty="0" smtClean="0">
                <a:solidFill>
                  <a:srgbClr val="000000"/>
                </a:solidFill>
                <a:latin typeface="Times New Roman" panose="02020603050405020304" pitchFamily="18" charset="0"/>
                <a:cs typeface="Times New Roman" panose="02020603050405020304" pitchFamily="18" charset="0"/>
              </a:rPr>
              <a:t>     D.any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)7.Here is the cat food and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forget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 on time.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feeding	B.feed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C.feeding	D.to feed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01112" y="1231350"/>
            <a:ext cx="436017"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1179" y="3626993"/>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31179" y="4810334"/>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698761"/>
            <a:ext cx="11430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)8.—Jenny,I need some milk.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—OK,Mom.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do you need?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A.How much	B.How many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C.How often	D.How long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)9.My cup is full.Don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water any more.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A.make	</a:t>
            </a:r>
            <a:r>
              <a:rPr lang="en-US" altLang="zh-CN" sz="2200" dirty="0" smtClean="0">
                <a:solidFill>
                  <a:srgbClr val="000000"/>
                </a:solidFill>
                <a:latin typeface="Times New Roman" panose="02020603050405020304" pitchFamily="18" charset="0"/>
                <a:cs typeface="Times New Roman" panose="02020603050405020304" pitchFamily="18" charset="0"/>
              </a:rPr>
              <a:t>      B.pour</a:t>
            </a:r>
            <a:r>
              <a:rPr lang="en-US" altLang="zh-CN" sz="2200" dirty="0">
                <a:solidFill>
                  <a:srgbClr val="000000"/>
                </a:solidFill>
                <a:latin typeface="Times New Roman" panose="02020603050405020304" pitchFamily="18" charset="0"/>
                <a:cs typeface="Times New Roman" panose="02020603050405020304" pitchFamily="18" charset="0"/>
              </a:rPr>
              <a:t>	C.put	</a:t>
            </a:r>
            <a:r>
              <a:rPr lang="en-US" altLang="zh-CN" sz="2200" dirty="0" smtClean="0">
                <a:solidFill>
                  <a:srgbClr val="000000"/>
                </a:solidFill>
                <a:latin typeface="Times New Roman" panose="02020603050405020304" pitchFamily="18" charset="0"/>
                <a:cs typeface="Times New Roman" panose="02020603050405020304" pitchFamily="18" charset="0"/>
              </a:rPr>
              <a:t>      D.peel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)10.Please cut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banana</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small pieces.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A.up;to	</a:t>
            </a:r>
            <a:r>
              <a:rPr lang="en-US" altLang="zh-CN" sz="2200" dirty="0" smtClean="0">
                <a:solidFill>
                  <a:srgbClr val="000000"/>
                </a:solidFill>
                <a:latin typeface="Times New Roman" panose="02020603050405020304" pitchFamily="18" charset="0"/>
                <a:cs typeface="Times New Roman" panose="02020603050405020304" pitchFamily="18" charset="0"/>
              </a:rPr>
              <a:t>      B.up;into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C.off;to	</a:t>
            </a:r>
            <a:r>
              <a:rPr lang="en-US" altLang="zh-CN" sz="2200" dirty="0" smtClean="0">
                <a:solidFill>
                  <a:srgbClr val="000000"/>
                </a:solidFill>
                <a:latin typeface="Times New Roman" panose="02020603050405020304" pitchFamily="18" charset="0"/>
                <a:cs typeface="Times New Roman" panose="02020603050405020304" pitchFamily="18" charset="0"/>
              </a:rPr>
              <a:t>      D.off;into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76416" y="1812263"/>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706816" y="3429000"/>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85292" y="4181457"/>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10092" y="1469668"/>
            <a:ext cx="11430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A:1.</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B:OK,how do we make it?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A:First,cut up some fruits like </a:t>
            </a:r>
            <a:r>
              <a:rPr lang="en-US" altLang="zh-CN" sz="2200" dirty="0" err="1">
                <a:solidFill>
                  <a:srgbClr val="000000"/>
                </a:solidFill>
                <a:latin typeface="Times New Roman" panose="02020603050405020304" pitchFamily="18" charset="0"/>
                <a:cs typeface="Times New Roman" panose="02020603050405020304" pitchFamily="18" charset="0"/>
              </a:rPr>
              <a:t>apples,bananas</a:t>
            </a:r>
            <a:r>
              <a:rPr lang="en-US" altLang="zh-CN" sz="2200" dirty="0">
                <a:solidFill>
                  <a:srgbClr val="000000"/>
                </a:solidFill>
                <a:latin typeface="Times New Roman" panose="02020603050405020304" pitchFamily="18" charset="0"/>
                <a:cs typeface="Times New Roman" panose="02020603050405020304" pitchFamily="18" charset="0"/>
              </a:rPr>
              <a:t> or a watermelon.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B:I like eating bananas and </a:t>
            </a:r>
            <a:r>
              <a:rPr lang="en-US" altLang="zh-CN" sz="2200" dirty="0" err="1">
                <a:solidFill>
                  <a:srgbClr val="000000"/>
                </a:solidFill>
                <a:latin typeface="Times New Roman" panose="02020603050405020304" pitchFamily="18" charset="0"/>
                <a:cs typeface="Times New Roman" panose="02020603050405020304" pitchFamily="18" charset="0"/>
              </a:rPr>
              <a:t>apples.How</a:t>
            </a:r>
            <a:r>
              <a:rPr lang="en-US" altLang="zh-CN" sz="2200" dirty="0">
                <a:solidFill>
                  <a:srgbClr val="000000"/>
                </a:solidFill>
                <a:latin typeface="Times New Roman" panose="02020603050405020304" pitchFamily="18" charset="0"/>
                <a:cs typeface="Times New Roman" panose="02020603050405020304" pitchFamily="18" charset="0"/>
              </a:rPr>
              <a:t> about three apples and three bananas?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A:Sure.2.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B:I have a big </a:t>
            </a:r>
            <a:r>
              <a:rPr lang="en-US" altLang="zh-CN" sz="2200" dirty="0" err="1">
                <a:solidFill>
                  <a:srgbClr val="000000"/>
                </a:solidFill>
                <a:latin typeface="Times New Roman" panose="02020603050405020304" pitchFamily="18" charset="0"/>
                <a:cs typeface="Times New Roman" panose="02020603050405020304" pitchFamily="18" charset="0"/>
              </a:rPr>
              <a:t>bowl.Here</a:t>
            </a:r>
            <a:r>
              <a:rPr lang="en-US" altLang="zh-CN" sz="2200" dirty="0">
                <a:solidFill>
                  <a:srgbClr val="000000"/>
                </a:solidFill>
                <a:latin typeface="Times New Roman" panose="02020603050405020304" pitchFamily="18" charset="0"/>
                <a:cs typeface="Times New Roman" panose="02020603050405020304" pitchFamily="18" charset="0"/>
              </a:rPr>
              <a:t> you are.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A:3.</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B:How much yogurt do we need?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A:4.</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256603" y="1949118"/>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256603" y="2271334"/>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848273" y="354124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1848273" y="386346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256603" y="434396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1256603" y="466618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1256603" y="512927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1256603" y="545148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339582"/>
            <a:ext cx="11430000" cy="208941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B:What else do we need?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A:Would you like to put some honey?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B:Oh,a little,please.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Do you want to have a taste?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B:How delicious!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a:spLocks noChangeAspect="1"/>
          </p:cNvSpPr>
          <p:nvPr/>
        </p:nvSpPr>
        <p:spPr>
          <a:xfrm>
            <a:off x="381000" y="3429000"/>
            <a:ext cx="11430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A.Then put some yogurt into the bowl.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B.One spoon is enough.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C.How do you make a banana milk shake?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make fruit salad.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E.Finally,mix them up.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F.Put the fruits into a bowl.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G.How many apples do you need?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4" name="矩形 3"/>
          <p:cNvSpPr/>
          <p:nvPr/>
        </p:nvSpPr>
        <p:spPr>
          <a:xfrm>
            <a:off x="1123841" y="2651359"/>
            <a:ext cx="339199"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英语模板</Template>
  <TotalTime>0</TotalTime>
  <Words>389</Words>
  <Application>Microsoft Office PowerPoint</Application>
  <PresentationFormat>宽屏</PresentationFormat>
  <Paragraphs>115</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Adobe 黑体 Std R</vt:lpstr>
      <vt:lpstr>NEU-BZ-S92</vt:lpstr>
      <vt:lpstr>黑体</vt:lpstr>
      <vt:lpstr>宋体</vt:lpstr>
      <vt:lpstr>微软雅黑</vt:lpstr>
      <vt:lpstr>Arial</vt:lpstr>
      <vt:lpstr>Calibri</vt:lpstr>
      <vt:lpstr>Calibri Light</vt:lpstr>
      <vt:lpstr>Times New Roman</vt:lpstr>
      <vt:lpstr>WWW.2PPT.COM
</vt:lpstr>
      <vt:lpstr>How do you make a banana milk shake?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2018-06-29T07:37:00Z</dcterms:created>
  <dcterms:modified xsi:type="dcterms:W3CDTF">2023-01-16T22:48:17Z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9E1CCD1982F4435CA3F16B8786BFCC2B</vt:lpwstr>
  </property>
  <property fmtid="{A09F084E-AD41-489F-8076-AA5BE3082BCA}" pid="100">
    <vt:ui4>5</vt:ui4>
  </property>
  <property fmtid="{64440492-4C8B-11D1-8B70-080036B11A03}" pid="11">
    <vt:lpwstr>www.2ppt.com-爱PPT提供资源下载</vt:lpwstr>
  </property>
</Properties>
</file>