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334" r:id="rId2"/>
    <p:sldId id="335" r:id="rId3"/>
    <p:sldId id="336" r:id="rId4"/>
    <p:sldId id="337"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 id="356" r:id="rId24"/>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804"/>
      </p:cViewPr>
      <p:guideLst>
        <p:guide orient="horz" pos="1620"/>
        <p:guide pos="2880"/>
      </p:guideLst>
    </p:cSldViewPr>
  </p:slideViewPr>
  <p:notesTextViewPr>
    <p:cViewPr>
      <p:scale>
        <a:sx n="100" d="100"/>
        <a:sy n="100" d="100"/>
      </p:scale>
      <p:origin x="0" y="0"/>
    </p:cViewPr>
  </p:notesTextViewPr>
  <p:sorterViewPr>
    <p:cViewPr>
      <p:scale>
        <a:sx n="168" d="100"/>
        <a:sy n="16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0E6B30-DC5A-4162-B84E-97D5C37E57B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D74345-8B07-4CD1-B0B2-8F88D3E4189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CF5D3C8-296D-441C-AAD5-8768AC91D583}" type="slidenum">
              <a:rPr lang="zh-CN" altLang="en-US" smtClean="0"/>
              <a:t>2</a:t>
            </a:fld>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3"/>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3"/>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3B96EC5E-54FD-4E58-AA28-1DCD7D46EE8D}"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620B991-653F-419D-8E35-B3A77476CF4D}"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5"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F8BF83D-58BB-41B6-8BAA-5220802C9CC5}" type="datetimeFigureOut">
              <a:rPr lang="zh-CN" altLang="en-US" smtClean="0"/>
              <a:t>2023-01-17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2B08AAC-5081-4CE3-AAAC-0790B11D7B31}"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F8BF83D-58BB-41B6-8BAA-5220802C9CC5}" type="datetimeFigureOut">
              <a:rPr lang="zh-CN" altLang="en-US" smtClean="0"/>
              <a:t>2023-01-17</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2B08AAC-5081-4CE3-AAAC-0790B11D7B31}"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35.xml"/><Relationship Id="rId7" Type="http://schemas.openxmlformats.org/officeDocument/2006/relationships/image" Target="../media/image2.png"/><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7.xml"/><Relationship Id="rId5" Type="http://schemas.openxmlformats.org/officeDocument/2006/relationships/tags" Target="../tags/tag37.xml"/><Relationship Id="rId4" Type="http://schemas.openxmlformats.org/officeDocument/2006/relationships/tags" Target="../tags/tag36.xml"/></Relationships>
</file>

<file path=ppt/slides/_rels/slide11.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tags" Target="../tags/tag40.xml"/><Relationship Id="rId7" Type="http://schemas.openxmlformats.org/officeDocument/2006/relationships/image" Target="../media/image2.png"/><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Layout" Target="../slideLayouts/slideLayout7.xml"/><Relationship Id="rId5" Type="http://schemas.openxmlformats.org/officeDocument/2006/relationships/tags" Target="../tags/tag42.xml"/><Relationship Id="rId4" Type="http://schemas.openxmlformats.org/officeDocument/2006/relationships/tags" Target="../tags/tag41.xml"/></Relationships>
</file>

<file path=ppt/slides/_rels/slide12.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image" Target="../media/image2.png"/><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7.xml"/><Relationship Id="rId5" Type="http://schemas.openxmlformats.org/officeDocument/2006/relationships/tags" Target="../tags/tag47.xml"/><Relationship Id="rId4" Type="http://schemas.openxmlformats.org/officeDocument/2006/relationships/tags" Target="../tags/tag46.xml"/></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49.xml"/><Relationship Id="rId7" Type="http://schemas.openxmlformats.org/officeDocument/2006/relationships/image" Target="../media/image2.png"/><Relationship Id="rId2" Type="http://schemas.openxmlformats.org/officeDocument/2006/relationships/tags" Target="../tags/tag48.xml"/><Relationship Id="rId1" Type="http://schemas.openxmlformats.org/officeDocument/2006/relationships/vmlDrawing" Target="../drawings/vmlDrawing2.vml"/><Relationship Id="rId6" Type="http://schemas.openxmlformats.org/officeDocument/2006/relationships/slideLayout" Target="../slideLayouts/slideLayout7.xml"/><Relationship Id="rId5" Type="http://schemas.openxmlformats.org/officeDocument/2006/relationships/tags" Target="../tags/tag51.xml"/><Relationship Id="rId10" Type="http://schemas.openxmlformats.org/officeDocument/2006/relationships/oleObject" Target="../embeddings/oleObject3.bin"/><Relationship Id="rId4" Type="http://schemas.openxmlformats.org/officeDocument/2006/relationships/tags" Target="../tags/tag50.xml"/><Relationship Id="rId9" Type="http://schemas.openxmlformats.org/officeDocument/2006/relationships/image" Target="../media/image10.wmf"/></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tags" Target="../tags/tag54.xml"/><Relationship Id="rId7" Type="http://schemas.openxmlformats.org/officeDocument/2006/relationships/image" Target="../media/image11.png"/><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55.xml"/></Relationships>
</file>

<file path=ppt/slides/_rels/slide15.xml.rels><?xml version="1.0" encoding="UTF-8" standalone="yes"?>
<Relationships xmlns="http://schemas.openxmlformats.org/package/2006/relationships"><Relationship Id="rId3" Type="http://schemas.openxmlformats.org/officeDocument/2006/relationships/tags" Target="../tags/tag58.xml"/><Relationship Id="rId7" Type="http://schemas.openxmlformats.org/officeDocument/2006/relationships/image" Target="../media/image2.pn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slideLayout" Target="../slideLayouts/slideLayout7.xml"/><Relationship Id="rId5" Type="http://schemas.openxmlformats.org/officeDocument/2006/relationships/tags" Target="../tags/tag60.xml"/><Relationship Id="rId4" Type="http://schemas.openxmlformats.org/officeDocument/2006/relationships/tags" Target="../tags/tag59.xml"/></Relationships>
</file>

<file path=ppt/slides/_rels/slide16.xml.rels><?xml version="1.0" encoding="UTF-8" standalone="yes"?>
<Relationships xmlns="http://schemas.openxmlformats.org/package/2006/relationships"><Relationship Id="rId3" Type="http://schemas.openxmlformats.org/officeDocument/2006/relationships/tags" Target="../tags/tag63.xml"/><Relationship Id="rId7" Type="http://schemas.openxmlformats.org/officeDocument/2006/relationships/image" Target="../media/image13.png"/><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64.xml"/></Relationships>
</file>

<file path=ppt/slides/_rels/slide17.xml.rels><?xml version="1.0" encoding="UTF-8" standalone="yes"?>
<Relationships xmlns="http://schemas.openxmlformats.org/package/2006/relationships"><Relationship Id="rId3" Type="http://schemas.openxmlformats.org/officeDocument/2006/relationships/tags" Target="../tags/tag67.xml"/><Relationship Id="rId7" Type="http://schemas.openxmlformats.org/officeDocument/2006/relationships/image" Target="../media/image14.png"/><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68.xml"/></Relationships>
</file>

<file path=ppt/slides/_rels/slide18.xml.rels><?xml version="1.0" encoding="UTF-8" standalone="yes"?>
<Relationships xmlns="http://schemas.openxmlformats.org/package/2006/relationships"><Relationship Id="rId3" Type="http://schemas.openxmlformats.org/officeDocument/2006/relationships/tags" Target="../tags/tag71.xml"/><Relationship Id="rId7" Type="http://schemas.openxmlformats.org/officeDocument/2006/relationships/image" Target="../media/image14.pn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72.xml"/></Relationships>
</file>

<file path=ppt/slides/_rels/slide19.xml.rels><?xml version="1.0" encoding="UTF-8" standalone="yes"?>
<Relationships xmlns="http://schemas.openxmlformats.org/package/2006/relationships"><Relationship Id="rId3" Type="http://schemas.openxmlformats.org/officeDocument/2006/relationships/tags" Target="../tags/tag75.xml"/><Relationship Id="rId7" Type="http://schemas.openxmlformats.org/officeDocument/2006/relationships/image" Target="../media/image14.pn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76.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80.xml"/></Relationships>
</file>

<file path=ppt/slides/_rels/slide21.xml.rels><?xml version="1.0" encoding="UTF-8" standalone="yes"?>
<Relationships xmlns="http://schemas.openxmlformats.org/package/2006/relationships"><Relationship Id="rId3" Type="http://schemas.openxmlformats.org/officeDocument/2006/relationships/tags" Target="../tags/tag83.xml"/><Relationship Id="rId7" Type="http://schemas.openxmlformats.org/officeDocument/2006/relationships/image" Target="../media/image15.emf"/><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84.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tags" Target="../tags/tag86.xml"/><Relationship Id="rId7" Type="http://schemas.openxmlformats.org/officeDocument/2006/relationships/image" Target="../media/image2.png"/><Relationship Id="rId2" Type="http://schemas.openxmlformats.org/officeDocument/2006/relationships/tags" Target="../tags/tag85.xml"/><Relationship Id="rId1" Type="http://schemas.openxmlformats.org/officeDocument/2006/relationships/vmlDrawing" Target="../drawings/vmlDrawing3.vml"/><Relationship Id="rId6" Type="http://schemas.openxmlformats.org/officeDocument/2006/relationships/slideLayout" Target="../slideLayouts/slideLayout7.xml"/><Relationship Id="rId5" Type="http://schemas.openxmlformats.org/officeDocument/2006/relationships/tags" Target="../tags/tag88.xml"/><Relationship Id="rId4" Type="http://schemas.openxmlformats.org/officeDocument/2006/relationships/tags" Target="../tags/tag87.xml"/><Relationship Id="rId9" Type="http://schemas.openxmlformats.org/officeDocument/2006/relationships/image" Target="../media/image16.wmf"/></Relationships>
</file>

<file path=ppt/slides/_rels/slide23.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2.png"/><Relationship Id="rId5" Type="http://schemas.openxmlformats.org/officeDocument/2006/relationships/slideLayout" Target="../slideLayouts/slideLayout7.xml"/><Relationship Id="rId4" Type="http://schemas.openxmlformats.org/officeDocument/2006/relationships/tags" Target="../tags/tag9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6.xml"/><Relationship Id="rId7"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tags" Target="../tags/tag9.xml"/><Relationship Id="rId5" Type="http://schemas.openxmlformats.org/officeDocument/2006/relationships/tags" Target="../tags/tag8.xml"/><Relationship Id="rId10" Type="http://schemas.openxmlformats.org/officeDocument/2006/relationships/image" Target="../media/image3.wmf"/><Relationship Id="rId4" Type="http://schemas.openxmlformats.org/officeDocument/2006/relationships/tags" Target="../tags/tag7.xml"/><Relationship Id="rId9"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tags" Target="../tags/tag12.xml"/><Relationship Id="rId5" Type="http://schemas.openxmlformats.org/officeDocument/2006/relationships/image" Target="../media/image5.png"/><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tags" Target="../tags/tag15.xml"/><Relationship Id="rId7" Type="http://schemas.openxmlformats.org/officeDocument/2006/relationships/image" Target="../media/image2.png"/><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Layout" Target="../slideLayouts/slideLayout7.xml"/><Relationship Id="rId5" Type="http://schemas.openxmlformats.org/officeDocument/2006/relationships/tags" Target="../tags/tag17.xml"/><Relationship Id="rId4" Type="http://schemas.openxmlformats.org/officeDocument/2006/relationships/tags" Target="../tags/tag16.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20.xml"/><Relationship Id="rId7" Type="http://schemas.openxmlformats.org/officeDocument/2006/relationships/image" Target="../media/image2.png"/><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Layout" Target="../slideLayouts/slideLayout7.xml"/><Relationship Id="rId5" Type="http://schemas.openxmlformats.org/officeDocument/2006/relationships/tags" Target="../tags/tag22.xml"/><Relationship Id="rId4" Type="http://schemas.openxmlformats.org/officeDocument/2006/relationships/tags" Target="../tags/tag21.xml"/></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25.xml"/><Relationship Id="rId7" Type="http://schemas.openxmlformats.org/officeDocument/2006/relationships/image" Target="../media/image2.pn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Layout" Target="../slideLayouts/slideLayout7.xml"/><Relationship Id="rId5" Type="http://schemas.openxmlformats.org/officeDocument/2006/relationships/tags" Target="../tags/tag27.xml"/><Relationship Id="rId4" Type="http://schemas.openxmlformats.org/officeDocument/2006/relationships/tags" Target="../tags/tag26.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30.xml"/><Relationship Id="rId7" Type="http://schemas.openxmlformats.org/officeDocument/2006/relationships/image" Target="../media/image2.pn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slideLayout" Target="../slideLayouts/slideLayout7.xml"/><Relationship Id="rId5" Type="http://schemas.openxmlformats.org/officeDocument/2006/relationships/tags" Target="../tags/tag32.xml"/><Relationship Id="rId4" Type="http://schemas.openxmlformats.org/officeDocument/2006/relationships/tags" Target="../tags/tag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noChangeArrowheads="1"/>
          </p:cNvSpPr>
          <p:nvPr>
            <p:ph type="ctrTitle"/>
          </p:nvPr>
        </p:nvSpPr>
        <p:spPr>
          <a:xfrm>
            <a:off x="3581400" y="2952750"/>
            <a:ext cx="1922462" cy="382692"/>
          </a:xfrm>
        </p:spPr>
        <p:txBody>
          <a:bodyPr>
            <a:noAutofit/>
          </a:bodyPr>
          <a:lstStyle/>
          <a:p>
            <a:pPr eaLnBrk="1" hangingPunct="1"/>
            <a:r>
              <a:rPr lang="zh-CN" altLang="en-US" sz="2000" b="1" dirty="0">
                <a:latin typeface="微软雅黑" panose="020B0503020204020204" pitchFamily="34" charset="-122"/>
                <a:ea typeface="微软雅黑" panose="020B0503020204020204" pitchFamily="34" charset="-122"/>
              </a:rPr>
              <a:t>八</a:t>
            </a:r>
            <a:r>
              <a:rPr lang="zh-CN" altLang="en-US" sz="2000" b="1" dirty="0" smtClean="0">
                <a:latin typeface="微软雅黑" panose="020B0503020204020204" pitchFamily="34" charset="-122"/>
                <a:ea typeface="微软雅黑" panose="020B0503020204020204" pitchFamily="34" charset="-122"/>
              </a:rPr>
              <a:t>年级下册</a:t>
            </a:r>
          </a:p>
        </p:txBody>
      </p:sp>
      <p:sp>
        <p:nvSpPr>
          <p:cNvPr id="4" name="副标题 2"/>
          <p:cNvSpPr>
            <a:spLocks noGrp="1" noChangeArrowheads="1"/>
          </p:cNvSpPr>
          <p:nvPr>
            <p:ph type="subTitle" idx="4294967295"/>
          </p:nvPr>
        </p:nvSpPr>
        <p:spPr>
          <a:xfrm>
            <a:off x="0" y="971550"/>
            <a:ext cx="9144000" cy="1447800"/>
          </a:xfrm>
        </p:spPr>
        <p:txBody>
          <a:bodyPr>
            <a:noAutofit/>
          </a:bodyPr>
          <a:lstStyle/>
          <a:p>
            <a:pPr algn="ctr" eaLnBrk="1" hangingPunct="1">
              <a:lnSpc>
                <a:spcPct val="150000"/>
              </a:lnSpc>
              <a:buFont typeface="Arial" panose="020B0604020202020204" pitchFamily="34" charset="0"/>
              <a:buNone/>
            </a:pPr>
            <a:r>
              <a:rPr lang="en-US" altLang="zh-CN" sz="4000" b="1" dirty="0" smtClean="0">
                <a:latin typeface="Times New Roman" panose="02020603050405020304" pitchFamily="18" charset="0"/>
                <a:ea typeface="微软雅黑" panose="020B0503020204020204" pitchFamily="34" charset="-122"/>
                <a:cs typeface="Times New Roman" panose="02020603050405020304" pitchFamily="18" charset="0"/>
              </a:rPr>
              <a:t>6.4   </a:t>
            </a:r>
            <a:r>
              <a:rPr lang="zh-CN" altLang="en-US" sz="4000" b="1" dirty="0" smtClean="0">
                <a:latin typeface="Times New Roman" panose="02020603050405020304" pitchFamily="18" charset="0"/>
                <a:ea typeface="微软雅黑" panose="020B0503020204020204" pitchFamily="34" charset="-122"/>
                <a:cs typeface="Times New Roman" panose="02020603050405020304" pitchFamily="18" charset="0"/>
              </a:rPr>
              <a:t>多边形的内角和与外角和</a:t>
            </a:r>
            <a:endParaRPr lang="en-US" altLang="zh-CN" sz="4000" b="1" dirty="0" smtClean="0">
              <a:latin typeface="Times New Roman" panose="02020603050405020304" pitchFamily="18" charset="0"/>
              <a:ea typeface="微软雅黑" panose="020B0503020204020204" pitchFamily="34" charset="-122"/>
              <a:cs typeface="Times New Roman" panose="02020603050405020304" pitchFamily="18" charset="0"/>
            </a:endParaRPr>
          </a:p>
          <a:p>
            <a:pPr algn="ctr" eaLnBrk="1" hangingPunct="1">
              <a:lnSpc>
                <a:spcPct val="150000"/>
              </a:lnSpc>
              <a:buFont typeface="Arial" panose="020B0604020202020204" pitchFamily="34" charset="0"/>
              <a:buNone/>
            </a:pP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第</a:t>
            </a:r>
            <a:r>
              <a:rPr lang="en-US" altLang="zh-CN" sz="2800" b="1"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2800" b="1" dirty="0" smtClean="0">
                <a:latin typeface="Times New Roman" panose="02020603050405020304" pitchFamily="18" charset="0"/>
                <a:ea typeface="微软雅黑" panose="020B0503020204020204" pitchFamily="34" charset="-122"/>
                <a:cs typeface="Times New Roman" panose="02020603050405020304" pitchFamily="18" charset="0"/>
              </a:rPr>
              <a:t>课时</a:t>
            </a:r>
          </a:p>
        </p:txBody>
      </p:sp>
      <p:sp>
        <p:nvSpPr>
          <p:cNvPr id="5" name="矩形 4"/>
          <p:cNvSpPr/>
          <p:nvPr/>
        </p:nvSpPr>
        <p:spPr>
          <a:xfrm>
            <a:off x="3067522" y="4171950"/>
            <a:ext cx="2779928" cy="430887"/>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PA_组合 5"/>
          <p:cNvGrpSpPr/>
          <p:nvPr>
            <p:custDataLst>
              <p:tags r:id="rId1"/>
            </p:custDataLst>
          </p:nvPr>
        </p:nvGrpSpPr>
        <p:grpSpPr bwMode="auto">
          <a:xfrm>
            <a:off x="274421" y="122842"/>
            <a:ext cx="2137227" cy="515210"/>
            <a:chOff x="445652" y="218396"/>
            <a:chExt cx="2136260" cy="518604"/>
          </a:xfrm>
        </p:grpSpPr>
        <p:sp>
          <p:nvSpPr>
            <p:cNvPr id="3"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7"/>
          <p:cNvSpPr txBox="1"/>
          <p:nvPr>
            <p:custDataLst>
              <p:tags r:id="rId2"/>
            </p:custDataLst>
          </p:nvPr>
        </p:nvSpPr>
        <p:spPr>
          <a:xfrm>
            <a:off x="331571" y="666752"/>
            <a:ext cx="8355233" cy="4247317"/>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一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：如果</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广场是六边形、八边形、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边形那会什么结果？</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：如图，由小明推理有，六边形</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a:t>
            </a:r>
          </a:p>
          <a:p>
            <a:pPr indent="457200">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6×180°-(6-2) ×180</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360°</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同理，八边形：</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5+∠6+∠7</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8</a:t>
            </a:r>
          </a:p>
          <a:p>
            <a:pPr indent="457200">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8×180°-(8-2) ×180</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360°</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边形：</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n-1</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en-US" altLang="zh-CN" dirty="0" err="1"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n×180</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°-(n-2) ×180</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360°</a:t>
            </a:r>
          </a:p>
        </p:txBody>
      </p:sp>
      <p:pic>
        <p:nvPicPr>
          <p:cNvPr id="8" name="图片 7"/>
          <p:cNvPicPr>
            <a:picLocks noChangeAspect="1"/>
          </p:cNvPicPr>
          <p:nvPr/>
        </p:nvPicPr>
        <p:blipFill>
          <a:blip r:embed="rId8"/>
          <a:stretch>
            <a:fillRect/>
          </a:stretch>
        </p:blipFill>
        <p:spPr>
          <a:xfrm>
            <a:off x="6400800" y="1200152"/>
            <a:ext cx="2638095" cy="182857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down)">
                                      <p:cBhvr>
                                        <p:cTn id="7" dur="500"/>
                                        <p:tgtEl>
                                          <p:spTgt spid="7">
                                            <p:txEl>
                                              <p:pRg st="2" end="2"/>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barn(inVertical)">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7">
                                            <p:txEl>
                                              <p:pRg st="3" end="3"/>
                                            </p:txEl>
                                          </p:spTgt>
                                        </p:tgtEl>
                                        <p:attrNameLst>
                                          <p:attrName>style.visibility</p:attrName>
                                        </p:attrNameLst>
                                      </p:cBhvr>
                                      <p:to>
                                        <p:strVal val="visible"/>
                                      </p:to>
                                    </p:set>
                                    <p:animEffect transition="in" filter="wipe(down)">
                                      <p:cBhvr>
                                        <p:cTn id="16" dur="500"/>
                                        <p:tgtEl>
                                          <p:spTgt spid="7">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wipe(down)">
                                      <p:cBhvr>
                                        <p:cTn id="21" dur="500"/>
                                        <p:tgtEl>
                                          <p:spTgt spid="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wipe(down)">
                                      <p:cBhvr>
                                        <p:cTn id="26" dur="500"/>
                                        <p:tgtEl>
                                          <p:spTgt spid="7">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animEffect transition="in" filter="wipe(down)">
                                      <p:cBhvr>
                                        <p:cTn id="31" dur="500"/>
                                        <p:tgtEl>
                                          <p:spTgt spid="7">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7">
                                            <p:txEl>
                                              <p:pRg st="7" end="7"/>
                                            </p:txEl>
                                          </p:spTgt>
                                        </p:tgtEl>
                                        <p:attrNameLst>
                                          <p:attrName>style.visibility</p:attrName>
                                        </p:attrNameLst>
                                      </p:cBhvr>
                                      <p:to>
                                        <p:strVal val="visible"/>
                                      </p:to>
                                    </p:set>
                                    <p:animEffect transition="in" filter="wipe(down)">
                                      <p:cBhvr>
                                        <p:cTn id="36" dur="500"/>
                                        <p:tgtEl>
                                          <p:spTgt spid="7">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7">
                                            <p:txEl>
                                              <p:pRg st="8" end="8"/>
                                            </p:txEl>
                                          </p:spTgt>
                                        </p:tgtEl>
                                        <p:attrNameLst>
                                          <p:attrName>style.visibility</p:attrName>
                                        </p:attrNameLst>
                                      </p:cBhvr>
                                      <p:to>
                                        <p:strVal val="visible"/>
                                      </p:to>
                                    </p:set>
                                    <p:animEffect transition="in" filter="wipe(down)">
                                      <p:cBhvr>
                                        <p:cTn id="41" dur="500"/>
                                        <p:tgtEl>
                                          <p:spTgt spid="7">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nodeType="clickEffect">
                                  <p:stCondLst>
                                    <p:cond delay="0"/>
                                  </p:stCondLst>
                                  <p:childTnLst>
                                    <p:set>
                                      <p:cBhvr>
                                        <p:cTn id="45" dur="1" fill="hold">
                                          <p:stCondLst>
                                            <p:cond delay="0"/>
                                          </p:stCondLst>
                                        </p:cTn>
                                        <p:tgtEl>
                                          <p:spTgt spid="7">
                                            <p:txEl>
                                              <p:pRg st="9" end="9"/>
                                            </p:txEl>
                                          </p:spTgt>
                                        </p:tgtEl>
                                        <p:attrNameLst>
                                          <p:attrName>style.visibility</p:attrName>
                                        </p:attrNameLst>
                                      </p:cBhvr>
                                      <p:to>
                                        <p:strVal val="visible"/>
                                      </p:to>
                                    </p:set>
                                    <p:animEffect transition="in" filter="wipe(down)">
                                      <p:cBhvr>
                                        <p:cTn id="46"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2"/>
            </p:custDataLst>
          </p:nvPr>
        </p:nvSpPr>
        <p:spPr>
          <a:xfrm>
            <a:off x="338956" y="679432"/>
            <a:ext cx="8576445" cy="300082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点二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：过</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平面内一点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分别作与五边形</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ABCDE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各边平行的射线</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得到∠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α</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β</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γ</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δ</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θ</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5</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是多少度？</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a:t>
            </a:r>
            <a:r>
              <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α</a:t>
            </a:r>
            <a:r>
              <a:rPr lang="zh-CN" altLang="el-GR"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2=∠Β</a:t>
            </a:r>
            <a:r>
              <a:rPr lang="zh-CN" altLang="el-GR"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3=∠γ</a:t>
            </a:r>
            <a:r>
              <a:rPr lang="zh-CN" altLang="el-GR"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4=∠δ</a:t>
            </a:r>
            <a:r>
              <a:rPr lang="zh-CN" altLang="el-GR"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5=∠θ</a:t>
            </a:r>
          </a:p>
          <a:p>
            <a:pPr indent="457200">
              <a:lnSpc>
                <a:spcPct val="150000"/>
              </a:lnSpc>
            </a:pPr>
            <a:r>
              <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∴∠1+∠2</a:t>
            </a:r>
            <a:r>
              <a:rPr lang="zh-CN" altLang="el-GR"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l-GR"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a:t>
            </a:r>
            <a:r>
              <a:rPr lang="zh-CN" altLang="el-GR"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l-GR"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l-GR"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5×180°-(5-2) ×180</a:t>
            </a:r>
            <a:r>
              <a:rPr lang="el-GR"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l-GR"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360</a:t>
            </a:r>
            <a:r>
              <a:rPr lang="el-GR"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l-GR"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rotWithShape="1">
          <a:blip r:embed="rId8" cstate="email"/>
          <a:srcRect t="4798" r="39349" b="-1"/>
          <a:stretch>
            <a:fillRect/>
          </a:stretch>
        </p:blipFill>
        <p:spPr>
          <a:xfrm>
            <a:off x="4800600" y="2965529"/>
            <a:ext cx="3200400" cy="151220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3" end="3"/>
                                            </p:txEl>
                                          </p:spTgt>
                                        </p:tgtEl>
                                        <p:attrNameLst>
                                          <p:attrName>style.visibility</p:attrName>
                                        </p:attrNameLst>
                                      </p:cBhvr>
                                      <p:to>
                                        <p:strVal val="visible"/>
                                      </p:to>
                                    </p:set>
                                    <p:animEffect transition="in" filter="wipe(left)">
                                      <p:cBhvr>
                                        <p:cTn id="12" dur="500"/>
                                        <p:tgtEl>
                                          <p:spTgt spid="6">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wipe(left)">
                                      <p:cBhvr>
                                        <p:cTn id="17" dur="500"/>
                                        <p:tgtEl>
                                          <p:spTgt spid="6">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wipe(left)">
                                      <p:cBhvr>
                                        <p:cTn id="2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2"/>
            </p:custDataLst>
          </p:nvPr>
        </p:nvSpPr>
        <p:spPr>
          <a:xfrm>
            <a:off x="381004" y="1117421"/>
            <a:ext cx="8271645" cy="2169825"/>
          </a:xfrm>
          <a:prstGeom prst="rect">
            <a:avLst/>
          </a:prstGeom>
          <a:noFill/>
          <a:ln w="38100">
            <a:noFill/>
          </a:ln>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多边形的外角：多边形的内角的一边与另一边的反向延长线组成的角叫做多边形的外角</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多边形的外角和：多边形的每个顶点处取取这个多边形的一个外角，它们的和叫做这个多边形的外交和</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多边形</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的外角和都等于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360°</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lt">
                                    <p:tmPct val="10000"/>
                                  </p:iterate>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lt">
                                    <p:tmPct val="10000"/>
                                  </p:iterate>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486058" y="895352"/>
            <a:ext cx="8500245" cy="3254737"/>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探究点三：</a:t>
            </a:r>
          </a:p>
          <a:p>
            <a:pPr indent="457200">
              <a:lnSpc>
                <a:spcPct val="150000"/>
              </a:lnSpc>
            </a:pP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：已知一个多边形</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它的内角和等于外角和的</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倍</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700" dirty="0">
                <a:latin typeface="Times New Roman" panose="02020603050405020304" pitchFamily="18" charset="0"/>
                <a:ea typeface="微软雅黑" panose="020B0503020204020204" pitchFamily="34" charset="-122"/>
                <a:cs typeface="Times New Roman" panose="02020603050405020304" pitchFamily="18" charset="0"/>
              </a:rPr>
              <a:t>求这个多边形的边数和对角线的条数</a:t>
            </a:r>
            <a:r>
              <a:rPr lang="en-US" altLang="zh-CN" sz="1700"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解：设这个多边形的边数为</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，则</a:t>
            </a:r>
          </a:p>
          <a:p>
            <a:pPr indent="457200">
              <a:lnSpc>
                <a:spcPct val="150000"/>
              </a:lnSpc>
            </a:pP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n-2</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•180°=3×360°</a:t>
            </a:r>
          </a:p>
          <a:p>
            <a:pPr indent="457200">
              <a:lnSpc>
                <a:spcPct val="150000"/>
              </a:lnSpc>
            </a:pP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解得，</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n=8</a:t>
            </a:r>
          </a:p>
          <a:p>
            <a:pPr indent="457200">
              <a:lnSpc>
                <a:spcPct val="150000"/>
              </a:lnSpc>
            </a:pP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对角线的条数</a:t>
            </a:r>
            <a:r>
              <a:rPr lang="zh-CN" altLang="en-US" sz="17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7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n-3</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7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8</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8-3</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=20</a:t>
            </a:r>
          </a:p>
          <a:p>
            <a:pPr indent="457200">
              <a:lnSpc>
                <a:spcPct val="150000"/>
              </a:lnSpc>
            </a:pP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因此，这个多边形是</a:t>
            </a:r>
            <a:r>
              <a:rPr lang="zh-CN" altLang="en-US" sz="17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八边形</a:t>
            </a:r>
            <a:r>
              <a:rPr lang="en-US" altLang="zh-CN" sz="17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7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对角线</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有</a:t>
            </a:r>
            <a:r>
              <a:rPr lang="en-US" altLang="zh-CN"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20</a:t>
            </a:r>
            <a:r>
              <a:rPr lang="zh-CN" altLang="en-US" sz="17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条</a:t>
            </a:r>
          </a:p>
        </p:txBody>
      </p:sp>
      <p:graphicFrame>
        <p:nvGraphicFramePr>
          <p:cNvPr id="8" name="对象 7"/>
          <p:cNvGraphicFramePr>
            <a:graphicFrameLocks noChangeAspect="1"/>
          </p:cNvGraphicFramePr>
          <p:nvPr/>
        </p:nvGraphicFramePr>
        <p:xfrm>
          <a:off x="3581400" y="3289879"/>
          <a:ext cx="196850" cy="501073"/>
        </p:xfrm>
        <a:graphic>
          <a:graphicData uri="http://schemas.openxmlformats.org/presentationml/2006/ole">
            <mc:AlternateContent xmlns:mc="http://schemas.openxmlformats.org/markup-compatibility/2006">
              <mc:Choice xmlns:v="urn:schemas-microsoft-com:vml" Requires="v">
                <p:oleObj spid="_x0000_s7182" name="Equation" r:id="rId8" imgW="3352800" imgH="8534400" progId="Equation.DSMT4">
                  <p:embed/>
                </p:oleObj>
              </mc:Choice>
              <mc:Fallback>
                <p:oleObj name="Equation" r:id="rId8" imgW="3352800" imgH="8534400" progId="Equation.DSMT4">
                  <p:embed/>
                  <p:pic>
                    <p:nvPicPr>
                      <p:cNvPr id="0" name="图片 7173"/>
                      <p:cNvPicPr/>
                      <p:nvPr/>
                    </p:nvPicPr>
                    <p:blipFill>
                      <a:blip r:embed="rId9"/>
                      <a:stretch>
                        <a:fillRect/>
                      </a:stretch>
                    </p:blipFill>
                    <p:spPr>
                      <a:xfrm>
                        <a:off x="3581400" y="3289879"/>
                        <a:ext cx="196850" cy="501073"/>
                      </a:xfrm>
                      <a:prstGeom prst="rect">
                        <a:avLst/>
                      </a:prstGeom>
                    </p:spPr>
                  </p:pic>
                </p:oleObj>
              </mc:Fallback>
            </mc:AlternateContent>
          </a:graphicData>
        </a:graphic>
      </p:graphicFrame>
      <p:graphicFrame>
        <p:nvGraphicFramePr>
          <p:cNvPr id="9" name="对象 8"/>
          <p:cNvGraphicFramePr>
            <a:graphicFrameLocks noChangeAspect="1"/>
          </p:cNvGraphicFramePr>
          <p:nvPr/>
        </p:nvGraphicFramePr>
        <p:xfrm>
          <a:off x="2438400" y="3231853"/>
          <a:ext cx="196850" cy="501073"/>
        </p:xfrm>
        <a:graphic>
          <a:graphicData uri="http://schemas.openxmlformats.org/presentationml/2006/ole">
            <mc:AlternateContent xmlns:mc="http://schemas.openxmlformats.org/markup-compatibility/2006">
              <mc:Choice xmlns:v="urn:schemas-microsoft-com:vml" Requires="v">
                <p:oleObj spid="_x0000_s7183" name="Equation" r:id="rId10" imgW="3352800" imgH="8534400" progId="Equation.DSMT4">
                  <p:embed/>
                </p:oleObj>
              </mc:Choice>
              <mc:Fallback>
                <p:oleObj name="Equation" r:id="rId10" imgW="3352800" imgH="8534400" progId="Equation.DSMT4">
                  <p:embed/>
                  <p:pic>
                    <p:nvPicPr>
                      <p:cNvPr id="0" name="图片 7174"/>
                      <p:cNvPicPr/>
                      <p:nvPr/>
                    </p:nvPicPr>
                    <p:blipFill>
                      <a:blip r:embed="rId9"/>
                      <a:stretch>
                        <a:fillRect/>
                      </a:stretch>
                    </p:blipFill>
                    <p:spPr>
                      <a:xfrm>
                        <a:off x="2438400" y="3231853"/>
                        <a:ext cx="196850" cy="501073"/>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down)">
                                      <p:cBhvr>
                                        <p:cTn id="7" dur="500"/>
                                        <p:tgtEl>
                                          <p:spTgt spid="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wipe(down)">
                                      <p:cBhvr>
                                        <p:cTn id="12" dur="500"/>
                                        <p:tgtEl>
                                          <p:spTgt spid="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wipe(down)">
                                      <p:cBhvr>
                                        <p:cTn id="17" dur="500"/>
                                        <p:tgtEl>
                                          <p:spTgt spid="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wipe(down)">
                                      <p:cBhvr>
                                        <p:cTn id="22" dur="500"/>
                                        <p:tgtEl>
                                          <p:spTgt spid="7">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par>
                                <p:cTn id="26" presetID="22" presetClass="entr" presetSubtype="4" fill="hold"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wipe(down)">
                                      <p:cBhvr>
                                        <p:cTn id="33"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381004" y="638237"/>
            <a:ext cx="8652645" cy="4524315"/>
          </a:xfrm>
          <a:prstGeom prst="rect">
            <a:avLst/>
          </a:prstGeom>
          <a:noFill/>
        </p:spPr>
        <p:txBody>
          <a:bodyPr wrap="square" rtlCol="0">
            <a:spAutoFit/>
          </a:bodyPr>
          <a:lstStyle/>
          <a:p>
            <a:pPr indent="457200">
              <a:lnSpc>
                <a:spcPct val="150000"/>
              </a:lnSpc>
            </a:pPr>
            <a:r>
              <a:rPr lang="zh-CN" altLang="en-US" sz="1600" dirty="0" smtClean="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sz="1600"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：如图，四边形</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ABCD</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中，∠</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B=∠D=90°</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AE</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平分∠</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BAD</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，若</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AE∥CF</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BCF=60°</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，请你求出∠</a:t>
            </a:r>
            <a:r>
              <a:rPr lang="en-US" altLang="zh-CN" sz="1600" dirty="0">
                <a:latin typeface="Times New Roman" panose="02020603050405020304" pitchFamily="18" charset="0"/>
                <a:ea typeface="微软雅黑" panose="020B0503020204020204" pitchFamily="34" charset="-122"/>
                <a:cs typeface="Times New Roman" panose="02020603050405020304" pitchFamily="18" charset="0"/>
              </a:rPr>
              <a:t>DCF</a:t>
            </a: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的度数．并说明你的理由．</a:t>
            </a:r>
          </a:p>
          <a:p>
            <a:pPr indent="457200">
              <a:lnSpc>
                <a:spcPct val="150000"/>
              </a:lnSpc>
            </a:pPr>
            <a:r>
              <a:rPr lang="zh-CN" altLang="en-US" sz="1600"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DCF=60°</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，理由如下</a:t>
            </a:r>
            <a:r>
              <a:rPr lang="zh-CN" altLang="en-US"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：如</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图，∵∠</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 =90°</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∴∠1+∠BCF=90°</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∵∠BCF=60</a:t>
            </a:r>
            <a:r>
              <a:rPr lang="en-US" altLang="zh-CN"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1=30°</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a:t>
            </a:r>
            <a:r>
              <a:rPr lang="en-US" altLang="zh-CN"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CF</a:t>
            </a:r>
            <a:r>
              <a:rPr lang="zh-CN" altLang="en-US"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2=∠1=30°</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a:t>
            </a: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平分∠</a:t>
            </a:r>
            <a:r>
              <a:rPr lang="en-US" altLang="zh-CN"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BAD   ∴∠</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3=∠2=30°</a:t>
            </a:r>
          </a:p>
          <a:p>
            <a:pPr indent="457200">
              <a:lnSpc>
                <a:spcPct val="150000"/>
              </a:lnSpc>
            </a:pPr>
            <a:r>
              <a:rPr lang="zh-CN" altLang="en-US"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又∵∠</a:t>
            </a: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D=90°</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∴∠3+∠4=90°</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∴∠4=60°</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∵AE∥CF</a:t>
            </a:r>
          </a:p>
          <a:p>
            <a:pPr indent="457200">
              <a:lnSpc>
                <a:spcPct val="150000"/>
              </a:lnSpc>
            </a:pPr>
            <a:r>
              <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∴∠DCF=∠4=60°</a:t>
            </a:r>
            <a:r>
              <a:rPr lang="zh-CN" altLang="en-US" sz="16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sz="1600"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7"/>
          <a:stretch>
            <a:fillRect/>
          </a:stretch>
        </p:blipFill>
        <p:spPr>
          <a:xfrm>
            <a:off x="6822103" y="1132324"/>
            <a:ext cx="1285714" cy="1085714"/>
          </a:xfrm>
          <a:prstGeom prst="rect">
            <a:avLst/>
          </a:prstGeom>
        </p:spPr>
      </p:pic>
      <p:pic>
        <p:nvPicPr>
          <p:cNvPr id="9" name="图片 8"/>
          <p:cNvPicPr>
            <a:picLocks noChangeAspect="1"/>
          </p:cNvPicPr>
          <p:nvPr/>
        </p:nvPicPr>
        <p:blipFill>
          <a:blip r:embed="rId8"/>
          <a:stretch>
            <a:fillRect/>
          </a:stretch>
        </p:blipFill>
        <p:spPr>
          <a:xfrm>
            <a:off x="5562600" y="2218036"/>
            <a:ext cx="1285714" cy="108571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500"/>
                                        <p:tgtEl>
                                          <p:spTgt spid="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wipe(left)">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wipe(left)">
                                      <p:cBhvr>
                                        <p:cTn id="21" dur="500"/>
                                        <p:tgtEl>
                                          <p:spTgt spid="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wipe(left)">
                                      <p:cBhvr>
                                        <p:cTn id="26" dur="500"/>
                                        <p:tgtEl>
                                          <p:spTgt spid="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wipe(left)">
                                      <p:cBhvr>
                                        <p:cTn id="31" dur="500"/>
                                        <p:tgtEl>
                                          <p:spTgt spid="7">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Effect transition="in" filter="wipe(left)">
                                      <p:cBhvr>
                                        <p:cTn id="36" dur="500"/>
                                        <p:tgtEl>
                                          <p:spTgt spid="7">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7">
                                            <p:txEl>
                                              <p:pRg st="7" end="7"/>
                                            </p:txEl>
                                          </p:spTgt>
                                        </p:tgtEl>
                                        <p:attrNameLst>
                                          <p:attrName>style.visibility</p:attrName>
                                        </p:attrNameLst>
                                      </p:cBhvr>
                                      <p:to>
                                        <p:strVal val="visible"/>
                                      </p:to>
                                    </p:set>
                                    <p:animEffect transition="in" filter="wipe(left)">
                                      <p:cBhvr>
                                        <p:cTn id="41" dur="500"/>
                                        <p:tgtEl>
                                          <p:spTgt spid="7">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7">
                                            <p:txEl>
                                              <p:pRg st="8" end="8"/>
                                            </p:txEl>
                                          </p:spTgt>
                                        </p:tgtEl>
                                        <p:attrNameLst>
                                          <p:attrName>style.visibility</p:attrName>
                                        </p:attrNameLst>
                                      </p:cBhvr>
                                      <p:to>
                                        <p:strVal val="visible"/>
                                      </p:to>
                                    </p:set>
                                    <p:animEffect transition="in" filter="wipe(left)">
                                      <p:cBhvr>
                                        <p:cTn id="46" dur="500"/>
                                        <p:tgtEl>
                                          <p:spTgt spid="7">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7">
                                            <p:txEl>
                                              <p:pRg st="9" end="9"/>
                                            </p:txEl>
                                          </p:spTgt>
                                        </p:tgtEl>
                                        <p:attrNameLst>
                                          <p:attrName>style.visibility</p:attrName>
                                        </p:attrNameLst>
                                      </p:cBhvr>
                                      <p:to>
                                        <p:strVal val="visible"/>
                                      </p:to>
                                    </p:set>
                                    <p:animEffect transition="in" filter="wipe(left)">
                                      <p:cBhvr>
                                        <p:cTn id="51" dur="500"/>
                                        <p:tgtEl>
                                          <p:spTgt spid="7">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7">
                                            <p:txEl>
                                              <p:pRg st="10" end="10"/>
                                            </p:txEl>
                                          </p:spTgt>
                                        </p:tgtEl>
                                        <p:attrNameLst>
                                          <p:attrName>style.visibility</p:attrName>
                                        </p:attrNameLst>
                                      </p:cBhvr>
                                      <p:to>
                                        <p:strVal val="visible"/>
                                      </p:to>
                                    </p:set>
                                    <p:animEffect transition="in" filter="wipe(left)">
                                      <p:cBhvr>
                                        <p:cTn id="56"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PA_文本框 5"/>
          <p:cNvSpPr txBox="1"/>
          <p:nvPr>
            <p:custDataLst>
              <p:tags r:id="rId2"/>
            </p:custDataLst>
          </p:nvPr>
        </p:nvSpPr>
        <p:spPr>
          <a:xfrm>
            <a:off x="228600" y="942531"/>
            <a:ext cx="8763000" cy="3000821"/>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一</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个多边形截去一个角后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形成的另一个多边形的内角和是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1 620°,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则原来多边形的边数是多少？</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解：设新形成的多边形的边数为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则有</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(n-2)×180=1 620,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解得</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n=11.</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若只截去多边形的一个顶点</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则</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新多边形会多出一个顶点</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此时原多边形是十边形</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若</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截到两个顶点</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则边数未变</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此时原多边形为十一边形</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若</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截到三个顶点</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则少了一个顶点</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此时原多边形为十二边形</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综</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上可知</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原多边形的边数可以为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或</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11</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或</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12.</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iterate type="lt">
                                    <p:tmPct val="10000"/>
                                  </p:iterate>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iterate type="lt">
                                    <p:tmPct val="10000"/>
                                  </p:iterate>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iterate type="lt">
                                    <p:tmPct val="10000"/>
                                  </p:iterate>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iterate type="lt">
                                    <p:tmPct val="10000"/>
                                  </p:iterate>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iterate type="lt">
                                    <p:tmPct val="10000"/>
                                  </p:iterate>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left)">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586144" y="741224"/>
            <a:ext cx="6424256" cy="1754326"/>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如图所示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根据图中的对话回答问题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内角和为</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2015</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小明为什么说不可能</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小华求的是几边形的内角和</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错把外角当内角的那个外角的度数你能求出来吗</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7"/>
          <a:stretch>
            <a:fillRect/>
          </a:stretch>
        </p:blipFill>
        <p:spPr>
          <a:xfrm>
            <a:off x="1642705" y="2647952"/>
            <a:ext cx="4766750" cy="1563123"/>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239961" y="895352"/>
            <a:ext cx="5128856" cy="2169825"/>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如图所示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根据图中的对话回答问题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边形的内角和是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∴内角和一定是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的倍数．</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2 014÷180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11…35</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∴内角和为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2 014°</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不可能</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7" cstate="email"/>
          <a:stretch>
            <a:fillRect/>
          </a:stretch>
        </p:blipFill>
        <p:spPr>
          <a:xfrm>
            <a:off x="5105400" y="1200150"/>
            <a:ext cx="3647437" cy="119404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274417" y="873534"/>
            <a:ext cx="8634056" cy="2585323"/>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如图所示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根据图中的对话回答问题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依题意</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有</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2015°</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2014°</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解得</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x</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14</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因而多边形的边数是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13. </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故小华求的是十三边形的内角和． </a:t>
            </a:r>
          </a:p>
        </p:txBody>
      </p:sp>
      <p:pic>
        <p:nvPicPr>
          <p:cNvPr id="8" name="图片 7"/>
          <p:cNvPicPr>
            <a:picLocks noChangeAspect="1"/>
          </p:cNvPicPr>
          <p:nvPr/>
        </p:nvPicPr>
        <p:blipFill>
          <a:blip r:embed="rId7" cstate="email"/>
          <a:stretch>
            <a:fillRect/>
          </a:stretch>
        </p:blipFill>
        <p:spPr>
          <a:xfrm>
            <a:off x="5232545" y="873534"/>
            <a:ext cx="3647437" cy="119404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wipe(down)">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wipe(down)">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wipe(down)">
                                      <p:cBhvr>
                                        <p:cTn id="1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强化训练</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281344" y="713931"/>
            <a:ext cx="5890856" cy="3000821"/>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如图所示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根据图中的对话回答问题</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十三边形的内角和是</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1 980°</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2015</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1 980°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35°</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因此这个外角的度数为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35</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7" name="图片 6"/>
          <p:cNvPicPr>
            <a:picLocks noChangeAspect="1"/>
          </p:cNvPicPr>
          <p:nvPr/>
        </p:nvPicPr>
        <p:blipFill>
          <a:blip r:embed="rId7" cstate="email"/>
          <a:stretch>
            <a:fillRect/>
          </a:stretch>
        </p:blipFill>
        <p:spPr>
          <a:xfrm>
            <a:off x="4953004" y="971550"/>
            <a:ext cx="3647437" cy="119404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wipe(left)">
                                      <p:cBhvr>
                                        <p:cTn id="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5"/>
          <p:cNvGrpSpPr/>
          <p:nvPr/>
        </p:nvGrpSpPr>
        <p:grpSpPr bwMode="auto">
          <a:xfrm>
            <a:off x="274421" y="122842"/>
            <a:ext cx="2137227" cy="515210"/>
            <a:chOff x="445652" y="218396"/>
            <a:chExt cx="2136260" cy="518604"/>
          </a:xfrm>
        </p:grpSpPr>
        <p:sp>
          <p:nvSpPr>
            <p:cNvPr id="10"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a:latin typeface="Times New Roman" panose="02020603050405020304"/>
                  <a:ea typeface="微软雅黑" panose="020B0503020204020204" pitchFamily="34" charset="-122"/>
                </a:rPr>
                <a:t>学习</a:t>
              </a:r>
              <a:r>
                <a:rPr lang="zh-CN" altLang="en-US" sz="2400" b="1" kern="0" dirty="0" smtClean="0">
                  <a:latin typeface="Times New Roman" panose="02020603050405020304"/>
                  <a:ea typeface="微软雅黑" panose="020B0503020204020204" pitchFamily="34" charset="-122"/>
                </a:rPr>
                <a:t>目标</a:t>
              </a:r>
              <a:endParaRPr lang="en-US" altLang="zh-CN" sz="2400" b="1" kern="0" dirty="0">
                <a:latin typeface="Times New Roman" panose="02020603050405020304"/>
                <a:ea typeface="微软雅黑" panose="020B0503020204020204" pitchFamily="34" charset="-122"/>
              </a:endParaRPr>
            </a:p>
          </p:txBody>
        </p:sp>
        <p:cxnSp>
          <p:nvCxnSpPr>
            <p:cNvPr id="11" name="直接连接符 9"/>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12" name="Picture 3" descr="E:\英语高清课\晏博深\ppt资料收集\ppt素材\本子和笔副本.png"/>
            <p:cNvPicPr>
              <a:picLocks noChangeAspect="1" noChangeArrowheads="1"/>
            </p:cNvPicPr>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矩形 16"/>
          <p:cNvSpPr/>
          <p:nvPr/>
        </p:nvSpPr>
        <p:spPr>
          <a:xfrm>
            <a:off x="1357790" y="1306686"/>
            <a:ext cx="5384196" cy="6927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0" name="PA_矩形 6"/>
          <p:cNvSpPr/>
          <p:nvPr>
            <p:custDataLst>
              <p:tags r:id="rId1"/>
            </p:custDataLst>
          </p:nvPr>
        </p:nvSpPr>
        <p:spPr>
          <a:xfrm>
            <a:off x="1505095" y="2782795"/>
            <a:ext cx="5236893" cy="779557"/>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indent="457200">
              <a:lnSpc>
                <a:spcPct val="150000"/>
              </a:lnSpc>
              <a:defRPr/>
            </a:pPr>
            <a:endParaRPr lang="zh-CN" altLang="en-US" dirty="0">
              <a:ln>
                <a:solidFill>
                  <a:srgbClr val="FFC000"/>
                </a:solidFill>
              </a:ln>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1" name="燕尾形箭头 20"/>
          <p:cNvSpPr/>
          <p:nvPr>
            <p:custDataLst>
              <p:tags r:id="rId2"/>
            </p:custDataLst>
          </p:nvPr>
        </p:nvSpPr>
        <p:spPr>
          <a:xfrm rot="5400000" flipV="1">
            <a:off x="-356483" y="2221435"/>
            <a:ext cx="3643716" cy="771525"/>
          </a:xfrm>
          <a:prstGeom prst="notchedRightArrow">
            <a:avLst>
              <a:gd name="adj1" fmla="val 50000"/>
              <a:gd name="adj2" fmla="val 43193"/>
            </a:avLst>
          </a:prstGeom>
          <a:solidFill>
            <a:srgbClr val="EAEAE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350" dirty="0"/>
          </a:p>
        </p:txBody>
      </p:sp>
      <p:sp>
        <p:nvSpPr>
          <p:cNvPr id="22" name="圆角矩形 21"/>
          <p:cNvSpPr/>
          <p:nvPr>
            <p:custDataLst>
              <p:tags r:id="rId3"/>
            </p:custDataLst>
          </p:nvPr>
        </p:nvSpPr>
        <p:spPr bwMode="auto">
          <a:xfrm>
            <a:off x="1066800" y="1384492"/>
            <a:ext cx="642942" cy="637824"/>
          </a:xfrm>
          <a:prstGeom prst="roundRect">
            <a:avLst>
              <a:gd name="adj" fmla="val 50000"/>
            </a:avLst>
          </a:prstGeom>
          <a:solidFill>
            <a:srgbClr val="FFC000"/>
          </a:solidFill>
          <a:ln w="34925">
            <a:solidFill>
              <a:srgbClr val="FFFFFF"/>
            </a:solidFill>
          </a:ln>
          <a:effectLst/>
          <a:scene3d>
            <a:camera prst="orthographicFront"/>
            <a:lightRig rig="threePt" dir="t"/>
          </a:scene3d>
          <a:sp3d extrusionH="349250" prstMaterial="metal">
            <a:bevelB w="88900" h="196850"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1</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3" name="圆角矩形 22"/>
          <p:cNvSpPr/>
          <p:nvPr>
            <p:custDataLst>
              <p:tags r:id="rId4"/>
            </p:custDataLst>
          </p:nvPr>
        </p:nvSpPr>
        <p:spPr bwMode="auto">
          <a:xfrm>
            <a:off x="1107169" y="2890945"/>
            <a:ext cx="642938" cy="637820"/>
          </a:xfrm>
          <a:prstGeom prst="roundRect">
            <a:avLst>
              <a:gd name="adj" fmla="val 50000"/>
            </a:avLst>
          </a:prstGeom>
          <a:solidFill>
            <a:srgbClr val="92D050"/>
          </a:solidFill>
          <a:ln w="34925">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lnSpc>
                <a:spcPct val="150000"/>
              </a:lnSpc>
              <a:spcBef>
                <a:spcPts val="0"/>
              </a:spcBef>
              <a:spcAft>
                <a:spcPts val="0"/>
              </a:spcAft>
              <a:defRPr/>
            </a:pPr>
            <a:r>
              <a:rPr lang="en-US" altLang="zh-CN"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rPr>
              <a:t>2</a:t>
            </a:r>
            <a:endParaRPr lang="zh-CN" altLang="en-US" sz="2400" dirty="0">
              <a:solidFill>
                <a:schemeClr val="tx1"/>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4" name="文本框 23"/>
          <p:cNvSpPr txBox="1"/>
          <p:nvPr/>
        </p:nvSpPr>
        <p:spPr>
          <a:xfrm>
            <a:off x="1229710" y="1425933"/>
            <a:ext cx="5018690"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理解和掌握多边形外角和定理的推导过程</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25" name="文本框 24"/>
          <p:cNvSpPr txBox="1"/>
          <p:nvPr/>
        </p:nvSpPr>
        <p:spPr>
          <a:xfrm>
            <a:off x="1219204" y="2918657"/>
            <a:ext cx="5522785" cy="507831"/>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能进行多边形内角和、外角和定理的综合运用</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endParaRPr lang="zh-CN" altLang="en-US"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iterate type="lt">
                                    <p:tmPct val="10000"/>
                                  </p:iterate>
                                  <p:childTnLst>
                                    <p:set>
                                      <p:cBhvr>
                                        <p:cTn id="6" dur="1" fill="hold">
                                          <p:stCondLst>
                                            <p:cond delay="0"/>
                                          </p:stCondLst>
                                        </p:cTn>
                                        <p:tgtEl>
                                          <p:spTgt spid="24"/>
                                        </p:tgtEl>
                                        <p:attrNameLst>
                                          <p:attrName>style.visibility</p:attrName>
                                        </p:attrNameLst>
                                      </p:cBhvr>
                                      <p:to>
                                        <p:strVal val="visible"/>
                                      </p:to>
                                    </p:set>
                                    <p:animEffect transition="in" filter="wipe(down)">
                                      <p:cBhvr>
                                        <p:cTn id="7" dur="250"/>
                                        <p:tgtEl>
                                          <p:spTgt spid="24"/>
                                        </p:tgtEl>
                                      </p:cBhvr>
                                    </p:animEffect>
                                  </p:childTnLst>
                                </p:cTn>
                              </p:par>
                            </p:childTnLst>
                          </p:cTn>
                        </p:par>
                        <p:par>
                          <p:cTn id="8" fill="hold">
                            <p:stCondLst>
                              <p:cond delay="0"/>
                            </p:stCondLst>
                            <p:childTnLst>
                              <p:par>
                                <p:cTn id="9" presetID="22" presetClass="entr" presetSubtype="4" fill="hold" grpId="0" nodeType="afterEffect">
                                  <p:stCondLst>
                                    <p:cond delay="0"/>
                                  </p:stCondLst>
                                  <p:iterate type="lt">
                                    <p:tmPct val="10000"/>
                                  </p:iterate>
                                  <p:childTnLst>
                                    <p:set>
                                      <p:cBhvr>
                                        <p:cTn id="10" dur="1" fill="hold">
                                          <p:stCondLst>
                                            <p:cond delay="0"/>
                                          </p:stCondLst>
                                        </p:cTn>
                                        <p:tgtEl>
                                          <p:spTgt spid="25"/>
                                        </p:tgtEl>
                                        <p:attrNameLst>
                                          <p:attrName>style.visibility</p:attrName>
                                        </p:attrNameLst>
                                      </p:cBhvr>
                                      <p:to>
                                        <p:strVal val="visible"/>
                                      </p:to>
                                    </p:set>
                                    <p:animEffect transition="in" filter="wipe(down)">
                                      <p:cBhvr>
                                        <p:cTn id="11" dur="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95987" y="831830"/>
            <a:ext cx="8390817" cy="3416320"/>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．将一长方形纸片沿一条直线剪成两个多边形，那么这两个多边形的内角和之和不可能是</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360°              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540°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720°               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900°</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．一个正多边形的外角与它相邻的内角之比为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，那么这个多边形的边数为</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8                  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9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10                  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12</a:t>
            </a:r>
          </a:p>
        </p:txBody>
      </p:sp>
      <p:grpSp>
        <p:nvGrpSpPr>
          <p:cNvPr id="3" name="PA_组合 5"/>
          <p:cNvGrpSpPr/>
          <p:nvPr>
            <p:custDataLst>
              <p:tags r:id="rId1"/>
            </p:custDataLst>
          </p:nvPr>
        </p:nvGrpSpPr>
        <p:grpSpPr bwMode="auto">
          <a:xfrm>
            <a:off x="274421" y="122842"/>
            <a:ext cx="2137227" cy="515210"/>
            <a:chOff x="445652" y="218396"/>
            <a:chExt cx="2136260" cy="518604"/>
          </a:xfrm>
        </p:grpSpPr>
        <p:sp>
          <p:nvSpPr>
            <p:cNvPr id="4"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5"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文本框 7"/>
          <p:cNvSpPr txBox="1"/>
          <p:nvPr/>
        </p:nvSpPr>
        <p:spPr>
          <a:xfrm>
            <a:off x="1828800" y="1270161"/>
            <a:ext cx="762000" cy="507831"/>
          </a:xfrm>
          <a:prstGeom prst="rect">
            <a:avLst/>
          </a:prstGeom>
          <a:noFill/>
        </p:spPr>
        <p:txBody>
          <a:bodyPr wrap="squar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文本框 8"/>
          <p:cNvSpPr txBox="1"/>
          <p:nvPr/>
        </p:nvSpPr>
        <p:spPr>
          <a:xfrm>
            <a:off x="698613" y="2902121"/>
            <a:ext cx="762000" cy="507831"/>
          </a:xfrm>
          <a:prstGeom prst="rect">
            <a:avLst/>
          </a:prstGeom>
          <a:noFill/>
        </p:spPr>
        <p:txBody>
          <a:bodyPr wrap="squar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281344" y="675983"/>
            <a:ext cx="8634056" cy="3416320"/>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一个多边形除一个内角外其余内角的和为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1 510°,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则这个多边形对角线的条数是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err="1" smtClean="0">
                <a:latin typeface="Times New Roman" panose="02020603050405020304" pitchFamily="18" charset="0"/>
                <a:ea typeface="微软雅黑" panose="020B0503020204020204" pitchFamily="34" charset="-122"/>
                <a:cs typeface="Times New Roman" panose="02020603050405020304" pitchFamily="18" charset="0"/>
              </a:rPr>
              <a:t>A.27</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B.35	C.44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D.54</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某花园内有一块四边形的空地如图所示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为了美化环境</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现计划在以四边形各顶点为圆心</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 m</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长为半径的扇形区域</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阴影部分</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种上花草</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种上花草的扇形区域总面积是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A.6π m²	B.5π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m²</a:t>
            </a: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C.4π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m²	D.3π m²</a:t>
            </a:r>
          </a:p>
        </p:txBody>
      </p:sp>
      <p:sp>
        <p:nvSpPr>
          <p:cNvPr id="8" name="文本框 7"/>
          <p:cNvSpPr txBox="1"/>
          <p:nvPr/>
        </p:nvSpPr>
        <p:spPr>
          <a:xfrm>
            <a:off x="491355" y="1123952"/>
            <a:ext cx="762000" cy="507831"/>
          </a:xfrm>
          <a:prstGeom prst="rect">
            <a:avLst/>
          </a:prstGeom>
          <a:noFill/>
        </p:spPr>
        <p:txBody>
          <a:bodyPr wrap="squar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9" name="图片 8"/>
          <p:cNvPicPr>
            <a:picLocks noChangeAspect="1"/>
          </p:cNvPicPr>
          <p:nvPr/>
        </p:nvPicPr>
        <p:blipFill rotWithShape="1">
          <a:blip r:embed="rId7" cstate="email"/>
          <a:srcRect r="82312"/>
          <a:stretch>
            <a:fillRect/>
          </a:stretch>
        </p:blipFill>
        <p:spPr>
          <a:xfrm>
            <a:off x="5257800" y="2800350"/>
            <a:ext cx="2057400" cy="1958866"/>
          </a:xfrm>
          <a:prstGeom prst="rect">
            <a:avLst/>
          </a:prstGeom>
        </p:spPr>
      </p:pic>
      <p:sp>
        <p:nvSpPr>
          <p:cNvPr id="10" name="文本框 9"/>
          <p:cNvSpPr txBox="1"/>
          <p:nvPr/>
        </p:nvSpPr>
        <p:spPr>
          <a:xfrm>
            <a:off x="491355" y="2749721"/>
            <a:ext cx="762000" cy="507831"/>
          </a:xfrm>
          <a:prstGeom prst="rect">
            <a:avLst/>
          </a:prstGeom>
          <a:noFill/>
        </p:spPr>
        <p:txBody>
          <a:bodyPr wrap="square" rtlCol="0">
            <a:spAutoFit/>
          </a:bodyPr>
          <a:lstStyle/>
          <a:p>
            <a:pP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2"/>
            </p:custDataLst>
          </p:nvPr>
        </p:nvGrpSpPr>
        <p:grpSpPr bwMode="auto">
          <a:xfrm>
            <a:off x="274421" y="122842"/>
            <a:ext cx="2137227" cy="515210"/>
            <a:chOff x="445652" y="218396"/>
            <a:chExt cx="2136260" cy="518604"/>
          </a:xfrm>
        </p:grpSpPr>
        <p:sp>
          <p:nvSpPr>
            <p:cNvPr id="3" name="PA_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随堂检测</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文本框 6"/>
          <p:cNvSpPr txBox="1"/>
          <p:nvPr/>
        </p:nvSpPr>
        <p:spPr>
          <a:xfrm>
            <a:off x="381000" y="971552"/>
            <a:ext cx="8458200" cy="3000821"/>
          </a:xfrm>
          <a:prstGeom prst="rect">
            <a:avLst/>
          </a:prstGeom>
          <a:noFill/>
        </p:spPr>
        <p:txBody>
          <a:bodyPr wrap="square" rtlCol="0">
            <a:spAutoFit/>
          </a:bodyPr>
          <a:lstStyle/>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5.</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已知</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一个多边形的内角和与外角和的比是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求这个多边形对角线的条数</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解：设</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这个多边形的边数为</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由题意得</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(n-2)•180°=360°×2,</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解得</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n=6,</a:t>
            </a:r>
          </a:p>
          <a:p>
            <a:pPr indent="457200">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n-3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所以这个多边形对角线的条数为 </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9</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p:txBody>
      </p:sp>
      <p:graphicFrame>
        <p:nvGraphicFramePr>
          <p:cNvPr id="8" name="对象 7"/>
          <p:cNvGraphicFramePr>
            <a:graphicFrameLocks noChangeAspect="1"/>
          </p:cNvGraphicFramePr>
          <p:nvPr/>
        </p:nvGraphicFramePr>
        <p:xfrm>
          <a:off x="836394" y="2647952"/>
          <a:ext cx="196850" cy="501073"/>
        </p:xfrm>
        <a:graphic>
          <a:graphicData uri="http://schemas.openxmlformats.org/presentationml/2006/ole">
            <mc:AlternateContent xmlns:mc="http://schemas.openxmlformats.org/markup-compatibility/2006">
              <mc:Choice xmlns:v="urn:schemas-microsoft-com:vml" Requires="v">
                <p:oleObj spid="_x0000_s8201" name="Equation" r:id="rId8" imgW="3352800" imgH="8534400" progId="Equation.DSMT4">
                  <p:embed/>
                </p:oleObj>
              </mc:Choice>
              <mc:Fallback>
                <p:oleObj name="Equation" r:id="rId8" imgW="3352800" imgH="8534400" progId="Equation.DSMT4">
                  <p:embed/>
                  <p:pic>
                    <p:nvPicPr>
                      <p:cNvPr id="0" name="图片 8195"/>
                      <p:cNvPicPr/>
                      <p:nvPr/>
                    </p:nvPicPr>
                    <p:blipFill>
                      <a:blip r:embed="rId9"/>
                      <a:stretch>
                        <a:fillRect/>
                      </a:stretch>
                    </p:blipFill>
                    <p:spPr>
                      <a:xfrm>
                        <a:off x="836394" y="2647952"/>
                        <a:ext cx="196850" cy="501073"/>
                      </a:xfrm>
                      <a:prstGeom prst="rect">
                        <a:avLst/>
                      </a:prstGeom>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down)">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down)">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down)">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down)">
                                      <p:cBhvr>
                                        <p:cTn id="22" dur="500"/>
                                        <p:tgtEl>
                                          <p:spTgt spid="7">
                                            <p:txEl>
                                              <p:pRg st="4" end="4"/>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wipe(down)">
                                      <p:cBhvr>
                                        <p:cTn id="30" dur="500"/>
                                        <p:tgtEl>
                                          <p:spTgt spid="7">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wipe(down)">
                                      <p:cBhvr>
                                        <p:cTn id="35"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_组合 5"/>
          <p:cNvGrpSpPr/>
          <p:nvPr>
            <p:custDataLst>
              <p:tags r:id="rId1"/>
            </p:custDataLst>
          </p:nvPr>
        </p:nvGrpSpPr>
        <p:grpSpPr bwMode="auto">
          <a:xfrm>
            <a:off x="274421" y="122842"/>
            <a:ext cx="2137227" cy="515210"/>
            <a:chOff x="445652" y="218396"/>
            <a:chExt cx="2136260" cy="518604"/>
          </a:xfrm>
        </p:grpSpPr>
        <p:sp>
          <p:nvSpPr>
            <p:cNvPr id="3" name="PA_文本框 2"/>
            <p:cNvSpPr txBox="1"/>
            <p:nvPr>
              <p:custDataLst>
                <p:tags r:id="rId2"/>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课堂小结</a:t>
              </a:r>
              <a:endParaRPr lang="en-US" altLang="zh-CN" sz="2400" b="1" kern="0" dirty="0">
                <a:latin typeface="Times New Roman" panose="02020603050405020304"/>
                <a:ea typeface="微软雅黑" panose="020B0503020204020204" pitchFamily="34" charset="-122"/>
              </a:endParaRPr>
            </a:p>
          </p:txBody>
        </p:sp>
        <p:cxnSp>
          <p:nvCxnSpPr>
            <p:cNvPr id="4" name="PA_直接连接符 9"/>
            <p:cNvCxnSpPr>
              <a:cxnSpLocks noChangeShapeType="1"/>
            </p:cNvCxnSpPr>
            <p:nvPr>
              <p:custDataLst>
                <p:tags r:id="rId3"/>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_图片 3" descr="E:\英语高清课\晏博深\ppt资料收集\ppt素材\本子和笔副本.png"/>
            <p:cNvPicPr>
              <a:picLocks noChangeAspect="1" noChangeArrowheads="1"/>
            </p:cNvPicPr>
            <p:nvPr>
              <p:custDataLst>
                <p:tags r:id="rId4"/>
              </p:custDataLst>
            </p:nvPr>
          </p:nvPicPr>
          <p:blipFill>
            <a:blip r:embed="rId6"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文本框 5"/>
          <p:cNvSpPr txBox="1"/>
          <p:nvPr/>
        </p:nvSpPr>
        <p:spPr>
          <a:xfrm>
            <a:off x="457200" y="1011525"/>
            <a:ext cx="8153400" cy="1754326"/>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多边形的内角的一边与另一边的反向延长线所组成的角叫做这个多边形的一个外角</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在多边形的每个顶点处取一个外角，它们的和叫做这个多边形的外角和</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任意多边形的外角和等于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360°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2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iterate type="lt">
                                    <p:tmPct val="10000"/>
                                  </p:iterate>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2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iterate type="lt">
                                    <p:tmPct val="10000"/>
                                  </p:iterate>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25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PA-PA_组合 5"/>
          <p:cNvGrpSpPr/>
          <p:nvPr>
            <p:custDataLst>
              <p:tags r:id="rId2"/>
            </p:custDataLst>
          </p:nvPr>
        </p:nvGrpSpPr>
        <p:grpSpPr bwMode="auto">
          <a:xfrm>
            <a:off x="274421" y="122842"/>
            <a:ext cx="2137227" cy="515210"/>
            <a:chOff x="445652" y="218396"/>
            <a:chExt cx="2136260" cy="518604"/>
          </a:xfrm>
        </p:grpSpPr>
        <p:sp>
          <p:nvSpPr>
            <p:cNvPr id="4" name="PA-文本框 2"/>
            <p:cNvSpPr txBox="1"/>
            <p:nvPr>
              <p:custDataLst>
                <p:tags r:id="rId4"/>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回顾思考</a:t>
              </a:r>
              <a:endParaRPr lang="en-US" altLang="zh-CN" sz="2400" b="1" kern="0" dirty="0">
                <a:latin typeface="Times New Roman" panose="02020603050405020304"/>
                <a:ea typeface="微软雅黑" panose="020B0503020204020204" pitchFamily="34" charset="-122"/>
              </a:endParaRPr>
            </a:p>
          </p:txBody>
        </p:sp>
        <p:cxnSp>
          <p:nvCxnSpPr>
            <p:cNvPr id="5" name="PA-直接连接符 4"/>
            <p:cNvCxnSpPr>
              <a:cxnSpLocks noChangeShapeType="1"/>
            </p:cNvCxnSpPr>
            <p:nvPr>
              <p:custDataLst>
                <p:tags r:id="rId5"/>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6" name="PA-图片 3" descr="E:\英语高清课\晏博深\ppt资料收集\ppt素材\本子和笔副本.png"/>
            <p:cNvPicPr>
              <a:picLocks noChangeAspect="1" noChangeArrowheads="1"/>
            </p:cNvPicPr>
            <p:nvPr>
              <p:custDataLst>
                <p:tags r:id="rId6"/>
              </p:custDataLst>
            </p:nvPr>
          </p:nvPicPr>
          <p:blipFill>
            <a:blip r:embed="rId8"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6"/>
          <p:cNvSpPr txBox="1"/>
          <p:nvPr>
            <p:custDataLst>
              <p:tags r:id="rId3"/>
            </p:custDataLst>
          </p:nvPr>
        </p:nvSpPr>
        <p:spPr>
          <a:xfrm>
            <a:off x="609600" y="819151"/>
            <a:ext cx="4648200" cy="1477328"/>
          </a:xfrm>
          <a:prstGeom prst="rect">
            <a:avLst/>
          </a:prstGeom>
          <a:noFill/>
        </p:spPr>
        <p:txBody>
          <a:bodyPr wrap="square" rtlCol="0">
            <a:spAutoFit/>
          </a:bodyPr>
          <a:lstStyle/>
          <a:p>
            <a:pPr indent="457200">
              <a:lnSpc>
                <a:spcPct val="2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1.n</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边形的内角和等于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180°.</a:t>
            </a:r>
          </a:p>
          <a:p>
            <a:pPr indent="457200">
              <a:lnSpc>
                <a:spcPct val="2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正多边形的每个内角</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等于</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p:txBody>
      </p:sp>
      <p:graphicFrame>
        <p:nvGraphicFramePr>
          <p:cNvPr id="8" name="对象 7"/>
          <p:cNvGraphicFramePr>
            <a:graphicFrameLocks noChangeAspect="1"/>
          </p:cNvGraphicFramePr>
          <p:nvPr/>
        </p:nvGraphicFramePr>
        <p:xfrm>
          <a:off x="4038604" y="1776931"/>
          <a:ext cx="1143245" cy="486728"/>
        </p:xfrm>
        <a:graphic>
          <a:graphicData uri="http://schemas.openxmlformats.org/presentationml/2006/ole">
            <mc:AlternateContent xmlns:mc="http://schemas.openxmlformats.org/markup-compatibility/2006">
              <mc:Choice xmlns:v="urn:schemas-microsoft-com:vml" Requires="v">
                <p:oleObj spid="_x0000_s6153" name="Equation" r:id="rId9" imgW="23164800" imgH="9753600" progId="Equation.DSMT4">
                  <p:embed/>
                </p:oleObj>
              </mc:Choice>
              <mc:Fallback>
                <p:oleObj name="Equation" r:id="rId9" imgW="23164800" imgH="9753600" progId="Equation.DSMT4">
                  <p:embed/>
                  <p:pic>
                    <p:nvPicPr>
                      <p:cNvPr id="0" name="图片 6147"/>
                      <p:cNvPicPr>
                        <a:picLocks noChangeAspect="1" noChangeArrowheads="1"/>
                      </p:cNvPicPr>
                      <p:nvPr/>
                    </p:nvPicPr>
                    <p:blipFill>
                      <a:blip r:embed="rId10"/>
                      <a:srcRect/>
                      <a:stretch>
                        <a:fillRect/>
                      </a:stretch>
                    </p:blipFill>
                    <p:spPr bwMode="auto">
                      <a:xfrm>
                        <a:off x="4038604" y="1776931"/>
                        <a:ext cx="1143245" cy="486728"/>
                      </a:xfrm>
                      <a:prstGeom prst="rect">
                        <a:avLst/>
                      </a:prstGeom>
                      <a:noFill/>
                    </p:spPr>
                  </p:pic>
                </p:oleObj>
              </mc:Fallback>
            </mc:AlternateContent>
          </a:graphicData>
        </a:graphic>
      </p:graphicFrame>
    </p:spTree>
  </p:cSld>
  <p:clrMapOvr>
    <a:masterClrMapping/>
  </p:clrMapOvr>
  <p:transition/>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40000">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14:bounceEnd="40000">
                                          <p:cBhvr additive="base">
                                            <p:cTn id="7" dur="750" fill="hold"/>
                                            <p:tgtEl>
                                              <p:spTgt spid="7">
                                                <p:txEl>
                                                  <p:pRg st="0" end="0"/>
                                                </p:txEl>
                                              </p:spTgt>
                                            </p:tgtEl>
                                            <p:attrNameLst>
                                              <p:attrName>ppt_x</p:attrName>
                                            </p:attrNameLst>
                                          </p:cBhvr>
                                          <p:tavLst>
                                            <p:tav tm="0">
                                              <p:val>
                                                <p:strVal val="#ppt_x-0.2"/>
                                              </p:val>
                                            </p:tav>
                                            <p:tav tm="100000">
                                              <p:val>
                                                <p:strVal val="#ppt_x"/>
                                              </p:val>
                                            </p:tav>
                                          </p:tavLst>
                                        </p:anim>
                                        <p:anim calcmode="lin" valueType="num" p14:bounceEnd="40000">
                                          <p:cBhvr additive="base">
                                            <p:cTn id="8" dur="75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14:presetBounceEnd="40000">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14:bounceEnd="40000">
                                          <p:cBhvr additive="base">
                                            <p:cTn id="13" dur="750" fill="hold"/>
                                            <p:tgtEl>
                                              <p:spTgt spid="7">
                                                <p:txEl>
                                                  <p:pRg st="1" end="1"/>
                                                </p:txEl>
                                              </p:spTgt>
                                            </p:tgtEl>
                                            <p:attrNameLst>
                                              <p:attrName>ppt_x</p:attrName>
                                            </p:attrNameLst>
                                          </p:cBhvr>
                                          <p:tavLst>
                                            <p:tav tm="0">
                                              <p:val>
                                                <p:strVal val="#ppt_x-0.2"/>
                                              </p:val>
                                            </p:tav>
                                            <p:tav tm="100000">
                                              <p:val>
                                                <p:strVal val="#ppt_x"/>
                                              </p:val>
                                            </p:tav>
                                          </p:tavLst>
                                        </p:anim>
                                        <p:anim calcmode="lin" valueType="num" p14:bounceEnd="40000">
                                          <p:cBhvr additive="base">
                                            <p:cTn id="14" dur="75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750" fill="hold"/>
                                            <p:tgtEl>
                                              <p:spTgt spid="7">
                                                <p:txEl>
                                                  <p:pRg st="0" end="0"/>
                                                </p:txEl>
                                              </p:spTgt>
                                            </p:tgtEl>
                                            <p:attrNameLst>
                                              <p:attrName>ppt_x</p:attrName>
                                            </p:attrNameLst>
                                          </p:cBhvr>
                                          <p:tavLst>
                                            <p:tav tm="0">
                                              <p:val>
                                                <p:strVal val="#ppt_x-0.2"/>
                                              </p:val>
                                            </p:tav>
                                            <p:tav tm="100000">
                                              <p:val>
                                                <p:strVal val="#ppt_x"/>
                                              </p:val>
                                            </p:tav>
                                          </p:tavLst>
                                        </p:anim>
                                        <p:anim calcmode="lin" valueType="num">
                                          <p:cBhvr additive="base">
                                            <p:cTn id="8" dur="75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750" fill="hold"/>
                                            <p:tgtEl>
                                              <p:spTgt spid="7">
                                                <p:txEl>
                                                  <p:pRg st="1" end="1"/>
                                                </p:txEl>
                                              </p:spTgt>
                                            </p:tgtEl>
                                            <p:attrNameLst>
                                              <p:attrName>ppt_x</p:attrName>
                                            </p:attrNameLst>
                                          </p:cBhvr>
                                          <p:tavLst>
                                            <p:tav tm="0">
                                              <p:val>
                                                <p:strVal val="#ppt_x-0.2"/>
                                              </p:val>
                                            </p:tav>
                                            <p:tav tm="100000">
                                              <p:val>
                                                <p:strVal val="#ppt_x"/>
                                              </p:val>
                                            </p:tav>
                                          </p:tavLst>
                                        </p:anim>
                                        <p:anim calcmode="lin" valueType="num">
                                          <p:cBhvr additive="base">
                                            <p:cTn id="14" dur="75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_文本框 5"/>
          <p:cNvSpPr txBox="1"/>
          <p:nvPr>
            <p:custDataLst>
              <p:tags r:id="rId1"/>
            </p:custDataLst>
          </p:nvPr>
        </p:nvSpPr>
        <p:spPr>
          <a:xfrm>
            <a:off x="491359" y="1092738"/>
            <a:ext cx="8043045" cy="1754326"/>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多边形的内角的一边与另一边的反向延长线所组成的角叫做这个多边形的一个外角</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在多边形的每个顶点处取一个外角，它们的和叫做这个多边形的外角和</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任意多边形的外角和等于</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360° .</a:t>
            </a:r>
          </a:p>
        </p:txBody>
      </p:sp>
      <p:grpSp>
        <p:nvGrpSpPr>
          <p:cNvPr id="4" name="PA_组合 5"/>
          <p:cNvGrpSpPr/>
          <p:nvPr>
            <p:custDataLst>
              <p:tags r:id="rId2"/>
            </p:custDataLst>
          </p:nvPr>
        </p:nvGrpSpPr>
        <p:grpSpPr bwMode="auto">
          <a:xfrm>
            <a:off x="274421" y="122842"/>
            <a:ext cx="2137227" cy="515210"/>
            <a:chOff x="445652" y="218396"/>
            <a:chExt cx="2136260" cy="518604"/>
          </a:xfrm>
        </p:grpSpPr>
        <p:sp>
          <p:nvSpPr>
            <p:cNvPr id="5"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前置学习</a:t>
              </a:r>
              <a:endParaRPr lang="en-US" altLang="zh-CN" sz="2400" b="1" kern="0" dirty="0">
                <a:latin typeface="Times New Roman" panose="02020603050405020304"/>
                <a:ea typeface="微软雅黑" panose="020B0503020204020204" pitchFamily="34" charset="-122"/>
              </a:endParaRPr>
            </a:p>
          </p:txBody>
        </p:sp>
        <p:cxnSp>
          <p:nvCxnSpPr>
            <p:cNvPr id="6" name="直接连接符 5"/>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7" name="Picture 3" descr="E:\英语高清课\晏博深\ppt资料收集\ppt素材\本子和笔副本.png"/>
            <p:cNvPicPr>
              <a:picLocks noChangeAspect="1" noChangeArrowheads="1"/>
            </p:cNvPicPr>
            <p:nvPr/>
          </p:nvPicPr>
          <p:blipFill>
            <a:blip r:embed="rId4"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4800" y="755630"/>
            <a:ext cx="8610600" cy="3416320"/>
          </a:xfrm>
          <a:prstGeom prst="rect">
            <a:avLst/>
          </a:prstGeom>
          <a:noFill/>
        </p:spPr>
        <p:txBody>
          <a:bodyPr wrap="square" rtlCol="0">
            <a:spAutoFit/>
          </a:bodyPr>
          <a:lstStyle/>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E</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F</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G</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H</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的度数为</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90 °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180°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270°         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360</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下列多边形中，内角和与外角和相等的是</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．四边形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五边形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六边形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．八边形</a:t>
            </a: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3</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如图，小陈从点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出发，前进</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5m</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后向右转</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，再前 进 </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5m</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后又向右转</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20°</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这样一直走下去，他第一次回到出发点</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O</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时，一共走了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　</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  </a:t>
            </a:r>
            <a:r>
              <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A</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60m         B</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100m              C</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90m           D</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120m</a:t>
            </a:r>
          </a:p>
        </p:txBody>
      </p:sp>
      <p:grpSp>
        <p:nvGrpSpPr>
          <p:cNvPr id="4" name="PA_组合 5"/>
          <p:cNvGrpSpPr/>
          <p:nvPr>
            <p:custDataLst>
              <p:tags r:id="rId1"/>
            </p:custDataLst>
          </p:nvPr>
        </p:nvGrpSpPr>
        <p:grpSpPr bwMode="auto">
          <a:xfrm>
            <a:off x="274421" y="122842"/>
            <a:ext cx="2137227" cy="515210"/>
            <a:chOff x="445652" y="218396"/>
            <a:chExt cx="2136260" cy="518604"/>
          </a:xfrm>
        </p:grpSpPr>
        <p:sp>
          <p:nvSpPr>
            <p:cNvPr id="5" name="TextBox 2"/>
            <p:cNvSpPr txBox="1"/>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前置学习</a:t>
              </a:r>
              <a:endParaRPr lang="en-US" altLang="zh-CN" sz="2400" b="1" kern="0" dirty="0">
                <a:latin typeface="Times New Roman" panose="02020603050405020304"/>
                <a:ea typeface="微软雅黑" panose="020B0503020204020204" pitchFamily="34" charset="-122"/>
              </a:endParaRPr>
            </a:p>
          </p:txBody>
        </p:sp>
        <p:cxnSp>
          <p:nvCxnSpPr>
            <p:cNvPr id="6" name="直接连接符 5"/>
            <p:cNvCxnSpPr>
              <a:cxnSpLocks noChangeShapeType="1"/>
            </p:cNvCxnSpPr>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7" name="Picture 3" descr="E:\英语高清课\晏博深\ppt资料收集\ppt素材\本子和笔副本.png"/>
            <p:cNvPicPr>
              <a:picLocks noChangeAspect="1" noChangeArrowheads="1"/>
            </p:cNvPicPr>
            <p:nvPr/>
          </p:nvPicPr>
          <p:blipFill>
            <a:blip r:embed="rId3"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矩形 7"/>
          <p:cNvSpPr/>
          <p:nvPr/>
        </p:nvSpPr>
        <p:spPr>
          <a:xfrm>
            <a:off x="7237804" y="755630"/>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D</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9" name="矩形 8"/>
          <p:cNvSpPr/>
          <p:nvPr/>
        </p:nvSpPr>
        <p:spPr>
          <a:xfrm>
            <a:off x="5029200" y="1987721"/>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10" name="矩形 9"/>
          <p:cNvSpPr/>
          <p:nvPr/>
        </p:nvSpPr>
        <p:spPr>
          <a:xfrm>
            <a:off x="6705600" y="3283121"/>
            <a:ext cx="755650" cy="507831"/>
          </a:xfrm>
          <a:prstGeom prst="rect">
            <a:avLst/>
          </a:prstGeom>
        </p:spPr>
        <p:txBody>
          <a:bodyPr wrap="square" rtlCol="0" anchor="ctr">
            <a:spAutoFit/>
          </a:bodyPr>
          <a:lstStyle/>
          <a:p>
            <a:pPr algn="ctr">
              <a:lnSpc>
                <a:spcPct val="150000"/>
              </a:lnSpc>
            </a:pP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C</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11" name="图片 10"/>
          <p:cNvPicPr>
            <a:picLocks noChangeAspect="1"/>
          </p:cNvPicPr>
          <p:nvPr/>
        </p:nvPicPr>
        <p:blipFill rotWithShape="1">
          <a:blip r:embed="rId4" cstate="email"/>
          <a:srcRect t="-8250" r="81515" b="1"/>
          <a:stretch>
            <a:fillRect/>
          </a:stretch>
        </p:blipFill>
        <p:spPr>
          <a:xfrm>
            <a:off x="7505756" y="1253763"/>
            <a:ext cx="975403" cy="1075894"/>
          </a:xfrm>
          <a:prstGeom prst="rect">
            <a:avLst/>
          </a:prstGeom>
        </p:spPr>
      </p:pic>
      <p:pic>
        <p:nvPicPr>
          <p:cNvPr id="12" name="图片 11"/>
          <p:cNvPicPr>
            <a:picLocks noChangeAspect="1"/>
          </p:cNvPicPr>
          <p:nvPr/>
        </p:nvPicPr>
        <p:blipFill>
          <a:blip r:embed="rId5"/>
          <a:stretch>
            <a:fillRect/>
          </a:stretch>
        </p:blipFill>
        <p:spPr>
          <a:xfrm>
            <a:off x="3581404" y="4045140"/>
            <a:ext cx="1818423" cy="62209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PA_组合 5"/>
          <p:cNvGrpSpPr/>
          <p:nvPr>
            <p:custDataLst>
              <p:tags r:id="rId1"/>
            </p:custDataLst>
          </p:nvPr>
        </p:nvGrpSpPr>
        <p:grpSpPr bwMode="auto">
          <a:xfrm>
            <a:off x="274421" y="122842"/>
            <a:ext cx="2137227" cy="515210"/>
            <a:chOff x="445652" y="218396"/>
            <a:chExt cx="2136260" cy="518604"/>
          </a:xfrm>
        </p:grpSpPr>
        <p:sp>
          <p:nvSpPr>
            <p:cNvPr id="3"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7"/>
          <p:cNvSpPr txBox="1"/>
          <p:nvPr>
            <p:custDataLst>
              <p:tags r:id="rId2"/>
            </p:custDataLst>
          </p:nvPr>
        </p:nvSpPr>
        <p:spPr>
          <a:xfrm>
            <a:off x="331571" y="817424"/>
            <a:ext cx="8355233" cy="1754326"/>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小明沿一个五边形广场周围的小跑，按逆时针方向跑步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小明每从一条街道转到下一条街道时，跑步方向改变的哪个角？在图中标出</a:t>
            </a:r>
            <a:r>
              <a:rPr lang="en-US" altLang="zh-CN"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8" cstate="email"/>
          <a:stretch>
            <a:fillRect/>
          </a:stretch>
        </p:blipFill>
        <p:spPr>
          <a:xfrm>
            <a:off x="2667000" y="2339609"/>
            <a:ext cx="5276758" cy="1984743"/>
          </a:xfrm>
          <a:prstGeom prst="rect">
            <a:avLst/>
          </a:prstGeom>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PA_组合 5"/>
          <p:cNvGrpSpPr/>
          <p:nvPr>
            <p:custDataLst>
              <p:tags r:id="rId1"/>
            </p:custDataLst>
          </p:nvPr>
        </p:nvGrpSpPr>
        <p:grpSpPr bwMode="auto">
          <a:xfrm>
            <a:off x="274421" y="122842"/>
            <a:ext cx="2137227" cy="515210"/>
            <a:chOff x="445652" y="218396"/>
            <a:chExt cx="2136260" cy="518604"/>
          </a:xfrm>
        </p:grpSpPr>
        <p:sp>
          <p:nvSpPr>
            <p:cNvPr id="3"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7"/>
          <p:cNvSpPr txBox="1"/>
          <p:nvPr>
            <p:custDataLst>
              <p:tags r:id="rId2"/>
            </p:custDataLst>
          </p:nvPr>
        </p:nvSpPr>
        <p:spPr>
          <a:xfrm>
            <a:off x="274421" y="819150"/>
            <a:ext cx="8736233" cy="1338828"/>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小明沿一个五边形广场周围的小跑，按逆时针方向跑步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小明每从一条街道转到下一条街道时，跑步方向改变的哪个角？在图中标出</a:t>
            </a:r>
            <a:r>
              <a:rPr lang="en-US" altLang="zh-CN"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8"/>
          <a:stretch>
            <a:fillRect/>
          </a:stretch>
        </p:blipFill>
        <p:spPr>
          <a:xfrm>
            <a:off x="2590800" y="2495552"/>
            <a:ext cx="2085714" cy="154285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PA_组合 5"/>
          <p:cNvGrpSpPr/>
          <p:nvPr>
            <p:custDataLst>
              <p:tags r:id="rId1"/>
            </p:custDataLst>
          </p:nvPr>
        </p:nvGrpSpPr>
        <p:grpSpPr bwMode="auto">
          <a:xfrm>
            <a:off x="274421" y="122842"/>
            <a:ext cx="2137227" cy="515210"/>
            <a:chOff x="445652" y="218396"/>
            <a:chExt cx="2136260" cy="518604"/>
          </a:xfrm>
        </p:grpSpPr>
        <p:sp>
          <p:nvSpPr>
            <p:cNvPr id="3"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7"/>
          <p:cNvSpPr txBox="1"/>
          <p:nvPr>
            <p:custDataLst>
              <p:tags r:id="rId2"/>
            </p:custDataLst>
          </p:nvPr>
        </p:nvSpPr>
        <p:spPr>
          <a:xfrm>
            <a:off x="256531" y="819150"/>
            <a:ext cx="8660033" cy="1754326"/>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小明沿一个五边形广场周围的小跑，按逆时针方向跑步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小明每从一条街道转到下一条街道时，跑步方向改变的哪个角？在图中标出</a:t>
            </a:r>
            <a:r>
              <a:rPr lang="en-US" altLang="zh-CN"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2)</a:t>
            </a:r>
            <a:r>
              <a:rPr lang="zh-CN" altLang="en-US"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他每跑完一圈，身体转过的角度之和是多少</a:t>
            </a:r>
            <a:r>
              <a:rPr lang="zh-CN" altLang="en-US"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8"/>
          <a:stretch>
            <a:fillRect/>
          </a:stretch>
        </p:blipFill>
        <p:spPr>
          <a:xfrm>
            <a:off x="2667000" y="2804388"/>
            <a:ext cx="2085714" cy="1542857"/>
          </a:xfrm>
          <a:prstGeom prst="rect">
            <a:avLst/>
          </a:prstGeom>
        </p:spPr>
      </p:pic>
      <p:sp>
        <p:nvSpPr>
          <p:cNvPr id="9" name="矩形 8"/>
          <p:cNvSpPr/>
          <p:nvPr/>
        </p:nvSpPr>
        <p:spPr>
          <a:xfrm>
            <a:off x="842579" y="4249757"/>
            <a:ext cx="1508012" cy="507831"/>
          </a:xfrm>
          <a:prstGeom prst="rect">
            <a:avLst/>
          </a:prstGeom>
        </p:spPr>
        <p:txBody>
          <a:bodyPr wrap="square" rtlCol="0" anchor="ctr">
            <a:spAutoFit/>
          </a:bodyPr>
          <a:lstStyle/>
          <a:p>
            <a:pPr algn="ctr">
              <a:lnSpc>
                <a:spcPct val="150000"/>
              </a:lnSpc>
            </a:pP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解：</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360°</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PA-PA_组合 5"/>
          <p:cNvGrpSpPr/>
          <p:nvPr>
            <p:custDataLst>
              <p:tags r:id="rId1"/>
            </p:custDataLst>
          </p:nvPr>
        </p:nvGrpSpPr>
        <p:grpSpPr bwMode="auto">
          <a:xfrm>
            <a:off x="274421" y="122842"/>
            <a:ext cx="2137227" cy="515210"/>
            <a:chOff x="445652" y="218396"/>
            <a:chExt cx="2136260" cy="518604"/>
          </a:xfrm>
        </p:grpSpPr>
        <p:sp>
          <p:nvSpPr>
            <p:cNvPr id="3" name="PA-文本框 2"/>
            <p:cNvSpPr txBox="1"/>
            <p:nvPr>
              <p:custDataLst>
                <p:tags r:id="rId3"/>
              </p:custDataLst>
            </p:nvPr>
          </p:nvSpPr>
          <p:spPr bwMode="auto">
            <a:xfrm>
              <a:off x="1105755" y="272294"/>
              <a:ext cx="1415131" cy="464706"/>
            </a:xfrm>
            <a:prstGeom prst="rect">
              <a:avLst/>
            </a:prstGeom>
            <a:noFill/>
            <a:ln>
              <a:noFill/>
            </a:ln>
          </p:spPr>
          <p:txBody>
            <a:bodyPr wrap="none">
              <a:spAutoFit/>
            </a:bodyPr>
            <a:lstStyle/>
            <a:p>
              <a:pPr fontAlgn="auto">
                <a:spcBef>
                  <a:spcPts val="0"/>
                </a:spcBef>
                <a:spcAft>
                  <a:spcPts val="0"/>
                </a:spcAft>
                <a:buFontTx/>
                <a:buNone/>
                <a:defRPr/>
              </a:pPr>
              <a:r>
                <a:rPr lang="zh-CN" altLang="en-US" sz="2400" b="1" kern="0" dirty="0" smtClean="0">
                  <a:latin typeface="Times New Roman" panose="02020603050405020304"/>
                  <a:ea typeface="微软雅黑" panose="020B0503020204020204" pitchFamily="34" charset="-122"/>
                </a:rPr>
                <a:t>活动探究</a:t>
              </a:r>
              <a:endParaRPr lang="en-US" altLang="zh-CN" sz="2400" b="1" kern="0" dirty="0">
                <a:latin typeface="Times New Roman" panose="02020603050405020304"/>
                <a:ea typeface="微软雅黑" panose="020B0503020204020204" pitchFamily="34" charset="-122"/>
              </a:endParaRPr>
            </a:p>
          </p:txBody>
        </p:sp>
        <p:cxnSp>
          <p:nvCxnSpPr>
            <p:cNvPr id="4" name="PA-直接连接符 9"/>
            <p:cNvCxnSpPr>
              <a:cxnSpLocks noChangeShapeType="1"/>
            </p:cNvCxnSpPr>
            <p:nvPr>
              <p:custDataLst>
                <p:tags r:id="rId4"/>
              </p:custDataLst>
            </p:nvPr>
          </p:nvCxnSpPr>
          <p:spPr bwMode="auto">
            <a:xfrm>
              <a:off x="662492" y="733488"/>
              <a:ext cx="1919420" cy="0"/>
            </a:xfrm>
            <a:prstGeom prst="line">
              <a:avLst/>
            </a:prstGeom>
            <a:noFill/>
            <a:ln w="9525">
              <a:solidFill>
                <a:schemeClr val="tx1"/>
              </a:solidFill>
              <a:round/>
            </a:ln>
            <a:extLst>
              <a:ext uri="{909E8E84-426E-40DD-AFC4-6F175D3DCCD1}">
                <a14:hiddenFill xmlns:a14="http://schemas.microsoft.com/office/drawing/2010/main">
                  <a:noFill/>
                </a14:hiddenFill>
              </a:ext>
            </a:extLst>
          </p:spPr>
        </p:cxnSp>
        <p:pic>
          <p:nvPicPr>
            <p:cNvPr id="5" name="PA-图片 3" descr="E:\英语高清课\晏博深\ppt资料收集\ppt素材\本子和笔副本.png"/>
            <p:cNvPicPr>
              <a:picLocks noChangeAspect="1" noChangeArrowheads="1"/>
            </p:cNvPicPr>
            <p:nvPr>
              <p:custDataLst>
                <p:tags r:id="rId5"/>
              </p:custDataLst>
            </p:nvPr>
          </p:nvPicPr>
          <p:blipFill>
            <a:blip r:embed="rId7" cstate="email"/>
            <a:srcRect/>
            <a:stretch>
              <a:fillRect/>
            </a:stretch>
          </p:blipFill>
          <p:spPr bwMode="auto">
            <a:xfrm>
              <a:off x="445652" y="218396"/>
              <a:ext cx="804832" cy="51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PA-文本框 7"/>
          <p:cNvSpPr txBox="1"/>
          <p:nvPr>
            <p:custDataLst>
              <p:tags r:id="rId2"/>
            </p:custDataLst>
          </p:nvPr>
        </p:nvSpPr>
        <p:spPr>
          <a:xfrm>
            <a:off x="255371" y="634563"/>
            <a:ext cx="8355233" cy="4247317"/>
          </a:xfrm>
          <a:prstGeom prst="rect">
            <a:avLst/>
          </a:prstGeom>
          <a:noFill/>
        </p:spPr>
        <p:txBody>
          <a:bodyPr wrap="square" rtlCol="0">
            <a:spAutoFit/>
          </a:bodyPr>
          <a:lstStyle/>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探究点一</a:t>
            </a:r>
          </a:p>
          <a:p>
            <a:pPr indent="457200">
              <a:lnSpc>
                <a:spcPct val="150000"/>
              </a:lnSpc>
            </a:pP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问题</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1</a:t>
            </a:r>
            <a:r>
              <a:rPr lang="zh-CN" altLang="en-US" dirty="0" smtClean="0">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latin typeface="Times New Roman" panose="02020603050405020304" pitchFamily="18" charset="0"/>
                <a:ea typeface="微软雅黑" panose="020B0503020204020204" pitchFamily="34" charset="-122"/>
                <a:cs typeface="Times New Roman" panose="02020603050405020304" pitchFamily="18" charset="0"/>
              </a:rPr>
              <a:t>小明沿一个五边形广场周围的小跑，按逆时针方向跑步</a:t>
            </a:r>
            <a:r>
              <a:rPr lang="en-US" altLang="zh-CN" dirty="0">
                <a:latin typeface="Times New Roman" panose="02020603050405020304" pitchFamily="18" charset="0"/>
                <a:ea typeface="微软雅黑" panose="020B0503020204020204" pitchFamily="34" charset="-122"/>
                <a:cs typeface="Times New Roman" panose="02020603050405020304" pitchFamily="18" charset="0"/>
              </a:rPr>
              <a:t>. </a:t>
            </a:r>
            <a:endParaRPr lang="en-US" altLang="zh-CN" dirty="0" smtClean="0">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en-US" altLang="zh-CN"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在上图中，你能求出∠</a:t>
            </a:r>
            <a:r>
              <a:rPr lang="en-US" altLang="zh-CN"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1+∠2+∠3+∠4+∠5</a:t>
            </a:r>
            <a:r>
              <a:rPr lang="zh-CN" altLang="en-US" dirty="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吗？你是怎样得到的</a:t>
            </a:r>
            <a:r>
              <a:rPr lang="zh-CN" altLang="en-US"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smtClean="0">
              <a:solidFill>
                <a:srgbClr val="0000FF"/>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小明的推理</a:t>
            </a:r>
            <a:r>
              <a:rPr lang="zh-CN" altLang="en-US"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 </a:t>
            </a:r>
            <a:endPar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如图：∠</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1+∠EAB=180°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2+∠ABC=180°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3+∠BCD=180°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4+∠CDE=180°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5+∠DEA=180°</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p>
          <a:p>
            <a:pPr indent="457200">
              <a:lnSpc>
                <a:spcPct val="150000"/>
              </a:lnSpc>
            </a:pP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1+∠2</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4</a:t>
            </a:r>
            <a:r>
              <a:rPr lang="zh-CN" altLang="en-US"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5=5×180°-(5-2) ×180</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r>
              <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360</a:t>
            </a:r>
            <a:r>
              <a:rPr lang="en-US" altLang="zh-CN"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rPr>
              <a:t>°</a:t>
            </a:r>
            <a:endParaRPr lang="en-US" altLang="zh-CN" dirty="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pic>
        <p:nvPicPr>
          <p:cNvPr id="8" name="图片 7"/>
          <p:cNvPicPr>
            <a:picLocks noChangeAspect="1"/>
          </p:cNvPicPr>
          <p:nvPr/>
        </p:nvPicPr>
        <p:blipFill>
          <a:blip r:embed="rId8"/>
          <a:stretch>
            <a:fillRect/>
          </a:stretch>
        </p:blipFill>
        <p:spPr>
          <a:xfrm>
            <a:off x="6781800" y="1831013"/>
            <a:ext cx="2085714" cy="1542857"/>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wipe(left)">
                                      <p:cBhvr>
                                        <p:cTn id="12" dur="5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wipe(left)">
                                      <p:cBhvr>
                                        <p:cTn id="17" dur="500"/>
                                        <p:tgtEl>
                                          <p:spTgt spid="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wipe(left)">
                                      <p:cBhvr>
                                        <p:cTn id="22" dur="500"/>
                                        <p:tgtEl>
                                          <p:spTgt spid="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7" end="7"/>
                                            </p:txEl>
                                          </p:spTgt>
                                        </p:tgtEl>
                                        <p:attrNameLst>
                                          <p:attrName>style.visibility</p:attrName>
                                        </p:attrNameLst>
                                      </p:cBhvr>
                                      <p:to>
                                        <p:strVal val="visible"/>
                                      </p:to>
                                    </p:set>
                                    <p:animEffect transition="in" filter="wipe(left)">
                                      <p:cBhvr>
                                        <p:cTn id="27" dur="500"/>
                                        <p:tgtEl>
                                          <p:spTgt spid="7">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8" end="8"/>
                                            </p:txEl>
                                          </p:spTgt>
                                        </p:tgtEl>
                                        <p:attrNameLst>
                                          <p:attrName>style.visibility</p:attrName>
                                        </p:attrNameLst>
                                      </p:cBhvr>
                                      <p:to>
                                        <p:strVal val="visible"/>
                                      </p:to>
                                    </p:set>
                                    <p:animEffect transition="in" filter="wipe(left)">
                                      <p:cBhvr>
                                        <p:cTn id="32" dur="500"/>
                                        <p:tgtEl>
                                          <p:spTgt spid="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animEffect transition="in" filter="wipe(left)">
                                      <p:cBhvr>
                                        <p:cTn id="3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4.2.2"/>
</p:tagLst>
</file>

<file path=ppt/tags/tag10.xml><?xml version="1.0" encoding="utf-8"?>
<p:tagLst xmlns:a="http://schemas.openxmlformats.org/drawingml/2006/main" xmlns:r="http://schemas.openxmlformats.org/officeDocument/2006/relationships" xmlns:p="http://schemas.openxmlformats.org/presentationml/2006/main">
  <p:tag name="PA" val="v4.2.4"/>
</p:tagLst>
</file>

<file path=ppt/tags/tag11.xml><?xml version="1.0" encoding="utf-8"?>
<p:tagLst xmlns:a="http://schemas.openxmlformats.org/drawingml/2006/main" xmlns:r="http://schemas.openxmlformats.org/officeDocument/2006/relationships" xmlns:p="http://schemas.openxmlformats.org/presentationml/2006/main">
  <p:tag name="PA" val="v4.2.3"/>
</p:tagLst>
</file>

<file path=ppt/tags/tag12.xml><?xml version="1.0" encoding="utf-8"?>
<p:tagLst xmlns:a="http://schemas.openxmlformats.org/drawingml/2006/main" xmlns:r="http://schemas.openxmlformats.org/officeDocument/2006/relationships" xmlns:p="http://schemas.openxmlformats.org/presentationml/2006/main">
  <p:tag name="PA" val="v4.2.3"/>
</p:tagLst>
</file>

<file path=ppt/tags/tag13.xml><?xml version="1.0" encoding="utf-8"?>
<p:tagLst xmlns:a="http://schemas.openxmlformats.org/drawingml/2006/main" xmlns:r="http://schemas.openxmlformats.org/officeDocument/2006/relationships" xmlns:p="http://schemas.openxmlformats.org/presentationml/2006/main">
  <p:tag name="PA" val="v4.3.1"/>
</p:tagLst>
</file>

<file path=ppt/tags/tag14.xml><?xml version="1.0" encoding="utf-8"?>
<p:tagLst xmlns:a="http://schemas.openxmlformats.org/drawingml/2006/main" xmlns:r="http://schemas.openxmlformats.org/officeDocument/2006/relationships" xmlns:p="http://schemas.openxmlformats.org/presentationml/2006/main">
  <p:tag name="PA" val="v4.3.1"/>
</p:tagLst>
</file>

<file path=ppt/tags/tag15.xml><?xml version="1.0" encoding="utf-8"?>
<p:tagLst xmlns:a="http://schemas.openxmlformats.org/drawingml/2006/main" xmlns:r="http://schemas.openxmlformats.org/officeDocument/2006/relationships" xmlns:p="http://schemas.openxmlformats.org/presentationml/2006/main">
  <p:tag name="PA" val="v4.3.1"/>
</p:tagLst>
</file>

<file path=ppt/tags/tag16.xml><?xml version="1.0" encoding="utf-8"?>
<p:tagLst xmlns:a="http://schemas.openxmlformats.org/drawingml/2006/main" xmlns:r="http://schemas.openxmlformats.org/officeDocument/2006/relationships" xmlns:p="http://schemas.openxmlformats.org/presentationml/2006/main">
  <p:tag name="PA" val="v4.3.1"/>
</p:tagLst>
</file>

<file path=ppt/tags/tag17.xml><?xml version="1.0" encoding="utf-8"?>
<p:tagLst xmlns:a="http://schemas.openxmlformats.org/drawingml/2006/main" xmlns:r="http://schemas.openxmlformats.org/officeDocument/2006/relationships" xmlns:p="http://schemas.openxmlformats.org/presentationml/2006/main">
  <p:tag name="PA" val="v4.3.1"/>
</p:tagLst>
</file>

<file path=ppt/tags/tag18.xml><?xml version="1.0" encoding="utf-8"?>
<p:tagLst xmlns:a="http://schemas.openxmlformats.org/drawingml/2006/main" xmlns:r="http://schemas.openxmlformats.org/officeDocument/2006/relationships" xmlns:p="http://schemas.openxmlformats.org/presentationml/2006/main">
  <p:tag name="PA" val="v4.3.1"/>
</p:tagLst>
</file>

<file path=ppt/tags/tag19.xml><?xml version="1.0" encoding="utf-8"?>
<p:tagLst xmlns:a="http://schemas.openxmlformats.org/drawingml/2006/main" xmlns:r="http://schemas.openxmlformats.org/officeDocument/2006/relationships" xmlns:p="http://schemas.openxmlformats.org/presentationml/2006/main">
  <p:tag name="PA" val="v4.3.1"/>
</p:tagLst>
</file>

<file path=ppt/tags/tag2.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Notched Right Arrow 4"/>
</p:tagLst>
</file>

<file path=ppt/tags/tag20.xml><?xml version="1.0" encoding="utf-8"?>
<p:tagLst xmlns:a="http://schemas.openxmlformats.org/drawingml/2006/main" xmlns:r="http://schemas.openxmlformats.org/officeDocument/2006/relationships" xmlns:p="http://schemas.openxmlformats.org/presentationml/2006/main">
  <p:tag name="PA" val="v4.3.1"/>
</p:tagLst>
</file>

<file path=ppt/tags/tag21.xml><?xml version="1.0" encoding="utf-8"?>
<p:tagLst xmlns:a="http://schemas.openxmlformats.org/drawingml/2006/main" xmlns:r="http://schemas.openxmlformats.org/officeDocument/2006/relationships" xmlns:p="http://schemas.openxmlformats.org/presentationml/2006/main">
  <p:tag name="PA" val="v4.3.1"/>
</p:tagLst>
</file>

<file path=ppt/tags/tag22.xml><?xml version="1.0" encoding="utf-8"?>
<p:tagLst xmlns:a="http://schemas.openxmlformats.org/drawingml/2006/main" xmlns:r="http://schemas.openxmlformats.org/officeDocument/2006/relationships" xmlns:p="http://schemas.openxmlformats.org/presentationml/2006/main">
  <p:tag name="PA" val="v4.3.1"/>
</p:tagLst>
</file>

<file path=ppt/tags/tag23.xml><?xml version="1.0" encoding="utf-8"?>
<p:tagLst xmlns:a="http://schemas.openxmlformats.org/drawingml/2006/main" xmlns:r="http://schemas.openxmlformats.org/officeDocument/2006/relationships" xmlns:p="http://schemas.openxmlformats.org/presentationml/2006/main">
  <p:tag name="PA" val="v4.3.1"/>
</p:tagLst>
</file>

<file path=ppt/tags/tag24.xml><?xml version="1.0" encoding="utf-8"?>
<p:tagLst xmlns:a="http://schemas.openxmlformats.org/drawingml/2006/main" xmlns:r="http://schemas.openxmlformats.org/officeDocument/2006/relationships" xmlns:p="http://schemas.openxmlformats.org/presentationml/2006/main">
  <p:tag name="PA" val="v4.3.1"/>
</p:tagLst>
</file>

<file path=ppt/tags/tag25.xml><?xml version="1.0" encoding="utf-8"?>
<p:tagLst xmlns:a="http://schemas.openxmlformats.org/drawingml/2006/main" xmlns:r="http://schemas.openxmlformats.org/officeDocument/2006/relationships" xmlns:p="http://schemas.openxmlformats.org/presentationml/2006/main">
  <p:tag name="PA" val="v4.3.1"/>
</p:tagLst>
</file>

<file path=ppt/tags/tag26.xml><?xml version="1.0" encoding="utf-8"?>
<p:tagLst xmlns:a="http://schemas.openxmlformats.org/drawingml/2006/main" xmlns:r="http://schemas.openxmlformats.org/officeDocument/2006/relationships" xmlns:p="http://schemas.openxmlformats.org/presentationml/2006/main">
  <p:tag name="PA" val="v4.3.1"/>
</p:tagLst>
</file>

<file path=ppt/tags/tag27.xml><?xml version="1.0" encoding="utf-8"?>
<p:tagLst xmlns:a="http://schemas.openxmlformats.org/drawingml/2006/main" xmlns:r="http://schemas.openxmlformats.org/officeDocument/2006/relationships" xmlns:p="http://schemas.openxmlformats.org/presentationml/2006/main">
  <p:tag name="PA" val="v4.3.1"/>
</p:tagLst>
</file>

<file path=ppt/tags/tag28.xml><?xml version="1.0" encoding="utf-8"?>
<p:tagLst xmlns:a="http://schemas.openxmlformats.org/drawingml/2006/main" xmlns:r="http://schemas.openxmlformats.org/officeDocument/2006/relationships" xmlns:p="http://schemas.openxmlformats.org/presentationml/2006/main">
  <p:tag name="PA" val="v4.3.1"/>
</p:tagLst>
</file>

<file path=ppt/tags/tag29.xml><?xml version="1.0" encoding="utf-8"?>
<p:tagLst xmlns:a="http://schemas.openxmlformats.org/drawingml/2006/main" xmlns:r="http://schemas.openxmlformats.org/officeDocument/2006/relationships" xmlns:p="http://schemas.openxmlformats.org/presentationml/2006/main">
  <p:tag name="PA" val="v4.3.1"/>
</p:tagLst>
</file>

<file path=ppt/tags/tag3.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6"/>
</p:tagLst>
</file>

<file path=ppt/tags/tag30.xml><?xml version="1.0" encoding="utf-8"?>
<p:tagLst xmlns:a="http://schemas.openxmlformats.org/drawingml/2006/main" xmlns:r="http://schemas.openxmlformats.org/officeDocument/2006/relationships" xmlns:p="http://schemas.openxmlformats.org/presentationml/2006/main">
  <p:tag name="PA" val="v4.3.1"/>
</p:tagLst>
</file>

<file path=ppt/tags/tag31.xml><?xml version="1.0" encoding="utf-8"?>
<p:tagLst xmlns:a="http://schemas.openxmlformats.org/drawingml/2006/main" xmlns:r="http://schemas.openxmlformats.org/officeDocument/2006/relationships" xmlns:p="http://schemas.openxmlformats.org/presentationml/2006/main">
  <p:tag name="PA" val="v4.3.1"/>
</p:tagLst>
</file>

<file path=ppt/tags/tag32.xml><?xml version="1.0" encoding="utf-8"?>
<p:tagLst xmlns:a="http://schemas.openxmlformats.org/drawingml/2006/main" xmlns:r="http://schemas.openxmlformats.org/officeDocument/2006/relationships" xmlns:p="http://schemas.openxmlformats.org/presentationml/2006/main">
  <p:tag name="PA" val="v4.3.1"/>
</p:tagLst>
</file>

<file path=ppt/tags/tag33.xml><?xml version="1.0" encoding="utf-8"?>
<p:tagLst xmlns:a="http://schemas.openxmlformats.org/drawingml/2006/main" xmlns:r="http://schemas.openxmlformats.org/officeDocument/2006/relationships" xmlns:p="http://schemas.openxmlformats.org/presentationml/2006/main">
  <p:tag name="PA" val="v4.3.1"/>
</p:tagLst>
</file>

<file path=ppt/tags/tag34.xml><?xml version="1.0" encoding="utf-8"?>
<p:tagLst xmlns:a="http://schemas.openxmlformats.org/drawingml/2006/main" xmlns:r="http://schemas.openxmlformats.org/officeDocument/2006/relationships" xmlns:p="http://schemas.openxmlformats.org/presentationml/2006/main">
  <p:tag name="PA" val="v4.3.1"/>
</p:tagLst>
</file>

<file path=ppt/tags/tag35.xml><?xml version="1.0" encoding="utf-8"?>
<p:tagLst xmlns:a="http://schemas.openxmlformats.org/drawingml/2006/main" xmlns:r="http://schemas.openxmlformats.org/officeDocument/2006/relationships" xmlns:p="http://schemas.openxmlformats.org/presentationml/2006/main">
  <p:tag name="PA" val="v4.3.1"/>
</p:tagLst>
</file>

<file path=ppt/tags/tag36.xml><?xml version="1.0" encoding="utf-8"?>
<p:tagLst xmlns:a="http://schemas.openxmlformats.org/drawingml/2006/main" xmlns:r="http://schemas.openxmlformats.org/officeDocument/2006/relationships" xmlns:p="http://schemas.openxmlformats.org/presentationml/2006/main">
  <p:tag name="PA" val="v4.3.1"/>
</p:tagLst>
</file>

<file path=ppt/tags/tag37.xml><?xml version="1.0" encoding="utf-8"?>
<p:tagLst xmlns:a="http://schemas.openxmlformats.org/drawingml/2006/main" xmlns:r="http://schemas.openxmlformats.org/officeDocument/2006/relationships" xmlns:p="http://schemas.openxmlformats.org/presentationml/2006/main">
  <p:tag name="PA" val="v4.3.1"/>
</p:tagLst>
</file>

<file path=ppt/tags/tag38.xml><?xml version="1.0" encoding="utf-8"?>
<p:tagLst xmlns:a="http://schemas.openxmlformats.org/drawingml/2006/main" xmlns:r="http://schemas.openxmlformats.org/officeDocument/2006/relationships" xmlns:p="http://schemas.openxmlformats.org/presentationml/2006/main">
  <p:tag name="PA" val="v4.2.4"/>
</p:tagLst>
</file>

<file path=ppt/tags/tag39.xml><?xml version="1.0" encoding="utf-8"?>
<p:tagLst xmlns:a="http://schemas.openxmlformats.org/drawingml/2006/main" xmlns:r="http://schemas.openxmlformats.org/officeDocument/2006/relationships" xmlns:p="http://schemas.openxmlformats.org/presentationml/2006/main">
  <p:tag name="PA" val="v4.2.4"/>
</p:tagLst>
</file>

<file path=ppt/tags/tag4.xml><?xml version="1.0" encoding="utf-8"?>
<p:tagLst xmlns:a="http://schemas.openxmlformats.org/drawingml/2006/main" xmlns:r="http://schemas.openxmlformats.org/officeDocument/2006/relationships" xmlns:p="http://schemas.openxmlformats.org/presentationml/2006/main">
  <p:tag name="MH" val="20150826203737"/>
  <p:tag name="MH_LIBRARY" val="GRAPHIC"/>
  <p:tag name="MH_ORDER" val="Rounded Rectangle 15"/>
</p:tagLst>
</file>

<file path=ppt/tags/tag40.xml><?xml version="1.0" encoding="utf-8"?>
<p:tagLst xmlns:a="http://schemas.openxmlformats.org/drawingml/2006/main" xmlns:r="http://schemas.openxmlformats.org/officeDocument/2006/relationships" xmlns:p="http://schemas.openxmlformats.org/presentationml/2006/main">
  <p:tag name="PA" val="v4.2.4"/>
</p:tagLst>
</file>

<file path=ppt/tags/tag41.xml><?xml version="1.0" encoding="utf-8"?>
<p:tagLst xmlns:a="http://schemas.openxmlformats.org/drawingml/2006/main" xmlns:r="http://schemas.openxmlformats.org/officeDocument/2006/relationships" xmlns:p="http://schemas.openxmlformats.org/presentationml/2006/main">
  <p:tag name="PA" val="v4.2.4"/>
</p:tagLst>
</file>

<file path=ppt/tags/tag42.xml><?xml version="1.0" encoding="utf-8"?>
<p:tagLst xmlns:a="http://schemas.openxmlformats.org/drawingml/2006/main" xmlns:r="http://schemas.openxmlformats.org/officeDocument/2006/relationships" xmlns:p="http://schemas.openxmlformats.org/presentationml/2006/main">
  <p:tag name="PA" val="v4.2.4"/>
</p:tagLst>
</file>

<file path=ppt/tags/tag43.xml><?xml version="1.0" encoding="utf-8"?>
<p:tagLst xmlns:a="http://schemas.openxmlformats.org/drawingml/2006/main" xmlns:r="http://schemas.openxmlformats.org/officeDocument/2006/relationships" xmlns:p="http://schemas.openxmlformats.org/presentationml/2006/main">
  <p:tag name="PA" val="v4.2.4"/>
</p:tagLst>
</file>

<file path=ppt/tags/tag44.xml><?xml version="1.0" encoding="utf-8"?>
<p:tagLst xmlns:a="http://schemas.openxmlformats.org/drawingml/2006/main" xmlns:r="http://schemas.openxmlformats.org/officeDocument/2006/relationships" xmlns:p="http://schemas.openxmlformats.org/presentationml/2006/main">
  <p:tag name="PA" val="v4.2.4"/>
</p:tagLst>
</file>

<file path=ppt/tags/tag45.xml><?xml version="1.0" encoding="utf-8"?>
<p:tagLst xmlns:a="http://schemas.openxmlformats.org/drawingml/2006/main" xmlns:r="http://schemas.openxmlformats.org/officeDocument/2006/relationships" xmlns:p="http://schemas.openxmlformats.org/presentationml/2006/main">
  <p:tag name="PA" val="v4.2.4"/>
</p:tagLst>
</file>

<file path=ppt/tags/tag46.xml><?xml version="1.0" encoding="utf-8"?>
<p:tagLst xmlns:a="http://schemas.openxmlformats.org/drawingml/2006/main" xmlns:r="http://schemas.openxmlformats.org/officeDocument/2006/relationships" xmlns:p="http://schemas.openxmlformats.org/presentationml/2006/main">
  <p:tag name="PA" val="v4.2.4"/>
</p:tagLst>
</file>

<file path=ppt/tags/tag47.xml><?xml version="1.0" encoding="utf-8"?>
<p:tagLst xmlns:a="http://schemas.openxmlformats.org/drawingml/2006/main" xmlns:r="http://schemas.openxmlformats.org/officeDocument/2006/relationships" xmlns:p="http://schemas.openxmlformats.org/presentationml/2006/main">
  <p:tag name="PA" val="v4.2.4"/>
</p:tagLst>
</file>

<file path=ppt/tags/tag48.xml><?xml version="1.0" encoding="utf-8"?>
<p:tagLst xmlns:a="http://schemas.openxmlformats.org/drawingml/2006/main" xmlns:r="http://schemas.openxmlformats.org/officeDocument/2006/relationships" xmlns:p="http://schemas.openxmlformats.org/presentationml/2006/main">
  <p:tag name="PA" val="v4.2.4"/>
</p:tagLst>
</file>

<file path=ppt/tags/tag49.xml><?xml version="1.0" encoding="utf-8"?>
<p:tagLst xmlns:a="http://schemas.openxmlformats.org/drawingml/2006/main" xmlns:r="http://schemas.openxmlformats.org/officeDocument/2006/relationships" xmlns:p="http://schemas.openxmlformats.org/presentationml/2006/main">
  <p:tag name="PA" val="v4.2.4"/>
</p:tagLst>
</file>

<file path=ppt/tags/tag5.xml><?xml version="1.0" encoding="utf-8"?>
<p:tagLst xmlns:a="http://schemas.openxmlformats.org/drawingml/2006/main" xmlns:r="http://schemas.openxmlformats.org/officeDocument/2006/relationships" xmlns:p="http://schemas.openxmlformats.org/presentationml/2006/main">
  <p:tag name="PA" val="v4.3.1"/>
</p:tagLst>
</file>

<file path=ppt/tags/tag50.xml><?xml version="1.0" encoding="utf-8"?>
<p:tagLst xmlns:a="http://schemas.openxmlformats.org/drawingml/2006/main" xmlns:r="http://schemas.openxmlformats.org/officeDocument/2006/relationships" xmlns:p="http://schemas.openxmlformats.org/presentationml/2006/main">
  <p:tag name="PA" val="v4.2.4"/>
</p:tagLst>
</file>

<file path=ppt/tags/tag51.xml><?xml version="1.0" encoding="utf-8"?>
<p:tagLst xmlns:a="http://schemas.openxmlformats.org/drawingml/2006/main" xmlns:r="http://schemas.openxmlformats.org/officeDocument/2006/relationships" xmlns:p="http://schemas.openxmlformats.org/presentationml/2006/main">
  <p:tag name="PA" val="v4.2.4"/>
</p:tagLst>
</file>

<file path=ppt/tags/tag52.xml><?xml version="1.0" encoding="utf-8"?>
<p:tagLst xmlns:a="http://schemas.openxmlformats.org/drawingml/2006/main" xmlns:r="http://schemas.openxmlformats.org/officeDocument/2006/relationships" xmlns:p="http://schemas.openxmlformats.org/presentationml/2006/main">
  <p:tag name="PA" val="v4.2.4"/>
</p:tagLst>
</file>

<file path=ppt/tags/tag53.xml><?xml version="1.0" encoding="utf-8"?>
<p:tagLst xmlns:a="http://schemas.openxmlformats.org/drawingml/2006/main" xmlns:r="http://schemas.openxmlformats.org/officeDocument/2006/relationships" xmlns:p="http://schemas.openxmlformats.org/presentationml/2006/main">
  <p:tag name="PA" val="v4.2.4"/>
</p:tagLst>
</file>

<file path=ppt/tags/tag54.xml><?xml version="1.0" encoding="utf-8"?>
<p:tagLst xmlns:a="http://schemas.openxmlformats.org/drawingml/2006/main" xmlns:r="http://schemas.openxmlformats.org/officeDocument/2006/relationships" xmlns:p="http://schemas.openxmlformats.org/presentationml/2006/main">
  <p:tag name="PA" val="v4.2.4"/>
</p:tagLst>
</file>

<file path=ppt/tags/tag55.xml><?xml version="1.0" encoding="utf-8"?>
<p:tagLst xmlns:a="http://schemas.openxmlformats.org/drawingml/2006/main" xmlns:r="http://schemas.openxmlformats.org/officeDocument/2006/relationships" xmlns:p="http://schemas.openxmlformats.org/presentationml/2006/main">
  <p:tag name="PA" val="v4.2.4"/>
</p:tagLst>
</file>

<file path=ppt/tags/tag56.xml><?xml version="1.0" encoding="utf-8"?>
<p:tagLst xmlns:a="http://schemas.openxmlformats.org/drawingml/2006/main" xmlns:r="http://schemas.openxmlformats.org/officeDocument/2006/relationships" xmlns:p="http://schemas.openxmlformats.org/presentationml/2006/main">
  <p:tag name="PA" val="v4.2.4"/>
</p:tagLst>
</file>

<file path=ppt/tags/tag57.xml><?xml version="1.0" encoding="utf-8"?>
<p:tagLst xmlns:a="http://schemas.openxmlformats.org/drawingml/2006/main" xmlns:r="http://schemas.openxmlformats.org/officeDocument/2006/relationships" xmlns:p="http://schemas.openxmlformats.org/presentationml/2006/main">
  <p:tag name="PA" val="v4.2.4"/>
</p:tagLst>
</file>

<file path=ppt/tags/tag58.xml><?xml version="1.0" encoding="utf-8"?>
<p:tagLst xmlns:a="http://schemas.openxmlformats.org/drawingml/2006/main" xmlns:r="http://schemas.openxmlformats.org/officeDocument/2006/relationships" xmlns:p="http://schemas.openxmlformats.org/presentationml/2006/main">
  <p:tag name="PA" val="v4.2.4"/>
</p:tagLst>
</file>

<file path=ppt/tags/tag59.xml><?xml version="1.0" encoding="utf-8"?>
<p:tagLst xmlns:a="http://schemas.openxmlformats.org/drawingml/2006/main" xmlns:r="http://schemas.openxmlformats.org/officeDocument/2006/relationships" xmlns:p="http://schemas.openxmlformats.org/presentationml/2006/main">
  <p:tag name="PA" val="v4.2.4"/>
</p:tagLst>
</file>

<file path=ppt/tags/tag6.xml><?xml version="1.0" encoding="utf-8"?>
<p:tagLst xmlns:a="http://schemas.openxmlformats.org/drawingml/2006/main" xmlns:r="http://schemas.openxmlformats.org/officeDocument/2006/relationships" xmlns:p="http://schemas.openxmlformats.org/presentationml/2006/main">
  <p:tag name="PA" val="v4.3.1"/>
</p:tagLst>
</file>

<file path=ppt/tags/tag60.xml><?xml version="1.0" encoding="utf-8"?>
<p:tagLst xmlns:a="http://schemas.openxmlformats.org/drawingml/2006/main" xmlns:r="http://schemas.openxmlformats.org/officeDocument/2006/relationships" xmlns:p="http://schemas.openxmlformats.org/presentationml/2006/main">
  <p:tag name="PA" val="v4.2.4"/>
</p:tagLst>
</file>

<file path=ppt/tags/tag61.xml><?xml version="1.0" encoding="utf-8"?>
<p:tagLst xmlns:a="http://schemas.openxmlformats.org/drawingml/2006/main" xmlns:r="http://schemas.openxmlformats.org/officeDocument/2006/relationships" xmlns:p="http://schemas.openxmlformats.org/presentationml/2006/main">
  <p:tag name="PA" val="v4.2.4"/>
</p:tagLst>
</file>

<file path=ppt/tags/tag62.xml><?xml version="1.0" encoding="utf-8"?>
<p:tagLst xmlns:a="http://schemas.openxmlformats.org/drawingml/2006/main" xmlns:r="http://schemas.openxmlformats.org/officeDocument/2006/relationships" xmlns:p="http://schemas.openxmlformats.org/presentationml/2006/main">
  <p:tag name="PA" val="v4.2.4"/>
</p:tagLst>
</file>

<file path=ppt/tags/tag63.xml><?xml version="1.0" encoding="utf-8"?>
<p:tagLst xmlns:a="http://schemas.openxmlformats.org/drawingml/2006/main" xmlns:r="http://schemas.openxmlformats.org/officeDocument/2006/relationships" xmlns:p="http://schemas.openxmlformats.org/presentationml/2006/main">
  <p:tag name="PA" val="v4.2.4"/>
</p:tagLst>
</file>

<file path=ppt/tags/tag64.xml><?xml version="1.0" encoding="utf-8"?>
<p:tagLst xmlns:a="http://schemas.openxmlformats.org/drawingml/2006/main" xmlns:r="http://schemas.openxmlformats.org/officeDocument/2006/relationships" xmlns:p="http://schemas.openxmlformats.org/presentationml/2006/main">
  <p:tag name="PA" val="v4.2.4"/>
</p:tagLst>
</file>

<file path=ppt/tags/tag65.xml><?xml version="1.0" encoding="utf-8"?>
<p:tagLst xmlns:a="http://schemas.openxmlformats.org/drawingml/2006/main" xmlns:r="http://schemas.openxmlformats.org/officeDocument/2006/relationships" xmlns:p="http://schemas.openxmlformats.org/presentationml/2006/main">
  <p:tag name="PA" val="v4.2.4"/>
</p:tagLst>
</file>

<file path=ppt/tags/tag66.xml><?xml version="1.0" encoding="utf-8"?>
<p:tagLst xmlns:a="http://schemas.openxmlformats.org/drawingml/2006/main" xmlns:r="http://schemas.openxmlformats.org/officeDocument/2006/relationships" xmlns:p="http://schemas.openxmlformats.org/presentationml/2006/main">
  <p:tag name="PA" val="v4.2.4"/>
</p:tagLst>
</file>

<file path=ppt/tags/tag67.xml><?xml version="1.0" encoding="utf-8"?>
<p:tagLst xmlns:a="http://schemas.openxmlformats.org/drawingml/2006/main" xmlns:r="http://schemas.openxmlformats.org/officeDocument/2006/relationships" xmlns:p="http://schemas.openxmlformats.org/presentationml/2006/main">
  <p:tag name="PA" val="v4.2.4"/>
</p:tagLst>
</file>

<file path=ppt/tags/tag68.xml><?xml version="1.0" encoding="utf-8"?>
<p:tagLst xmlns:a="http://schemas.openxmlformats.org/drawingml/2006/main" xmlns:r="http://schemas.openxmlformats.org/officeDocument/2006/relationships" xmlns:p="http://schemas.openxmlformats.org/presentationml/2006/main">
  <p:tag name="PA" val="v4.2.4"/>
</p:tagLst>
</file>

<file path=ppt/tags/tag69.xml><?xml version="1.0" encoding="utf-8"?>
<p:tagLst xmlns:a="http://schemas.openxmlformats.org/drawingml/2006/main" xmlns:r="http://schemas.openxmlformats.org/officeDocument/2006/relationships" xmlns:p="http://schemas.openxmlformats.org/presentationml/2006/main">
  <p:tag name="PA" val="v4.2.4"/>
</p:tagLst>
</file>

<file path=ppt/tags/tag7.xml><?xml version="1.0" encoding="utf-8"?>
<p:tagLst xmlns:a="http://schemas.openxmlformats.org/drawingml/2006/main" xmlns:r="http://schemas.openxmlformats.org/officeDocument/2006/relationships" xmlns:p="http://schemas.openxmlformats.org/presentationml/2006/main">
  <p:tag name="PA" val="v4.3.1"/>
</p:tagLst>
</file>

<file path=ppt/tags/tag70.xml><?xml version="1.0" encoding="utf-8"?>
<p:tagLst xmlns:a="http://schemas.openxmlformats.org/drawingml/2006/main" xmlns:r="http://schemas.openxmlformats.org/officeDocument/2006/relationships" xmlns:p="http://schemas.openxmlformats.org/presentationml/2006/main">
  <p:tag name="PA" val="v4.2.4"/>
</p:tagLst>
</file>

<file path=ppt/tags/tag71.xml><?xml version="1.0" encoding="utf-8"?>
<p:tagLst xmlns:a="http://schemas.openxmlformats.org/drawingml/2006/main" xmlns:r="http://schemas.openxmlformats.org/officeDocument/2006/relationships" xmlns:p="http://schemas.openxmlformats.org/presentationml/2006/main">
  <p:tag name="PA" val="v4.2.4"/>
</p:tagLst>
</file>

<file path=ppt/tags/tag72.xml><?xml version="1.0" encoding="utf-8"?>
<p:tagLst xmlns:a="http://schemas.openxmlformats.org/drawingml/2006/main" xmlns:r="http://schemas.openxmlformats.org/officeDocument/2006/relationships" xmlns:p="http://schemas.openxmlformats.org/presentationml/2006/main">
  <p:tag name="PA" val="v4.2.4"/>
</p:tagLst>
</file>

<file path=ppt/tags/tag73.xml><?xml version="1.0" encoding="utf-8"?>
<p:tagLst xmlns:a="http://schemas.openxmlformats.org/drawingml/2006/main" xmlns:r="http://schemas.openxmlformats.org/officeDocument/2006/relationships" xmlns:p="http://schemas.openxmlformats.org/presentationml/2006/main">
  <p:tag name="PA" val="v4.2.4"/>
</p:tagLst>
</file>

<file path=ppt/tags/tag74.xml><?xml version="1.0" encoding="utf-8"?>
<p:tagLst xmlns:a="http://schemas.openxmlformats.org/drawingml/2006/main" xmlns:r="http://schemas.openxmlformats.org/officeDocument/2006/relationships" xmlns:p="http://schemas.openxmlformats.org/presentationml/2006/main">
  <p:tag name="PA" val="v4.2.4"/>
</p:tagLst>
</file>

<file path=ppt/tags/tag75.xml><?xml version="1.0" encoding="utf-8"?>
<p:tagLst xmlns:a="http://schemas.openxmlformats.org/drawingml/2006/main" xmlns:r="http://schemas.openxmlformats.org/officeDocument/2006/relationships" xmlns:p="http://schemas.openxmlformats.org/presentationml/2006/main">
  <p:tag name="PA" val="v4.2.4"/>
</p:tagLst>
</file>

<file path=ppt/tags/tag76.xml><?xml version="1.0" encoding="utf-8"?>
<p:tagLst xmlns:a="http://schemas.openxmlformats.org/drawingml/2006/main" xmlns:r="http://schemas.openxmlformats.org/officeDocument/2006/relationships" xmlns:p="http://schemas.openxmlformats.org/presentationml/2006/main">
  <p:tag name="PA" val="v4.2.4"/>
</p:tagLst>
</file>

<file path=ppt/tags/tag77.xml><?xml version="1.0" encoding="utf-8"?>
<p:tagLst xmlns:a="http://schemas.openxmlformats.org/drawingml/2006/main" xmlns:r="http://schemas.openxmlformats.org/officeDocument/2006/relationships" xmlns:p="http://schemas.openxmlformats.org/presentationml/2006/main">
  <p:tag name="PA" val="v4.2.4"/>
</p:tagLst>
</file>

<file path=ppt/tags/tag78.xml><?xml version="1.0" encoding="utf-8"?>
<p:tagLst xmlns:a="http://schemas.openxmlformats.org/drawingml/2006/main" xmlns:r="http://schemas.openxmlformats.org/officeDocument/2006/relationships" xmlns:p="http://schemas.openxmlformats.org/presentationml/2006/main">
  <p:tag name="PA" val="v4.2.4"/>
</p:tagLst>
</file>

<file path=ppt/tags/tag79.xml><?xml version="1.0" encoding="utf-8"?>
<p:tagLst xmlns:a="http://schemas.openxmlformats.org/drawingml/2006/main" xmlns:r="http://schemas.openxmlformats.org/officeDocument/2006/relationships" xmlns:p="http://schemas.openxmlformats.org/presentationml/2006/main">
  <p:tag name="PA" val="v4.2.4"/>
</p:tagLst>
</file>

<file path=ppt/tags/tag8.xml><?xml version="1.0" encoding="utf-8"?>
<p:tagLst xmlns:a="http://schemas.openxmlformats.org/drawingml/2006/main" xmlns:r="http://schemas.openxmlformats.org/officeDocument/2006/relationships" xmlns:p="http://schemas.openxmlformats.org/presentationml/2006/main">
  <p:tag name="PA" val="v4.3.1"/>
</p:tagLst>
</file>

<file path=ppt/tags/tag80.xml><?xml version="1.0" encoding="utf-8"?>
<p:tagLst xmlns:a="http://schemas.openxmlformats.org/drawingml/2006/main" xmlns:r="http://schemas.openxmlformats.org/officeDocument/2006/relationships" xmlns:p="http://schemas.openxmlformats.org/presentationml/2006/main">
  <p:tag name="PA" val="v4.2.4"/>
</p:tagLst>
</file>

<file path=ppt/tags/tag81.xml><?xml version="1.0" encoding="utf-8"?>
<p:tagLst xmlns:a="http://schemas.openxmlformats.org/drawingml/2006/main" xmlns:r="http://schemas.openxmlformats.org/officeDocument/2006/relationships" xmlns:p="http://schemas.openxmlformats.org/presentationml/2006/main">
  <p:tag name="PA" val="v4.2.4"/>
</p:tagLst>
</file>

<file path=ppt/tags/tag82.xml><?xml version="1.0" encoding="utf-8"?>
<p:tagLst xmlns:a="http://schemas.openxmlformats.org/drawingml/2006/main" xmlns:r="http://schemas.openxmlformats.org/officeDocument/2006/relationships" xmlns:p="http://schemas.openxmlformats.org/presentationml/2006/main">
  <p:tag name="PA" val="v4.2.4"/>
</p:tagLst>
</file>

<file path=ppt/tags/tag83.xml><?xml version="1.0" encoding="utf-8"?>
<p:tagLst xmlns:a="http://schemas.openxmlformats.org/drawingml/2006/main" xmlns:r="http://schemas.openxmlformats.org/officeDocument/2006/relationships" xmlns:p="http://schemas.openxmlformats.org/presentationml/2006/main">
  <p:tag name="PA" val="v4.2.4"/>
</p:tagLst>
</file>

<file path=ppt/tags/tag84.xml><?xml version="1.0" encoding="utf-8"?>
<p:tagLst xmlns:a="http://schemas.openxmlformats.org/drawingml/2006/main" xmlns:r="http://schemas.openxmlformats.org/officeDocument/2006/relationships" xmlns:p="http://schemas.openxmlformats.org/presentationml/2006/main">
  <p:tag name="PA" val="v4.2.4"/>
</p:tagLst>
</file>

<file path=ppt/tags/tag85.xml><?xml version="1.0" encoding="utf-8"?>
<p:tagLst xmlns:a="http://schemas.openxmlformats.org/drawingml/2006/main" xmlns:r="http://schemas.openxmlformats.org/officeDocument/2006/relationships" xmlns:p="http://schemas.openxmlformats.org/presentationml/2006/main">
  <p:tag name="PA" val="v4.2.4"/>
</p:tagLst>
</file>

<file path=ppt/tags/tag86.xml><?xml version="1.0" encoding="utf-8"?>
<p:tagLst xmlns:a="http://schemas.openxmlformats.org/drawingml/2006/main" xmlns:r="http://schemas.openxmlformats.org/officeDocument/2006/relationships" xmlns:p="http://schemas.openxmlformats.org/presentationml/2006/main">
  <p:tag name="PA" val="v4.2.4"/>
</p:tagLst>
</file>

<file path=ppt/tags/tag87.xml><?xml version="1.0" encoding="utf-8"?>
<p:tagLst xmlns:a="http://schemas.openxmlformats.org/drawingml/2006/main" xmlns:r="http://schemas.openxmlformats.org/officeDocument/2006/relationships" xmlns:p="http://schemas.openxmlformats.org/presentationml/2006/main">
  <p:tag name="PA" val="v4.2.4"/>
</p:tagLst>
</file>

<file path=ppt/tags/tag88.xml><?xml version="1.0" encoding="utf-8"?>
<p:tagLst xmlns:a="http://schemas.openxmlformats.org/drawingml/2006/main" xmlns:r="http://schemas.openxmlformats.org/officeDocument/2006/relationships" xmlns:p="http://schemas.openxmlformats.org/presentationml/2006/main">
  <p:tag name="PA" val="v4.2.4"/>
</p:tagLst>
</file>

<file path=ppt/tags/tag89.xml><?xml version="1.0" encoding="utf-8"?>
<p:tagLst xmlns:a="http://schemas.openxmlformats.org/drawingml/2006/main" xmlns:r="http://schemas.openxmlformats.org/officeDocument/2006/relationships" xmlns:p="http://schemas.openxmlformats.org/presentationml/2006/main">
  <p:tag name="PA" val="v4.2.4"/>
</p:tagLst>
</file>

<file path=ppt/tags/tag9.xml><?xml version="1.0" encoding="utf-8"?>
<p:tagLst xmlns:a="http://schemas.openxmlformats.org/drawingml/2006/main" xmlns:r="http://schemas.openxmlformats.org/officeDocument/2006/relationships" xmlns:p="http://schemas.openxmlformats.org/presentationml/2006/main">
  <p:tag name="PA" val="v4.3.1"/>
</p:tagLst>
</file>

<file path=ppt/tags/tag90.xml><?xml version="1.0" encoding="utf-8"?>
<p:tagLst xmlns:a="http://schemas.openxmlformats.org/drawingml/2006/main" xmlns:r="http://schemas.openxmlformats.org/officeDocument/2006/relationships" xmlns:p="http://schemas.openxmlformats.org/presentationml/2006/main">
  <p:tag name="PA" val="v4.2.4"/>
</p:tagLst>
</file>

<file path=ppt/tags/tag91.xml><?xml version="1.0" encoding="utf-8"?>
<p:tagLst xmlns:a="http://schemas.openxmlformats.org/drawingml/2006/main" xmlns:r="http://schemas.openxmlformats.org/officeDocument/2006/relationships" xmlns:p="http://schemas.openxmlformats.org/presentationml/2006/main">
  <p:tag name="PA" val="v4.2.4"/>
</p:tagLst>
</file>

<file path=ppt/tags/tag92.xml><?xml version="1.0" encoding="utf-8"?>
<p:tagLst xmlns:a="http://schemas.openxmlformats.org/drawingml/2006/main" xmlns:r="http://schemas.openxmlformats.org/officeDocument/2006/relationships" xmlns:p="http://schemas.openxmlformats.org/presentationml/2006/main">
  <p:tag name="PA" val="v4.2.4"/>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1666</Words>
  <Application>Microsoft Office PowerPoint</Application>
  <PresentationFormat>全屏显示(16:9)</PresentationFormat>
  <Paragraphs>157</Paragraphs>
  <Slides>23</Slides>
  <Notes>1</Notes>
  <HiddenSlides>0</HiddenSlides>
  <MMClips>0</MMClips>
  <ScaleCrop>false</ScaleCrop>
  <HeadingPairs>
    <vt:vector size="8" baseType="variant">
      <vt:variant>
        <vt:lpstr>已用的字体</vt:lpstr>
      </vt:variant>
      <vt:variant>
        <vt:i4>5</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0" baseType="lpstr">
      <vt:lpstr>宋体</vt:lpstr>
      <vt:lpstr>微软雅黑</vt:lpstr>
      <vt:lpstr>Arial</vt:lpstr>
      <vt:lpstr>Calibri</vt:lpstr>
      <vt:lpstr>Times New Roman</vt:lpstr>
      <vt:lpstr>WWW.2PPT.COM
</vt:lpstr>
      <vt:lpstr>Equation</vt:lpstr>
      <vt:lpstr>八年级下册</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2018-01-25T02:31:00Z</dcterms:created>
  <dcterms:modified xsi:type="dcterms:W3CDTF">2023-01-16T22:48:23Z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9A2BEDFE051643C8996025F087605B6B</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