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4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31EDB-010F-4EEE-9826-5697742DCA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55A3-38C0-4D07-B16C-452531C326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86508-233A-45D8-B0DD-FDC0C763EC44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1CA6E4-7601-41A9-9323-E18A2FB5093B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0C98-286B-48C6-93A0-0B67840B37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31F49-5AEB-41D5-BEFC-4A41738CC36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17C7A-C5B8-4531-94D5-E592E857122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4D6E8-1879-46A5-8B9F-1C492D8F0C8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E131C-B577-4A73-9BC2-783A2DC20E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02FA-0223-44DC-895C-0BDF0293DFF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96000-251F-4E4E-AFA9-47888577464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F1AF-2C70-4A71-B51F-7955AA40C19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54E6-06E4-43B7-BAB2-316D522DFF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EE1F6-6368-4AB5-831F-87B387807F5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B52D77-0511-49EE-9124-316BFD8DFEE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image" Target="../media/image11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</a:rPr>
              <a:t>用配方法解一元二次方程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4941168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95300" y="808038"/>
            <a:ext cx="2520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拓展：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-468313" y="3500438"/>
            <a:ext cx="9361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9845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Comic Sans MS" panose="030F0702030302020204" pitchFamily="66" charset="0"/>
              </a:rPr>
              <a:t>    </a:t>
            </a:r>
            <a:endParaRPr lang="en-US" altLang="zh-CN" sz="4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6985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、用配方法说明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-3x </a:t>
            </a:r>
            <a:r>
              <a:rPr lang="zh-CN" altLang="en-US" sz="3200" b="1" dirty="0">
                <a:solidFill>
                  <a:srgbClr val="000000"/>
                </a:solidFill>
              </a:rPr>
              <a:t>＋</a:t>
            </a:r>
            <a:r>
              <a:rPr lang="en-US" altLang="zh-CN" sz="3200" b="1" dirty="0">
                <a:solidFill>
                  <a:srgbClr val="000000"/>
                </a:solidFill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的值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总是大于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484438" y="1833563"/>
            <a:ext cx="1150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3200">
              <a:solidFill>
                <a:srgbClr val="000000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827088" y="2997200"/>
            <a:ext cx="7127875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</a:rPr>
              <a:t>当</a:t>
            </a:r>
            <a:r>
              <a:rPr lang="en-US" altLang="zh-CN" sz="3200" b="1" dirty="0">
                <a:solidFill>
                  <a:srgbClr val="000000"/>
                </a:solidFill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</a:rPr>
              <a:t>取何值时</a:t>
            </a:r>
            <a:r>
              <a:rPr lang="en-US" altLang="zh-CN" sz="3200" b="1" dirty="0">
                <a:solidFill>
                  <a:srgbClr val="000000"/>
                </a:solidFill>
              </a:rPr>
              <a:t>,x</a:t>
            </a:r>
            <a:r>
              <a:rPr lang="en-US" altLang="zh-CN" sz="32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</a:rPr>
              <a:t>+2x</a:t>
            </a:r>
            <a:r>
              <a:rPr lang="zh-CN" altLang="en-US" sz="3200" b="1" dirty="0">
                <a:solidFill>
                  <a:srgbClr val="000000"/>
                </a:solidFill>
              </a:rPr>
              <a:t>－</a:t>
            </a:r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有最小值</a:t>
            </a:r>
            <a:r>
              <a:rPr lang="en-US" altLang="zh-CN" sz="3200" b="1" dirty="0">
                <a:solidFill>
                  <a:srgbClr val="000000"/>
                </a:solidFill>
              </a:rPr>
              <a:t>?</a:t>
            </a:r>
            <a:r>
              <a:rPr lang="zh-CN" altLang="en-US" sz="3200" b="1" dirty="0">
                <a:solidFill>
                  <a:srgbClr val="000000"/>
                </a:solidFill>
              </a:rPr>
              <a:t>并求出最小值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endParaRPr lang="en-US" altLang="zh-CN" sz="3200" b="1" i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944688" y="2208100"/>
            <a:ext cx="292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pct40">
                  <a:fgClr>
                    <a:srgbClr val="FFFF66"/>
                  </a:fgClr>
                  <a:bgClr>
                    <a:srgbClr val="CC66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 (x+1)</a:t>
            </a:r>
            <a:r>
              <a:rPr lang="en-US" altLang="zh-CN" sz="3600" b="1" baseline="30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-3	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944688" y="1686152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pct40">
                  <a:fgClr>
                    <a:srgbClr val="FFFF66"/>
                  </a:fgClr>
                  <a:bgClr>
                    <a:srgbClr val="CC66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 x</a:t>
            </a:r>
            <a:r>
              <a:rPr lang="en-US" altLang="zh-CN" sz="3600" b="1" baseline="30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+2x+1-1-2</a:t>
            </a:r>
          </a:p>
        </p:txBody>
      </p:sp>
      <p:grpSp>
        <p:nvGrpSpPr>
          <p:cNvPr id="65547" name="Group 11"/>
          <p:cNvGrpSpPr/>
          <p:nvPr/>
        </p:nvGrpSpPr>
        <p:grpSpPr bwMode="auto">
          <a:xfrm>
            <a:off x="1108075" y="1044288"/>
            <a:ext cx="6769100" cy="3874494"/>
            <a:chOff x="650" y="929"/>
            <a:chExt cx="4264" cy="2493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1404" y="929"/>
              <a:ext cx="1227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pattFill prst="pct40">
                    <a:fgClr>
                      <a:srgbClr val="FFFF66"/>
                    </a:fgClr>
                    <a:bgClr>
                      <a:srgbClr val="CC66FF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FF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x</a:t>
              </a:r>
              <a:r>
                <a:rPr lang="en-US" altLang="zh-CN" sz="3600" b="1" baseline="30000" dirty="0">
                  <a:solidFill>
                    <a:srgbClr val="FF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2</a:t>
              </a:r>
              <a:r>
                <a:rPr lang="en-US" altLang="zh-CN" sz="3600" b="1" dirty="0">
                  <a:solidFill>
                    <a:srgbClr val="FF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+2x</a:t>
              </a:r>
              <a:r>
                <a:rPr lang="zh-CN" altLang="en-US" sz="3600" b="1" dirty="0">
                  <a:solidFill>
                    <a:srgbClr val="FF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－</a:t>
              </a:r>
              <a:r>
                <a:rPr lang="en-US" altLang="zh-CN" sz="3600" b="1" dirty="0">
                  <a:solidFill>
                    <a:srgbClr val="FF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2</a:t>
              </a:r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837" y="2139"/>
              <a:ext cx="1661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pattFill prst="pct40">
                    <a:fgClr>
                      <a:srgbClr val="FFFF66"/>
                    </a:fgClr>
                    <a:bgClr>
                      <a:srgbClr val="CC66FF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∵(x+1)</a:t>
              </a:r>
              <a:r>
                <a:rPr lang="en-US" altLang="zh-CN" sz="3600" b="1" baseline="30000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2</a:t>
              </a:r>
              <a:r>
                <a:rPr lang="en-US" altLang="zh-CN" sz="36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≥0</a:t>
              </a:r>
            </a:p>
          </p:txBody>
        </p:sp>
        <p:sp>
          <p:nvSpPr>
            <p:cNvPr id="65543" name="Text Box 7"/>
            <p:cNvSpPr txBox="1">
              <a:spLocks noChangeArrowheads="1"/>
            </p:cNvSpPr>
            <p:nvPr/>
          </p:nvSpPr>
          <p:spPr bwMode="auto">
            <a:xfrm>
              <a:off x="839" y="2627"/>
              <a:ext cx="2268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∴(x+1)</a:t>
              </a:r>
              <a:r>
                <a:rPr lang="en-US" altLang="zh-CN" sz="3600" b="1" baseline="30000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2</a:t>
              </a:r>
              <a:r>
                <a:rPr lang="en-US" altLang="zh-CN" sz="36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-3≥-3</a:t>
              </a: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650" y="982"/>
              <a:ext cx="550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解</a:t>
              </a:r>
              <a:r>
                <a:rPr lang="en-US" altLang="zh-CN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:</a:t>
              </a:r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650" y="3049"/>
              <a:ext cx="4264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∴</a:t>
              </a:r>
              <a:r>
                <a:rPr lang="zh-CN" altLang="en-US" sz="32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原式的最小值为</a:t>
              </a:r>
              <a:r>
                <a:rPr lang="en-US" altLang="zh-CN" sz="32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-3,</a:t>
              </a:r>
              <a:r>
                <a:rPr lang="zh-CN" altLang="en-US" sz="32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这时</a:t>
              </a:r>
              <a:r>
                <a:rPr lang="en-US" altLang="zh-CN" sz="32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x=-1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9"/>
            <a:ext cx="8229600" cy="26642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3</a:t>
            </a:r>
            <a:r>
              <a:rPr lang="zh-CN" altLang="en-US" dirty="0"/>
              <a:t>、请你用配方的方法说明，无论</a:t>
            </a:r>
            <a:r>
              <a:rPr lang="en-US" altLang="zh-CN" dirty="0"/>
              <a:t>x</a:t>
            </a:r>
            <a:r>
              <a:rPr lang="zh-CN" altLang="en-US" dirty="0"/>
              <a:t>取何值：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-2</a:t>
            </a:r>
            <a:r>
              <a:rPr lang="en-US" altLang="zh-CN" b="1" dirty="0"/>
              <a:t>x</a:t>
            </a:r>
            <a:r>
              <a:rPr lang="en-US" altLang="zh-CN" b="1" baseline="30000" dirty="0"/>
              <a:t>2</a:t>
            </a:r>
            <a:r>
              <a:rPr lang="en-US" altLang="zh-CN" dirty="0"/>
              <a:t>+12x-8</a:t>
            </a:r>
            <a:r>
              <a:rPr lang="zh-CN" altLang="en-US" dirty="0"/>
              <a:t>不可能等于</a:t>
            </a:r>
            <a:r>
              <a:rPr lang="en-US" altLang="zh-CN" dirty="0"/>
              <a:t>11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）方程</a:t>
            </a:r>
            <a:r>
              <a:rPr lang="en-US" altLang="zh-CN" dirty="0"/>
              <a:t>x</a:t>
            </a:r>
            <a:r>
              <a:rPr lang="en-US" altLang="zh-CN" baseline="30000" dirty="0"/>
              <a:t>2</a:t>
            </a:r>
            <a:r>
              <a:rPr lang="en-US" altLang="zh-CN" dirty="0"/>
              <a:t>-x+1=0</a:t>
            </a:r>
            <a:r>
              <a:rPr lang="zh-CN" altLang="en-US" dirty="0"/>
              <a:t>无解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411413" y="476250"/>
            <a:ext cx="41767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FF0000"/>
                </a:solidFill>
              </a:rPr>
              <a:t>小结与回顾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794420" y="1773238"/>
            <a:ext cx="7200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3333FF"/>
                </a:solidFill>
              </a:rPr>
              <a:t>1</a:t>
            </a:r>
            <a:r>
              <a:rPr kumimoji="1" lang="zh-CN" altLang="en-US" sz="4800" b="1" dirty="0">
                <a:solidFill>
                  <a:srgbClr val="3333FF"/>
                </a:solidFill>
              </a:rPr>
              <a:t>、通过这节课的学习你有什么收获？</a:t>
            </a:r>
            <a:r>
              <a:rPr kumimoji="1" lang="zh-CN" altLang="en-US" sz="4800" dirty="0">
                <a:solidFill>
                  <a:srgbClr val="3333FF"/>
                </a:solidFill>
              </a:rPr>
              <a:t> </a:t>
            </a:r>
            <a:r>
              <a:rPr kumimoji="1" lang="zh-CN" altLang="en-US" sz="4800" b="1" dirty="0">
                <a:solidFill>
                  <a:srgbClr val="3333FF"/>
                </a:solidFill>
              </a:rPr>
              <a:t> 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785689" y="3698876"/>
            <a:ext cx="77057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3333FF"/>
                </a:solidFill>
              </a:rPr>
              <a:t>2</a:t>
            </a:r>
            <a:r>
              <a:rPr kumimoji="1" lang="zh-CN" altLang="en-US" sz="4800" b="1" dirty="0">
                <a:solidFill>
                  <a:srgbClr val="3333FF"/>
                </a:solidFill>
              </a:rPr>
              <a:t>、本节课你有什么疑惑？</a:t>
            </a:r>
          </a:p>
        </p:txBody>
      </p:sp>
      <p:pic>
        <p:nvPicPr>
          <p:cNvPr id="67589" name="Picture 5" descr="可爱图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018"/>
            <a:ext cx="1179513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 rot="5400000">
            <a:off x="6610350" y="3335338"/>
            <a:ext cx="3810000" cy="685800"/>
          </a:xfrm>
          <a:prstGeom prst="rect">
            <a:avLst/>
          </a:prstGeom>
        </p:spPr>
        <p:txBody>
          <a:bodyPr vert="eaVert" wrap="none" fromWordArt="1">
            <a:prstTxWarp prst="textSlantUp">
              <a:avLst>
                <a:gd name="adj" fmla="val 6657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 cap="rnd">
                  <a:solidFill>
                    <a:srgbClr val="FFFF00"/>
                  </a:solidFill>
                  <a:prstDash val="sysDot"/>
                  <a:round/>
                </a:ln>
                <a:solidFill>
                  <a:srgbClr val="5F5F5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今日事 今日毕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56940" y="548680"/>
            <a:ext cx="34480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归纳总结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4623" y="1816894"/>
            <a:ext cx="83778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、解二次项系数不为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的一元二次方程的方法是什么？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97954" y="4869160"/>
            <a:ext cx="790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系数化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，移项，配方，变形，开方，求解，定解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43186" y="3472656"/>
            <a:ext cx="80121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、用配方法解形如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ax</a:t>
            </a:r>
            <a:r>
              <a:rPr lang="en-US" altLang="zh-CN" sz="36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+bx+c=0(a</a:t>
            </a:r>
            <a:r>
              <a:rPr lang="en-US" altLang="en-US" sz="3200" b="1" dirty="0">
                <a:solidFill>
                  <a:srgbClr val="000000"/>
                </a:solidFill>
              </a:rPr>
              <a:t>≠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一元二次方程的一般步骤是什么？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788988" y="589186"/>
            <a:ext cx="33766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检测：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88988" y="3728690"/>
            <a:ext cx="42275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(3)2x</a:t>
            </a:r>
            <a:r>
              <a:rPr lang="en-US" altLang="zh-CN" sz="3600" b="1" baseline="30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+3x=0</a:t>
            </a:r>
            <a:endParaRPr lang="en-US" altLang="zh-CN" sz="3600" b="1" dirty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(4)3x</a:t>
            </a:r>
            <a:r>
              <a:rPr lang="en-US" altLang="zh-CN" sz="3600" b="1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-1=6x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(5)-2x</a:t>
            </a:r>
            <a:r>
              <a:rPr lang="en-US" altLang="zh-CN" sz="3600" b="1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+19x=20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(6)-2x</a:t>
            </a:r>
            <a:r>
              <a:rPr lang="en-US" altLang="zh-CN" sz="3600" b="1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-x-1=0</a:t>
            </a:r>
            <a:r>
              <a:rPr lang="en-US" altLang="zh-CN" sz="3300" b="1" dirty="0">
                <a:solidFill>
                  <a:srgbClr val="000000"/>
                </a:solidFill>
              </a:rPr>
              <a:t> </a:t>
            </a:r>
            <a:endParaRPr lang="en-US" altLang="zh-CN" sz="4800" b="1" dirty="0">
              <a:solidFill>
                <a:srgbClr val="000000"/>
              </a:solidFill>
            </a:endParaRPr>
          </a:p>
        </p:txBody>
      </p:sp>
      <p:grpSp>
        <p:nvGrpSpPr>
          <p:cNvPr id="69636" name="Group 4"/>
          <p:cNvGrpSpPr/>
          <p:nvPr/>
        </p:nvGrpSpPr>
        <p:grpSpPr bwMode="auto">
          <a:xfrm>
            <a:off x="574676" y="1352773"/>
            <a:ext cx="4960937" cy="2333625"/>
            <a:chOff x="657" y="211"/>
            <a:chExt cx="2149" cy="14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657" y="211"/>
              <a:ext cx="2149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2286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解下列方程</a:t>
              </a:r>
              <a:endParaRPr lang="zh-CN" altLang="en-US" sz="2900" b="1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indent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2x</a:t>
              </a:r>
              <a:r>
                <a:rPr lang="en-US" altLang="zh-CN" sz="3200" b="1" baseline="30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-8x+1=0</a:t>
              </a:r>
            </a:p>
            <a:p>
              <a:pPr indent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</a:p>
            <a:p>
              <a:pPr indent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(2)</a:t>
              </a:r>
              <a:endParaRPr lang="en-US" altLang="zh-CN" sz="4400" b="1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9638" name="Object 6"/>
            <p:cNvGraphicFramePr>
              <a:graphicFrameLocks noChangeAspect="1"/>
            </p:cNvGraphicFramePr>
            <p:nvPr/>
          </p:nvGraphicFramePr>
          <p:xfrm>
            <a:off x="1125" y="956"/>
            <a:ext cx="283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图片 6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5" y="956"/>
                          <a:ext cx="283" cy="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1406" y="1117"/>
              <a:ext cx="10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latin typeface="Comic Sans MS" panose="030F0702030302020204" pitchFamily="66" charset="0"/>
                </a:rPr>
                <a:t>x</a:t>
              </a:r>
              <a:r>
                <a:rPr lang="en-US" altLang="zh-CN" sz="3600" baseline="3000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  <a:r>
                <a:rPr lang="en-US" altLang="zh-CN" sz="3600">
                  <a:solidFill>
                    <a:srgbClr val="000000"/>
                  </a:solidFill>
                  <a:latin typeface="Comic Sans MS" panose="030F0702030302020204" pitchFamily="66" charset="0"/>
                </a:rPr>
                <a:t>+2x-1=0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1520" y="2038351"/>
            <a:ext cx="8748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9845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2.</a:t>
            </a:r>
            <a:r>
              <a:rPr lang="zh-CN" alt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用配方法求</a:t>
            </a:r>
            <a:r>
              <a:rPr lang="en-US" altLang="zh-CN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2x</a:t>
            </a:r>
            <a:r>
              <a:rPr lang="en-US" altLang="zh-CN" sz="40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-7x+2</a:t>
            </a:r>
            <a:r>
              <a:rPr lang="zh-CN" alt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的最小值</a:t>
            </a:r>
            <a:endParaRPr lang="zh-CN" altLang="en-US" sz="4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822548" y="2060848"/>
            <a:ext cx="7705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1</a:t>
            </a:r>
            <a:r>
              <a:rPr lang="zh-CN" altLang="en-US" sz="3200" dirty="0">
                <a:solidFill>
                  <a:srgbClr val="000000"/>
                </a:solidFill>
              </a:rPr>
              <a:t>、方程</a:t>
            </a:r>
            <a:r>
              <a:rPr lang="en-US" altLang="zh-CN" sz="3200" dirty="0">
                <a:solidFill>
                  <a:srgbClr val="000000"/>
                </a:solidFill>
              </a:rPr>
              <a:t>x</a:t>
            </a:r>
            <a:r>
              <a:rPr lang="en-US" altLang="zh-CN" sz="3200" baseline="30000" dirty="0">
                <a:solidFill>
                  <a:srgbClr val="000000"/>
                </a:solidFill>
              </a:rPr>
              <a:t>2</a:t>
            </a:r>
            <a:r>
              <a:rPr lang="en-US" altLang="zh-CN" sz="3200" dirty="0">
                <a:solidFill>
                  <a:srgbClr val="000000"/>
                </a:solidFill>
              </a:rPr>
              <a:t>+px+q=0</a:t>
            </a:r>
            <a:r>
              <a:rPr lang="zh-CN" altLang="en-US" sz="3200" dirty="0">
                <a:solidFill>
                  <a:srgbClr val="000000"/>
                </a:solidFill>
              </a:rPr>
              <a:t>在什么条件下可以用配方法解？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836637" y="3429000"/>
            <a:ext cx="7489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2</a:t>
            </a:r>
            <a:r>
              <a:rPr lang="zh-CN" altLang="en-US" sz="3200" dirty="0">
                <a:solidFill>
                  <a:srgbClr val="000000"/>
                </a:solidFill>
              </a:rPr>
              <a:t>、方程</a:t>
            </a:r>
            <a:r>
              <a:rPr lang="en-US" altLang="zh-CN" sz="3200" dirty="0">
                <a:solidFill>
                  <a:srgbClr val="000000"/>
                </a:solidFill>
              </a:rPr>
              <a:t>ax</a:t>
            </a:r>
            <a:r>
              <a:rPr lang="en-US" altLang="zh-CN" sz="3200" baseline="30000" dirty="0">
                <a:solidFill>
                  <a:srgbClr val="000000"/>
                </a:solidFill>
              </a:rPr>
              <a:t>2</a:t>
            </a:r>
            <a:r>
              <a:rPr lang="en-US" altLang="zh-CN" sz="3200" dirty="0">
                <a:solidFill>
                  <a:srgbClr val="000000"/>
                </a:solidFill>
              </a:rPr>
              <a:t>+bx+c=0</a:t>
            </a:r>
            <a:r>
              <a:rPr lang="zh-CN" altLang="en-US" sz="3200" dirty="0">
                <a:solidFill>
                  <a:srgbClr val="000000"/>
                </a:solidFill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</a:rPr>
              <a:t>≠</a:t>
            </a:r>
            <a:r>
              <a:rPr lang="en-US" altLang="zh-CN" sz="3200" dirty="0">
                <a:solidFill>
                  <a:srgbClr val="000000"/>
                </a:solidFill>
              </a:rPr>
              <a:t>0),</a:t>
            </a:r>
            <a:r>
              <a:rPr lang="zh-CN" altLang="en-US" sz="3200" dirty="0">
                <a:solidFill>
                  <a:srgbClr val="000000"/>
                </a:solidFill>
              </a:rPr>
              <a:t>当</a:t>
            </a:r>
            <a:r>
              <a:rPr lang="en-US" altLang="zh-CN" sz="3200" dirty="0">
                <a:solidFill>
                  <a:srgbClr val="000000"/>
                </a:solidFill>
              </a:rPr>
              <a:t>a</a:t>
            </a:r>
            <a:r>
              <a:rPr lang="zh-CN" altLang="en-US" sz="3200" dirty="0">
                <a:solidFill>
                  <a:srgbClr val="000000"/>
                </a:solidFill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</a:rPr>
              <a:t>b</a:t>
            </a:r>
            <a:r>
              <a:rPr lang="zh-CN" altLang="en-US" sz="3200" dirty="0">
                <a:solidFill>
                  <a:srgbClr val="000000"/>
                </a:solidFill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</a:rPr>
              <a:t>c</a:t>
            </a:r>
            <a:r>
              <a:rPr lang="zh-CN" altLang="en-US" sz="3200" dirty="0">
                <a:solidFill>
                  <a:srgbClr val="000000"/>
                </a:solidFill>
              </a:rPr>
              <a:t>满足什么关系时可以用配方法解？ </a:t>
            </a:r>
          </a:p>
        </p:txBody>
      </p:sp>
      <p:pic>
        <p:nvPicPr>
          <p:cNvPr id="73735" name="Picture 7" descr="可爱图2">
            <a:hlinkClick r:id="" action="ppaction://noaction"/>
          </p:cNvPr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0011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6" name="WordArt 8"/>
          <p:cNvSpPr>
            <a:spLocks noChangeArrowheads="1" noChangeShapeType="1" noTextEdit="1"/>
          </p:cNvSpPr>
          <p:nvPr/>
        </p:nvSpPr>
        <p:spPr bwMode="auto">
          <a:xfrm>
            <a:off x="1298526" y="764704"/>
            <a:ext cx="1944836" cy="8640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964488" cy="345638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dirty="0" smtClean="0"/>
              <a:t>学</a:t>
            </a:r>
            <a:r>
              <a:rPr lang="zh-CN" altLang="en-US" sz="4000" dirty="0"/>
              <a:t>习目标：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1</a:t>
            </a:r>
            <a:r>
              <a:rPr lang="zh-CN" altLang="en-US" dirty="0"/>
              <a:t>、会用配方法解二次项系数不是</a:t>
            </a:r>
            <a:r>
              <a:rPr lang="en-US" altLang="zh-CN" dirty="0"/>
              <a:t>1</a:t>
            </a:r>
            <a:r>
              <a:rPr lang="zh-CN" altLang="en-US" dirty="0"/>
              <a:t>的一元二</a:t>
            </a:r>
            <a:r>
              <a:rPr lang="zh-CN" altLang="en-US" dirty="0" smtClean="0"/>
              <a:t>次方</a:t>
            </a:r>
            <a:r>
              <a:rPr lang="zh-CN" altLang="en-US" dirty="0"/>
              <a:t>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2</a:t>
            </a:r>
            <a:r>
              <a:rPr lang="zh-CN" altLang="en-US" dirty="0"/>
              <a:t>、经历探究一元二次方程一般</a:t>
            </a:r>
            <a:r>
              <a:rPr lang="zh-CN" altLang="en-US" dirty="0" smtClean="0"/>
              <a:t>形式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x+h</a:t>
            </a:r>
            <a:r>
              <a:rPr lang="en-US" altLang="zh-CN" dirty="0" smtClean="0"/>
              <a:t>)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=k(k</a:t>
            </a:r>
            <a:r>
              <a:rPr lang="en-US" altLang="zh-CN" dirty="0"/>
              <a:t>≥0)</a:t>
            </a:r>
            <a:r>
              <a:rPr lang="zh-CN" altLang="en-US" dirty="0"/>
              <a:t>的过程，进一步理解配方法的意义</a:t>
            </a:r>
            <a:endParaRPr lang="zh-CN" altLang="en-US" baseline="30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3</a:t>
            </a:r>
            <a:r>
              <a:rPr lang="zh-CN" altLang="en-US" dirty="0"/>
              <a:t>、体会数学中的“转化</a:t>
            </a:r>
            <a:r>
              <a:rPr lang="zh-CN" altLang="en-US" dirty="0" smtClean="0"/>
              <a:t>”思想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0"/>
            <a:ext cx="34575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知识回顾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144" name="Group 48"/>
          <p:cNvGrpSpPr/>
          <p:nvPr/>
        </p:nvGrpSpPr>
        <p:grpSpPr bwMode="auto">
          <a:xfrm>
            <a:off x="323850" y="1412875"/>
            <a:ext cx="5564188" cy="4659313"/>
            <a:chOff x="204" y="890"/>
            <a:chExt cx="3505" cy="2935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04" y="890"/>
              <a:ext cx="34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2.</a:t>
              </a:r>
              <a:r>
                <a:rPr lang="zh-CN" altLang="en-US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用配方法解下列方程：</a:t>
              </a:r>
            </a:p>
          </p:txBody>
        </p:sp>
        <p:grpSp>
          <p:nvGrpSpPr>
            <p:cNvPr id="4143" name="Group 47"/>
            <p:cNvGrpSpPr/>
            <p:nvPr/>
          </p:nvGrpSpPr>
          <p:grpSpPr bwMode="auto">
            <a:xfrm>
              <a:off x="793" y="1298"/>
              <a:ext cx="2916" cy="2527"/>
              <a:chOff x="793" y="1298"/>
              <a:chExt cx="2916" cy="2527"/>
            </a:xfrm>
          </p:grpSpPr>
          <p:grpSp>
            <p:nvGrpSpPr>
              <p:cNvPr id="4141" name="Group 45"/>
              <p:cNvGrpSpPr/>
              <p:nvPr/>
            </p:nvGrpSpPr>
            <p:grpSpPr bwMode="auto">
              <a:xfrm>
                <a:off x="793" y="1298"/>
                <a:ext cx="2858" cy="1882"/>
                <a:chOff x="793" y="1298"/>
                <a:chExt cx="2858" cy="1882"/>
              </a:xfrm>
            </p:grpSpPr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2411" cy="10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indent="30988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790575" algn="l"/>
                    </a:tabLst>
                  </a:pPr>
                  <a:r>
                    <a:rPr lang="en-US" altLang="zh-CN" sz="36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   (1)x</a:t>
                  </a:r>
                  <a:r>
                    <a:rPr lang="en-US" altLang="zh-CN" sz="3600" baseline="300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2</a:t>
                  </a:r>
                  <a:r>
                    <a:rPr lang="en-US" altLang="zh-CN" sz="36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-6x-16=0</a:t>
                  </a:r>
                </a:p>
                <a:p>
                  <a:pPr indent="30988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790575" algn="l"/>
                    </a:tabLst>
                  </a:pPr>
                  <a:r>
                    <a:rPr lang="en-US" altLang="zh-CN" sz="36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 </a:t>
                  </a:r>
                </a:p>
                <a:p>
                  <a:pPr indent="309880" algn="ctr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790575" algn="l"/>
                    </a:tabLst>
                  </a:pPr>
                  <a:r>
                    <a:rPr lang="en-US" altLang="zh-CN" sz="36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  (2)x</a:t>
                  </a:r>
                  <a:r>
                    <a:rPr lang="en-US" altLang="zh-CN" sz="3600" baseline="300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2</a:t>
                  </a:r>
                  <a:r>
                    <a:rPr lang="en-US" altLang="zh-CN" sz="3600" dirty="0">
                      <a:solidFill>
                        <a:srgbClr val="000000"/>
                      </a:solidFill>
                      <a:latin typeface="Comic Sans MS" panose="030F0702030302020204" pitchFamily="66" charset="0"/>
                    </a:rPr>
                    <a:t>+3x-2=0</a:t>
                  </a:r>
                </a:p>
              </p:txBody>
            </p:sp>
            <p:grpSp>
              <p:nvGrpSpPr>
                <p:cNvPr id="4134" name="Group 38"/>
                <p:cNvGrpSpPr/>
                <p:nvPr/>
              </p:nvGrpSpPr>
              <p:grpSpPr bwMode="auto">
                <a:xfrm>
                  <a:off x="1202" y="2363"/>
                  <a:ext cx="2449" cy="817"/>
                  <a:chOff x="748" y="3022"/>
                  <a:chExt cx="2449" cy="817"/>
                </a:xfrm>
              </p:grpSpPr>
              <p:graphicFrame>
                <p:nvGraphicFramePr>
                  <p:cNvPr id="4131" name="Object 35"/>
                  <p:cNvGraphicFramePr>
                    <a:graphicFrameLocks noChangeAspect="1"/>
                  </p:cNvGraphicFramePr>
                  <p:nvPr/>
                </p:nvGraphicFramePr>
                <p:xfrm>
                  <a:off x="1247" y="3022"/>
                  <a:ext cx="1950" cy="81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34" name="公式" r:id="rId3" imgW="939165" imgH="393700" progId="Equation.3">
                          <p:embed/>
                        </p:oleObj>
                      </mc:Choice>
                      <mc:Fallback>
                        <p:oleObj name="公式" r:id="rId3" imgW="939165" imgH="393700" progId="Equation.3">
                          <p:embed/>
                          <p:pic>
                            <p:nvPicPr>
                              <p:cNvPr id="0" name="图片 10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47" y="3022"/>
                                <a:ext cx="1950" cy="81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13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3178"/>
                    <a:ext cx="508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4000">
                        <a:solidFill>
                          <a:srgbClr val="000000"/>
                        </a:solidFill>
                      </a:rPr>
                      <a:t>(3)</a:t>
                    </a:r>
                  </a:p>
                </p:txBody>
              </p:sp>
            </p:grpSp>
          </p:grpSp>
          <p:grpSp>
            <p:nvGrpSpPr>
              <p:cNvPr id="4142" name="Group 46"/>
              <p:cNvGrpSpPr/>
              <p:nvPr/>
            </p:nvGrpSpPr>
            <p:grpSpPr bwMode="auto">
              <a:xfrm>
                <a:off x="1202" y="3113"/>
                <a:ext cx="2507" cy="712"/>
                <a:chOff x="1189" y="3113"/>
                <a:chExt cx="2507" cy="712"/>
              </a:xfrm>
            </p:grpSpPr>
            <p:graphicFrame>
              <p:nvGraphicFramePr>
                <p:cNvPr id="4135" name="Object 39"/>
                <p:cNvGraphicFramePr>
                  <a:graphicFrameLocks noChangeAspect="1"/>
                </p:cNvGraphicFramePr>
                <p:nvPr/>
              </p:nvGraphicFramePr>
              <p:xfrm>
                <a:off x="1701" y="3113"/>
                <a:ext cx="1995" cy="7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5" name="公式" r:id="rId5" imgW="1016000" imgH="393700" progId="Equation.3">
                        <p:embed/>
                      </p:oleObj>
                    </mc:Choice>
                    <mc:Fallback>
                      <p:oleObj name="公式" r:id="rId5" imgW="1016000" imgH="393700" progId="Equation.3">
                        <p:embed/>
                        <p:pic>
                          <p:nvPicPr>
                            <p:cNvPr id="0" name="图片 10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01" y="3113"/>
                              <a:ext cx="1995" cy="7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13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89" y="3226"/>
                  <a:ext cx="50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4000">
                      <a:solidFill>
                        <a:srgbClr val="000000"/>
                      </a:solidFill>
                    </a:rPr>
                    <a:t>(4)</a:t>
                  </a:r>
                </a:p>
              </p:txBody>
            </p:sp>
          </p:grpSp>
        </p:grpSp>
      </p:grp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19113" y="5159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200">
              <a:solidFill>
                <a:srgbClr val="000000"/>
              </a:solidFill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39750" y="692150"/>
            <a:ext cx="8208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1.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用配方法解方程步骤是什么？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588690" y="260648"/>
            <a:ext cx="28971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想一想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黑体" panose="02010609060101010101" pitchFamily="49" charset="-122"/>
              </a:rPr>
              <a:t>：</a:t>
            </a:r>
          </a:p>
        </p:txBody>
      </p:sp>
      <p:grpSp>
        <p:nvGrpSpPr>
          <p:cNvPr id="10302" name="Group 62"/>
          <p:cNvGrpSpPr/>
          <p:nvPr/>
        </p:nvGrpSpPr>
        <p:grpSpPr bwMode="auto">
          <a:xfrm>
            <a:off x="468313" y="2641601"/>
            <a:ext cx="8262937" cy="1584325"/>
            <a:chOff x="113" y="3"/>
            <a:chExt cx="5205" cy="998"/>
          </a:xfrm>
        </p:grpSpPr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113" y="136"/>
              <a:ext cx="5205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请你思考方程</a:t>
              </a:r>
              <a:r>
                <a:rPr lang="en-US" altLang="zh-CN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x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  <a:r>
                <a:rPr lang="en-US" altLang="zh-CN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   x+1=0</a:t>
              </a:r>
              <a:r>
                <a:rPr lang="zh-CN" altLang="en-US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与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方程</a:t>
              </a:r>
              <a:r>
                <a:rPr lang="en-US" altLang="zh-CN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2x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  <a:r>
                <a:rPr lang="en-US" altLang="zh-CN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-5x+2=0</a:t>
              </a:r>
              <a:r>
                <a:rPr lang="zh-CN" altLang="en-US" sz="36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有什么关系？</a:t>
              </a:r>
              <a:r>
                <a:rPr lang="zh-CN" altLang="en-US" sz="36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r>
                <a:rPr lang="zh-CN" altLang="en-US" sz="48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     </a:t>
              </a:r>
            </a:p>
          </p:txBody>
        </p:sp>
        <p:graphicFrame>
          <p:nvGraphicFramePr>
            <p:cNvPr id="10297" name="Object 57"/>
            <p:cNvGraphicFramePr>
              <a:graphicFrameLocks noChangeAspect="1"/>
            </p:cNvGraphicFramePr>
            <p:nvPr/>
          </p:nvGraphicFramePr>
          <p:xfrm>
            <a:off x="2472" y="3"/>
            <a:ext cx="243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公式" r:id="rId4" imgW="152400" imgH="393700" progId="Equation.3">
                    <p:embed/>
                  </p:oleObj>
                </mc:Choice>
                <mc:Fallback>
                  <p:oleObj name="公式" r:id="rId4" imgW="152400" imgH="393700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"/>
                          <a:ext cx="243" cy="6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0" y="2997200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550590" y="1675409"/>
            <a:ext cx="7345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如何用配方法解方程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2x</a:t>
            </a:r>
            <a:r>
              <a:rPr lang="en-US" altLang="zh-CN" sz="32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-5x+2=0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呢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0"/>
            <a:ext cx="7273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试一试</a:t>
            </a:r>
            <a:endParaRPr kumimoji="1" lang="zh-CN" alt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908175" y="333375"/>
            <a:ext cx="5732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、用配方法解方程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2x</a:t>
            </a:r>
            <a:r>
              <a:rPr lang="en-US" altLang="zh-CN" sz="24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-5x+2=0</a:t>
            </a:r>
            <a:r>
              <a:rPr lang="en-US" altLang="zh-CN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514725"/>
            <a:ext cx="1143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446" name="Object 38"/>
          <p:cNvGraphicFramePr>
            <a:graphicFrameLocks noChangeAspect="1"/>
          </p:cNvGraphicFramePr>
          <p:nvPr/>
        </p:nvGraphicFramePr>
        <p:xfrm>
          <a:off x="2700338" y="3789363"/>
          <a:ext cx="230505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公式" r:id="rId4" imgW="914400" imgH="469900" progId="Equation.3">
                  <p:embed/>
                </p:oleObj>
              </mc:Choice>
              <mc:Fallback>
                <p:oleObj name="公式" r:id="rId4" imgW="914400" imgH="4699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789363"/>
                        <a:ext cx="2305050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5" name="Object 37"/>
          <p:cNvGraphicFramePr>
            <a:graphicFrameLocks noChangeAspect="1"/>
          </p:cNvGraphicFramePr>
          <p:nvPr/>
        </p:nvGraphicFramePr>
        <p:xfrm>
          <a:off x="2268538" y="4724400"/>
          <a:ext cx="2303462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公式" r:id="rId6" imgW="735965" imgH="393700" progId="Equation.3">
                  <p:embed/>
                </p:oleObj>
              </mc:Choice>
              <mc:Fallback>
                <p:oleObj name="公式" r:id="rId6" imgW="735965" imgH="3937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724400"/>
                        <a:ext cx="2303462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0" y="6019800"/>
            <a:ext cx="1062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0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                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0" y="1052513"/>
            <a:ext cx="361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解：两边都除以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，得</a:t>
            </a:r>
          </a:p>
        </p:txBody>
      </p:sp>
      <p:graphicFrame>
        <p:nvGraphicFramePr>
          <p:cNvPr id="17462" name="Object 54"/>
          <p:cNvGraphicFramePr>
            <a:graphicFrameLocks noChangeAspect="1"/>
          </p:cNvGraphicFramePr>
          <p:nvPr/>
        </p:nvGraphicFramePr>
        <p:xfrm>
          <a:off x="3563938" y="620713"/>
          <a:ext cx="309562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公式" r:id="rId8" imgW="939165" imgH="393700" progId="Equation.3">
                  <p:embed/>
                </p:oleObj>
              </mc:Choice>
              <mc:Fallback>
                <p:oleObj name="公式" r:id="rId8" imgW="939165" imgH="3937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620713"/>
                        <a:ext cx="3095625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55650" y="198913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移项，得</a:t>
            </a:r>
          </a:p>
        </p:txBody>
      </p:sp>
      <p:graphicFrame>
        <p:nvGraphicFramePr>
          <p:cNvPr id="17464" name="Object 56"/>
          <p:cNvGraphicFramePr>
            <a:graphicFrameLocks noChangeAspect="1"/>
          </p:cNvGraphicFramePr>
          <p:nvPr/>
        </p:nvGraphicFramePr>
        <p:xfrm>
          <a:off x="2484438" y="1700213"/>
          <a:ext cx="241141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公式" r:id="rId10" imgW="825500" imgH="393700" progId="Equation.3">
                  <p:embed/>
                </p:oleObj>
              </mc:Choice>
              <mc:Fallback>
                <p:oleObj name="公式" r:id="rId10" imgW="825500" imgH="3937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700213"/>
                        <a:ext cx="2411412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879475" y="301625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配方，得</a:t>
            </a:r>
          </a:p>
        </p:txBody>
      </p:sp>
      <p:graphicFrame>
        <p:nvGraphicFramePr>
          <p:cNvPr id="17467" name="Object 59"/>
          <p:cNvGraphicFramePr>
            <a:graphicFrameLocks noChangeAspect="1"/>
          </p:cNvGraphicFramePr>
          <p:nvPr/>
        </p:nvGraphicFramePr>
        <p:xfrm>
          <a:off x="2411413" y="2565400"/>
          <a:ext cx="4897437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公式" r:id="rId12" imgW="1587500" imgH="469900" progId="Equation.3">
                  <p:embed/>
                </p:oleObj>
              </mc:Choice>
              <mc:Fallback>
                <p:oleObj name="公式" r:id="rId12" imgW="1587500" imgH="4699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565400"/>
                        <a:ext cx="4897437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684213" y="5084763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开方，得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2051050" y="42211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即</a:t>
            </a:r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7473" name="Group 65"/>
          <p:cNvGrpSpPr/>
          <p:nvPr/>
        </p:nvGrpSpPr>
        <p:grpSpPr bwMode="auto">
          <a:xfrm>
            <a:off x="2484438" y="5849938"/>
            <a:ext cx="3001962" cy="1008062"/>
            <a:chOff x="1565" y="3685"/>
            <a:chExt cx="1891" cy="635"/>
          </a:xfrm>
        </p:grpSpPr>
        <p:graphicFrame>
          <p:nvGraphicFramePr>
            <p:cNvPr id="17470" name="Object 62"/>
            <p:cNvGraphicFramePr>
              <a:graphicFrameLocks noChangeAspect="1"/>
            </p:cNvGraphicFramePr>
            <p:nvPr/>
          </p:nvGraphicFramePr>
          <p:xfrm>
            <a:off x="1927" y="3685"/>
            <a:ext cx="1529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公式" r:id="rId14" imgW="939165" imgH="393700" progId="Equation.3">
                    <p:embed/>
                  </p:oleObj>
                </mc:Choice>
                <mc:Fallback>
                  <p:oleObj name="公式" r:id="rId14" imgW="939165" imgH="393700" progId="Equation.3">
                    <p:embed/>
                    <p:pic>
                      <p:nvPicPr>
                        <p:cNvPr id="0" name="图片 30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685"/>
                          <a:ext cx="1529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1565" y="383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000000"/>
                  </a:solidFill>
                  <a:latin typeface="Comic Sans MS" panose="030F0702030302020204" pitchFamily="66" charset="0"/>
                </a:rPr>
                <a:t>∴</a:t>
              </a:r>
            </a:p>
          </p:txBody>
        </p:sp>
      </p:grp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6877050" y="981075"/>
            <a:ext cx="290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系数化为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7288213" y="1955800"/>
            <a:ext cx="1531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移项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7288213" y="2963863"/>
            <a:ext cx="1604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配方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7288213" y="497998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开方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7216775" y="5916613"/>
            <a:ext cx="1927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定解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1" grpId="0"/>
      <p:bldP spid="17466" grpId="0"/>
      <p:bldP spid="17468" grpId="0"/>
      <p:bldP spid="17469" grpId="0"/>
      <p:bldP spid="17474" grpId="0"/>
      <p:bldP spid="17475" grpId="0"/>
      <p:bldP spid="17476" grpId="0"/>
      <p:bldP spid="17477" grpId="0"/>
      <p:bldP spid="174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31826" y="587375"/>
            <a:ext cx="7561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用配方法解方程</a:t>
            </a:r>
            <a:r>
              <a:rPr lang="en-US" altLang="zh-CN" sz="3200" b="1" dirty="0">
                <a:solidFill>
                  <a:srgbClr val="000000"/>
                </a:solidFill>
              </a:rPr>
              <a:t>-3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+4x+1=0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395536" y="1597943"/>
            <a:ext cx="3795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解：两边都除以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，得</a:t>
            </a:r>
            <a:endParaRPr lang="zh-CN" altLang="en-US" sz="4000" b="1" dirty="0">
              <a:solidFill>
                <a:srgbClr val="000000"/>
              </a:solidFill>
            </a:endParaRPr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4211886" y="1340768"/>
          <a:ext cx="2449512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公式" r:id="rId3" imgW="1016000" imgH="393700" progId="Equation.3">
                  <p:embed/>
                </p:oleObj>
              </mc:Choice>
              <mc:Fallback>
                <p:oleObj name="公式" r:id="rId3" imgW="1016000" imgH="3937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886" y="1340768"/>
                        <a:ext cx="2449512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476623" y="2275805"/>
            <a:ext cx="179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移项，得</a:t>
            </a:r>
            <a:endParaRPr lang="zh-CN" altLang="en-US" sz="4400" b="1">
              <a:solidFill>
                <a:srgbClr val="000000"/>
              </a:solidFill>
            </a:endParaRPr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3276848" y="2059905"/>
          <a:ext cx="19129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公式" r:id="rId5" imgW="799465" imgH="393700" progId="Equation.3">
                  <p:embed/>
                </p:oleObj>
              </mc:Choice>
              <mc:Fallback>
                <p:oleObj name="公式" r:id="rId5" imgW="799465" imgH="3937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848" y="2059905"/>
                        <a:ext cx="191293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956298" y="3183855"/>
            <a:ext cx="225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1548061" y="314099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配方，得</a:t>
            </a:r>
            <a:endParaRPr lang="zh-CN" altLang="en-US" sz="4000" b="1">
              <a:solidFill>
                <a:srgbClr val="000000"/>
              </a:solidFill>
            </a:endParaRP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916486" y="2852068"/>
          <a:ext cx="36004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公式" r:id="rId7" imgW="1714500" imgH="469900" progId="Equation.3">
                  <p:embed/>
                </p:oleObj>
              </mc:Choice>
              <mc:Fallback>
                <p:oleObj name="公式" r:id="rId7" imgW="1714500" imgH="4699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486" y="2852068"/>
                        <a:ext cx="360045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3499098" y="3221955"/>
            <a:ext cx="225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6425" name="Group 41"/>
          <p:cNvGrpSpPr/>
          <p:nvPr/>
        </p:nvGrpSpPr>
        <p:grpSpPr bwMode="auto">
          <a:xfrm>
            <a:off x="2195761" y="3644230"/>
            <a:ext cx="2592387" cy="1109663"/>
            <a:chOff x="1519" y="2568"/>
            <a:chExt cx="1633" cy="699"/>
          </a:xfrm>
        </p:grpSpPr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1519" y="2775"/>
              <a:ext cx="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即</a:t>
              </a:r>
              <a:endParaRPr lang="zh-CN" altLang="en-US" sz="4000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16410" name="Object 26"/>
            <p:cNvGraphicFramePr>
              <a:graphicFrameLocks noChangeAspect="1"/>
            </p:cNvGraphicFramePr>
            <p:nvPr/>
          </p:nvGraphicFramePr>
          <p:xfrm>
            <a:off x="1882" y="2568"/>
            <a:ext cx="1270" cy="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公式" r:id="rId9" imgW="850265" imgH="469900" progId="Equation.3">
                    <p:embed/>
                  </p:oleObj>
                </mc:Choice>
                <mc:Fallback>
                  <p:oleObj name="公式" r:id="rId9" imgW="850265" imgH="469900" progId="Equation.3">
                    <p:embed/>
                    <p:pic>
                      <p:nvPicPr>
                        <p:cNvPr id="0" name="图片 4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568"/>
                          <a:ext cx="1270" cy="6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932486" y="3221955"/>
            <a:ext cx="225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835398" y="486819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开方，得</a:t>
            </a:r>
            <a:endParaRPr lang="zh-CN" altLang="en-US" sz="4000" b="1">
              <a:solidFill>
                <a:srgbClr val="000000"/>
              </a:solidFill>
            </a:endParaRP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276848" y="4652293"/>
          <a:ext cx="1728788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公式" r:id="rId11" imgW="850265" imgH="431800" progId="Equation.3">
                  <p:embed/>
                </p:oleObj>
              </mc:Choice>
              <mc:Fallback>
                <p:oleObj name="公式" r:id="rId11" imgW="850265" imgH="431800" progId="Equation.3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848" y="4652293"/>
                        <a:ext cx="1728788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932486" y="3202905"/>
            <a:ext cx="225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6426" name="Group 42"/>
          <p:cNvGrpSpPr/>
          <p:nvPr/>
        </p:nvGrpSpPr>
        <p:grpSpPr bwMode="auto">
          <a:xfrm>
            <a:off x="1979861" y="5301580"/>
            <a:ext cx="4608512" cy="1093788"/>
            <a:chOff x="1383" y="3612"/>
            <a:chExt cx="2903" cy="689"/>
          </a:xfrm>
        </p:grpSpPr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1383" y="3697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∴</a:t>
              </a:r>
              <a:endParaRPr lang="en-US" altLang="zh-CN" sz="6000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16416" name="Object 32"/>
            <p:cNvGraphicFramePr>
              <a:graphicFrameLocks noChangeAspect="1"/>
            </p:cNvGraphicFramePr>
            <p:nvPr/>
          </p:nvGraphicFramePr>
          <p:xfrm>
            <a:off x="1746" y="3612"/>
            <a:ext cx="2540" cy="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公式" r:id="rId13" imgW="1790700" imgH="482600" progId="Equation.3">
                    <p:embed/>
                  </p:oleObj>
                </mc:Choice>
                <mc:Fallback>
                  <p:oleObj name="公式" r:id="rId13" imgW="1790700" imgH="482600" progId="Equation.3">
                    <p:embed/>
                    <p:pic>
                      <p:nvPicPr>
                        <p:cNvPr id="0" name="图片 4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3612"/>
                          <a:ext cx="2540" cy="6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3460998" y="3231480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>
                <a:solidFill>
                  <a:srgbClr val="000000"/>
                </a:solidFill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864598" y="1628105"/>
            <a:ext cx="2747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系数化为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948736" y="2204368"/>
            <a:ext cx="2303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移项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948736" y="2996530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配方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020173" y="479675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开方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7093198" y="5588918"/>
            <a:ext cx="183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定解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5" grpId="0"/>
      <p:bldP spid="16408" grpId="0"/>
      <p:bldP spid="16414" grpId="0"/>
      <p:bldP spid="16420" grpId="0"/>
      <p:bldP spid="16421" grpId="0"/>
      <p:bldP spid="16422" grpId="0"/>
      <p:bldP spid="16423" grpId="0"/>
      <p:bldP spid="16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68313" y="908720"/>
            <a:ext cx="79676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1.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对于二次项系数不为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的一元二次方程，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用配方法求解时首先要怎样做 ？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21395" y="84807"/>
            <a:ext cx="31861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归纳总结</a:t>
            </a:r>
            <a:endParaRPr kumimoji="1" lang="zh-CN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89794" y="2089150"/>
            <a:ext cx="8027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首先要把二次项系数化为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92944" y="2730500"/>
            <a:ext cx="7720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用配方法解一元二次方程的一般步骤： 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1082899" y="3454906"/>
            <a:ext cx="3816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）系数化为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）移项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）配方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）开方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）求解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）定根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6" grpId="0"/>
      <p:bldP spid="15407" grpId="0"/>
      <p:bldP spid="154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343570" y="1368425"/>
            <a:ext cx="8505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、用配方法解下列方程，配方错误的是（ ） </a:t>
            </a:r>
          </a:p>
        </p:txBody>
      </p:sp>
      <p:graphicFrame>
        <p:nvGraphicFramePr>
          <p:cNvPr id="33845" name="Object 53"/>
          <p:cNvGraphicFramePr>
            <a:graphicFrameLocks noChangeAspect="1"/>
          </p:cNvGraphicFramePr>
          <p:nvPr/>
        </p:nvGraphicFramePr>
        <p:xfrm>
          <a:off x="4664745" y="2952750"/>
          <a:ext cx="5603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745" y="2952750"/>
                        <a:ext cx="560387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4" name="Object 52"/>
          <p:cNvGraphicFramePr>
            <a:graphicFrameLocks noChangeAspect="1"/>
          </p:cNvGraphicFramePr>
          <p:nvPr/>
        </p:nvGraphicFramePr>
        <p:xfrm>
          <a:off x="5960145" y="2952750"/>
          <a:ext cx="7270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公式" r:id="rId5" imgW="215900" imgH="393065" progId="Equation.3">
                  <p:embed/>
                </p:oleObj>
              </mc:Choice>
              <mc:Fallback>
                <p:oleObj name="公式" r:id="rId5" imgW="215900" imgH="393065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0145" y="2952750"/>
                        <a:ext cx="72707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3" name="Object 51"/>
          <p:cNvGraphicFramePr>
            <a:graphicFrameLocks noChangeAspect="1"/>
          </p:cNvGraphicFramePr>
          <p:nvPr/>
        </p:nvGraphicFramePr>
        <p:xfrm>
          <a:off x="5024338" y="5189538"/>
          <a:ext cx="449440" cy="115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公式" r:id="rId7" imgW="152400" imgH="393700" progId="Equation.3">
                  <p:embed/>
                </p:oleObj>
              </mc:Choice>
              <mc:Fallback>
                <p:oleObj name="公式" r:id="rId7" imgW="152400" imgH="393700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338" y="5189538"/>
                        <a:ext cx="449440" cy="11519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2" name="Object 50"/>
          <p:cNvGraphicFramePr>
            <a:graphicFrameLocks noChangeAspect="1"/>
          </p:cNvGraphicFramePr>
          <p:nvPr/>
        </p:nvGraphicFramePr>
        <p:xfrm>
          <a:off x="6320482" y="5184378"/>
          <a:ext cx="576262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公式" r:id="rId9" imgW="203200" imgH="393700" progId="Equation.3">
                  <p:embed/>
                </p:oleObj>
              </mc:Choice>
              <mc:Fallback>
                <p:oleObj name="公式" r:id="rId9" imgW="203200" imgH="393700" progId="Equation.3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482" y="5184378"/>
                        <a:ext cx="576262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723652" y="2232025"/>
            <a:ext cx="70485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+2x-99=0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化为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(x+1)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=100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-7t-4=0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化为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</a:t>
            </a:r>
            <a:endParaRPr lang="en-US" altLang="zh-CN" sz="4800" b="1" dirty="0">
              <a:solidFill>
                <a:srgbClr val="000000"/>
              </a:solidFill>
            </a:endParaRP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5096545" y="3311525"/>
            <a:ext cx="901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zh-CN" sz="4800" b="1">
              <a:solidFill>
                <a:srgbClr val="000000"/>
              </a:solidFill>
            </a:endParaRP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775370" y="4319588"/>
            <a:ext cx="6661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+8x+9=0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化为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(x+4)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=25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D.3x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-4x-2=0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化为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(x-</a:t>
            </a:r>
            <a:endParaRPr lang="en-US" altLang="zh-CN" sz="4800" b="1" dirty="0">
              <a:solidFill>
                <a:srgbClr val="000000"/>
              </a:solidFill>
            </a:endParaRP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5528394" y="5472113"/>
            <a:ext cx="977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zh-CN" sz="4800" b="1" dirty="0">
              <a:solidFill>
                <a:srgbClr val="000000"/>
              </a:solidFill>
            </a:endParaRPr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7760370" y="1295400"/>
            <a:ext cx="520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343570" y="544512"/>
            <a:ext cx="3376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403350" y="2492375"/>
            <a:ext cx="332581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(2)2x</a:t>
            </a:r>
            <a:r>
              <a:rPr lang="en-US" altLang="zh-CN" sz="3600" b="1" baseline="30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+3x=0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(3)3x</a:t>
            </a:r>
            <a:r>
              <a:rPr lang="en-US" altLang="zh-CN" sz="36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-1=6x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(4)-2x</a:t>
            </a:r>
            <a:r>
              <a:rPr lang="en-US" altLang="zh-CN" sz="36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+19x=20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zh-CN" sz="4800" b="1" dirty="0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05668" y="1052736"/>
            <a:ext cx="43211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、解下列方程</a:t>
            </a:r>
            <a:endParaRPr lang="zh-CN" altLang="en-US" sz="29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2x</a:t>
            </a:r>
            <a:r>
              <a:rPr lang="en-US" altLang="zh-CN" sz="3200" b="1" baseline="30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-8x+1=0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111750" y="1989138"/>
            <a:ext cx="41052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3600">
                <a:solidFill>
                  <a:srgbClr val="000000"/>
                </a:solidFill>
                <a:latin typeface="Comic Sans MS" panose="030F0702030302020204" pitchFamily="66" charset="0"/>
              </a:rPr>
              <a:t>）</a:t>
            </a: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3x</a:t>
            </a:r>
            <a:r>
              <a:rPr lang="en-US" altLang="zh-CN" sz="36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-12x-1=0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Comic Sans MS" panose="030F0702030302020204" pitchFamily="66" charset="0"/>
              </a:rPr>
              <a:t>  (6) 3-7x=-2x</a:t>
            </a:r>
            <a:r>
              <a:rPr lang="en-US" altLang="zh-CN" sz="36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全屏显示(4:3)</PresentationFormat>
  <Paragraphs>124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汉仪大宋简</vt:lpstr>
      <vt:lpstr>黑体</vt:lpstr>
      <vt:lpstr>华文彩云</vt:lpstr>
      <vt:lpstr>华文行楷</vt:lpstr>
      <vt:lpstr>隶书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2017-08-27T06:35:00Z</dcterms:created>
  <dcterms:modified xsi:type="dcterms:W3CDTF">2023-01-16T22:49:09Z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97A18BA564D04B79BDCE7431FC7F18EA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