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  <p:sldId id="273" r:id="rId16"/>
    <p:sldId id="274" r:id="rId17"/>
    <p:sldId id="275" r:id="rId18"/>
    <p:sldId id="276" r:id="rId19"/>
    <p:sldId id="270" r:id="rId20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EB359-53D8-4E0D-96CB-80311DDC3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31A75-AA17-4DAA-B71D-98BA256268F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31A75-AA17-4DAA-B71D-98BA256268F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64298-34C8-4502-9B6A-AA56B394490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A1302-C798-4192-8D17-4D60ED7CC68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7B707-10E8-4696-87E5-02037FD34FD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32BBE-D029-41EA-A1D3-8D0BC7DA3E1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66D64-4072-4D58-B959-73846BC7D9D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D5860-5020-4904-923A-58D471751C3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02C91-B628-4475-A329-A54F7E486E4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5CE5C-9865-46F8-8A21-C1A541D5A2D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E3231-375F-41F7-AC34-72E7C1F3803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7FF34-48A3-488B-AFBE-AC251073ADB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A93BF-3693-4544-94B3-8CEC73284A2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0D1AC02F-5377-488E-810D-C0CB1CF1E42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6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sz="6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>
              <a:spcBef>
                <a:spcPts val="600"/>
              </a:spcBef>
            </a:pPr>
            <a:r>
              <a:rPr lang="en-US" altLang="zh-CN" sz="8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Travelling</a:t>
            </a:r>
            <a:r>
              <a:rPr lang="zh-CN" altLang="en-US" sz="6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6000" b="1" dirty="0">
              <a:solidFill>
                <a:schemeClr val="tx2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zh-CN" altLang="en-US" sz="4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Revision</a:t>
            </a:r>
            <a:endParaRPr lang="en-US" sz="2400" b="1" dirty="0">
              <a:solidFill>
                <a:schemeClr val="tx2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924754" y="54102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algn="l"/>
            <a:r>
              <a:rPr lang="zh-CN" altLang="en-US" sz="4000" b="1" dirty="0">
                <a:solidFill>
                  <a:srgbClr val="000000"/>
                </a:solidFill>
              </a:rPr>
              <a:t>常见的 相应转换形式如下</a:t>
            </a:r>
            <a:r>
              <a:rPr lang="en-US" sz="4000" b="1" dirty="0">
                <a:solidFill>
                  <a:srgbClr val="000000"/>
                </a:solidFill>
              </a:rPr>
              <a:t>:</a:t>
            </a:r>
            <a:br>
              <a:rPr lang="en-US" sz="4000" b="1" dirty="0">
                <a:solidFill>
                  <a:srgbClr val="000000"/>
                </a:solidFill>
              </a:rPr>
            </a:b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69950" y="1044575"/>
            <a:ext cx="2590800" cy="5562600"/>
          </a:xfrm>
          <a:noFill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buy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borrow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arrive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leave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join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die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get married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come/go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begin/start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stop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3497263" y="10033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GB" altLang="en-US" sz="3200" b="1" i="1" dirty="0">
                <a:solidFill>
                  <a:srgbClr val="FF0000"/>
                </a:solidFill>
              </a:rPr>
              <a:t>→</a:t>
            </a:r>
            <a:r>
              <a:rPr lang="en-US" sz="3200" b="1" i="1" dirty="0">
                <a:solidFill>
                  <a:srgbClr val="FF0000"/>
                </a:solidFill>
              </a:rPr>
              <a:t>have/has had</a:t>
            </a:r>
            <a:endParaRPr lang="en-US" dirty="0"/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3489325" y="1552575"/>
            <a:ext cx="413067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GB" altLang="en-US" sz="3200" b="1" i="1">
                <a:solidFill>
                  <a:srgbClr val="FF0000"/>
                </a:solidFill>
              </a:rPr>
              <a:t>→</a:t>
            </a:r>
            <a:r>
              <a:rPr lang="en-US" sz="3200" b="1" i="1">
                <a:solidFill>
                  <a:srgbClr val="FF0000"/>
                </a:solidFill>
              </a:rPr>
              <a:t>have/has kept</a:t>
            </a:r>
          </a:p>
          <a:p>
            <a:endParaRPr lang="en-US"/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3489325" y="2079625"/>
            <a:ext cx="50450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GB" altLang="en-US" sz="3200" b="1" i="1">
                <a:solidFill>
                  <a:srgbClr val="FF0000"/>
                </a:solidFill>
              </a:rPr>
              <a:t>→have/has been in/at</a:t>
            </a:r>
            <a:endParaRPr lang="en-US" sz="3200" b="1" i="1">
              <a:solidFill>
                <a:srgbClr val="FF0000"/>
              </a:solidFill>
            </a:endParaRPr>
          </a:p>
          <a:p>
            <a:endParaRPr lang="en-US" sz="3200"/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3657600" y="25908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/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3276600" y="27432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/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3489325" y="2576513"/>
            <a:ext cx="54260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GB" altLang="en-US" sz="3200" b="1" i="1">
                <a:solidFill>
                  <a:srgbClr val="FF0000"/>
                </a:solidFill>
              </a:rPr>
              <a:t>→</a:t>
            </a:r>
            <a:r>
              <a:rPr lang="en-US" sz="3200" b="1" i="1">
                <a:solidFill>
                  <a:srgbClr val="FF0000"/>
                </a:solidFill>
              </a:rPr>
              <a:t>have/has been away</a:t>
            </a:r>
          </a:p>
          <a:p>
            <a:endParaRPr lang="en-US" sz="3200"/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3505200" y="3175000"/>
            <a:ext cx="519747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GB" altLang="en-US" sz="2400" b="1" i="1">
                <a:solidFill>
                  <a:srgbClr val="FF0000"/>
                </a:solidFill>
              </a:rPr>
              <a:t>→</a:t>
            </a:r>
            <a:r>
              <a:rPr lang="en-US" sz="2400" b="1" i="1">
                <a:solidFill>
                  <a:srgbClr val="FF0000"/>
                </a:solidFill>
              </a:rPr>
              <a:t>have/has been in/a member of</a:t>
            </a:r>
          </a:p>
          <a:p>
            <a:endParaRPr lang="en-US" sz="2400"/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3505200" y="3603625"/>
            <a:ext cx="464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GB" altLang="en-US" sz="3200" b="1" i="1" dirty="0">
                <a:solidFill>
                  <a:srgbClr val="FF0000"/>
                </a:solidFill>
              </a:rPr>
              <a:t>→</a:t>
            </a:r>
            <a:r>
              <a:rPr lang="en-US" sz="3200" b="1" i="1" dirty="0">
                <a:solidFill>
                  <a:srgbClr val="FF0000"/>
                </a:solidFill>
              </a:rPr>
              <a:t>have/has been dead</a:t>
            </a:r>
          </a:p>
          <a:p>
            <a:endParaRPr lang="en-US" sz="3200" dirty="0"/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3497263" y="4203700"/>
            <a:ext cx="504507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GB" altLang="en-US" sz="3200" b="1" i="1" dirty="0">
                <a:solidFill>
                  <a:srgbClr val="FF0000"/>
                </a:solidFill>
              </a:rPr>
              <a:t>→have/has been married</a:t>
            </a:r>
            <a:endParaRPr lang="en-US" sz="3200" b="1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81933" name="Text Box 13"/>
          <p:cNvSpPr txBox="1">
            <a:spLocks noChangeArrowheads="1"/>
          </p:cNvSpPr>
          <p:nvPr/>
        </p:nvSpPr>
        <p:spPr bwMode="auto">
          <a:xfrm>
            <a:off x="3514725" y="4678363"/>
            <a:ext cx="474027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GB" altLang="en-US" sz="3200" b="1" i="1">
                <a:solidFill>
                  <a:srgbClr val="FF0000"/>
                </a:solidFill>
              </a:rPr>
              <a:t>→</a:t>
            </a:r>
            <a:r>
              <a:rPr lang="en-US" sz="3200" b="1" i="1">
                <a:solidFill>
                  <a:srgbClr val="FF0000"/>
                </a:solidFill>
              </a:rPr>
              <a:t>have/has been in/at</a:t>
            </a:r>
          </a:p>
          <a:p>
            <a:endParaRPr lang="en-US"/>
          </a:p>
        </p:txBody>
      </p:sp>
      <p:sp>
        <p:nvSpPr>
          <p:cNvPr id="81934" name="Text Box 14"/>
          <p:cNvSpPr txBox="1">
            <a:spLocks noChangeArrowheads="1"/>
          </p:cNvSpPr>
          <p:nvPr/>
        </p:nvSpPr>
        <p:spPr bwMode="auto">
          <a:xfrm>
            <a:off x="3514725" y="5243513"/>
            <a:ext cx="55022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GB" altLang="en-US" sz="3200" b="1" i="1">
                <a:solidFill>
                  <a:srgbClr val="FF0000"/>
                </a:solidFill>
              </a:rPr>
              <a:t>→have/has been on </a:t>
            </a:r>
            <a:endParaRPr lang="en-US"/>
          </a:p>
        </p:txBody>
      </p:sp>
      <p:sp>
        <p:nvSpPr>
          <p:cNvPr id="81935" name="Text Box 15"/>
          <p:cNvSpPr txBox="1">
            <a:spLocks noChangeArrowheads="1"/>
          </p:cNvSpPr>
          <p:nvPr/>
        </p:nvSpPr>
        <p:spPr bwMode="auto">
          <a:xfrm>
            <a:off x="3508375" y="5781675"/>
            <a:ext cx="458787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GB" altLang="en-US" sz="3200" b="1" i="1" dirty="0">
                <a:solidFill>
                  <a:srgbClr val="FF0000"/>
                </a:solidFill>
              </a:rPr>
              <a:t>→</a:t>
            </a:r>
            <a:r>
              <a:rPr lang="en-US" sz="3200" b="1" i="1" dirty="0">
                <a:solidFill>
                  <a:srgbClr val="FF0000"/>
                </a:solidFill>
              </a:rPr>
              <a:t>have/has been over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autoUpdateAnimBg="0"/>
      <p:bldP spid="81925" grpId="0" autoUpdateAnimBg="0"/>
      <p:bldP spid="81926" grpId="0" autoUpdateAnimBg="0"/>
      <p:bldP spid="81929" grpId="0" autoUpdateAnimBg="0"/>
      <p:bldP spid="81930" grpId="0" autoUpdateAnimBg="0"/>
      <p:bldP spid="81931" grpId="0" autoUpdateAnimBg="0"/>
      <p:bldP spid="81932" grpId="0" autoUpdateAnimBg="0"/>
      <p:bldP spid="81933" grpId="0" autoUpdateAnimBg="0"/>
      <p:bldP spid="81934" grpId="0" autoUpdateAnimBg="0"/>
      <p:bldP spid="8193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标题 1"/>
          <p:cNvSpPr>
            <a:spLocks noGrp="1"/>
          </p:cNvSpPr>
          <p:nvPr>
            <p:ph type="title" idx="4294967295"/>
          </p:nvPr>
        </p:nvSpPr>
        <p:spPr>
          <a:xfrm>
            <a:off x="2857500" y="428625"/>
            <a:ext cx="3643313" cy="939800"/>
          </a:xfrm>
          <a:noFill/>
        </p:spPr>
        <p:txBody>
          <a:bodyPr/>
          <a:lstStyle/>
          <a:p>
            <a:r>
              <a:rPr lang="en-US" sz="4000" dirty="0">
                <a:solidFill>
                  <a:srgbClr val="FF0066"/>
                </a:solidFill>
                <a:latin typeface="Arial Black" panose="020B0A04020102020204" pitchFamily="34" charset="0"/>
              </a:rPr>
              <a:t>Exercises</a:t>
            </a:r>
          </a:p>
        </p:txBody>
      </p:sp>
      <p:sp>
        <p:nvSpPr>
          <p:cNvPr id="82947" name="标题 8"/>
          <p:cNvSpPr txBox="1">
            <a:spLocks noChangeArrowheads="1"/>
          </p:cNvSpPr>
          <p:nvPr/>
        </p:nvSpPr>
        <p:spPr bwMode="auto">
          <a:xfrm>
            <a:off x="214313" y="857250"/>
            <a:ext cx="8429625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solidFill>
                  <a:srgbClr val="0000FF"/>
                </a:solidFill>
              </a:rPr>
              <a:t>用现在完成时态改写下列句子。</a:t>
            </a:r>
          </a:p>
        </p:txBody>
      </p:sp>
      <p:sp>
        <p:nvSpPr>
          <p:cNvPr id="82948" name="矩形 4"/>
          <p:cNvSpPr>
            <a:spLocks noChangeArrowheads="1"/>
          </p:cNvSpPr>
          <p:nvPr/>
        </p:nvSpPr>
        <p:spPr bwMode="auto">
          <a:xfrm>
            <a:off x="0" y="1828800"/>
            <a:ext cx="8501063" cy="35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14350" indent="-514350" algn="l">
              <a:buFontTx/>
              <a:buAutoNum type="arabicPeriod"/>
            </a:pPr>
            <a:r>
              <a:rPr lang="en-US" sz="3200" b="1" dirty="0"/>
              <a:t>I bought this dress two years ago. </a:t>
            </a:r>
          </a:p>
          <a:p>
            <a:pPr marL="514350" indent="-514350" algn="l"/>
            <a:r>
              <a:rPr lang="en-US" sz="3200" b="1" dirty="0"/>
              <a:t>     I __________  this dress __________. </a:t>
            </a:r>
            <a:br>
              <a:rPr lang="en-US" sz="3200" b="1" dirty="0"/>
            </a:br>
            <a:endParaRPr lang="en-US" sz="3200" b="1" dirty="0"/>
          </a:p>
          <a:p>
            <a:pPr marL="514350" indent="-514350" algn="l"/>
            <a:r>
              <a:rPr lang="en-US" sz="3200" b="1" dirty="0"/>
              <a:t>2. She borrowed a book from the library since yesterday. </a:t>
            </a:r>
          </a:p>
          <a:p>
            <a:pPr marL="514350" indent="-514350" algn="l"/>
            <a:r>
              <a:rPr lang="en-US" sz="3200" b="1" dirty="0"/>
              <a:t>    She __________ a book from the library sine yesterday. </a:t>
            </a:r>
          </a:p>
        </p:txBody>
      </p:sp>
      <p:sp>
        <p:nvSpPr>
          <p:cNvPr id="82949" name="标题 9"/>
          <p:cNvSpPr txBox="1">
            <a:spLocks noChangeArrowheads="1"/>
          </p:cNvSpPr>
          <p:nvPr/>
        </p:nvSpPr>
        <p:spPr bwMode="auto">
          <a:xfrm>
            <a:off x="914400" y="2209800"/>
            <a:ext cx="235743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600" b="1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have had</a:t>
            </a:r>
          </a:p>
        </p:txBody>
      </p:sp>
      <p:sp>
        <p:nvSpPr>
          <p:cNvPr id="82950" name="标题 9"/>
          <p:cNvSpPr txBox="1">
            <a:spLocks noChangeArrowheads="1"/>
          </p:cNvSpPr>
          <p:nvPr/>
        </p:nvSpPr>
        <p:spPr bwMode="auto">
          <a:xfrm>
            <a:off x="5181600" y="2209800"/>
            <a:ext cx="42481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200" b="1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for two years</a:t>
            </a:r>
          </a:p>
          <a:p>
            <a:r>
              <a:rPr lang="en-US" sz="3200" b="1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/since two years ago</a:t>
            </a:r>
          </a:p>
        </p:txBody>
      </p:sp>
      <p:sp>
        <p:nvSpPr>
          <p:cNvPr id="82951" name="标题 9"/>
          <p:cNvSpPr txBox="1">
            <a:spLocks noChangeArrowheads="1"/>
          </p:cNvSpPr>
          <p:nvPr/>
        </p:nvSpPr>
        <p:spPr bwMode="auto">
          <a:xfrm>
            <a:off x="1455738" y="4114800"/>
            <a:ext cx="2281237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600" b="1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has kept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9" grpId="0" autoUpdateAnimBg="0"/>
      <p:bldP spid="82950" grpId="0" autoUpdateAnimBg="0"/>
      <p:bldP spid="8295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1. Lily </a:t>
            </a:r>
            <a:r>
              <a:rPr lang="zh-CN" altLang="en-US" b="1" dirty="0"/>
              <a:t>来东海三年了。</a:t>
            </a:r>
          </a:p>
          <a:p>
            <a:pPr>
              <a:buFontTx/>
              <a:buNone/>
            </a:pPr>
            <a:r>
              <a:rPr lang="en-US" b="1" dirty="0"/>
              <a:t>Lily _____________________for 3 years.</a:t>
            </a:r>
          </a:p>
          <a:p>
            <a:pPr>
              <a:buFontTx/>
              <a:buNone/>
            </a:pPr>
            <a:r>
              <a:rPr lang="en-US" b="1" dirty="0"/>
              <a:t>2. </a:t>
            </a:r>
            <a:r>
              <a:rPr lang="zh-CN" altLang="en-US" b="1" dirty="0"/>
              <a:t>他上周买了这本书。</a:t>
            </a:r>
          </a:p>
          <a:p>
            <a:pPr>
              <a:buFontTx/>
              <a:buNone/>
            </a:pPr>
            <a:r>
              <a:rPr lang="en-US" b="1" dirty="0"/>
              <a:t>He ____________this book since last week.</a:t>
            </a:r>
          </a:p>
          <a:p>
            <a:pPr>
              <a:buFontTx/>
              <a:buNone/>
            </a:pPr>
            <a:r>
              <a:rPr lang="en-US" b="1" dirty="0"/>
              <a:t>3. </a:t>
            </a:r>
            <a:r>
              <a:rPr lang="zh-CN" altLang="en-US" b="1" dirty="0"/>
              <a:t>这本书你已经借三个月了。</a:t>
            </a:r>
          </a:p>
          <a:p>
            <a:pPr>
              <a:buFontTx/>
              <a:buNone/>
            </a:pPr>
            <a:r>
              <a:rPr lang="en-US" b="1" dirty="0"/>
              <a:t>You ______________the book for 3 months. </a:t>
            </a:r>
          </a:p>
          <a:p>
            <a:pPr>
              <a:buFontTx/>
              <a:buNone/>
            </a:pPr>
            <a:r>
              <a:rPr lang="en-US" b="1" dirty="0"/>
              <a:t>4. </a:t>
            </a:r>
            <a:r>
              <a:rPr lang="zh-CN" altLang="en-US" b="1" dirty="0"/>
              <a:t>他们已经结婚两年了。</a:t>
            </a:r>
          </a:p>
          <a:p>
            <a:pPr>
              <a:buFontTx/>
              <a:buNone/>
            </a:pPr>
            <a:r>
              <a:rPr lang="en-US" b="1" dirty="0"/>
              <a:t>They ______________________for 2 years.</a:t>
            </a:r>
          </a:p>
          <a:p>
            <a:pPr>
              <a:buFontTx/>
              <a:buNone/>
            </a:pPr>
            <a:r>
              <a:rPr lang="en-US" b="1" dirty="0"/>
              <a:t>5. 6</a:t>
            </a:r>
            <a:r>
              <a:rPr lang="zh-CN" altLang="en-US" b="1" dirty="0"/>
              <a:t>年前我爷爷去世了。</a:t>
            </a:r>
          </a:p>
          <a:p>
            <a:pPr>
              <a:buFontTx/>
              <a:buNone/>
            </a:pPr>
            <a:r>
              <a:rPr lang="en-US" b="1" dirty="0"/>
              <a:t>My grandfather ____________since ________.</a:t>
            </a:r>
          </a:p>
          <a:p>
            <a:pPr>
              <a:buFontTx/>
              <a:buNone/>
            </a:pPr>
            <a:endParaRPr lang="en-US" b="1" dirty="0"/>
          </a:p>
          <a:p>
            <a:pPr>
              <a:buFontTx/>
              <a:buNone/>
            </a:pPr>
            <a:endParaRPr lang="en-US" b="1" dirty="0"/>
          </a:p>
        </p:txBody>
      </p:sp>
      <p:sp>
        <p:nvSpPr>
          <p:cNvPr id="83971" name="Text Box 4"/>
          <p:cNvSpPr txBox="1">
            <a:spLocks noChangeArrowheads="1"/>
          </p:cNvSpPr>
          <p:nvPr/>
        </p:nvSpPr>
        <p:spPr bwMode="auto">
          <a:xfrm>
            <a:off x="381000" y="304800"/>
            <a:ext cx="601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83972" name="Text Box 5"/>
          <p:cNvSpPr txBox="1">
            <a:spLocks noChangeArrowheads="1"/>
          </p:cNvSpPr>
          <p:nvPr/>
        </p:nvSpPr>
        <p:spPr bwMode="auto">
          <a:xfrm>
            <a:off x="0" y="0"/>
            <a:ext cx="556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Translation</a:t>
            </a:r>
            <a:r>
              <a:rPr lang="en-US" sz="4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3973" name="Text Box 7"/>
          <p:cNvSpPr txBox="1">
            <a:spLocks noChangeArrowheads="1"/>
          </p:cNvSpPr>
          <p:nvPr/>
        </p:nvSpPr>
        <p:spPr bwMode="auto">
          <a:xfrm>
            <a:off x="1066800" y="1270000"/>
            <a:ext cx="48006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has been in Donghai</a:t>
            </a:r>
          </a:p>
        </p:txBody>
      </p:sp>
      <p:sp>
        <p:nvSpPr>
          <p:cNvPr id="83974" name="Text Box 8"/>
          <p:cNvSpPr txBox="1">
            <a:spLocks noChangeArrowheads="1"/>
          </p:cNvSpPr>
          <p:nvPr/>
        </p:nvSpPr>
        <p:spPr bwMode="auto">
          <a:xfrm>
            <a:off x="1066800" y="2416175"/>
            <a:ext cx="281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has had</a:t>
            </a:r>
          </a:p>
        </p:txBody>
      </p:sp>
      <p:sp>
        <p:nvSpPr>
          <p:cNvPr id="83975" name="Text Box 9"/>
          <p:cNvSpPr txBox="1">
            <a:spLocks noChangeArrowheads="1"/>
          </p:cNvSpPr>
          <p:nvPr/>
        </p:nvSpPr>
        <p:spPr bwMode="auto">
          <a:xfrm>
            <a:off x="1371600" y="3581400"/>
            <a:ext cx="3810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have  kept</a:t>
            </a:r>
          </a:p>
        </p:txBody>
      </p:sp>
      <p:sp>
        <p:nvSpPr>
          <p:cNvPr id="83976" name="Text Box 10"/>
          <p:cNvSpPr txBox="1">
            <a:spLocks noChangeArrowheads="1"/>
          </p:cNvSpPr>
          <p:nvPr/>
        </p:nvSpPr>
        <p:spPr bwMode="auto">
          <a:xfrm>
            <a:off x="1462088" y="4781550"/>
            <a:ext cx="495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have been married</a:t>
            </a:r>
          </a:p>
        </p:txBody>
      </p:sp>
      <p:sp>
        <p:nvSpPr>
          <p:cNvPr id="83977" name="Text Box 11"/>
          <p:cNvSpPr txBox="1">
            <a:spLocks noChangeArrowheads="1"/>
          </p:cNvSpPr>
          <p:nvPr/>
        </p:nvSpPr>
        <p:spPr bwMode="auto">
          <a:xfrm>
            <a:off x="3048000" y="5780088"/>
            <a:ext cx="701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has been dead        6 years ago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 autoUpdateAnimBg="0"/>
      <p:bldP spid="83974" grpId="0" autoUpdateAnimBg="0"/>
      <p:bldP spid="83976" grpId="0" autoUpdateAnimBg="0"/>
      <p:bldP spid="8397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/>
              <a:t>句子分析</a:t>
            </a:r>
            <a:r>
              <a:rPr lang="en-US" dirty="0"/>
              <a:t>1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4525963"/>
          </a:xfrm>
          <a:noFill/>
        </p:spPr>
        <p:txBody>
          <a:bodyPr/>
          <a:lstStyle/>
          <a:p>
            <a:r>
              <a:rPr lang="en-US" u="sng" dirty="0"/>
              <a:t>I</a:t>
            </a:r>
            <a:r>
              <a:rPr lang="en-US" dirty="0"/>
              <a:t> </a:t>
            </a:r>
            <a:r>
              <a:rPr lang="en-US" u="sng" dirty="0" err="1"/>
              <a:t>couldn</a:t>
            </a:r>
            <a:r>
              <a:rPr lang="zh-CN" altLang="en-US" u="sng" dirty="0"/>
              <a:t>’</a:t>
            </a:r>
            <a:r>
              <a:rPr lang="en-US" u="sng" dirty="0"/>
              <a:t>t stop taking</a:t>
            </a:r>
            <a:r>
              <a:rPr lang="en-US" dirty="0"/>
              <a:t> photos with them </a:t>
            </a:r>
          </a:p>
          <a:p>
            <a:endParaRPr lang="en-US" dirty="0"/>
          </a:p>
          <a:p>
            <a:pPr>
              <a:buFontTx/>
              <a:buNone/>
            </a:pPr>
            <a:r>
              <a:rPr lang="en-US" dirty="0"/>
              <a:t>     because</a:t>
            </a:r>
            <a:r>
              <a:rPr lang="en-US" u="sng" dirty="0"/>
              <a:t> they </a:t>
            </a:r>
            <a:r>
              <a:rPr lang="en-US" dirty="0"/>
              <a:t>all</a:t>
            </a:r>
            <a:r>
              <a:rPr lang="en-US" u="sng" dirty="0"/>
              <a:t> looked</a:t>
            </a:r>
            <a:r>
              <a:rPr lang="en-US" dirty="0"/>
              <a:t> </a:t>
            </a:r>
            <a:r>
              <a:rPr lang="en-US" u="sng" dirty="0"/>
              <a:t>so nice and cute</a:t>
            </a:r>
            <a:r>
              <a:rPr lang="en-US" dirty="0"/>
              <a:t>.</a:t>
            </a:r>
          </a:p>
          <a:p>
            <a:endParaRPr lang="zh-CN" altLang="en-US" dirty="0"/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1371600" y="1981200"/>
            <a:ext cx="342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>
                <a:solidFill>
                  <a:srgbClr val="0000FF"/>
                </a:solidFill>
              </a:rPr>
              <a:t>不能停止做某事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3810000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6600FF"/>
                </a:solidFill>
              </a:rPr>
              <a:t>原因状语从句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2667000" y="3124200"/>
            <a:ext cx="8239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4400" b="1">
                <a:solidFill>
                  <a:srgbClr val="FF0000"/>
                </a:solidFill>
              </a:rPr>
              <a:t>s</a:t>
            </a:r>
            <a:endParaRPr lang="en-US" sz="4400"/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4495800" y="3124200"/>
            <a:ext cx="6477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6400800" y="3200400"/>
            <a:ext cx="1296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P</a:t>
            </a:r>
          </a:p>
        </p:txBody>
      </p:sp>
      <p:pic>
        <p:nvPicPr>
          <p:cNvPr id="87049" name="Picture 9" descr="0021">
            <a:hlinkClick r:id="rId2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5486400"/>
            <a:ext cx="121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autoUpdateAnimBg="0"/>
      <p:bldP spid="87045" grpId="0" autoUpdateAnimBg="0"/>
      <p:bldP spid="87046" grpId="0" autoUpdateAnimBg="0"/>
      <p:bldP spid="87047" grpId="0" autoUpdateAnimBg="0"/>
      <p:bldP spid="8704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/>
              <a:t>句子分析</a:t>
            </a:r>
            <a:r>
              <a:rPr lang="en-US" dirty="0"/>
              <a:t>2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3600" u="sng" dirty="0"/>
              <a:t>Spring</a:t>
            </a:r>
            <a:r>
              <a:rPr lang="en-US" sz="3600" dirty="0"/>
              <a:t> </a:t>
            </a:r>
            <a:r>
              <a:rPr lang="en-US" sz="3600" u="sng" dirty="0"/>
              <a:t>is</a:t>
            </a:r>
            <a:r>
              <a:rPr lang="en-US" sz="3600" dirty="0"/>
              <a:t> </a:t>
            </a:r>
            <a:r>
              <a:rPr lang="en-US" sz="3600" u="sng" dirty="0"/>
              <a:t>the best </a:t>
            </a:r>
            <a:r>
              <a:rPr lang="en-US" sz="3600" u="sng" dirty="0">
                <a:solidFill>
                  <a:srgbClr val="FF0000"/>
                </a:solidFill>
              </a:rPr>
              <a:t>time</a:t>
            </a:r>
            <a:r>
              <a:rPr lang="en-US" sz="3600" dirty="0"/>
              <a:t> </a:t>
            </a:r>
          </a:p>
          <a:p>
            <a:endParaRPr lang="en-US" sz="3600" u="sng" dirty="0"/>
          </a:p>
          <a:p>
            <a:endParaRPr lang="en-US" sz="3600" u="sng" dirty="0"/>
          </a:p>
          <a:p>
            <a:r>
              <a:rPr lang="en-US" sz="3600" u="sng" dirty="0"/>
              <a:t>for visiting</a:t>
            </a:r>
            <a:r>
              <a:rPr lang="zh-CN" altLang="en-US" sz="3600" u="sng" dirty="0"/>
              <a:t> </a:t>
            </a:r>
            <a:r>
              <a:rPr lang="en-US" sz="3600" u="sng" dirty="0"/>
              <a:t>Chinese  garden</a:t>
            </a:r>
            <a:endParaRPr lang="zh-CN" altLang="en-US" sz="3600" u="sng" dirty="0"/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1143000" y="2209800"/>
            <a:ext cx="8239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4400" b="1">
                <a:solidFill>
                  <a:srgbClr val="FF0000"/>
                </a:solidFill>
              </a:rPr>
              <a:t>s</a:t>
            </a:r>
            <a:endParaRPr lang="en-US" sz="4400"/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2362200" y="2209800"/>
            <a:ext cx="6477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3733800" y="2286000"/>
            <a:ext cx="1296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2362200" y="4419600"/>
            <a:ext cx="2362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</a:rPr>
              <a:t>后置定语</a:t>
            </a: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0" y="3581400"/>
            <a:ext cx="7010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</a:rPr>
              <a:t>  </a:t>
            </a:r>
            <a:r>
              <a:rPr lang="zh-CN" altLang="en-US" sz="4800" b="1">
                <a:solidFill>
                  <a:srgbClr val="FF0000"/>
                </a:solidFill>
              </a:rPr>
              <a:t>（                               ）</a:t>
            </a:r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4876800" y="914400"/>
            <a:ext cx="12969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</a:rPr>
              <a:t>↙</a:t>
            </a: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762000" y="5105400"/>
            <a:ext cx="66294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</a:rPr>
              <a:t>=to visit</a:t>
            </a:r>
            <a:r>
              <a:rPr lang="en-US" altLang="zh-CN" sz="3600" dirty="0">
                <a:solidFill>
                  <a:srgbClr val="FF0000"/>
                </a:solidFill>
              </a:rPr>
              <a:t>  </a:t>
            </a:r>
            <a:r>
              <a:rPr lang="en-US" sz="3600" dirty="0">
                <a:solidFill>
                  <a:srgbClr val="FF0000"/>
                </a:solidFill>
              </a:rPr>
              <a:t>Chinese garden</a:t>
            </a:r>
            <a:endParaRPr lang="en-US" altLang="zh-CN" sz="3600" dirty="0">
              <a:solidFill>
                <a:srgbClr val="FF0000"/>
              </a:solidFill>
            </a:endParaRPr>
          </a:p>
        </p:txBody>
      </p:sp>
      <p:pic>
        <p:nvPicPr>
          <p:cNvPr id="88075" name="Picture 11" descr="0021">
            <a:hlinkClick r:id="rId2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5486400"/>
            <a:ext cx="121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autoUpdateAnimBg="0"/>
      <p:bldP spid="88069" grpId="0" autoUpdateAnimBg="0"/>
      <p:bldP spid="88070" grpId="0" autoUpdateAnimBg="0"/>
      <p:bldP spid="88071" grpId="0" autoUpdateAnimBg="0"/>
      <p:bldP spid="88072" grpId="0" autoUpdateAnimBg="0"/>
      <p:bldP spid="88073" grpId="0" autoUpdateAnimBg="0"/>
      <p:bldP spid="8807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/>
              <a:t>句子分析</a:t>
            </a:r>
            <a:r>
              <a:rPr lang="en-US" dirty="0"/>
              <a:t>3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3600" dirty="0"/>
              <a:t>The weather in </a:t>
            </a:r>
            <a:r>
              <a:rPr lang="en-US" sz="3600" dirty="0" err="1"/>
              <a:t>HongKong</a:t>
            </a:r>
            <a:r>
              <a:rPr lang="en-US" sz="3600" dirty="0"/>
              <a:t> </a:t>
            </a:r>
          </a:p>
          <a:p>
            <a:r>
              <a:rPr lang="en-US" sz="3600" dirty="0"/>
              <a:t>was quite different from </a:t>
            </a:r>
            <a:r>
              <a:rPr lang="en-US" sz="3600" u="sng" dirty="0">
                <a:solidFill>
                  <a:srgbClr val="FF0000"/>
                </a:solidFill>
              </a:rPr>
              <a:t>that</a:t>
            </a:r>
            <a:r>
              <a:rPr lang="en-US" sz="3600" dirty="0"/>
              <a:t> in Beijing</a:t>
            </a:r>
            <a:endParaRPr lang="zh-CN" altLang="en-US" sz="3600" dirty="0"/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3657600" y="3048000"/>
            <a:ext cx="472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</a:rPr>
              <a:t>代词 </a:t>
            </a:r>
            <a:r>
              <a:rPr lang="en-US" sz="3200" b="1">
                <a:solidFill>
                  <a:srgbClr val="FF0000"/>
                </a:solidFill>
              </a:rPr>
              <a:t>---</a:t>
            </a:r>
            <a:r>
              <a:rPr lang="zh-CN" altLang="en-US" sz="3200" b="1">
                <a:solidFill>
                  <a:srgbClr val="FF0000"/>
                </a:solidFill>
              </a:rPr>
              <a:t>天气（主语）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304800" y="3124200"/>
            <a:ext cx="8534400" cy="326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</a:rPr>
              <a:t>注意：</a:t>
            </a:r>
          </a:p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</a:rPr>
              <a:t>当句子的主语是不可数名词或单数词是用</a:t>
            </a:r>
            <a:r>
              <a:rPr lang="en-US" sz="3200" b="1" dirty="0">
                <a:solidFill>
                  <a:srgbClr val="FF0000"/>
                </a:solidFill>
              </a:rPr>
              <a:t>that</a:t>
            </a:r>
            <a:r>
              <a:rPr lang="zh-CN" altLang="en-US" sz="3200" b="1" dirty="0">
                <a:solidFill>
                  <a:srgbClr val="FF0000"/>
                </a:solidFill>
              </a:rPr>
              <a:t>代替；当主语是名词复数时，用</a:t>
            </a:r>
            <a:r>
              <a:rPr lang="en-US" sz="3200" b="1" dirty="0">
                <a:solidFill>
                  <a:srgbClr val="FF0000"/>
                </a:solidFill>
              </a:rPr>
              <a:t>those </a:t>
            </a:r>
            <a:r>
              <a:rPr lang="zh-CN" altLang="en-US" sz="3200" b="1" dirty="0">
                <a:solidFill>
                  <a:srgbClr val="FF0000"/>
                </a:solidFill>
              </a:rPr>
              <a:t>代替。</a:t>
            </a:r>
          </a:p>
          <a:p>
            <a:pPr algn="l">
              <a:spcBef>
                <a:spcPct val="50000"/>
              </a:spcBef>
            </a:pPr>
            <a:r>
              <a:rPr lang="en-US" sz="3200" b="1" dirty="0"/>
              <a:t>There are more books in our library</a:t>
            </a:r>
          </a:p>
          <a:p>
            <a:pPr algn="l">
              <a:spcBef>
                <a:spcPct val="50000"/>
              </a:spcBef>
            </a:pPr>
            <a:r>
              <a:rPr lang="en-US" sz="3200" b="1" dirty="0"/>
              <a:t> than </a:t>
            </a:r>
            <a:r>
              <a:rPr lang="zh-CN" altLang="en-US" sz="3200" b="1" dirty="0"/>
              <a:t>__________</a:t>
            </a:r>
            <a:r>
              <a:rPr lang="en-US" sz="3200" b="1" dirty="0"/>
              <a:t> in theirs.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1447800" y="57912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those</a:t>
            </a:r>
          </a:p>
        </p:txBody>
      </p:sp>
      <p:pic>
        <p:nvPicPr>
          <p:cNvPr id="89095" name="Picture 7" descr="0021">
            <a:hlinkClick r:id="rId2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5486400"/>
            <a:ext cx="121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utoUpdateAnimBg="0"/>
      <p:bldP spid="89093" grpId="0" autoUpdateAnimBg="0"/>
      <p:bldP spid="8909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/>
              <a:t>句子分析</a:t>
            </a:r>
            <a:r>
              <a:rPr lang="en-US"/>
              <a:t>4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4000" u="sng" dirty="0"/>
              <a:t>I </a:t>
            </a:r>
            <a:r>
              <a:rPr lang="en-US" sz="4000" dirty="0"/>
              <a:t>will never </a:t>
            </a:r>
            <a:r>
              <a:rPr lang="en-US" sz="4000" u="sng" dirty="0"/>
              <a:t>forget </a:t>
            </a:r>
          </a:p>
          <a:p>
            <a:endParaRPr lang="en-US" sz="4000" dirty="0"/>
          </a:p>
          <a:p>
            <a:r>
              <a:rPr lang="en-US" sz="4000" dirty="0"/>
              <a:t> </a:t>
            </a:r>
            <a:r>
              <a:rPr lang="en-US" sz="4000" u="sng" dirty="0"/>
              <a:t>this </a:t>
            </a:r>
            <a:r>
              <a:rPr lang="en-US" sz="4000" u="sng" dirty="0">
                <a:hlinkClick r:id="rId2" action="ppaction://hlinksldjump"/>
              </a:rPr>
              <a:t>meaningful</a:t>
            </a:r>
            <a:r>
              <a:rPr lang="en-US" sz="4000" u="sng" dirty="0">
                <a:hlinkClick r:id="rId3" action="ppaction://hlinksldjump"/>
              </a:rPr>
              <a:t> </a:t>
            </a:r>
            <a:r>
              <a:rPr lang="en-US" sz="4000" u="sng" dirty="0">
                <a:solidFill>
                  <a:srgbClr val="FF0000"/>
                </a:solidFill>
              </a:rPr>
              <a:t>experience.</a:t>
            </a:r>
            <a:endParaRPr lang="zh-CN" altLang="en-US" sz="4000" u="sng" dirty="0">
              <a:solidFill>
                <a:srgbClr val="FF0000"/>
              </a:solidFill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733800" y="2362200"/>
            <a:ext cx="8239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4400" b="1">
                <a:solidFill>
                  <a:srgbClr val="FF0000"/>
                </a:solidFill>
              </a:rPr>
              <a:t>v</a:t>
            </a:r>
            <a:endParaRPr lang="en-US" sz="4400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838200" y="2362200"/>
            <a:ext cx="8239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4400" b="1">
                <a:solidFill>
                  <a:srgbClr val="FF0000"/>
                </a:solidFill>
              </a:rPr>
              <a:t>s</a:t>
            </a:r>
            <a:endParaRPr lang="en-US" sz="4400"/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1219200" y="3733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4000" b="1">
                <a:solidFill>
                  <a:srgbClr val="FF0000"/>
                </a:solidFill>
              </a:rPr>
              <a:t>DO</a:t>
            </a:r>
            <a:endParaRPr lang="en-US" sz="4000"/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2209800" y="3962400"/>
            <a:ext cx="65532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Experience: </a:t>
            </a:r>
            <a:r>
              <a:rPr lang="zh-CN" altLang="en-US" sz="2800" b="1">
                <a:solidFill>
                  <a:srgbClr val="0000FF"/>
                </a:solidFill>
              </a:rPr>
              <a:t>作经验是不可数名词</a:t>
            </a:r>
          </a:p>
          <a:p>
            <a:pPr algn="l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</a:rPr>
              <a:t>                    作经历是可数名词</a:t>
            </a:r>
          </a:p>
        </p:txBody>
      </p:sp>
      <p:pic>
        <p:nvPicPr>
          <p:cNvPr id="90120" name="Picture 8" descr="0021">
            <a:hlinkClick r:id="rId4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0" y="5486400"/>
            <a:ext cx="121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utoUpdateAnimBg="0"/>
      <p:bldP spid="90117" grpId="0" autoUpdateAnimBg="0"/>
      <p:bldP spid="90118" grpId="0" autoUpdateAnimBg="0"/>
      <p:bldP spid="9011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noFill/>
        </p:spPr>
        <p:txBody>
          <a:bodyPr/>
          <a:lstStyle/>
          <a:p>
            <a:pPr algn="l"/>
            <a:r>
              <a:rPr lang="en-US" sz="3200" b="1">
                <a:solidFill>
                  <a:srgbClr val="FF0066"/>
                </a:solidFill>
                <a:latin typeface="Times New Roman" panose="02020603050405020304" pitchFamily="18" charset="0"/>
              </a:rPr>
              <a:t>Task 1  </a:t>
            </a:r>
            <a:r>
              <a:rPr lang="en-US" sz="3200" b="1">
                <a:solidFill>
                  <a:schemeClr val="tx1"/>
                </a:solidFill>
                <a:latin typeface="Times New Roman" panose="02020603050405020304" pitchFamily="18" charset="0"/>
              </a:rPr>
              <a:t>Turn them into adjectives with </a:t>
            </a:r>
            <a:br>
              <a:rPr lang="en-US" sz="3200" b="1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sz="3200" b="1">
                <a:solidFill>
                  <a:schemeClr val="tx1"/>
                </a:solidFill>
                <a:latin typeface="Times New Roman" panose="02020603050405020304" pitchFamily="18" charset="0"/>
              </a:rPr>
              <a:t>              “</a:t>
            </a: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-ful</a:t>
            </a:r>
            <a:r>
              <a:rPr lang="en-US" sz="3200" b="1">
                <a:solidFill>
                  <a:schemeClr val="tx1"/>
                </a:solidFill>
                <a:latin typeface="Times New Roman" panose="02020603050405020304" pitchFamily="18" charset="0"/>
              </a:rPr>
              <a:t>” or “</a:t>
            </a: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-less</a:t>
            </a:r>
            <a:r>
              <a:rPr lang="en-US" sz="3200" b="1">
                <a:solidFill>
                  <a:schemeClr val="tx1"/>
                </a:solidFill>
                <a:latin typeface="Times New Roman" panose="02020603050405020304" pitchFamily="18" charset="0"/>
              </a:rPr>
              <a:t>”</a:t>
            </a:r>
          </a:p>
        </p:txBody>
      </p:sp>
      <p:sp>
        <p:nvSpPr>
          <p:cNvPr id="9113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1131888"/>
            <a:ext cx="9144000" cy="6553200"/>
          </a:xfrm>
          <a:noFill/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3600" b="1">
                <a:latin typeface="Times New Roman" panose="02020603050405020304" pitchFamily="18" charset="0"/>
              </a:rPr>
              <a:t>1. cheer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3600" b="1">
                <a:latin typeface="Times New Roman" panose="02020603050405020304" pitchFamily="18" charset="0"/>
              </a:rPr>
              <a:t>2. colour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3600" b="1">
                <a:latin typeface="Times New Roman" panose="02020603050405020304" pitchFamily="18" charset="0"/>
              </a:rPr>
              <a:t>3. care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3600" b="1">
                <a:latin typeface="Times New Roman" panose="02020603050405020304" pitchFamily="18" charset="0"/>
              </a:rPr>
              <a:t>4. end              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3600" b="1">
                <a:latin typeface="Times New Roman" panose="02020603050405020304" pitchFamily="18" charset="0"/>
              </a:rPr>
              <a:t>5. hope       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3600" b="1">
                <a:latin typeface="Times New Roman" panose="02020603050405020304" pitchFamily="18" charset="0"/>
              </a:rPr>
              <a:t>6. meaning 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3600" b="1">
                <a:latin typeface="Times New Roman" panose="02020603050405020304" pitchFamily="18" charset="0"/>
              </a:rPr>
              <a:t>7. wonder    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3600" b="1">
                <a:latin typeface="Times New Roman" panose="02020603050405020304" pitchFamily="18" charset="0"/>
              </a:rPr>
              <a:t>8. success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2627313" y="990600"/>
            <a:ext cx="51435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cheer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ful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cheer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less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2627313" y="1636713"/>
            <a:ext cx="5257800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colour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ful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      colour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less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2663825" y="2125663"/>
            <a:ext cx="493395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care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ful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 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care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less</a:t>
            </a:r>
          </a:p>
        </p:txBody>
      </p:sp>
      <p:sp>
        <p:nvSpPr>
          <p:cNvPr id="91143" name="Text Box 8"/>
          <p:cNvSpPr txBox="1">
            <a:spLocks noChangeArrowheads="1"/>
          </p:cNvSpPr>
          <p:nvPr/>
        </p:nvSpPr>
        <p:spPr bwMode="auto">
          <a:xfrm>
            <a:off x="2827338" y="2771775"/>
            <a:ext cx="5086350" cy="136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●                  end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less</a:t>
            </a:r>
          </a:p>
          <a:p>
            <a:pPr>
              <a:spcBef>
                <a:spcPct val="50000"/>
              </a:spcBef>
            </a:pPr>
            <a:endParaRPr lang="en-US" sz="36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144" name="Text Box 9"/>
          <p:cNvSpPr txBox="1">
            <a:spLocks noChangeArrowheads="1"/>
          </p:cNvSpPr>
          <p:nvPr/>
        </p:nvSpPr>
        <p:spPr bwMode="auto">
          <a:xfrm>
            <a:off x="2606675" y="3267075"/>
            <a:ext cx="5314950" cy="136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hope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ful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hope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less</a:t>
            </a:r>
          </a:p>
          <a:p>
            <a:pPr>
              <a:spcBef>
                <a:spcPct val="50000"/>
              </a:spcBef>
            </a:pPr>
            <a:endParaRPr lang="en-US" sz="36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145" name="Text Box 10"/>
          <p:cNvSpPr txBox="1">
            <a:spLocks noChangeArrowheads="1"/>
          </p:cNvSpPr>
          <p:nvPr/>
        </p:nvSpPr>
        <p:spPr bwMode="auto">
          <a:xfrm>
            <a:off x="2606675" y="3810000"/>
            <a:ext cx="5813425" cy="136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meaning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ful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   meaning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less</a:t>
            </a:r>
          </a:p>
          <a:p>
            <a:pPr>
              <a:spcBef>
                <a:spcPct val="50000"/>
              </a:spcBef>
            </a:pPr>
            <a:endParaRPr lang="en-US" sz="36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146" name="Text Box 12"/>
          <p:cNvSpPr txBox="1">
            <a:spLocks noChangeArrowheads="1"/>
          </p:cNvSpPr>
          <p:nvPr/>
        </p:nvSpPr>
        <p:spPr bwMode="auto">
          <a:xfrm>
            <a:off x="2627313" y="4456113"/>
            <a:ext cx="5527675" cy="136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wonder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ful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●</a:t>
            </a:r>
          </a:p>
          <a:p>
            <a:pPr>
              <a:spcBef>
                <a:spcPct val="50000"/>
              </a:spcBef>
            </a:pPr>
            <a:endParaRPr lang="en-US" sz="36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147" name="Text Box 13"/>
          <p:cNvSpPr txBox="1">
            <a:spLocks noChangeArrowheads="1"/>
          </p:cNvSpPr>
          <p:nvPr/>
        </p:nvSpPr>
        <p:spPr bwMode="auto">
          <a:xfrm>
            <a:off x="2614613" y="4906963"/>
            <a:ext cx="54864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success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ful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autoUpdateAnimBg="0"/>
      <p:bldP spid="91141" grpId="0" autoUpdateAnimBg="0"/>
      <p:bldP spid="91142" grpId="0" autoUpdateAnimBg="0"/>
      <p:bldP spid="91143" grpId="0" autoUpdateAnimBg="0"/>
      <p:bldP spid="91144" grpId="0" autoUpdateAnimBg="0"/>
      <p:bldP spid="91145" grpId="0" autoUpdateAnimBg="0"/>
      <p:bldP spid="91146" grpId="0" autoUpdateAnimBg="0"/>
      <p:bldP spid="9114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0"/>
            <a:ext cx="5580063" cy="1143000"/>
          </a:xfrm>
          <a:noFill/>
        </p:spPr>
        <p:txBody>
          <a:bodyPr/>
          <a:lstStyle/>
          <a:p>
            <a:r>
              <a:rPr lang="zh-CN" altLang="en-US" sz="3200" b="1" dirty="0">
                <a:solidFill>
                  <a:srgbClr val="0070C0"/>
                </a:solidFill>
              </a:rPr>
              <a:t>用所给单词的适当形式填空。</a:t>
            </a:r>
          </a:p>
        </p:txBody>
      </p:sp>
      <p:sp>
        <p:nvSpPr>
          <p:cNvPr id="9216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990600"/>
            <a:ext cx="8713788" cy="554355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b="1" dirty="0"/>
              <a:t>1.There is ________ (end) homework to do before the exam.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b="1" dirty="0"/>
              <a:t>2. Betty is a kind and ________ (help) girl.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b="1" dirty="0"/>
              <a:t>3. Some people are always happy. They can be  ________ (cheer) every day.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b="1" dirty="0"/>
              <a:t>4. Smoking is ________ (harm) to your health.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3600" b="1" dirty="0"/>
              <a:t>5. Amy saw so many ________ (color) dresses in the shop that she couldn’t stop buying one after another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2057400" y="838200"/>
            <a:ext cx="25923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i="1">
                <a:solidFill>
                  <a:srgbClr val="CC3300"/>
                </a:solidFill>
              </a:rPr>
              <a:t>endless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4343400" y="1828800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i="1">
                <a:solidFill>
                  <a:srgbClr val="CC3300"/>
                </a:solidFill>
              </a:rPr>
              <a:t>helpful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1047750" y="2819400"/>
            <a:ext cx="2174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i="1">
                <a:solidFill>
                  <a:srgbClr val="CC3300"/>
                </a:solidFill>
              </a:rPr>
              <a:t>cheerful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2819400" y="3352800"/>
            <a:ext cx="22320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i="1">
                <a:solidFill>
                  <a:srgbClr val="CC3300"/>
                </a:solidFill>
              </a:rPr>
              <a:t>harmful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4724400" y="4419600"/>
            <a:ext cx="22098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600" b="1" i="1">
                <a:solidFill>
                  <a:srgbClr val="CC3300"/>
                </a:solidFill>
              </a:rPr>
              <a:t>colorful</a:t>
            </a:r>
          </a:p>
        </p:txBody>
      </p:sp>
      <p:pic>
        <p:nvPicPr>
          <p:cNvPr id="92169" name="Picture 9" descr="0021">
            <a:hlinkClick r:id="rId2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5486400"/>
            <a:ext cx="121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Text Box 2"/>
          <p:cNvSpPr txBox="1">
            <a:spLocks noChangeArrowheads="1"/>
          </p:cNvSpPr>
          <p:nvPr/>
        </p:nvSpPr>
        <p:spPr bwMode="auto">
          <a:xfrm>
            <a:off x="685800" y="1752600"/>
            <a:ext cx="4038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>
                <a:solidFill>
                  <a:srgbClr val="3366FF"/>
                </a:solidFill>
              </a:rPr>
              <a:t>Homework</a:t>
            </a:r>
          </a:p>
        </p:txBody>
      </p:sp>
      <p:sp>
        <p:nvSpPr>
          <p:cNvPr id="86020" name="Text Box 3"/>
          <p:cNvSpPr txBox="1">
            <a:spLocks noChangeArrowheads="1"/>
          </p:cNvSpPr>
          <p:nvPr/>
        </p:nvSpPr>
        <p:spPr bwMode="auto">
          <a:xfrm>
            <a:off x="685800" y="2743200"/>
            <a:ext cx="7696200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3600" b="1" dirty="0">
                <a:latin typeface="Times New Roman" panose="02020603050405020304" pitchFamily="18" charset="0"/>
              </a:rPr>
              <a:t>1. Go over the main points of Unit 2.</a:t>
            </a:r>
          </a:p>
          <a:p>
            <a:pPr>
              <a:lnSpc>
                <a:spcPct val="130000"/>
              </a:lnSpc>
            </a:pPr>
            <a:r>
              <a:rPr lang="en-US" sz="3600" b="1" dirty="0">
                <a:latin typeface="Times New Roman" panose="02020603050405020304" pitchFamily="18" charset="0"/>
              </a:rPr>
              <a:t>2. Prepare Unit </a:t>
            </a:r>
            <a:r>
              <a:rPr lang="en-US" sz="3600" b="1" dirty="0" smtClean="0">
                <a:latin typeface="Times New Roman" panose="02020603050405020304" pitchFamily="18" charset="0"/>
              </a:rPr>
              <a:t>3 </a:t>
            </a:r>
            <a:endParaRPr lang="en-US" sz="36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2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autoUpdateAnimBg="0"/>
      <p:bldP spid="8602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32" name="Group 4"/>
          <p:cNvGrpSpPr/>
          <p:nvPr/>
        </p:nvGrpSpPr>
        <p:grpSpPr bwMode="auto">
          <a:xfrm>
            <a:off x="381000" y="228600"/>
            <a:ext cx="5334000" cy="1295400"/>
            <a:chOff x="0" y="0"/>
            <a:chExt cx="2496" cy="768"/>
          </a:xfrm>
        </p:grpSpPr>
        <p:pic>
          <p:nvPicPr>
            <p:cNvPr id="73733" name="Picture 5" descr="BAN_01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2496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734" name="Text Box 6"/>
            <p:cNvSpPr txBox="1">
              <a:spLocks noChangeArrowheads="1"/>
            </p:cNvSpPr>
            <p:nvPr/>
          </p:nvSpPr>
          <p:spPr bwMode="auto">
            <a:xfrm>
              <a:off x="240" y="96"/>
              <a:ext cx="1728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 b="1" dirty="0">
                  <a:solidFill>
                    <a:srgbClr val="FF3300"/>
                  </a:solidFill>
                </a:rPr>
                <a:t>Learning aims:</a:t>
              </a:r>
            </a:p>
          </p:txBody>
        </p:sp>
      </p:grp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533400" y="2172831"/>
            <a:ext cx="82296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800" b="1" dirty="0">
                <a:solidFill>
                  <a:schemeClr val="tx2"/>
                </a:solidFill>
              </a:rPr>
              <a:t>1. </a:t>
            </a:r>
            <a:r>
              <a:rPr lang="zh-CN" altLang="en-US" sz="2800" b="1" dirty="0">
                <a:solidFill>
                  <a:schemeClr val="tx2"/>
                </a:solidFill>
              </a:rPr>
              <a:t>利用后缀“</a:t>
            </a:r>
            <a:r>
              <a:rPr lang="en-US" sz="2800" b="1" dirty="0">
                <a:solidFill>
                  <a:schemeClr val="tx2"/>
                </a:solidFill>
              </a:rPr>
              <a:t>-</a:t>
            </a:r>
            <a:r>
              <a:rPr lang="en-US" sz="2800" b="1" dirty="0" err="1">
                <a:solidFill>
                  <a:schemeClr val="tx2"/>
                </a:solidFill>
              </a:rPr>
              <a:t>ful</a:t>
            </a:r>
            <a:r>
              <a:rPr lang="en-US" altLang="zh-CN" sz="2800" b="1" dirty="0">
                <a:solidFill>
                  <a:schemeClr val="tx2"/>
                </a:solidFill>
              </a:rPr>
              <a:t>”</a:t>
            </a:r>
            <a:r>
              <a:rPr lang="zh-CN" altLang="en-US" sz="2800" b="1" dirty="0">
                <a:solidFill>
                  <a:schemeClr val="tx2"/>
                </a:solidFill>
              </a:rPr>
              <a:t>和“</a:t>
            </a:r>
            <a:r>
              <a:rPr lang="en-US" sz="2800" b="1" dirty="0">
                <a:solidFill>
                  <a:schemeClr val="tx2"/>
                </a:solidFill>
              </a:rPr>
              <a:t>-less</a:t>
            </a:r>
            <a:r>
              <a:rPr lang="en-US" altLang="zh-CN" sz="2800" b="1" dirty="0">
                <a:solidFill>
                  <a:schemeClr val="tx2"/>
                </a:solidFill>
              </a:rPr>
              <a:t>”</a:t>
            </a:r>
            <a:r>
              <a:rPr lang="zh-CN" altLang="en-US" sz="2800" b="1" dirty="0">
                <a:solidFill>
                  <a:schemeClr val="tx2"/>
                </a:solidFill>
              </a:rPr>
              <a:t>构成反义词。</a:t>
            </a:r>
            <a:endParaRPr lang="en-US" sz="2800" b="1" dirty="0">
              <a:solidFill>
                <a:schemeClr val="tx2"/>
              </a:solidFill>
            </a:endParaRPr>
          </a:p>
          <a:p>
            <a:endParaRPr lang="en-US" sz="2800" b="1" dirty="0">
              <a:solidFill>
                <a:schemeClr val="tx2"/>
              </a:solidFill>
            </a:endParaRPr>
          </a:p>
          <a:p>
            <a:r>
              <a:rPr lang="en-US" sz="2800" b="1" dirty="0">
                <a:solidFill>
                  <a:schemeClr val="tx2"/>
                </a:solidFill>
              </a:rPr>
              <a:t>2. </a:t>
            </a:r>
            <a:r>
              <a:rPr lang="en-US" altLang="zh-CN" sz="2800" b="1" dirty="0">
                <a:solidFill>
                  <a:schemeClr val="tx2"/>
                </a:solidFill>
              </a:rPr>
              <a:t>“</a:t>
            </a:r>
            <a:r>
              <a:rPr lang="en-US" sz="2800" b="1" dirty="0">
                <a:solidFill>
                  <a:schemeClr val="tx2"/>
                </a:solidFill>
              </a:rPr>
              <a:t>has been to</a:t>
            </a:r>
            <a:r>
              <a:rPr lang="en-US" altLang="zh-CN" sz="2800" b="1" dirty="0">
                <a:solidFill>
                  <a:schemeClr val="tx2"/>
                </a:solidFill>
              </a:rPr>
              <a:t>”</a:t>
            </a:r>
            <a:r>
              <a:rPr lang="zh-CN" altLang="en-US" sz="2800" b="1" dirty="0">
                <a:solidFill>
                  <a:schemeClr val="tx2"/>
                </a:solidFill>
              </a:rPr>
              <a:t>和“</a:t>
            </a:r>
            <a:r>
              <a:rPr lang="en-US" sz="2800" b="1" dirty="0">
                <a:solidFill>
                  <a:schemeClr val="tx2"/>
                </a:solidFill>
              </a:rPr>
              <a:t>has gone to</a:t>
            </a:r>
            <a:r>
              <a:rPr lang="en-US" altLang="zh-CN" sz="2800" b="1" dirty="0">
                <a:solidFill>
                  <a:schemeClr val="tx2"/>
                </a:solidFill>
              </a:rPr>
              <a:t>”</a:t>
            </a:r>
            <a:r>
              <a:rPr lang="zh-CN" altLang="en-US" sz="2800" b="1" dirty="0">
                <a:solidFill>
                  <a:schemeClr val="tx2"/>
                </a:solidFill>
              </a:rPr>
              <a:t>的区别。</a:t>
            </a:r>
            <a:endParaRPr lang="en-US" sz="2800" b="1" dirty="0">
              <a:solidFill>
                <a:schemeClr val="tx2"/>
              </a:solidFill>
            </a:endParaRPr>
          </a:p>
          <a:p>
            <a:endParaRPr lang="en-US" sz="2800" b="1" dirty="0">
              <a:solidFill>
                <a:schemeClr val="tx2"/>
              </a:solidFill>
            </a:endParaRPr>
          </a:p>
          <a:p>
            <a:r>
              <a:rPr lang="en-US" sz="2800" b="1" dirty="0">
                <a:solidFill>
                  <a:schemeClr val="tx2"/>
                </a:solidFill>
              </a:rPr>
              <a:t>3. </a:t>
            </a:r>
            <a:r>
              <a:rPr lang="zh-CN" altLang="en-US" sz="2800" b="1" dirty="0">
                <a:solidFill>
                  <a:schemeClr val="tx2"/>
                </a:solidFill>
              </a:rPr>
              <a:t>现在完成时的延续性表达</a:t>
            </a:r>
            <a:r>
              <a:rPr lang="zh-CN" altLang="en-US" sz="2800" b="1" dirty="0" smtClean="0">
                <a:solidFill>
                  <a:schemeClr val="tx2"/>
                </a:solidFill>
              </a:rPr>
              <a:t>。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Dictation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229600" cy="4525963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sz="3600" dirty="0"/>
              <a:t>1. I </a:t>
            </a:r>
            <a:r>
              <a:rPr lang="en-US" sz="3600" dirty="0" err="1"/>
              <a:t>couldn</a:t>
            </a:r>
            <a:r>
              <a:rPr lang="zh-CN" altLang="en-US" sz="3600" dirty="0"/>
              <a:t>’</a:t>
            </a:r>
            <a:r>
              <a:rPr lang="en-US" sz="3600" dirty="0"/>
              <a:t>t stop taking photos with them because they all looked so nice and cute.</a:t>
            </a:r>
          </a:p>
          <a:p>
            <a:pPr>
              <a:buFontTx/>
              <a:buNone/>
            </a:pPr>
            <a:r>
              <a:rPr lang="en-US" sz="3600" dirty="0"/>
              <a:t>2. Spring is the best time for visiting Chinese  gardens .</a:t>
            </a:r>
          </a:p>
          <a:p>
            <a:pPr>
              <a:buFontTx/>
              <a:buNone/>
            </a:pPr>
            <a:r>
              <a:rPr lang="en-US" sz="3600" dirty="0"/>
              <a:t>3. The weather in </a:t>
            </a:r>
            <a:r>
              <a:rPr lang="en-US" sz="3600" dirty="0" err="1"/>
              <a:t>HongKong</a:t>
            </a:r>
            <a:r>
              <a:rPr lang="en-US" sz="3600" dirty="0"/>
              <a:t> was quite different from that in Beijing. </a:t>
            </a:r>
          </a:p>
          <a:p>
            <a:pPr>
              <a:buFontTx/>
              <a:buNone/>
            </a:pPr>
            <a:r>
              <a:rPr lang="en-US" sz="3600" dirty="0"/>
              <a:t>4. I will never forget this meaningful experience.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Dictation</a:t>
            </a:r>
            <a:endParaRPr lang="zh-CN" altLang="en-US" b="1">
              <a:solidFill>
                <a:schemeClr val="tx1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/>
              <a:t>5. Has your dad gone to Shanghai for a meeting?  Yes ,He has </a:t>
            </a:r>
          </a:p>
          <a:p>
            <a:r>
              <a:rPr lang="en-US" dirty="0"/>
              <a:t>6.They have  been in Shanghai since two days ago.</a:t>
            </a:r>
          </a:p>
          <a:p>
            <a:r>
              <a:rPr lang="en-US" dirty="0"/>
              <a:t>7. Kitty left </a:t>
            </a:r>
            <a:r>
              <a:rPr lang="en-US" dirty="0" err="1"/>
              <a:t>Donghai</a:t>
            </a:r>
            <a:r>
              <a:rPr lang="en-US" dirty="0"/>
              <a:t> last week.</a:t>
            </a:r>
          </a:p>
          <a:p>
            <a:r>
              <a:rPr lang="en-US" dirty="0"/>
              <a:t>  =Kitty has been away from </a:t>
            </a:r>
            <a:r>
              <a:rPr lang="en-US" dirty="0" err="1"/>
              <a:t>Donghai</a:t>
            </a:r>
            <a:r>
              <a:rPr lang="en-US" dirty="0"/>
              <a:t> for a   week.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827213" y="0"/>
            <a:ext cx="8913813" cy="2286000"/>
          </a:xfrm>
          <a:noFill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t"/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have/has gone to… </a:t>
            </a:r>
            <a:b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have/has been  to …</a:t>
            </a:r>
            <a:b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have/has been in…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362200"/>
            <a:ext cx="9296400" cy="44958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sz="3600" b="1">
                <a:solidFill>
                  <a:srgbClr val="000000"/>
                </a:solidFill>
              </a:rPr>
              <a:t>1. A: Where’s Jim, Li Lei?</a:t>
            </a:r>
          </a:p>
          <a:p>
            <a:pPr>
              <a:buFontTx/>
              <a:buNone/>
            </a:pPr>
            <a:r>
              <a:rPr lang="en-US" sz="3600" b="1">
                <a:solidFill>
                  <a:srgbClr val="000000"/>
                </a:solidFill>
              </a:rPr>
              <a:t>    B:  He ______________his school library.</a:t>
            </a:r>
          </a:p>
          <a:p>
            <a:pPr>
              <a:buFontTx/>
              <a:buNone/>
            </a:pPr>
            <a:r>
              <a:rPr lang="en-US" sz="3600" b="1">
                <a:solidFill>
                  <a:srgbClr val="000000"/>
                </a:solidFill>
              </a:rPr>
              <a:t>2. The Greens _____________China for three years.</a:t>
            </a:r>
          </a:p>
          <a:p>
            <a:pPr>
              <a:buFontTx/>
              <a:buNone/>
            </a:pPr>
            <a:r>
              <a:rPr lang="en-US" sz="3600" b="1">
                <a:solidFill>
                  <a:srgbClr val="000000"/>
                </a:solidFill>
              </a:rPr>
              <a:t>    We _____________the Great Wall twice. It’s very beautiful.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2411413" y="2924175"/>
            <a:ext cx="27749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3600" b="1">
                <a:solidFill>
                  <a:srgbClr val="F91339"/>
                </a:solidFill>
              </a:rPr>
              <a:t>has gone to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3402013" y="4159250"/>
            <a:ext cx="29797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3600" b="1">
                <a:solidFill>
                  <a:srgbClr val="F91339"/>
                </a:solidFill>
              </a:rPr>
              <a:t>have been in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1582738" y="5373688"/>
            <a:ext cx="30067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3600" b="1">
                <a:solidFill>
                  <a:srgbClr val="F91339"/>
                </a:solidFill>
              </a:rPr>
              <a:t>have been to</a:t>
            </a:r>
          </a:p>
        </p:txBody>
      </p:sp>
      <p:sp>
        <p:nvSpPr>
          <p:cNvPr id="76807" name="AutoShape 7"/>
          <p:cNvSpPr>
            <a:spLocks noChangeArrowheads="1"/>
          </p:cNvSpPr>
          <p:nvPr/>
        </p:nvSpPr>
        <p:spPr bwMode="auto">
          <a:xfrm>
            <a:off x="5651500" y="0"/>
            <a:ext cx="2376488" cy="692150"/>
          </a:xfrm>
          <a:prstGeom prst="rightArrow">
            <a:avLst>
              <a:gd name="adj1" fmla="val 50000"/>
              <a:gd name="adj2" fmla="val 8583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zh-CN" altLang="zh-CN"/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8001000" y="0"/>
            <a:ext cx="1143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>
                <a:latin typeface="Times New Roman" panose="02020603050405020304" pitchFamily="18" charset="0"/>
              </a:rPr>
              <a:t> </a:t>
            </a:r>
            <a:r>
              <a:rPr lang="en-US" sz="4000">
                <a:solidFill>
                  <a:srgbClr val="CC33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5148263" y="836613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>
                <a:solidFill>
                  <a:srgbClr val="CC33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6810" name="AutoShape 10"/>
          <p:cNvSpPr>
            <a:spLocks noChangeArrowheads="1"/>
          </p:cNvSpPr>
          <p:nvPr/>
        </p:nvSpPr>
        <p:spPr bwMode="auto">
          <a:xfrm>
            <a:off x="5681663" y="1682750"/>
            <a:ext cx="2376487" cy="719138"/>
          </a:xfrm>
          <a:prstGeom prst="rightArrow">
            <a:avLst>
              <a:gd name="adj1" fmla="val 50000"/>
              <a:gd name="adj2" fmla="val 82616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zh-CN" altLang="zh-CN"/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5029200" y="1600200"/>
            <a:ext cx="106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>
                <a:solidFill>
                  <a:srgbClr val="CC33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5486400" y="1752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76813" name="AutoShape 13"/>
          <p:cNvSpPr>
            <a:spLocks noChangeArrowheads="1"/>
          </p:cNvSpPr>
          <p:nvPr/>
        </p:nvSpPr>
        <p:spPr bwMode="auto">
          <a:xfrm>
            <a:off x="5651500" y="836613"/>
            <a:ext cx="2438400" cy="304800"/>
          </a:xfrm>
          <a:prstGeom prst="rightArrow">
            <a:avLst>
              <a:gd name="adj1" fmla="val 50000"/>
              <a:gd name="adj2" fmla="val 20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zh-CN" altLang="zh-CN"/>
          </a:p>
        </p:txBody>
      </p: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8027988" y="765175"/>
            <a:ext cx="83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>
                <a:solidFill>
                  <a:srgbClr val="CC33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5292725" y="1844675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76816" name="AutoShape 16"/>
          <p:cNvSpPr>
            <a:spLocks noChangeArrowheads="1"/>
          </p:cNvSpPr>
          <p:nvPr/>
        </p:nvSpPr>
        <p:spPr bwMode="auto">
          <a:xfrm>
            <a:off x="5651500" y="1268413"/>
            <a:ext cx="2438400" cy="257175"/>
          </a:xfrm>
          <a:prstGeom prst="leftArrow">
            <a:avLst>
              <a:gd name="adj1" fmla="val 50000"/>
              <a:gd name="adj2" fmla="val 23703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zh-CN" altLang="zh-CN"/>
          </a:p>
        </p:txBody>
      </p:sp>
      <p:sp>
        <p:nvSpPr>
          <p:cNvPr id="76817" name="Text Box 17"/>
          <p:cNvSpPr txBox="1">
            <a:spLocks noChangeArrowheads="1"/>
          </p:cNvSpPr>
          <p:nvPr/>
        </p:nvSpPr>
        <p:spPr bwMode="auto">
          <a:xfrm>
            <a:off x="7924800" y="1633538"/>
            <a:ext cx="12954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>
                <a:solidFill>
                  <a:srgbClr val="CC3300"/>
                </a:solidFill>
                <a:latin typeface="Times New Roman" panose="02020603050405020304" pitchFamily="18" charset="0"/>
              </a:rPr>
              <a:t>B</a:t>
            </a:r>
            <a:r>
              <a:rPr lang="en-US" sz="2400">
                <a:latin typeface="Times New Roman" panose="02020603050405020304" pitchFamily="18" charset="0"/>
              </a:rPr>
              <a:t> </a:t>
            </a:r>
            <a:r>
              <a:rPr lang="en-US" sz="3200">
                <a:solidFill>
                  <a:srgbClr val="F91339"/>
                </a:solidFill>
                <a:latin typeface="Times New Roman" panose="02020603050405020304" pitchFamily="18" charset="0"/>
              </a:rPr>
              <a:t>stay</a:t>
            </a:r>
            <a:r>
              <a:rPr lang="en-US" sz="2400">
                <a:solidFill>
                  <a:srgbClr val="F91339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6818" name="Text Box 18"/>
          <p:cNvSpPr txBox="1">
            <a:spLocks noChangeArrowheads="1"/>
          </p:cNvSpPr>
          <p:nvPr/>
        </p:nvSpPr>
        <p:spPr bwMode="auto">
          <a:xfrm>
            <a:off x="5003800" y="0"/>
            <a:ext cx="106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>
                <a:solidFill>
                  <a:srgbClr val="CC3300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autoUpdateAnimBg="0"/>
      <p:bldP spid="76807" grpId="0"/>
      <p:bldP spid="76808" grpId="0" autoUpdateAnimBg="0"/>
      <p:bldP spid="76809" grpId="0" autoUpdateAnimBg="0"/>
      <p:bldP spid="76810" grpId="0"/>
      <p:bldP spid="76811" grpId="0" autoUpdateAnimBg="0"/>
      <p:bldP spid="76813" grpId="0"/>
      <p:bldP spid="76814" grpId="0" autoUpdateAnimBg="0"/>
      <p:bldP spid="76816" grpId="0"/>
      <p:bldP spid="76817" grpId="0" autoUpdateAnimBg="0"/>
      <p:bldP spid="7681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标题 1"/>
          <p:cNvSpPr>
            <a:spLocks noGrp="1"/>
          </p:cNvSpPr>
          <p:nvPr>
            <p:ph type="title" idx="4294967295"/>
          </p:nvPr>
        </p:nvSpPr>
        <p:spPr>
          <a:xfrm>
            <a:off x="2857500" y="428625"/>
            <a:ext cx="3643313" cy="939800"/>
          </a:xfrm>
          <a:noFill/>
        </p:spPr>
        <p:txBody>
          <a:bodyPr/>
          <a:lstStyle/>
          <a:p>
            <a:r>
              <a:rPr lang="en-US" sz="4000" dirty="0">
                <a:solidFill>
                  <a:srgbClr val="FF0066"/>
                </a:solidFill>
                <a:latin typeface="Arial Black" panose="020B0A04020102020204" pitchFamily="34" charset="0"/>
              </a:rPr>
              <a:t>Exercises</a:t>
            </a:r>
          </a:p>
        </p:txBody>
      </p:sp>
      <p:sp>
        <p:nvSpPr>
          <p:cNvPr id="77827" name="标题 8"/>
          <p:cNvSpPr txBox="1">
            <a:spLocks noChangeArrowheads="1"/>
          </p:cNvSpPr>
          <p:nvPr/>
        </p:nvSpPr>
        <p:spPr bwMode="auto">
          <a:xfrm>
            <a:off x="214313" y="857250"/>
            <a:ext cx="8429625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 dirty="0"/>
              <a:t>用</a:t>
            </a:r>
            <a:r>
              <a:rPr lang="en-US" sz="3600" b="1" dirty="0">
                <a:solidFill>
                  <a:srgbClr val="0000FF"/>
                </a:solidFill>
              </a:rPr>
              <a:t>have/has been</a:t>
            </a:r>
            <a:r>
              <a:rPr lang="zh-CN" altLang="en-US" sz="3600" b="1" dirty="0"/>
              <a:t>或</a:t>
            </a:r>
            <a:r>
              <a:rPr lang="en-US" sz="3600" b="1" dirty="0">
                <a:solidFill>
                  <a:srgbClr val="0000FF"/>
                </a:solidFill>
              </a:rPr>
              <a:t>have/has gone</a:t>
            </a:r>
            <a:r>
              <a:rPr lang="zh-CN" altLang="en-US" sz="3600" b="1" dirty="0"/>
              <a:t>填空。</a:t>
            </a:r>
          </a:p>
        </p:txBody>
      </p:sp>
      <p:sp>
        <p:nvSpPr>
          <p:cNvPr id="77828" name="矩形 4"/>
          <p:cNvSpPr>
            <a:spLocks noChangeArrowheads="1"/>
          </p:cNvSpPr>
          <p:nvPr/>
        </p:nvSpPr>
        <p:spPr bwMode="auto">
          <a:xfrm>
            <a:off x="642938" y="2000250"/>
            <a:ext cx="8215312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3600" b="1" dirty="0"/>
              <a:t>1. My father __________ to Beijing. He will be back in two days. </a:t>
            </a:r>
            <a:br>
              <a:rPr lang="en-US" sz="3600" b="1" dirty="0"/>
            </a:br>
            <a:r>
              <a:rPr lang="en-US" sz="3600" b="1" dirty="0"/>
              <a:t>2. The Greens __________ to the USA twice. </a:t>
            </a:r>
            <a:br>
              <a:rPr lang="en-US" sz="3600" b="1" dirty="0"/>
            </a:br>
            <a:r>
              <a:rPr lang="en-US" sz="3600" b="1" dirty="0"/>
              <a:t>3. A: Where is your aunt now? I haven’t     seen her for a long time. </a:t>
            </a:r>
            <a:br>
              <a:rPr lang="en-US" sz="3600" b="1" dirty="0"/>
            </a:br>
            <a:r>
              <a:rPr lang="en-US" sz="3600" b="1" dirty="0"/>
              <a:t>    B: She __________ to Xiamen. </a:t>
            </a:r>
          </a:p>
        </p:txBody>
      </p:sp>
      <p:sp>
        <p:nvSpPr>
          <p:cNvPr id="77829" name="标题 9"/>
          <p:cNvSpPr txBox="1">
            <a:spLocks noChangeArrowheads="1"/>
          </p:cNvSpPr>
          <p:nvPr/>
        </p:nvSpPr>
        <p:spPr bwMode="auto">
          <a:xfrm>
            <a:off x="3462338" y="1851025"/>
            <a:ext cx="2220912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600" b="1">
                <a:solidFill>
                  <a:srgbClr val="0000FF"/>
                </a:solidFill>
              </a:rPr>
              <a:t>has gone</a:t>
            </a:r>
          </a:p>
        </p:txBody>
      </p:sp>
      <p:sp>
        <p:nvSpPr>
          <p:cNvPr id="77830" name="标题 9"/>
          <p:cNvSpPr txBox="1">
            <a:spLocks noChangeArrowheads="1"/>
          </p:cNvSpPr>
          <p:nvPr/>
        </p:nvSpPr>
        <p:spPr bwMode="auto">
          <a:xfrm>
            <a:off x="3932238" y="3025775"/>
            <a:ext cx="2643187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600" b="1">
                <a:solidFill>
                  <a:srgbClr val="0000FF"/>
                </a:solidFill>
              </a:rPr>
              <a:t>have been</a:t>
            </a:r>
          </a:p>
        </p:txBody>
      </p:sp>
      <p:sp>
        <p:nvSpPr>
          <p:cNvPr id="77831" name="标题 9"/>
          <p:cNvSpPr txBox="1">
            <a:spLocks noChangeArrowheads="1"/>
          </p:cNvSpPr>
          <p:nvPr/>
        </p:nvSpPr>
        <p:spPr bwMode="auto">
          <a:xfrm>
            <a:off x="3038475" y="5156200"/>
            <a:ext cx="221615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600" b="1">
                <a:solidFill>
                  <a:srgbClr val="0000FF"/>
                </a:solidFill>
              </a:rPr>
              <a:t>has gone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autoUpdateAnimBg="0"/>
      <p:bldP spid="77830" grpId="0" autoUpdateAnimBg="0"/>
      <p:bldP spid="7783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标题 1"/>
          <p:cNvSpPr>
            <a:spLocks noGrp="1"/>
          </p:cNvSpPr>
          <p:nvPr>
            <p:ph type="title" idx="4294967295"/>
          </p:nvPr>
        </p:nvSpPr>
        <p:spPr>
          <a:xfrm>
            <a:off x="2857500" y="428625"/>
            <a:ext cx="3643313" cy="939800"/>
          </a:xfrm>
          <a:noFill/>
        </p:spPr>
        <p:txBody>
          <a:bodyPr/>
          <a:lstStyle/>
          <a:p>
            <a:r>
              <a:rPr lang="en-US" sz="4000">
                <a:solidFill>
                  <a:srgbClr val="FF0066"/>
                </a:solidFill>
                <a:latin typeface="Arial Black" panose="020B0A04020102020204" pitchFamily="34" charset="0"/>
              </a:rPr>
              <a:t>Exercises</a:t>
            </a:r>
          </a:p>
        </p:txBody>
      </p:sp>
      <p:sp>
        <p:nvSpPr>
          <p:cNvPr id="78851" name="标题 8"/>
          <p:cNvSpPr txBox="1">
            <a:spLocks noChangeArrowheads="1"/>
          </p:cNvSpPr>
          <p:nvPr/>
        </p:nvSpPr>
        <p:spPr bwMode="auto">
          <a:xfrm>
            <a:off x="214313" y="857250"/>
            <a:ext cx="8429625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/>
              <a:t>用</a:t>
            </a:r>
            <a:r>
              <a:rPr lang="en-US" sz="3600" b="1">
                <a:solidFill>
                  <a:srgbClr val="0000FF"/>
                </a:solidFill>
              </a:rPr>
              <a:t>have/has been</a:t>
            </a:r>
            <a:r>
              <a:rPr lang="zh-CN" altLang="en-US" sz="3600" b="1"/>
              <a:t>或</a:t>
            </a:r>
            <a:r>
              <a:rPr lang="en-US" sz="3600" b="1">
                <a:solidFill>
                  <a:srgbClr val="0000FF"/>
                </a:solidFill>
              </a:rPr>
              <a:t>have/has gone</a:t>
            </a:r>
            <a:r>
              <a:rPr lang="zh-CN" altLang="en-US" sz="3600" b="1"/>
              <a:t>填空。</a:t>
            </a:r>
          </a:p>
        </p:txBody>
      </p:sp>
      <p:sp>
        <p:nvSpPr>
          <p:cNvPr id="78852" name="矩形 4"/>
          <p:cNvSpPr>
            <a:spLocks noChangeArrowheads="1"/>
          </p:cNvSpPr>
          <p:nvPr/>
        </p:nvSpPr>
        <p:spPr bwMode="auto">
          <a:xfrm>
            <a:off x="642938" y="2143125"/>
            <a:ext cx="8501062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3600" b="1" dirty="0"/>
              <a:t>4.  The Class 1, Grade 8 students __________  to many places of interest in our city. </a:t>
            </a:r>
            <a:br>
              <a:rPr lang="en-US" sz="3600" b="1" dirty="0"/>
            </a:br>
            <a:r>
              <a:rPr lang="en-US" sz="3600" b="1" dirty="0"/>
              <a:t>5. A: _______ Tommy _______ to Nanjing? </a:t>
            </a:r>
            <a:br>
              <a:rPr lang="en-US" sz="3600" b="1" dirty="0"/>
            </a:br>
            <a:r>
              <a:rPr lang="en-US" sz="3600" b="1" dirty="0"/>
              <a:t>    B: Yes. He went there last month and hasn’t come back yet. </a:t>
            </a:r>
          </a:p>
        </p:txBody>
      </p:sp>
      <p:sp>
        <p:nvSpPr>
          <p:cNvPr id="78853" name="标题 9"/>
          <p:cNvSpPr txBox="1">
            <a:spLocks noChangeArrowheads="1"/>
          </p:cNvSpPr>
          <p:nvPr/>
        </p:nvSpPr>
        <p:spPr bwMode="auto">
          <a:xfrm>
            <a:off x="679450" y="2590800"/>
            <a:ext cx="263842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600" b="1">
                <a:solidFill>
                  <a:srgbClr val="0000FF"/>
                </a:solidFill>
              </a:rPr>
              <a:t>have  been</a:t>
            </a:r>
          </a:p>
        </p:txBody>
      </p:sp>
      <p:sp>
        <p:nvSpPr>
          <p:cNvPr id="78854" name="标题 9"/>
          <p:cNvSpPr txBox="1">
            <a:spLocks noChangeArrowheads="1"/>
          </p:cNvSpPr>
          <p:nvPr/>
        </p:nvSpPr>
        <p:spPr bwMode="auto">
          <a:xfrm>
            <a:off x="2209800" y="3735388"/>
            <a:ext cx="200025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600" b="1">
                <a:solidFill>
                  <a:srgbClr val="0000FF"/>
                </a:solidFill>
              </a:rPr>
              <a:t>Has</a:t>
            </a:r>
          </a:p>
        </p:txBody>
      </p:sp>
      <p:sp>
        <p:nvSpPr>
          <p:cNvPr id="78855" name="标题 9"/>
          <p:cNvSpPr txBox="1">
            <a:spLocks noChangeArrowheads="1"/>
          </p:cNvSpPr>
          <p:nvPr/>
        </p:nvSpPr>
        <p:spPr bwMode="auto">
          <a:xfrm>
            <a:off x="5638800" y="3692525"/>
            <a:ext cx="200025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600" b="1">
                <a:solidFill>
                  <a:srgbClr val="0000FF"/>
                </a:solidFill>
              </a:rPr>
              <a:t>gone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 autoUpdateAnimBg="0"/>
      <p:bldP spid="78854" grpId="0" autoUpdateAnimBg="0"/>
      <p:bldP spid="7885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/>
              <a:t>句子分析</a:t>
            </a:r>
            <a:r>
              <a:rPr lang="en-US"/>
              <a:t>7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Kitty </a:t>
            </a:r>
            <a:r>
              <a:rPr lang="en-US" u="sng">
                <a:solidFill>
                  <a:srgbClr val="FF0000"/>
                </a:solidFill>
              </a:rPr>
              <a:t>left </a:t>
            </a:r>
            <a:r>
              <a:rPr lang="en-US"/>
              <a:t>Donghai last week.</a:t>
            </a:r>
          </a:p>
          <a:p>
            <a:r>
              <a:rPr lang="en-US"/>
              <a:t>  =Kitty </a:t>
            </a:r>
            <a:r>
              <a:rPr lang="en-US" u="sng">
                <a:solidFill>
                  <a:srgbClr val="FF0000"/>
                </a:solidFill>
              </a:rPr>
              <a:t>has been away from</a:t>
            </a:r>
            <a:r>
              <a:rPr lang="en-US" u="sng"/>
              <a:t> </a:t>
            </a:r>
            <a:r>
              <a:rPr lang="en-US"/>
              <a:t>Donghai for a   week.</a:t>
            </a: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361950" y="838200"/>
            <a:ext cx="878205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fontAlgn="t"/>
            <a:r>
              <a:rPr lang="zh-CN" altLang="en-US" sz="3200" b="1" i="1" dirty="0">
                <a:solidFill>
                  <a:srgbClr val="000000"/>
                </a:solidFill>
              </a:rPr>
              <a:t>他死了三年了。</a:t>
            </a:r>
          </a:p>
          <a:p>
            <a:pPr algn="l" fontAlgn="t"/>
            <a:r>
              <a:rPr lang="en-US" sz="3200" b="1" dirty="0">
                <a:solidFill>
                  <a:srgbClr val="000000"/>
                </a:solidFill>
              </a:rPr>
              <a:t>He has died for three years.</a:t>
            </a:r>
            <a:r>
              <a:rPr lang="zh-CN" altLang="en-US" sz="3200" b="1" dirty="0">
                <a:solidFill>
                  <a:srgbClr val="000000"/>
                </a:solidFill>
              </a:rPr>
              <a:t>（  </a:t>
            </a:r>
            <a:r>
              <a:rPr lang="zh-CN" altLang="en-US" sz="3200" b="1" dirty="0" smtClean="0">
                <a:solidFill>
                  <a:srgbClr val="000000"/>
                </a:solidFill>
              </a:rPr>
              <a:t>）</a:t>
            </a:r>
            <a:endParaRPr lang="zh-CN" altLang="en-US" sz="3200" b="1" dirty="0">
              <a:solidFill>
                <a:srgbClr val="000000"/>
              </a:solidFill>
            </a:endParaRP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0" y="3124200"/>
            <a:ext cx="8362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t"/>
            <a:r>
              <a:rPr lang="en-US" b="1">
                <a:solidFill>
                  <a:srgbClr val="F91339"/>
                </a:solidFill>
              </a:rPr>
              <a:t>2</a:t>
            </a:r>
            <a:r>
              <a:rPr lang="zh-CN" altLang="en-US" b="1">
                <a:solidFill>
                  <a:srgbClr val="F91339"/>
                </a:solidFill>
              </a:rPr>
              <a:t>）</a:t>
            </a:r>
            <a:r>
              <a:rPr lang="en-US" sz="3200" b="1">
                <a:solidFill>
                  <a:srgbClr val="F91339"/>
                </a:solidFill>
              </a:rPr>
              <a:t>He has been dead since three years ago.</a:t>
            </a:r>
          </a:p>
          <a:p>
            <a:endParaRPr lang="en-US" sz="3200" b="1">
              <a:solidFill>
                <a:srgbClr val="F91339"/>
              </a:solidFill>
            </a:endParaRP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0" y="3810000"/>
            <a:ext cx="6311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t"/>
            <a:r>
              <a:rPr lang="en-US" b="1">
                <a:solidFill>
                  <a:srgbClr val="000000"/>
                </a:solidFill>
              </a:rPr>
              <a:t>3</a:t>
            </a:r>
            <a:r>
              <a:rPr lang="zh-CN" altLang="en-US" b="1">
                <a:solidFill>
                  <a:srgbClr val="000000"/>
                </a:solidFill>
              </a:rPr>
              <a:t>）</a:t>
            </a:r>
            <a:r>
              <a:rPr lang="en-US" sz="3200" b="1">
                <a:solidFill>
                  <a:srgbClr val="000000"/>
                </a:solidFill>
              </a:rPr>
              <a:t>It is three years since he died.</a:t>
            </a:r>
          </a:p>
          <a:p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0" y="4495800"/>
            <a:ext cx="84597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t"/>
            <a:r>
              <a:rPr lang="en-US" b="1">
                <a:solidFill>
                  <a:srgbClr val="F91339"/>
                </a:solidFill>
              </a:rPr>
              <a:t>4</a:t>
            </a:r>
            <a:r>
              <a:rPr lang="zh-CN" altLang="en-US" b="1">
                <a:solidFill>
                  <a:srgbClr val="F91339"/>
                </a:solidFill>
              </a:rPr>
              <a:t>）</a:t>
            </a:r>
            <a:r>
              <a:rPr lang="en-US" sz="3200" b="1">
                <a:solidFill>
                  <a:srgbClr val="FF0000"/>
                </a:solidFill>
              </a:rPr>
              <a:t>Three years has passed since he died.</a:t>
            </a:r>
          </a:p>
          <a:p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0" y="24384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t"/>
            <a:r>
              <a:rPr lang="en-US" b="1">
                <a:solidFill>
                  <a:srgbClr val="000000"/>
                </a:solidFill>
              </a:rPr>
              <a:t>1</a:t>
            </a:r>
            <a:r>
              <a:rPr lang="zh-CN" altLang="en-US" b="1">
                <a:solidFill>
                  <a:srgbClr val="000000"/>
                </a:solidFill>
              </a:rPr>
              <a:t>）</a:t>
            </a:r>
            <a:r>
              <a:rPr lang="en-US" sz="3200" b="1">
                <a:solidFill>
                  <a:srgbClr val="000000"/>
                </a:solidFill>
              </a:rPr>
              <a:t>He </a:t>
            </a:r>
            <a:r>
              <a:rPr lang="en-US" sz="3200" b="1" i="1" u="sng">
                <a:solidFill>
                  <a:srgbClr val="000000"/>
                </a:solidFill>
              </a:rPr>
              <a:t>has been dead </a:t>
            </a:r>
            <a:r>
              <a:rPr lang="en-US" sz="3200" b="1">
                <a:solidFill>
                  <a:srgbClr val="000000"/>
                </a:solidFill>
              </a:rPr>
              <a:t> for three years </a:t>
            </a:r>
          </a:p>
          <a:p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80903" name="Text Box 8"/>
          <p:cNvSpPr txBox="1">
            <a:spLocks noChangeArrowheads="1"/>
          </p:cNvSpPr>
          <p:nvPr/>
        </p:nvSpPr>
        <p:spPr bwMode="auto">
          <a:xfrm>
            <a:off x="0" y="1935162"/>
            <a:ext cx="495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i="1">
                <a:solidFill>
                  <a:srgbClr val="FF3399"/>
                </a:solidFill>
              </a:rPr>
              <a:t>正确表达法</a:t>
            </a:r>
            <a:r>
              <a:rPr lang="en-US" sz="3200" b="1" i="1">
                <a:solidFill>
                  <a:srgbClr val="FF3399"/>
                </a:solidFill>
              </a:rPr>
              <a:t>:</a:t>
            </a:r>
          </a:p>
        </p:txBody>
      </p:sp>
      <p:sp>
        <p:nvSpPr>
          <p:cNvPr id="80904" name="Text Box 9"/>
          <p:cNvSpPr txBox="1">
            <a:spLocks noChangeArrowheads="1"/>
          </p:cNvSpPr>
          <p:nvPr/>
        </p:nvSpPr>
        <p:spPr bwMode="auto">
          <a:xfrm>
            <a:off x="6096000" y="1219200"/>
            <a:ext cx="592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200" b="1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80905" name="Text Box 10"/>
          <p:cNvSpPr txBox="1">
            <a:spLocks noChangeArrowheads="1"/>
          </p:cNvSpPr>
          <p:nvPr/>
        </p:nvSpPr>
        <p:spPr bwMode="auto">
          <a:xfrm>
            <a:off x="6019800" y="1295400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200" b="1">
                <a:solidFill>
                  <a:srgbClr val="FF0000"/>
                </a:solidFill>
              </a:rPr>
              <a:t> ?</a:t>
            </a:r>
          </a:p>
        </p:txBody>
      </p:sp>
      <p:sp>
        <p:nvSpPr>
          <p:cNvPr id="80906" name="Text Box 11"/>
          <p:cNvSpPr txBox="1">
            <a:spLocks noChangeArrowheads="1"/>
          </p:cNvSpPr>
          <p:nvPr/>
        </p:nvSpPr>
        <p:spPr bwMode="auto">
          <a:xfrm>
            <a:off x="228600" y="196850"/>
            <a:ext cx="533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 i="1" dirty="0">
                <a:solidFill>
                  <a:srgbClr val="F91339"/>
                </a:solidFill>
              </a:rPr>
              <a:t>瞬间动词</a:t>
            </a:r>
            <a:r>
              <a:rPr lang="en-US" sz="3600" b="1" i="1" dirty="0">
                <a:solidFill>
                  <a:srgbClr val="F91339"/>
                </a:solidFill>
              </a:rPr>
              <a:t>/</a:t>
            </a:r>
            <a:r>
              <a:rPr lang="zh-CN" altLang="en-US" sz="3600" b="1" i="1" dirty="0">
                <a:solidFill>
                  <a:srgbClr val="F91339"/>
                </a:solidFill>
              </a:rPr>
              <a:t>延续性动词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0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utoUpdateAnimBg="0"/>
      <p:bldP spid="80903" grpId="0" autoUpdateAnimBg="0"/>
      <p:bldP spid="80905" grpId="0" autoUpdateAnimBg="0"/>
      <p:bldP spid="80906" grpId="0" build="allAtOnce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858</Words>
  <Application>Microsoft Office PowerPoint</Application>
  <PresentationFormat>全屏显示(4:3)</PresentationFormat>
  <Paragraphs>177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华文新魏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Dictation</vt:lpstr>
      <vt:lpstr>Dictation</vt:lpstr>
      <vt:lpstr>have/has gone to…   have/has been  to …  have/has been in…                </vt:lpstr>
      <vt:lpstr>Exercises</vt:lpstr>
      <vt:lpstr>Exercises</vt:lpstr>
      <vt:lpstr>句子分析7</vt:lpstr>
      <vt:lpstr>PowerPoint 演示文稿</vt:lpstr>
      <vt:lpstr>常见的 相应转换形式如下: </vt:lpstr>
      <vt:lpstr>Exercises</vt:lpstr>
      <vt:lpstr>PowerPoint 演示文稿</vt:lpstr>
      <vt:lpstr>句子分析1</vt:lpstr>
      <vt:lpstr>句子分析2</vt:lpstr>
      <vt:lpstr>句子分析3</vt:lpstr>
      <vt:lpstr>句子分析4</vt:lpstr>
      <vt:lpstr>Task 1  Turn them into adjectives with                “-ful” or “-less”</vt:lpstr>
      <vt:lpstr>用所给单词的适当形式填空。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2023-01-16T22:49:24Z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5616828B20884430BE8A60BBAD3AD188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