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108" y="-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2D8BF-932F-4EFA-A941-979CDB2AA63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9020-4761-4C42-BD2C-C6DAE2C923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EF56553-226B-4FF7-AA8E-1D21CD1BBF5E}" type="slidenum">
              <a:rPr lang="zh-CN" altLang="en-US" sz="1200" smtClean="0"/>
              <a:t>5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CDD5A53-E3B4-4C67-B2AD-2A0F679413C3}" type="slidenum">
              <a:rPr lang="zh-CN" altLang="en-US" sz="1200" smtClean="0"/>
              <a:t>8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A1E1799-CD85-4DC2-829F-3EA0CC09AD60}" type="slidenum">
              <a:rPr lang="zh-CN" altLang="en-US" sz="1200" smtClean="0"/>
              <a:t>10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2F004DF-07E9-486F-986D-3D7D63E44A40}" type="slidenum">
              <a:rPr lang="zh-CN" altLang="en-US" sz="1200" smtClean="0"/>
              <a:t>11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F5FEDE3-EE62-49C3-ABB5-0936BBCBF11D}" type="slidenum">
              <a:rPr lang="zh-CN" altLang="en-US" sz="1200" smtClean="0"/>
              <a:t>12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38DFAF5-CC4F-4B54-B15D-4281BB7C2014}" type="slidenum">
              <a:rPr lang="zh-CN" altLang="en-US" sz="1200" smtClean="0"/>
              <a:t>13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5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altLang="zh-CN" sz="48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Welcome to our school!</a:t>
            </a:r>
            <a:endParaRPr lang="zh-CN" altLang="en-US" sz="13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06035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52" y="2544255"/>
            <a:ext cx="3547872" cy="2139696"/>
          </a:xfrm>
          <a:prstGeom prst="rect">
            <a:avLst/>
          </a:prstGeom>
        </p:spPr>
      </p:pic>
      <p:sp>
        <p:nvSpPr>
          <p:cNvPr id="9" name="内容占位符 2"/>
          <p:cNvSpPr txBox="1"/>
          <p:nvPr/>
        </p:nvSpPr>
        <p:spPr>
          <a:xfrm>
            <a:off x="1151620" y="303498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Let’s talk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570985" y="789273"/>
            <a:ext cx="1559719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5" name="组合 16"/>
          <p:cNvGrpSpPr/>
          <p:nvPr/>
        </p:nvGrpSpPr>
        <p:grpSpPr bwMode="auto">
          <a:xfrm>
            <a:off x="2955191" y="2544255"/>
            <a:ext cx="3541013" cy="665559"/>
            <a:chOff x="2632514" y="3897936"/>
            <a:chExt cx="4250060" cy="886985"/>
          </a:xfrm>
        </p:grpSpPr>
        <p:sp>
          <p:nvSpPr>
            <p:cNvPr id="13" name="圆角矩形 12"/>
            <p:cNvSpPr/>
            <p:nvPr/>
          </p:nvSpPr>
          <p:spPr>
            <a:xfrm>
              <a:off x="2632514" y="3897936"/>
              <a:ext cx="1364379" cy="5934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370974" y="3955059"/>
              <a:ext cx="1511600" cy="6267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EFE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6015627" y="4158161"/>
              <a:ext cx="400130" cy="6267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632514" y="4456468"/>
              <a:ext cx="1147468" cy="25614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0966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67688" y="452969"/>
            <a:ext cx="293819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869436" y="2328858"/>
            <a:ext cx="2700073" cy="845344"/>
          </a:xfrm>
          <a:prstGeom prst="wedgeRoundRectCallout">
            <a:avLst>
              <a:gd name="adj1" fmla="val 65242"/>
              <a:gd name="adj2" fmla="val 8088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How many science lessons do you have in a week?</a:t>
            </a:r>
            <a:endParaRPr lang="zh-CN" altLang="en-US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108589" y="2550207"/>
            <a:ext cx="1830917" cy="663179"/>
          </a:xfrm>
          <a:prstGeom prst="wedgeRoundRectCallout">
            <a:avLst>
              <a:gd name="adj1" fmla="val -63475"/>
              <a:gd name="adj2" fmla="val 42324"/>
              <a:gd name="adj3" fmla="val 16667"/>
            </a:avLst>
          </a:prstGeom>
          <a:solidFill>
            <a:schemeClr val="bg2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We have two.</a:t>
            </a:r>
            <a:endParaRPr lang="zh-CN" altLang="en-US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6964" y="2115741"/>
            <a:ext cx="2827073" cy="211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组合 11"/>
          <p:cNvGrpSpPr/>
          <p:nvPr/>
        </p:nvGrpSpPr>
        <p:grpSpPr bwMode="auto">
          <a:xfrm>
            <a:off x="1436689" y="1870473"/>
            <a:ext cx="3402107" cy="2541984"/>
            <a:chOff x="1907704" y="3573016"/>
            <a:chExt cx="1872208" cy="1296144"/>
          </a:xfrm>
        </p:grpSpPr>
        <p:grpSp>
          <p:nvGrpSpPr>
            <p:cNvPr id="43016" name="组合 12"/>
            <p:cNvGrpSpPr/>
            <p:nvPr/>
          </p:nvGrpSpPr>
          <p:grpSpPr bwMode="auto">
            <a:xfrm>
              <a:off x="1907704" y="3573016"/>
              <a:ext cx="1872208" cy="1296144"/>
              <a:chOff x="1907704" y="3573016"/>
              <a:chExt cx="1872208" cy="129614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907704" y="3573016"/>
                <a:ext cx="1872447" cy="129614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5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9" name="直接连接符 18"/>
              <p:cNvCxnSpPr>
                <a:stCxn id="18" idx="0"/>
                <a:endCxn id="18" idx="2"/>
              </p:cNvCxnSpPr>
              <p:nvPr/>
            </p:nvCxnSpPr>
            <p:spPr>
              <a:xfrm>
                <a:off x="2843928" y="3573016"/>
                <a:ext cx="0" cy="1296144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>
                <a:stCxn id="18" idx="3"/>
                <a:endCxn id="18" idx="1"/>
              </p:cNvCxnSpPr>
              <p:nvPr/>
            </p:nvCxnSpPr>
            <p:spPr>
              <a:xfrm flipH="1">
                <a:off x="1907704" y="4221392"/>
                <a:ext cx="1872447" cy="0"/>
              </a:xfrm>
              <a:prstGeom prst="lin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1985871" y="3687756"/>
              <a:ext cx="829394" cy="548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language 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lab</a:t>
              </a:r>
              <a:endParaRPr lang="zh-CN" altLang="en-US" sz="2665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979108" y="3698077"/>
              <a:ext cx="676782" cy="5489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English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lesson</a:t>
              </a:r>
              <a:endParaRPr lang="zh-CN" altLang="en-US" sz="2665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53590" y="4341596"/>
              <a:ext cx="645907" cy="465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three </a:t>
              </a:r>
            </a:p>
            <a:p>
              <a:pPr algn="ctr"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lessons</a:t>
              </a:r>
              <a:endParaRPr lang="zh-CN" altLang="en-US" sz="2665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90059" y="4341596"/>
              <a:ext cx="875265" cy="4653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listen and </a:t>
              </a:r>
            </a:p>
            <a:p>
              <a:pPr algn="ctr">
                <a:defRPr/>
              </a:pPr>
              <a:r>
                <a:rPr lang="en-US" altLang="zh-CN" sz="2665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speak</a:t>
              </a:r>
              <a:endParaRPr lang="zh-CN" altLang="en-US" sz="2665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3013" name="图片 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0469" y="897732"/>
            <a:ext cx="200951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1811074" y="997744"/>
            <a:ext cx="1068917" cy="5024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665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2665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665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11262" y="1004888"/>
            <a:ext cx="2401093" cy="5024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65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制作四格漫画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图片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0017" y="487566"/>
            <a:ext cx="2009511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>
          <a:xfrm>
            <a:off x="2250621" y="587579"/>
            <a:ext cx="1068917" cy="5024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665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2665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665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50809" y="594722"/>
            <a:ext cx="3029479" cy="5024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65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介绍自己的漫画</a:t>
            </a:r>
          </a:p>
        </p:txBody>
      </p:sp>
      <p:pic>
        <p:nvPicPr>
          <p:cNvPr id="4507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1701" y="1437624"/>
            <a:ext cx="5376333" cy="33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 bwMode="auto">
          <a:xfrm rot="458621">
            <a:off x="3811457" y="2820166"/>
            <a:ext cx="1560296" cy="972741"/>
            <a:chOff x="1907704" y="3573016"/>
            <a:chExt cx="1872208" cy="1296144"/>
          </a:xfrm>
        </p:grpSpPr>
        <p:grpSp>
          <p:nvGrpSpPr>
            <p:cNvPr id="45064" name="组合 19"/>
            <p:cNvGrpSpPr/>
            <p:nvPr/>
          </p:nvGrpSpPr>
          <p:grpSpPr bwMode="auto">
            <a:xfrm>
              <a:off x="1907704" y="3573016"/>
              <a:ext cx="1872208" cy="1296144"/>
              <a:chOff x="1907704" y="3573016"/>
              <a:chExt cx="1872208" cy="1296144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900903" y="3561533"/>
                <a:ext cx="1868340" cy="129614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5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3" name="直接连接符 12"/>
              <p:cNvCxnSpPr>
                <a:stCxn id="3" idx="0"/>
                <a:endCxn id="3" idx="2"/>
              </p:cNvCxnSpPr>
              <p:nvPr/>
            </p:nvCxnSpPr>
            <p:spPr>
              <a:xfrm>
                <a:off x="2835859" y="3561428"/>
                <a:ext cx="0" cy="1296144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>
                <a:stCxn id="3" idx="3"/>
                <a:endCxn id="3" idx="1"/>
              </p:cNvCxnSpPr>
              <p:nvPr/>
            </p:nvCxnSpPr>
            <p:spPr>
              <a:xfrm flipH="1">
                <a:off x="1901008" y="4210391"/>
                <a:ext cx="186834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矩形 24"/>
            <p:cNvSpPr/>
            <p:nvPr/>
          </p:nvSpPr>
          <p:spPr>
            <a:xfrm>
              <a:off x="2045135" y="3652474"/>
              <a:ext cx="502405" cy="430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lab</a:t>
              </a:r>
              <a:endPara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939888" y="3683871"/>
              <a:ext cx="798618" cy="430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lesson</a:t>
              </a:r>
              <a:endPara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051911" y="4297454"/>
              <a:ext cx="681287" cy="430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three</a:t>
              </a:r>
              <a:endPara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965233" y="4324437"/>
              <a:ext cx="719756" cy="430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listen</a:t>
              </a:r>
              <a:endParaRPr lang="zh-CN" altLang="en-US" sz="15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60504" y="3209739"/>
            <a:ext cx="1382448" cy="9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图片 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87151" y="3209739"/>
            <a:ext cx="1424781" cy="9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图片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2588" y="3224027"/>
            <a:ext cx="1386417" cy="89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07910" y="3209740"/>
            <a:ext cx="1424782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456654" y="1270389"/>
            <a:ext cx="6415484" cy="7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65" dirty="0">
                <a:solidFill>
                  <a:srgbClr val="FF0000"/>
                </a:solidFill>
                <a:cs typeface="Arial" panose="020B0604020202020204" pitchFamily="34" charset="0"/>
              </a:rPr>
              <a:t>How </a:t>
            </a:r>
            <a:r>
              <a:rPr lang="en-US" altLang="zh-CN" sz="2665" dirty="0" smtClean="0">
                <a:solidFill>
                  <a:srgbClr val="FF0000"/>
                </a:solidFill>
                <a:cs typeface="Arial" panose="020B0604020202020204" pitchFamily="34" charset="0"/>
              </a:rPr>
              <a:t>many… </a:t>
            </a:r>
            <a:r>
              <a:rPr lang="en-US" altLang="zh-CN" sz="2665" dirty="0">
                <a:solidFill>
                  <a:srgbClr val="FF0000"/>
                </a:solidFill>
                <a:cs typeface="Arial" panose="020B0604020202020204" pitchFamily="34" charset="0"/>
              </a:rPr>
              <a:t>lessons do you have in a week?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81671" y="2397733"/>
            <a:ext cx="3971396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 dirty="0">
                <a:solidFill>
                  <a:srgbClr val="FF0000"/>
                </a:solidFill>
                <a:cs typeface="Arial" panose="020B0604020202020204" pitchFamily="34" charset="0"/>
              </a:rPr>
              <a:t>We </a:t>
            </a:r>
            <a:r>
              <a:rPr lang="en-US" altLang="zh-CN" sz="2665" dirty="0" smtClean="0">
                <a:solidFill>
                  <a:srgbClr val="FF0000"/>
                </a:solidFill>
                <a:cs typeface="Arial" panose="020B0604020202020204" pitchFamily="34" charset="0"/>
              </a:rPr>
              <a:t>have… </a:t>
            </a:r>
            <a:r>
              <a:rPr lang="en-US" altLang="zh-CN" sz="2665" dirty="0">
                <a:solidFill>
                  <a:srgbClr val="FF0000"/>
                </a:solidFill>
                <a:cs typeface="Arial" panose="020B0604020202020204" pitchFamily="34" charset="0"/>
              </a:rPr>
              <a:t>in the … lab.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1331639" y="940408"/>
            <a:ext cx="6540500" cy="372546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1211627" y="411510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Let’s </a:t>
            </a:r>
            <a:r>
              <a:rPr kumimoji="0" lang="en-US" altLang="zh-CN" sz="3000" dirty="0">
                <a:solidFill>
                  <a:srgbClr val="000000"/>
                </a:solidFill>
                <a:latin typeface="Times New Roman" panose="02020603050405020304" pitchFamily="18" charset="0"/>
              </a:rPr>
              <a:t>review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695814" y="897285"/>
            <a:ext cx="1975114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 bwMode="auto">
          <a:xfrm>
            <a:off x="1391544" y="1053257"/>
            <a:ext cx="6122445" cy="1591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665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This is our … We often ... in it. We have 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665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lessons in a week.  </a:t>
            </a:r>
            <a:endParaRPr lang="zh-CN" altLang="en-US" sz="1665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165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4221" y="2532014"/>
            <a:ext cx="2456657" cy="19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 bwMode="auto">
          <a:xfrm>
            <a:off x="5305846" y="2193708"/>
            <a:ext cx="2266365" cy="22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28789" y="1693337"/>
            <a:ext cx="2300552" cy="1526485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 txBox="1"/>
          <p:nvPr/>
        </p:nvSpPr>
        <p:spPr>
          <a:xfrm>
            <a:off x="1152261" y="682229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Guessing game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1626" y="1168004"/>
            <a:ext cx="270007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603" y="1714963"/>
            <a:ext cx="2305678" cy="1504859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12278" y="3358155"/>
            <a:ext cx="2280003" cy="1481848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48613" y="3382464"/>
            <a:ext cx="2280728" cy="1457538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椭圆 13"/>
          <p:cNvSpPr/>
          <p:nvPr/>
        </p:nvSpPr>
        <p:spPr>
          <a:xfrm>
            <a:off x="2398448" y="3424237"/>
            <a:ext cx="1561042" cy="13739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052219" y="3436144"/>
            <a:ext cx="1561042" cy="13739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455334" y="1682354"/>
            <a:ext cx="1559719" cy="13727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107782" y="1693069"/>
            <a:ext cx="1561042" cy="13739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5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131344" y="1169194"/>
            <a:ext cx="31789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What place is 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18" grpId="0" bldLvl="0" animBg="1"/>
      <p:bldP spid="19" grpId="0" bldLvl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151620" y="519522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Look and say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0984" y="1005297"/>
            <a:ext cx="228070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1109" y="2193541"/>
            <a:ext cx="2221178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50901" y="1058875"/>
            <a:ext cx="6277240" cy="11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665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 often have English lessons in the language lab.</a:t>
            </a:r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4828" y="2193541"/>
            <a:ext cx="2219854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1781328" y="3812790"/>
            <a:ext cx="2641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>
                <a:solidFill>
                  <a:srgbClr val="FF0000"/>
                </a:solidFill>
                <a:cs typeface="Arial" panose="020B0604020202020204" pitchFamily="34" charset="0"/>
              </a:rPr>
              <a:t>language lab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900766" y="3867559"/>
            <a:ext cx="26418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>
                <a:solidFill>
                  <a:srgbClr val="FF0000"/>
                </a:solidFill>
                <a:cs typeface="Arial" panose="020B0604020202020204" pitchFamily="34" charset="0"/>
              </a:rPr>
              <a:t>English lesson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780" grpId="0"/>
      <p:bldP spid="327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091613" y="519522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Look and say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10978" y="1005297"/>
            <a:ext cx="228070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31061" y="1045779"/>
            <a:ext cx="6630458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665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What do you often do in the language lab?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11655" y="2236404"/>
            <a:ext cx="2759604" cy="1825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72613" y="2239975"/>
            <a:ext cx="2918354" cy="1821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31061" y="1585132"/>
            <a:ext cx="4560094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 dirty="0">
                <a:solidFill>
                  <a:srgbClr val="FF0000"/>
                </a:solidFill>
                <a:cs typeface="Arial" panose="020B0604020202020204" pitchFamily="34" charset="0"/>
              </a:rPr>
              <a:t>We often …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11281" y="4164025"/>
            <a:ext cx="2700073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>
                <a:solidFill>
                  <a:srgbClr val="000000"/>
                </a:solidFill>
                <a:cs typeface="Arial" panose="020B0604020202020204" pitchFamily="34" charset="0"/>
              </a:rPr>
              <a:t>listen to English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11958" y="4127116"/>
            <a:ext cx="2700073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>
                <a:solidFill>
                  <a:srgbClr val="000000"/>
                </a:solidFill>
                <a:cs typeface="Arial" panose="020B0604020202020204" pitchFamily="34" charset="0"/>
              </a:rPr>
              <a:t>speak English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152261" y="682229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Ask and answer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1625" y="1168004"/>
            <a:ext cx="276092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91708" y="1538287"/>
            <a:ext cx="6630458" cy="11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665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How many English lessons do you have in a week?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2061" y="2457037"/>
            <a:ext cx="2699721" cy="1876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91708" y="2895600"/>
            <a:ext cx="4560094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>
                <a:solidFill>
                  <a:srgbClr val="FF0000"/>
                </a:solidFill>
                <a:cs typeface="Arial" panose="020B0604020202020204" pitchFamily="34" charset="0"/>
              </a:rPr>
              <a:t>We have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151620" y="465516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Look and say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0984" y="951291"/>
            <a:ext cx="228070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70984" y="1004869"/>
            <a:ext cx="6899248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665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We often have science lessons in the science lab.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65589" y="2084767"/>
            <a:ext cx="2426229" cy="156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0433" y="2085957"/>
            <a:ext cx="2424906" cy="1559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0"/>
          <p:cNvSpPr txBox="1">
            <a:spLocks noChangeArrowheads="1"/>
          </p:cNvSpPr>
          <p:nvPr/>
        </p:nvSpPr>
        <p:spPr bwMode="auto">
          <a:xfrm>
            <a:off x="1840860" y="3758785"/>
            <a:ext cx="26418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>
                <a:solidFill>
                  <a:srgbClr val="FF0000"/>
                </a:solidFill>
                <a:cs typeface="Arial" panose="020B0604020202020204" pitchFamily="34" charset="0"/>
              </a:rPr>
              <a:t>science lab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900766" y="3758784"/>
            <a:ext cx="30308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 dirty="0">
                <a:solidFill>
                  <a:srgbClr val="FF0000"/>
                </a:solidFill>
                <a:cs typeface="Arial" panose="020B0604020202020204" pitchFamily="34" charset="0"/>
              </a:rPr>
              <a:t>science lesson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6876" grpId="0"/>
      <p:bldP spid="368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151620" y="519522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Look and say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570984" y="1005297"/>
            <a:ext cx="228070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91068" y="1112453"/>
            <a:ext cx="6630458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665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What do you often do in the science lab?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91067" y="1685144"/>
            <a:ext cx="4560094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>
                <a:solidFill>
                  <a:srgbClr val="FF0000"/>
                </a:solidFill>
                <a:cs typeface="Arial" panose="020B0604020202020204" pitchFamily="34" charset="0"/>
              </a:rPr>
              <a:t>We often 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31537" y="2328082"/>
            <a:ext cx="3025510" cy="1754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48631" y="2328082"/>
            <a:ext cx="3062553" cy="1754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56975" y="4123544"/>
            <a:ext cx="2700073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>
                <a:solidFill>
                  <a:srgbClr val="000000"/>
                </a:solidFill>
                <a:cs typeface="Arial" panose="020B0604020202020204" pitchFamily="34" charset="0"/>
              </a:rPr>
              <a:t>do experiments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112433" y="4123544"/>
            <a:ext cx="2698750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>
                <a:solidFill>
                  <a:srgbClr val="000000"/>
                </a:solidFill>
                <a:cs typeface="Arial" panose="020B0604020202020204" pitchFamily="34" charset="0"/>
              </a:rPr>
              <a:t>observe things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571625" y="1168004"/>
            <a:ext cx="228070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391708" y="1538287"/>
            <a:ext cx="6630458" cy="11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665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How many science lessons do you have in a week?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91708" y="2895600"/>
            <a:ext cx="4560094" cy="62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65">
                <a:solidFill>
                  <a:srgbClr val="FF0000"/>
                </a:solidFill>
                <a:cs typeface="Arial" panose="020B0604020202020204" pitchFamily="34" charset="0"/>
              </a:rPr>
              <a:t>We have …</a:t>
            </a:r>
          </a:p>
        </p:txBody>
      </p:sp>
      <p:pic>
        <p:nvPicPr>
          <p:cNvPr id="9" name="图片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12027" y="2200421"/>
            <a:ext cx="2940162" cy="1891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/>
          <p:cNvSpPr txBox="1"/>
          <p:nvPr/>
        </p:nvSpPr>
        <p:spPr>
          <a:xfrm>
            <a:off x="1152261" y="682229"/>
            <a:ext cx="6779948" cy="485775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Ask and answer</a:t>
            </a:r>
            <a:endParaRPr kumimoji="0" lang="zh-CN" altLang="en-US" sz="3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571625" y="1168004"/>
            <a:ext cx="2760928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全屏显示(16:9)</PresentationFormat>
  <Paragraphs>58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楷体</vt:lpstr>
      <vt:lpstr>宋体</vt:lpstr>
      <vt:lpstr>微软雅黑</vt:lpstr>
      <vt:lpstr>幼圆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2023-01-16T22:49:30Z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31BA773D53FF4E9EAB998E22A24C7048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