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57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微软雅黑" panose="020B0503020204020204" pitchFamily="34" charset="-122"/>
      <p:regular r:id="rId31"/>
      <p:bold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A0B12242-67E8-40D1-ACC7-4E63418ADAE6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E56774A-55CA-4CE4-80C9-B29FF3577B25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56774A-55CA-4CE4-80C9-B29FF3577B2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&#35838;&#25991;&#26391;&#35835;&#12289;&#29983;&#23383;&#35270;&#39057;&#12289;&#23383;&#35789;&#21548;&#20889;&#8212;&#28023;&#28392;&#23567;&#22478;/&#35838;&#25991;&#26391;&#35835;%20%20&#20154;&#25945;&#29256;-&#19977;&#19978;-19-&#28023;&#28392;&#23567;&#22478;.mp4" TargetMode="External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r="28980" b="331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104902" y="4764429"/>
            <a:ext cx="3924905" cy="318924"/>
            <a:chOff x="445479" y="4315402"/>
            <a:chExt cx="4198082" cy="468734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67783" y="1522717"/>
            <a:ext cx="6606085" cy="2354193"/>
            <a:chOff x="7229012" y="2045573"/>
            <a:chExt cx="6606085" cy="2354193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滨海小城</a:t>
              </a:r>
              <a:endParaRPr lang="en-US" altLang="zh-CN" sz="115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圆角矩形 1"/>
          <p:cNvSpPr/>
          <p:nvPr/>
        </p:nvSpPr>
        <p:spPr>
          <a:xfrm>
            <a:off x="992684" y="1877329"/>
            <a:ext cx="10043616" cy="4032448"/>
          </a:xfrm>
          <a:prstGeom prst="roundRect">
            <a:avLst/>
          </a:prstGeom>
          <a:noFill/>
          <a:ln w="3175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803061" y="219152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2017440" y="2671523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凳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3097560" y="272262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组词：石凳  凳子  拍桌打凳</a:t>
            </a:r>
          </a:p>
        </p:txBody>
      </p:sp>
      <p:sp>
        <p:nvSpPr>
          <p:cNvPr id="12" name="TextBox 31"/>
          <p:cNvSpPr txBox="1"/>
          <p:nvPr/>
        </p:nvSpPr>
        <p:spPr>
          <a:xfrm>
            <a:off x="1998469" y="2115204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dènɡ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017440" y="380099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逢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3097560" y="385209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组词：每逢  相逢  生不逢时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998469" y="324467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fé</a:t>
            </a:r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nɡ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072685" y="493256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除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3152805" y="498366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组词：除法  除夕  除暴安良</a:t>
            </a:r>
          </a:p>
        </p:txBody>
      </p:sp>
      <p:sp>
        <p:nvSpPr>
          <p:cNvPr id="18" name="TextBox 27"/>
          <p:cNvSpPr txBox="1"/>
          <p:nvPr/>
        </p:nvSpPr>
        <p:spPr>
          <a:xfrm>
            <a:off x="2053714" y="4376245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8" name="TextBox 13"/>
          <p:cNvSpPr txBox="1"/>
          <p:nvPr/>
        </p:nvSpPr>
        <p:spPr>
          <a:xfrm>
            <a:off x="1123529" y="5497298"/>
            <a:ext cx="8006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浩瀚：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本义为水盛大貌，引申为广大、繁多之意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123529" y="3248247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喧闹：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声音大而热闹。</a:t>
            </a:r>
          </a:p>
        </p:txBody>
      </p:sp>
      <p:sp>
        <p:nvSpPr>
          <p:cNvPr id="12" name="TextBox 15"/>
          <p:cNvSpPr txBox="1"/>
          <p:nvPr/>
        </p:nvSpPr>
        <p:spPr>
          <a:xfrm>
            <a:off x="1123529" y="4719398"/>
            <a:ext cx="3916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寂寞：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冷清孤单;清静。</a:t>
            </a:r>
          </a:p>
        </p:txBody>
      </p:sp>
      <p:sp>
        <p:nvSpPr>
          <p:cNvPr id="13" name="TextBox 18"/>
          <p:cNvSpPr txBox="1"/>
          <p:nvPr/>
        </p:nvSpPr>
        <p:spPr>
          <a:xfrm>
            <a:off x="1123529" y="2559034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海滨：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指与海邻接的陆地。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1123529" y="3941900"/>
            <a:ext cx="4450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笼罩：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指广泛覆盖的样子。</a:t>
            </a: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563542" y="1354186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8" name="TextBox 18"/>
          <p:cNvSpPr txBox="1"/>
          <p:nvPr/>
        </p:nvSpPr>
        <p:spPr>
          <a:xfrm>
            <a:off x="829576" y="3012554"/>
            <a:ext cx="7572071" cy="178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一到晚上，冷清的（      ）就（       ）起来了，人们在（       ）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的海边乘凉、玩耍。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6888632" y="308555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喧闹</a:t>
            </a:r>
          </a:p>
        </p:txBody>
      </p:sp>
      <p:sp>
        <p:nvSpPr>
          <p:cNvPr id="12" name="TextBox 20"/>
          <p:cNvSpPr txBox="1"/>
          <p:nvPr/>
        </p:nvSpPr>
        <p:spPr>
          <a:xfrm>
            <a:off x="4140448" y="3673824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 </a:t>
            </a:r>
          </a:p>
        </p:txBody>
      </p:sp>
      <p:sp>
        <p:nvSpPr>
          <p:cNvPr id="13" name="TextBox 16"/>
          <p:cNvSpPr txBox="1"/>
          <p:nvPr/>
        </p:nvSpPr>
        <p:spPr>
          <a:xfrm>
            <a:off x="5025627" y="308555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海滨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674489" y="14506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5" name="TextBox 18"/>
          <p:cNvSpPr txBox="1"/>
          <p:nvPr/>
        </p:nvSpPr>
        <p:spPr>
          <a:xfrm>
            <a:off x="4167653" y="2766426"/>
            <a:ext cx="5411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含有量词的短语</a:t>
            </a:r>
          </a:p>
        </p:txBody>
      </p:sp>
      <p:sp>
        <p:nvSpPr>
          <p:cNvPr id="16" name="TextBox 19"/>
          <p:cNvSpPr txBox="1"/>
          <p:nvPr/>
        </p:nvSpPr>
        <p:spPr>
          <a:xfrm>
            <a:off x="2384821" y="3782039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一片片红云</a:t>
            </a:r>
          </a:p>
        </p:txBody>
      </p:sp>
      <p:sp>
        <p:nvSpPr>
          <p:cNvPr id="17" name="TextBox 20"/>
          <p:cNvSpPr txBox="1"/>
          <p:nvPr/>
        </p:nvSpPr>
        <p:spPr>
          <a:xfrm>
            <a:off x="4761085" y="3828804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一座座小楼</a:t>
            </a:r>
          </a:p>
        </p:txBody>
      </p:sp>
      <p:sp>
        <p:nvSpPr>
          <p:cNvPr id="18" name="TextBox 21"/>
          <p:cNvSpPr txBox="1"/>
          <p:nvPr/>
        </p:nvSpPr>
        <p:spPr>
          <a:xfrm>
            <a:off x="7281365" y="382880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一缕缕白云</a:t>
            </a:r>
          </a:p>
        </p:txBody>
      </p:sp>
      <p:sp>
        <p:nvSpPr>
          <p:cNvPr id="19" name="TextBox 22"/>
          <p:cNvSpPr txBox="1"/>
          <p:nvPr/>
        </p:nvSpPr>
        <p:spPr>
          <a:xfrm>
            <a:off x="2384821" y="4801281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一阵阵香味</a:t>
            </a:r>
          </a:p>
        </p:txBody>
      </p:sp>
      <p:sp>
        <p:nvSpPr>
          <p:cNvPr id="20" name="TextBox 23"/>
          <p:cNvSpPr txBox="1"/>
          <p:nvPr/>
        </p:nvSpPr>
        <p:spPr>
          <a:xfrm>
            <a:off x="4761085" y="4801282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一张张笑脸</a:t>
            </a:r>
          </a:p>
        </p:txBody>
      </p:sp>
      <p:sp>
        <p:nvSpPr>
          <p:cNvPr id="21" name="TextBox 24"/>
          <p:cNvSpPr txBox="1"/>
          <p:nvPr/>
        </p:nvSpPr>
        <p:spPr>
          <a:xfrm>
            <a:off x="7281365" y="4809465"/>
            <a:ext cx="22148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一台台电脑</a:t>
            </a:r>
          </a:p>
        </p:txBody>
      </p:sp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674489" y="1274459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  <p:sp>
        <p:nvSpPr>
          <p:cNvPr id="23" name="圆角矩形 25"/>
          <p:cNvSpPr/>
          <p:nvPr/>
        </p:nvSpPr>
        <p:spPr>
          <a:xfrm>
            <a:off x="2295445" y="2341879"/>
            <a:ext cx="7416824" cy="3744416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29"/>
          <p:cNvSpPr txBox="1"/>
          <p:nvPr/>
        </p:nvSpPr>
        <p:spPr>
          <a:xfrm>
            <a:off x="7304102" y="1468214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辽阔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2803525" y="1467926"/>
            <a:ext cx="5662930" cy="1375410"/>
            <a:chOff x="3375" y="1544"/>
            <a:chExt cx="8918" cy="2166"/>
          </a:xfrm>
        </p:grpSpPr>
        <p:sp>
          <p:nvSpPr>
            <p:cNvPr id="9" name="TextBox 16"/>
            <p:cNvSpPr txBox="1"/>
            <p:nvPr/>
          </p:nvSpPr>
          <p:spPr>
            <a:xfrm>
              <a:off x="3375" y="15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喧闹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extBox 27"/>
            <p:cNvSpPr txBox="1"/>
            <p:nvPr/>
          </p:nvSpPr>
          <p:spPr>
            <a:xfrm>
              <a:off x="5737" y="15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热闹</a:t>
              </a:r>
            </a:p>
          </p:txBody>
        </p:sp>
        <p:sp>
          <p:nvSpPr>
            <p:cNvPr id="11" name="TextBox 28"/>
            <p:cNvSpPr txBox="1"/>
            <p:nvPr/>
          </p:nvSpPr>
          <p:spPr>
            <a:xfrm>
              <a:off x="8100" y="15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浩瀚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30"/>
            <p:cNvSpPr txBox="1"/>
            <p:nvPr/>
          </p:nvSpPr>
          <p:spPr>
            <a:xfrm>
              <a:off x="3405" y="2792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寂寞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extBox 31"/>
            <p:cNvSpPr txBox="1"/>
            <p:nvPr/>
          </p:nvSpPr>
          <p:spPr>
            <a:xfrm>
              <a:off x="5767" y="2782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孤单</a:t>
              </a:r>
            </a:p>
          </p:txBody>
        </p:sp>
        <p:sp>
          <p:nvSpPr>
            <p:cNvPr id="14" name="TextBox 32"/>
            <p:cNvSpPr txBox="1"/>
            <p:nvPr/>
          </p:nvSpPr>
          <p:spPr>
            <a:xfrm>
              <a:off x="8130" y="2782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整洁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10493" y="2782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干净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784475" y="3412296"/>
            <a:ext cx="5643880" cy="1369060"/>
            <a:chOff x="3345" y="4606"/>
            <a:chExt cx="8888" cy="2156"/>
          </a:xfrm>
        </p:grpSpPr>
        <p:sp>
          <p:nvSpPr>
            <p:cNvPr id="19" name="TextBox 37"/>
            <p:cNvSpPr txBox="1"/>
            <p:nvPr/>
          </p:nvSpPr>
          <p:spPr>
            <a:xfrm>
              <a:off x="3345" y="4606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喧闹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38"/>
            <p:cNvSpPr txBox="1"/>
            <p:nvPr/>
          </p:nvSpPr>
          <p:spPr>
            <a:xfrm>
              <a:off x="5707" y="4606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冷清</a:t>
              </a:r>
            </a:p>
          </p:txBody>
        </p:sp>
        <p:sp>
          <p:nvSpPr>
            <p:cNvPr id="21" name="TextBox 39"/>
            <p:cNvSpPr txBox="1"/>
            <p:nvPr/>
          </p:nvSpPr>
          <p:spPr>
            <a:xfrm>
              <a:off x="8070" y="4606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寂寞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40"/>
            <p:cNvSpPr txBox="1"/>
            <p:nvPr/>
          </p:nvSpPr>
          <p:spPr>
            <a:xfrm>
              <a:off x="10433" y="4606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喧闹</a:t>
              </a:r>
            </a:p>
          </p:txBody>
        </p:sp>
        <p:sp>
          <p:nvSpPr>
            <p:cNvPr id="23" name="TextBox 41"/>
            <p:cNvSpPr txBox="1"/>
            <p:nvPr/>
          </p:nvSpPr>
          <p:spPr>
            <a:xfrm>
              <a:off x="3375" y="5844"/>
              <a:ext cx="2813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浩瀚</a:t>
              </a:r>
              <a:r>
                <a:rPr lang="en-US" altLang="zh-CN" sz="32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---</a:t>
              </a:r>
              <a:endPara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42"/>
            <p:cNvSpPr txBox="1"/>
            <p:nvPr/>
          </p:nvSpPr>
          <p:spPr>
            <a:xfrm>
              <a:off x="5737" y="5844"/>
              <a:ext cx="180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渺小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00375" y="5197916"/>
            <a:ext cx="5765800" cy="706120"/>
            <a:chOff x="3685" y="7418"/>
            <a:chExt cx="9080" cy="1112"/>
          </a:xfrm>
        </p:grpSpPr>
        <p:grpSp>
          <p:nvGrpSpPr>
            <p:cNvPr id="26" name="组合 25"/>
            <p:cNvGrpSpPr/>
            <p:nvPr/>
          </p:nvGrpSpPr>
          <p:grpSpPr>
            <a:xfrm>
              <a:off x="3685" y="7418"/>
              <a:ext cx="3527" cy="1112"/>
              <a:chOff x="2910550" y="3631135"/>
              <a:chExt cx="2239933" cy="706517"/>
            </a:xfrm>
          </p:grpSpPr>
          <p:sp>
            <p:nvSpPr>
              <p:cNvPr id="29" name="文本框 64"/>
              <p:cNvSpPr txBox="1"/>
              <p:nvPr/>
            </p:nvSpPr>
            <p:spPr>
              <a:xfrm>
                <a:off x="2910550" y="3662359"/>
                <a:ext cx="5201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solidFill>
                      <a:srgbClr val="EF3E22"/>
                    </a:solidFill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臂</a:t>
                </a:r>
              </a:p>
            </p:txBody>
          </p:sp>
          <p:sp>
            <p:nvSpPr>
              <p:cNvPr id="30" name="文本框 65"/>
              <p:cNvSpPr txBox="1"/>
              <p:nvPr/>
            </p:nvSpPr>
            <p:spPr>
              <a:xfrm>
                <a:off x="3563888" y="3631135"/>
                <a:ext cx="1489802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bei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（胳臂）</a:t>
                </a:r>
              </a:p>
            </p:txBody>
          </p:sp>
          <p:sp>
            <p:nvSpPr>
              <p:cNvPr id="31" name="文本框 66"/>
              <p:cNvSpPr txBox="1"/>
              <p:nvPr/>
            </p:nvSpPr>
            <p:spPr>
              <a:xfrm>
                <a:off x="3565481" y="4000467"/>
                <a:ext cx="1585002" cy="3371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err="1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bì</a:t>
                </a:r>
                <a:r>
                  <a:rPr lang="zh-CN" altLang="en-US" sz="1600" dirty="0">
                    <a:latin typeface="Arial" panose="020B0604020202020204" pitchFamily="34" charset="0"/>
                    <a:ea typeface="思源黑体 CN Regular" panose="020B0500000000000000" pitchFamily="34" charset="-122"/>
                    <a:sym typeface="Arial" panose="020B0604020202020204" pitchFamily="34" charset="0"/>
                  </a:rPr>
                  <a:t>（臂力）</a:t>
                </a:r>
              </a:p>
            </p:txBody>
          </p:sp>
        </p:grpSp>
        <p:sp>
          <p:nvSpPr>
            <p:cNvPr id="27" name="文本框 69"/>
            <p:cNvSpPr txBox="1"/>
            <p:nvPr/>
          </p:nvSpPr>
          <p:spPr>
            <a:xfrm>
              <a:off x="7140" y="7549"/>
              <a:ext cx="562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zh-CN" altLang="en-US" sz="16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sz="160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你看他胳臂（bei）上的肌肉就知道他臂（bì）力一定非常惊人。</a:t>
              </a:r>
            </a:p>
          </p:txBody>
        </p:sp>
      </p:grpSp>
      <p:sp>
        <p:nvSpPr>
          <p:cNvPr id="34" name="AutoShape 2"/>
          <p:cNvSpPr>
            <a:spLocks noChangeArrowheads="1"/>
          </p:cNvSpPr>
          <p:nvPr/>
        </p:nvSpPr>
        <p:spPr bwMode="auto">
          <a:xfrm>
            <a:off x="1030661" y="146821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35" name="AutoShape 2"/>
          <p:cNvSpPr>
            <a:spLocks noChangeArrowheads="1"/>
          </p:cNvSpPr>
          <p:nvPr/>
        </p:nvSpPr>
        <p:spPr bwMode="auto">
          <a:xfrm>
            <a:off x="1030660" y="326841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1030660" y="5068614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多音字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课文朗读</a:t>
              </a:r>
            </a:p>
          </p:txBody>
        </p:sp>
      </p:grpSp>
      <p:pic>
        <p:nvPicPr>
          <p:cNvPr id="2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31" y="893985"/>
            <a:ext cx="5897697" cy="3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云形标注 9"/>
          <p:cNvSpPr/>
          <p:nvPr/>
        </p:nvSpPr>
        <p:spPr>
          <a:xfrm>
            <a:off x="6559282" y="3457535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6694275" y="3457535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10" name="云形标注 17"/>
          <p:cNvSpPr/>
          <p:nvPr/>
        </p:nvSpPr>
        <p:spPr>
          <a:xfrm>
            <a:off x="4039002" y="4191627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8"/>
          <p:cNvSpPr txBox="1"/>
          <p:nvPr/>
        </p:nvSpPr>
        <p:spPr>
          <a:xfrm>
            <a:off x="4217880" y="4154928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790" y="4191627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080" y="4755093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课文朗读  人教版-三上-19-海滨小城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18169" y="78396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0169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563542" y="2681402"/>
            <a:ext cx="66674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课文主要写了什么？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31838" y="3783008"/>
            <a:ext cx="10739462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课文通过描写海滨小城的美丽、整洁，抒发作者热爱家乡、热爱祖国河山的思想感情。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31838" y="13109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305216" y="2780721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16" y="3880046"/>
            <a:ext cx="8641655" cy="1317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第一部分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（1-3自然段）海滨景色的美丽。</a:t>
            </a:r>
          </a:p>
          <a:p>
            <a:pPr eaLnBrk="1" latinLnBrk="0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第二部分（4-6自然段）描写小城的美丽。</a:t>
            </a: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33821" y="1412528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3" name="矩形 12"/>
          <p:cNvSpPr/>
          <p:nvPr/>
        </p:nvSpPr>
        <p:spPr>
          <a:xfrm>
            <a:off x="4276725" y="3642227"/>
            <a:ext cx="6866890" cy="230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latinLnBrk="0" hangingPunct="1">
              <a:lnSpc>
                <a:spcPct val="12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的家乡在广东，是一座海滨小城。人们走到街道尽头，就可以看见浩瀚的大海。天是蓝的，海也是蓝的。海天交界的水平线上，有棕色的机帆船和银白色的军舰来来往往。天空飞翔着白色的、灰色的海鸥，还飘着跟海鸥一样颜色的云朵。</a:t>
            </a:r>
          </a:p>
        </p:txBody>
      </p:sp>
      <p:sp>
        <p:nvSpPr>
          <p:cNvPr id="14" name="矩形 13"/>
          <p:cNvSpPr/>
          <p:nvPr/>
        </p:nvSpPr>
        <p:spPr>
          <a:xfrm>
            <a:off x="4344035" y="4136892"/>
            <a:ext cx="1323365" cy="4648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2"/>
          <p:cNvSpPr>
            <a:spLocks noChangeArrowheads="1"/>
          </p:cNvSpPr>
          <p:nvPr/>
        </p:nvSpPr>
        <p:spPr bwMode="auto">
          <a:xfrm>
            <a:off x="872416" y="1300819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438775" y="1428617"/>
            <a:ext cx="4939030" cy="1748790"/>
            <a:chOff x="4005" y="2312"/>
            <a:chExt cx="7778" cy="2754"/>
          </a:xfrm>
        </p:grpSpPr>
        <p:sp>
          <p:nvSpPr>
            <p:cNvPr id="17" name="云形标注 17"/>
            <p:cNvSpPr/>
            <p:nvPr/>
          </p:nvSpPr>
          <p:spPr>
            <a:xfrm>
              <a:off x="4005" y="2325"/>
              <a:ext cx="7778" cy="2741"/>
            </a:xfrm>
            <a:prstGeom prst="cloudCallout">
              <a:avLst>
                <a:gd name="adj1" fmla="val -60092"/>
                <a:gd name="adj2" fmla="val 528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5209" y="2688"/>
              <a:ext cx="5733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读第</a:t>
              </a:r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自然段，小兴安岭的树给我们留下了什么印象？</a:t>
              </a:r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云形标注 2"/>
            <p:cNvSpPr/>
            <p:nvPr/>
          </p:nvSpPr>
          <p:spPr>
            <a:xfrm>
              <a:off x="4005" y="2312"/>
              <a:ext cx="7778" cy="2741"/>
            </a:xfrm>
            <a:prstGeom prst="cloudCallout">
              <a:avLst>
                <a:gd name="adj1" fmla="val -60092"/>
                <a:gd name="adj2" fmla="val 52882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4795" y="2675"/>
              <a:ext cx="6626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2400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作者观察景物是站在什么地方观察的？</a:t>
              </a: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7350760" y="2489067"/>
            <a:ext cx="1642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小城的街头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80" y="2609758"/>
            <a:ext cx="4190620" cy="4038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ldLvl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8" name="矩形 17"/>
          <p:cNvSpPr/>
          <p:nvPr/>
        </p:nvSpPr>
        <p:spPr>
          <a:xfrm>
            <a:off x="1086092" y="2292709"/>
            <a:ext cx="7098011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早晨，机帆船、军舰、海鸥、云朵，都被朝阳镀上了一层金黄色。</a:t>
            </a: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674489" y="1349119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83323" y="3397341"/>
            <a:ext cx="7621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“镀”是什么意思?为什么用“镀”?</a:t>
            </a:r>
          </a:p>
        </p:txBody>
      </p:sp>
      <p:sp>
        <p:nvSpPr>
          <p:cNvPr id="25" name="矩形 24"/>
          <p:cNvSpPr/>
          <p:nvPr/>
        </p:nvSpPr>
        <p:spPr>
          <a:xfrm>
            <a:off x="2192718" y="2842351"/>
            <a:ext cx="440690" cy="407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711796" y="1453259"/>
            <a:ext cx="2214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大海色彩美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840928" y="4338411"/>
            <a:ext cx="4627245" cy="19380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“镀”是使一种金属附着在另一种金属表面的化学方法。这里指海面上的景物在阳光的照射下变得金灿灿的，像镀上一层金子，形象地表现了色彩之美。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5" grpId="0" bldLvl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186196" y="2440233"/>
            <a:ext cx="53464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蓝色的大海，蓝色的天，银白色的军舰，白色的或灰色的海鸥；各种颜色各种花纹的贝壳</a:t>
            </a:r>
            <a:r>
              <a:rPr lang="en-US" altLang="zh-CN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这一切是多么美丽、多么诱人啊！我们一起走进这具有南国风光的美丽的海滨小城来看看吧！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r="28980" b="33101"/>
          <a:stretch>
            <a:fillRect/>
          </a:stretch>
        </p:blipFill>
        <p:spPr>
          <a:xfrm>
            <a:off x="886408" y="2399103"/>
            <a:ext cx="4578220" cy="2575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486297" y="3005455"/>
            <a:ext cx="615553" cy="15286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海滨小城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280920" y="1958340"/>
            <a:ext cx="1839595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近：海滨</a:t>
            </a:r>
          </a:p>
        </p:txBody>
      </p:sp>
      <p:sp>
        <p:nvSpPr>
          <p:cNvPr id="15" name="左大括号 14"/>
          <p:cNvSpPr/>
          <p:nvPr/>
        </p:nvSpPr>
        <p:spPr>
          <a:xfrm>
            <a:off x="2065020" y="2458085"/>
            <a:ext cx="215900" cy="2356485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左大括号 15"/>
          <p:cNvSpPr/>
          <p:nvPr/>
        </p:nvSpPr>
        <p:spPr>
          <a:xfrm>
            <a:off x="3799205" y="1751965"/>
            <a:ext cx="153670" cy="1320165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280920" y="4338955"/>
            <a:ext cx="1839595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远：小城</a:t>
            </a:r>
          </a:p>
        </p:txBody>
      </p:sp>
      <p:sp>
        <p:nvSpPr>
          <p:cNvPr id="19" name="左大括号 18"/>
          <p:cNvSpPr/>
          <p:nvPr/>
        </p:nvSpPr>
        <p:spPr>
          <a:xfrm flipH="1">
            <a:off x="8231505" y="1682750"/>
            <a:ext cx="360045" cy="384937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952875" y="1308735"/>
            <a:ext cx="2909570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大海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色彩丰富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952875" y="2640965"/>
            <a:ext cx="3077210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海滩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动静结合</a:t>
            </a:r>
          </a:p>
        </p:txBody>
      </p:sp>
      <p:sp>
        <p:nvSpPr>
          <p:cNvPr id="22" name="左大括号 21"/>
          <p:cNvSpPr/>
          <p:nvPr/>
        </p:nvSpPr>
        <p:spPr>
          <a:xfrm>
            <a:off x="3799205" y="4094480"/>
            <a:ext cx="153670" cy="1320165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3952875" y="3651250"/>
            <a:ext cx="4729480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庭院美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树多、叶香、花美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3952875" y="4983480"/>
            <a:ext cx="4147820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街道美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舒适、干净</a:t>
            </a: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3952875" y="4385945"/>
            <a:ext cx="4889500" cy="6715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公园美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树大、叶密、人多</a:t>
            </a: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8682355" y="3130550"/>
            <a:ext cx="998220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latinLnBrk="0" hangingPunct="1">
              <a:lnSpc>
                <a:spcPct val="100000"/>
              </a:lnSpc>
            </a:pP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美丽</a:t>
            </a:r>
          </a:p>
          <a:p>
            <a:pPr eaLnBrk="1" latinLnBrk="0" hangingPunct="1">
              <a:lnSpc>
                <a:spcPct val="100000"/>
              </a:lnSpc>
            </a:pP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7" grpId="0"/>
      <p:bldP spid="20" grpId="0"/>
      <p:bldP spid="21" grpId="0"/>
      <p:bldP spid="22" grpId="0" animBg="1"/>
      <p:bldP spid="27" grpId="0"/>
      <p:bldP spid="28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67671" y="5303958"/>
            <a:ext cx="1045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一道道光线像一把把利剑一样，透过枝叶射进了小屋里。</a:t>
            </a:r>
          </a:p>
        </p:txBody>
      </p:sp>
      <p:sp>
        <p:nvSpPr>
          <p:cNvPr id="24" name="矩形 23"/>
          <p:cNvSpPr/>
          <p:nvPr/>
        </p:nvSpPr>
        <p:spPr>
          <a:xfrm>
            <a:off x="972820" y="1829218"/>
            <a:ext cx="759015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   ）的大海   （       ）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军舰      </a:t>
            </a:r>
          </a:p>
          <a:p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一片片（     ）   一艘艘（     ）       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973455" y="3057308"/>
            <a:ext cx="8281035" cy="841375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先补充句子再仿写。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31089" y="3615314"/>
            <a:ext cx="7992888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一棵棵榕树就像一顶顶撑开的绿绒伞。</a:t>
            </a:r>
          </a:p>
          <a:p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这句话把</a:t>
            </a:r>
            <a:r>
              <a:rPr sz="32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比做</a:t>
            </a:r>
            <a:r>
              <a:rPr sz="32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。我也可以写一个这样的句子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  <a:p>
            <a:endParaRPr 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327084" y="4119148"/>
            <a:ext cx="14465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绿绒伞</a:t>
            </a: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967671" y="1218616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选一选，填一填。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35"/>
          <p:cNvSpPr txBox="1"/>
          <p:nvPr/>
        </p:nvSpPr>
        <p:spPr>
          <a:xfrm>
            <a:off x="5643183" y="238523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帆船</a:t>
            </a:r>
          </a:p>
        </p:txBody>
      </p:sp>
      <p:sp>
        <p:nvSpPr>
          <p:cNvPr id="34" name="TextBox 38"/>
          <p:cNvSpPr txBox="1"/>
          <p:nvPr/>
        </p:nvSpPr>
        <p:spPr>
          <a:xfrm>
            <a:off x="2702710" y="236297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红云</a:t>
            </a:r>
          </a:p>
        </p:txBody>
      </p:sp>
      <p:sp>
        <p:nvSpPr>
          <p:cNvPr id="35" name="TextBox 39"/>
          <p:cNvSpPr txBox="1"/>
          <p:nvPr/>
        </p:nvSpPr>
        <p:spPr>
          <a:xfrm>
            <a:off x="1363460" y="181502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浩瀚</a:t>
            </a:r>
          </a:p>
        </p:txBody>
      </p:sp>
      <p:sp>
        <p:nvSpPr>
          <p:cNvPr id="36" name="TextBox 40"/>
          <p:cNvSpPr txBox="1"/>
          <p:nvPr/>
        </p:nvSpPr>
        <p:spPr>
          <a:xfrm>
            <a:off x="4263898" y="1865836"/>
            <a:ext cx="1688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银白色</a:t>
            </a:r>
          </a:p>
        </p:txBody>
      </p:sp>
      <p:sp>
        <p:nvSpPr>
          <p:cNvPr id="37" name="矩形 36"/>
          <p:cNvSpPr/>
          <p:nvPr/>
        </p:nvSpPr>
        <p:spPr>
          <a:xfrm>
            <a:off x="2649611" y="4160163"/>
            <a:ext cx="1099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榕树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973455" y="6154838"/>
            <a:ext cx="10304145" cy="0"/>
          </a:xfrm>
          <a:prstGeom prst="line">
            <a:avLst/>
          </a:prstGeom>
          <a:ln w="127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build="p"/>
      <p:bldP spid="26" grpId="0"/>
      <p:bldP spid="29" grpId="0"/>
      <p:bldP spid="32" grpId="0" build="p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563542" y="1558825"/>
            <a:ext cx="11133158" cy="583566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小城的树美、花美、环境美，你们知道这样的美是谁创造的吗？</a:t>
            </a:r>
          </a:p>
        </p:txBody>
      </p:sp>
      <p:sp>
        <p:nvSpPr>
          <p:cNvPr id="19" name="矩形 18"/>
          <p:cNvSpPr/>
          <p:nvPr/>
        </p:nvSpPr>
        <p:spPr>
          <a:xfrm>
            <a:off x="2146647" y="2896235"/>
            <a:ext cx="34340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小城勤劳的人民。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7" r="28980" b="3310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1104902" y="4764429"/>
            <a:ext cx="3924905" cy="318924"/>
            <a:chOff x="445479" y="4315402"/>
            <a:chExt cx="4198082" cy="468734"/>
          </a:xfrm>
        </p:grpSpPr>
        <p:sp>
          <p:nvSpPr>
            <p:cNvPr id="16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7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67783" y="1522717"/>
            <a:ext cx="6606085" cy="2354193"/>
            <a:chOff x="7229012" y="2045573"/>
            <a:chExt cx="6606085" cy="2354193"/>
          </a:xfrm>
        </p:grpSpPr>
        <p:sp>
          <p:nvSpPr>
            <p:cNvPr id="19" name="矩形 259"/>
            <p:cNvSpPr>
              <a:spLocks noChangeArrowheads="1"/>
            </p:cNvSpPr>
            <p:nvPr/>
          </p:nvSpPr>
          <p:spPr bwMode="auto">
            <a:xfrm>
              <a:off x="7229012" y="2045573"/>
              <a:ext cx="6606085" cy="1769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115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感谢聆听</a:t>
              </a:r>
              <a:endParaRPr lang="en-US" altLang="zh-CN" sz="115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19610" y="3616200"/>
            <a:ext cx="1511802" cy="1486306"/>
            <a:chOff x="-2214610" y="714356"/>
            <a:chExt cx="1785950" cy="1643868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7"/>
          <p:cNvSpPr txBox="1"/>
          <p:nvPr/>
        </p:nvSpPr>
        <p:spPr>
          <a:xfrm>
            <a:off x="7368156" y="2842116"/>
            <a:ext cx="11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biàn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088529" y="3615214"/>
            <a:ext cx="1511802" cy="1486306"/>
            <a:chOff x="-2214610" y="714356"/>
            <a:chExt cx="1785950" cy="1643868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>
              <a:stCxn id="14" idx="1"/>
              <a:endCxn id="1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4" idx="0"/>
              <a:endCxn id="1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7177982" y="3533338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遍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642158" y="3616200"/>
            <a:ext cx="1544244" cy="1428268"/>
            <a:chOff x="-2214610" y="714356"/>
            <a:chExt cx="1785950" cy="1643868"/>
          </a:xfrm>
          <a:noFill/>
        </p:grpSpPr>
        <p:sp>
          <p:nvSpPr>
            <p:cNvPr id="19" name="矩形 1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1728410" y="3463956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滨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3749376" y="2834929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huī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594172" y="3542786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灰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5364620" y="3616200"/>
            <a:ext cx="1511802" cy="1486306"/>
            <a:chOff x="-2214610" y="714356"/>
            <a:chExt cx="1785950" cy="1643868"/>
          </a:xfrm>
          <a:noFill/>
        </p:grpSpPr>
        <p:sp>
          <p:nvSpPr>
            <p:cNvPr id="26" name="矩形 2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>
              <a:stCxn id="26" idx="1"/>
              <a:endCxn id="2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0"/>
              <a:endCxn id="2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54"/>
          <p:cNvSpPr txBox="1"/>
          <p:nvPr/>
        </p:nvSpPr>
        <p:spPr>
          <a:xfrm>
            <a:off x="5716045" y="2834912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5483092" y="3542786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渔</a:t>
            </a:r>
          </a:p>
        </p:txBody>
      </p:sp>
      <p:sp>
        <p:nvSpPr>
          <p:cNvPr id="31" name="TextBox 62"/>
          <p:cNvSpPr txBox="1"/>
          <p:nvPr/>
        </p:nvSpPr>
        <p:spPr>
          <a:xfrm>
            <a:off x="9156254" y="288554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tǎnɡ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959499" y="3615214"/>
            <a:ext cx="1511802" cy="1486306"/>
            <a:chOff x="-2214610" y="714356"/>
            <a:chExt cx="1785950" cy="1643868"/>
          </a:xfrm>
          <a:noFill/>
        </p:grpSpPr>
        <p:sp>
          <p:nvSpPr>
            <p:cNvPr id="33" name="矩形 3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4" name="直接连接符 33"/>
            <p:cNvCxnSpPr>
              <a:stCxn id="33" idx="1"/>
              <a:endCxn id="3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>
              <a:stCxn id="33" idx="0"/>
              <a:endCxn id="3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9011230" y="3556496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躺</a:t>
            </a:r>
          </a:p>
        </p:txBody>
      </p:sp>
      <p:sp>
        <p:nvSpPr>
          <p:cNvPr id="37" name="TextBox 3"/>
          <p:cNvSpPr txBox="1"/>
          <p:nvPr/>
        </p:nvSpPr>
        <p:spPr>
          <a:xfrm>
            <a:off x="1974256" y="2894102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bīn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74489" y="132916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74489" y="132916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503030" y="3641600"/>
            <a:ext cx="1544244" cy="1428268"/>
            <a:chOff x="-2214610" y="714356"/>
            <a:chExt cx="1785950" cy="1643868"/>
          </a:xfrm>
          <a:noFill/>
        </p:grpSpPr>
        <p:sp>
          <p:nvSpPr>
            <p:cNvPr id="40" name="矩形 3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1" name="直接连接符 40"/>
            <p:cNvCxnSpPr>
              <a:stCxn id="40" idx="1"/>
              <a:endCxn id="4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>
              <a:stCxn id="40" idx="0"/>
              <a:endCxn id="4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1589282" y="3489356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载</a:t>
            </a:r>
          </a:p>
        </p:txBody>
      </p:sp>
      <p:sp>
        <p:nvSpPr>
          <p:cNvPr id="44" name="TextBox 62"/>
          <p:cNvSpPr txBox="1"/>
          <p:nvPr/>
        </p:nvSpPr>
        <p:spPr>
          <a:xfrm>
            <a:off x="7441083" y="2883910"/>
            <a:ext cx="729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7244328" y="3613582"/>
            <a:ext cx="1511802" cy="1486306"/>
            <a:chOff x="-2214610" y="714356"/>
            <a:chExt cx="1785950" cy="1643868"/>
          </a:xfrm>
          <a:noFill/>
        </p:grpSpPr>
        <p:sp>
          <p:nvSpPr>
            <p:cNvPr id="46" name="矩形 4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7" name="直接连接符 46"/>
            <p:cNvCxnSpPr>
              <a:stCxn id="46" idx="1"/>
              <a:endCxn id="4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>
              <a:stCxn id="46" idx="0"/>
              <a:endCxn id="4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23"/>
          <p:cNvSpPr txBox="1">
            <a:spLocks noChangeArrowheads="1"/>
          </p:cNvSpPr>
          <p:nvPr/>
        </p:nvSpPr>
        <p:spPr bwMode="auto">
          <a:xfrm>
            <a:off x="7296059" y="3554864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亚</a:t>
            </a:r>
          </a:p>
        </p:txBody>
      </p:sp>
      <p:sp>
        <p:nvSpPr>
          <p:cNvPr id="50" name="TextBox 3"/>
          <p:cNvSpPr txBox="1"/>
          <p:nvPr/>
        </p:nvSpPr>
        <p:spPr>
          <a:xfrm>
            <a:off x="1835128" y="284749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zài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1" name="TextBox 47"/>
          <p:cNvSpPr txBox="1"/>
          <p:nvPr/>
        </p:nvSpPr>
        <p:spPr>
          <a:xfrm>
            <a:off x="5626127" y="2840484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zāi</a:t>
            </a:r>
            <a:endParaRPr lang="en-US" altLang="zh-CN" sz="40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346500" y="3613582"/>
            <a:ext cx="1511802" cy="1486306"/>
            <a:chOff x="-2214610" y="714356"/>
            <a:chExt cx="1785950" cy="1643868"/>
          </a:xfrm>
          <a:noFill/>
        </p:grpSpPr>
        <p:sp>
          <p:nvSpPr>
            <p:cNvPr id="53" name="矩形 52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4" name="直接连接符 53"/>
            <p:cNvCxnSpPr>
              <a:stCxn id="53" idx="1"/>
              <a:endCxn id="53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>
              <a:stCxn id="53" idx="0"/>
              <a:endCxn id="53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23"/>
          <p:cNvSpPr txBox="1">
            <a:spLocks noChangeArrowheads="1"/>
          </p:cNvSpPr>
          <p:nvPr/>
        </p:nvSpPr>
        <p:spPr bwMode="auto">
          <a:xfrm>
            <a:off x="5435953" y="3531706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栽</a:t>
            </a:r>
          </a:p>
        </p:txBody>
      </p:sp>
      <p:sp>
        <p:nvSpPr>
          <p:cNvPr id="57" name="TextBox 70"/>
          <p:cNvSpPr txBox="1"/>
          <p:nvPr/>
        </p:nvSpPr>
        <p:spPr>
          <a:xfrm>
            <a:off x="9370543" y="281306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kào</a:t>
            </a:r>
          </a:p>
        </p:txBody>
      </p:sp>
      <p:grpSp>
        <p:nvGrpSpPr>
          <p:cNvPr id="58" name="组合 57"/>
          <p:cNvGrpSpPr/>
          <p:nvPr/>
        </p:nvGrpSpPr>
        <p:grpSpPr>
          <a:xfrm>
            <a:off x="9090916" y="3586158"/>
            <a:ext cx="1511802" cy="1486306"/>
            <a:chOff x="-2214610" y="714356"/>
            <a:chExt cx="1785950" cy="1643868"/>
          </a:xfrm>
          <a:noFill/>
        </p:grpSpPr>
        <p:sp>
          <p:nvSpPr>
            <p:cNvPr id="59" name="矩形 5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0" name="直接连接符 59"/>
            <p:cNvCxnSpPr>
              <a:stCxn id="59" idx="1"/>
              <a:endCxn id="5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stCxn id="59" idx="0"/>
              <a:endCxn id="5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23"/>
          <p:cNvSpPr txBox="1">
            <a:spLocks noChangeArrowheads="1"/>
          </p:cNvSpPr>
          <p:nvPr/>
        </p:nvSpPr>
        <p:spPr bwMode="auto">
          <a:xfrm>
            <a:off x="9180369" y="350428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夏</a:t>
            </a:r>
          </a:p>
        </p:txBody>
      </p:sp>
      <p:sp>
        <p:nvSpPr>
          <p:cNvPr id="63" name="TextBox 76"/>
          <p:cNvSpPr txBox="1"/>
          <p:nvPr/>
        </p:nvSpPr>
        <p:spPr>
          <a:xfrm>
            <a:off x="3674217" y="2835300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kào</a:t>
            </a:r>
          </a:p>
        </p:txBody>
      </p:sp>
      <p:grpSp>
        <p:nvGrpSpPr>
          <p:cNvPr id="64" name="组合 63"/>
          <p:cNvGrpSpPr/>
          <p:nvPr/>
        </p:nvGrpSpPr>
        <p:grpSpPr>
          <a:xfrm>
            <a:off x="3394590" y="3608398"/>
            <a:ext cx="1511802" cy="1486306"/>
            <a:chOff x="-2214610" y="714356"/>
            <a:chExt cx="1785950" cy="1643868"/>
          </a:xfrm>
          <a:noFill/>
        </p:grpSpPr>
        <p:sp>
          <p:nvSpPr>
            <p:cNvPr id="65" name="矩形 6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6" name="直接连接符 65"/>
            <p:cNvCxnSpPr>
              <a:stCxn id="65" idx="1"/>
              <a:endCxn id="6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>
              <a:stCxn id="65" idx="0"/>
              <a:endCxn id="6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3484043" y="3526522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9" grpId="0"/>
      <p:bldP spid="50" grpId="0"/>
      <p:bldP spid="51" grpId="0"/>
      <p:bldP spid="56" grpId="0"/>
      <p:bldP spid="57" grpId="0"/>
      <p:bldP spid="62" grpId="0"/>
      <p:bldP spid="63" grpId="0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74489" y="1329160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sp>
        <p:nvSpPr>
          <p:cNvPr id="37" name="TextBox 3"/>
          <p:cNvSpPr txBox="1"/>
          <p:nvPr/>
        </p:nvSpPr>
        <p:spPr>
          <a:xfrm>
            <a:off x="7234297" y="261546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jié</a:t>
            </a:r>
          </a:p>
        </p:txBody>
      </p:sp>
      <p:grpSp>
        <p:nvGrpSpPr>
          <p:cNvPr id="69" name="组合 35"/>
          <p:cNvGrpSpPr/>
          <p:nvPr/>
        </p:nvGrpSpPr>
        <p:grpSpPr>
          <a:xfrm>
            <a:off x="6954556" y="3404292"/>
            <a:ext cx="1622099" cy="1500276"/>
            <a:chOff x="-2214610" y="714356"/>
            <a:chExt cx="1785950" cy="1643868"/>
          </a:xfrm>
          <a:noFill/>
        </p:grpSpPr>
        <p:sp>
          <p:nvSpPr>
            <p:cNvPr id="70" name="矩形 69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1" name="直接连接符 70"/>
            <p:cNvCxnSpPr>
              <a:stCxn id="70" idx="1"/>
              <a:endCxn id="70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>
              <a:stCxn id="70" idx="0"/>
              <a:endCxn id="70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23"/>
          <p:cNvSpPr txBox="1">
            <a:spLocks noChangeArrowheads="1"/>
          </p:cNvSpPr>
          <p:nvPr/>
        </p:nvSpPr>
        <p:spPr bwMode="auto">
          <a:xfrm>
            <a:off x="7093114" y="3346800"/>
            <a:ext cx="1227942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洁</a:t>
            </a:r>
          </a:p>
        </p:txBody>
      </p:sp>
      <p:sp>
        <p:nvSpPr>
          <p:cNvPr id="74" name="TextBox 68"/>
          <p:cNvSpPr txBox="1"/>
          <p:nvPr/>
        </p:nvSpPr>
        <p:spPr>
          <a:xfrm>
            <a:off x="3483352" y="2638849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chú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5" name="组合 74"/>
          <p:cNvGrpSpPr/>
          <p:nvPr/>
        </p:nvGrpSpPr>
        <p:grpSpPr>
          <a:xfrm>
            <a:off x="3202258" y="3404327"/>
            <a:ext cx="1511802" cy="1486306"/>
            <a:chOff x="-2214610" y="714356"/>
            <a:chExt cx="1785950" cy="1643868"/>
          </a:xfrm>
          <a:noFill/>
        </p:grpSpPr>
        <p:sp>
          <p:nvSpPr>
            <p:cNvPr id="76" name="矩形 7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7" name="直接连接符 76"/>
            <p:cNvCxnSpPr>
              <a:stCxn id="76" idx="1"/>
              <a:endCxn id="7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>
              <a:stCxn id="76" idx="0"/>
              <a:endCxn id="7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Box 23"/>
          <p:cNvSpPr txBox="1">
            <a:spLocks noChangeArrowheads="1"/>
          </p:cNvSpPr>
          <p:nvPr/>
        </p:nvSpPr>
        <p:spPr bwMode="auto">
          <a:xfrm>
            <a:off x="3272921" y="3345609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除</a:t>
            </a:r>
          </a:p>
        </p:txBody>
      </p:sp>
      <p:sp>
        <p:nvSpPr>
          <p:cNvPr id="80" name="TextBox 74"/>
          <p:cNvSpPr txBox="1"/>
          <p:nvPr/>
        </p:nvSpPr>
        <p:spPr>
          <a:xfrm>
            <a:off x="5384924" y="2631229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cǎi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5073228" y="3404327"/>
            <a:ext cx="1511802" cy="1486306"/>
            <a:chOff x="-2214610" y="714356"/>
            <a:chExt cx="1785950" cy="1643868"/>
          </a:xfrm>
          <a:noFill/>
        </p:grpSpPr>
        <p:sp>
          <p:nvSpPr>
            <p:cNvPr id="82" name="矩形 8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83" name="直接连接符 82"/>
            <p:cNvCxnSpPr>
              <a:stCxn id="82" idx="1"/>
              <a:endCxn id="8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>
              <a:stCxn id="82" idx="0"/>
              <a:endCxn id="8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TextBox 23"/>
          <p:cNvSpPr txBox="1">
            <a:spLocks noChangeArrowheads="1"/>
          </p:cNvSpPr>
          <p:nvPr/>
        </p:nvSpPr>
        <p:spPr bwMode="auto">
          <a:xfrm>
            <a:off x="5169233" y="3322451"/>
            <a:ext cx="1271313" cy="156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73" grpId="0"/>
      <p:bldP spid="74" grpId="0"/>
      <p:bldP spid="79" grpId="0"/>
      <p:bldP spid="80" grpId="0"/>
      <p:bldP spid="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25" name="TextBox 32"/>
          <p:cNvSpPr txBox="1"/>
          <p:nvPr/>
        </p:nvSpPr>
        <p:spPr>
          <a:xfrm>
            <a:off x="1106536" y="2577604"/>
            <a:ext cx="9751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栽：左下方是“木”，要和“载”区分。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洁：右上部是“士”，要和“浩”区分。</a:t>
            </a:r>
          </a:p>
        </p:txBody>
      </p:sp>
      <p:sp>
        <p:nvSpPr>
          <p:cNvPr id="26" name="AutoShape 2"/>
          <p:cNvSpPr>
            <a:spLocks noChangeArrowheads="1"/>
          </p:cNvSpPr>
          <p:nvPr/>
        </p:nvSpPr>
        <p:spPr bwMode="auto">
          <a:xfrm>
            <a:off x="674489" y="1285528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730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圆角矩形 1"/>
          <p:cNvSpPr/>
          <p:nvPr/>
        </p:nvSpPr>
        <p:spPr>
          <a:xfrm>
            <a:off x="992684" y="1877329"/>
            <a:ext cx="10043616" cy="4032448"/>
          </a:xfrm>
          <a:prstGeom prst="roundRect">
            <a:avLst/>
          </a:prstGeom>
          <a:noFill/>
          <a:ln w="3175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1496740" y="250565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滨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803061" y="219152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2576830" y="2565902"/>
            <a:ext cx="43002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组词：海滨  滨海  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1477769" y="1949337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bīn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1496740" y="382328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鸥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2576860" y="387438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组词：海鸥  鸥水相依</a:t>
            </a:r>
          </a:p>
        </p:txBody>
      </p:sp>
      <p:sp>
        <p:nvSpPr>
          <p:cNvPr id="16" name="TextBox 27"/>
          <p:cNvSpPr txBox="1"/>
          <p:nvPr/>
        </p:nvSpPr>
        <p:spPr>
          <a:xfrm>
            <a:off x="1555532" y="326696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ōu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1496740" y="5047422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胳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2576860" y="509852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组词：胳臂  胳膊  胳膊肘</a:t>
            </a:r>
          </a:p>
        </p:txBody>
      </p:sp>
      <p:sp>
        <p:nvSpPr>
          <p:cNvPr id="19" name="TextBox 30"/>
          <p:cNvSpPr txBox="1"/>
          <p:nvPr/>
        </p:nvSpPr>
        <p:spPr>
          <a:xfrm>
            <a:off x="1477769" y="449110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gē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圆角矩形 1"/>
          <p:cNvSpPr/>
          <p:nvPr/>
        </p:nvSpPr>
        <p:spPr>
          <a:xfrm>
            <a:off x="992684" y="1877329"/>
            <a:ext cx="10043616" cy="4032448"/>
          </a:xfrm>
          <a:prstGeom prst="roundRect">
            <a:avLst/>
          </a:prstGeom>
          <a:noFill/>
          <a:ln w="3175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803061" y="219152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776140" y="378999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睬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2856260" y="384109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组词：理睬    不理不睬</a:t>
            </a:r>
          </a:p>
        </p:txBody>
      </p:sp>
      <p:sp>
        <p:nvSpPr>
          <p:cNvPr id="22" name="TextBox 31"/>
          <p:cNvSpPr txBox="1"/>
          <p:nvPr/>
        </p:nvSpPr>
        <p:spPr>
          <a:xfrm>
            <a:off x="1757169" y="3233677"/>
            <a:ext cx="7360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cǎi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23"/>
          <p:cNvSpPr txBox="1">
            <a:spLocks noChangeArrowheads="1"/>
          </p:cNvSpPr>
          <p:nvPr/>
        </p:nvSpPr>
        <p:spPr bwMode="auto">
          <a:xfrm>
            <a:off x="1759630" y="2549097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臂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983260" y="2600200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组词：胳臂</a:t>
            </a:r>
          </a:p>
        </p:txBody>
      </p:sp>
      <p:sp>
        <p:nvSpPr>
          <p:cNvPr id="25" name="TextBox 31"/>
          <p:cNvSpPr txBox="1"/>
          <p:nvPr/>
        </p:nvSpPr>
        <p:spPr>
          <a:xfrm>
            <a:off x="1740659" y="199277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bei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23"/>
          <p:cNvSpPr txBox="1">
            <a:spLocks noChangeArrowheads="1"/>
          </p:cNvSpPr>
          <p:nvPr/>
        </p:nvSpPr>
        <p:spPr bwMode="auto">
          <a:xfrm>
            <a:off x="1776140" y="4892773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载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2856260" y="4943876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组词：栽树  栽花  超载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57169" y="4336454"/>
            <a:ext cx="711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zài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9" name="圆角矩形 1"/>
          <p:cNvSpPr/>
          <p:nvPr/>
        </p:nvSpPr>
        <p:spPr>
          <a:xfrm>
            <a:off x="992684" y="1877329"/>
            <a:ext cx="10043616" cy="4032448"/>
          </a:xfrm>
          <a:prstGeom prst="roundRect">
            <a:avLst/>
          </a:prstGeom>
          <a:noFill/>
          <a:ln w="31750">
            <a:solidFill>
              <a:srgbClr val="0070C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803061" y="2191523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826940" y="3827962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亚</a:t>
            </a:r>
          </a:p>
        </p:txBody>
      </p:sp>
      <p:sp>
        <p:nvSpPr>
          <p:cNvPr id="10" name="TextBox 23"/>
          <p:cNvSpPr txBox="1">
            <a:spLocks noChangeArrowheads="1"/>
          </p:cNvSpPr>
          <p:nvPr/>
        </p:nvSpPr>
        <p:spPr bwMode="auto">
          <a:xfrm>
            <a:off x="2907060" y="387906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组词：亚热带  亚洲  亚军</a:t>
            </a:r>
          </a:p>
        </p:txBody>
      </p:sp>
      <p:sp>
        <p:nvSpPr>
          <p:cNvPr id="12" name="TextBox 30"/>
          <p:cNvSpPr txBox="1"/>
          <p:nvPr/>
        </p:nvSpPr>
        <p:spPr>
          <a:xfrm>
            <a:off x="1807969" y="3271643"/>
            <a:ext cx="619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yà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826940" y="2684545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凰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907060" y="2735648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组词：凤凰  凤凰树  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807969" y="2191523"/>
            <a:ext cx="132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cs typeface="汉语拼音" panose="020B0604020202020204" pitchFamily="34" charset="0"/>
                <a:sym typeface="Arial" panose="020B0604020202020204" pitchFamily="34" charset="0"/>
              </a:rPr>
              <a:t>huáng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cs typeface="汉语拼音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845911" y="4858731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榕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926031" y="4909834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组词：榕树</a:t>
            </a:r>
          </a:p>
        </p:txBody>
      </p:sp>
      <p:sp>
        <p:nvSpPr>
          <p:cNvPr id="18" name="TextBox 34"/>
          <p:cNvSpPr txBox="1"/>
          <p:nvPr/>
        </p:nvSpPr>
        <p:spPr>
          <a:xfrm>
            <a:off x="1826940" y="4343052"/>
            <a:ext cx="10038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róng</a:t>
            </a:r>
            <a:endParaRPr 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836</Words>
  <Application>Microsoft Office PowerPoint</Application>
  <PresentationFormat>宽屏</PresentationFormat>
  <Paragraphs>209</Paragraphs>
  <Slides>23</Slides>
  <Notes>23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Calibri</vt:lpstr>
      <vt:lpstr>思源黑体 CN Regular</vt:lpstr>
      <vt:lpstr>FandolFang R</vt:lpstr>
      <vt:lpstr>阿里巴巴普惠体 M</vt:lpstr>
      <vt:lpstr>Arial</vt:lpstr>
      <vt:lpstr>宋体</vt:lpstr>
      <vt:lpstr>微软雅黑</vt:lpstr>
      <vt:lpstr>汉语拼音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2020-10-20T08:00:00Z</dcterms:created>
  <dcterms:modified xsi:type="dcterms:W3CDTF">2023-01-16T22:49:53Z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A73C3AEB56EF4FA690C166BF4DD194DF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