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8" r:id="rId2"/>
    <p:sldId id="302" r:id="rId3"/>
    <p:sldId id="303" r:id="rId4"/>
    <p:sldId id="313" r:id="rId5"/>
    <p:sldId id="301" r:id="rId6"/>
    <p:sldId id="271" r:id="rId7"/>
    <p:sldId id="278" r:id="rId8"/>
    <p:sldId id="277" r:id="rId9"/>
    <p:sldId id="304" r:id="rId10"/>
    <p:sldId id="314" r:id="rId11"/>
    <p:sldId id="279" r:id="rId12"/>
    <p:sldId id="305" r:id="rId13"/>
    <p:sldId id="315" r:id="rId14"/>
    <p:sldId id="307" r:id="rId15"/>
    <p:sldId id="308" r:id="rId16"/>
    <p:sldId id="317" r:id="rId17"/>
    <p:sldId id="309" r:id="rId18"/>
    <p:sldId id="310" r:id="rId19"/>
    <p:sldId id="311" r:id="rId20"/>
    <p:sldId id="312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7DB"/>
    <a:srgbClr val="4216CE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319" autoAdjust="0"/>
  </p:normalViewPr>
  <p:slideViewPr>
    <p:cSldViewPr snapToGrid="0">
      <p:cViewPr varScale="1">
        <p:scale>
          <a:sx n="114" d="100"/>
          <a:sy n="114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107432" y="1786803"/>
            <a:ext cx="10185738" cy="2550979"/>
            <a:chOff x="4095" y="1599"/>
            <a:chExt cx="11853" cy="3711"/>
          </a:xfrm>
        </p:grpSpPr>
        <p:sp>
          <p:nvSpPr>
            <p:cNvPr id="3" name="Rectangle 5"/>
            <p:cNvSpPr/>
            <p:nvPr/>
          </p:nvSpPr>
          <p:spPr>
            <a:xfrm>
              <a:off x="4095" y="4101"/>
              <a:ext cx="11852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Task</a:t>
              </a:r>
              <a:endPara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718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6600" b="1" dirty="0" smtClean="0">
                  <a:ea typeface="微软雅黑" panose="020B0503020204020204" pitchFamily="34" charset="-122"/>
                </a:rPr>
                <a:t>Unit 5   Art  world</a:t>
              </a:r>
              <a:endParaRPr lang="zh-CN" altLang="en-US" sz="6600" b="1" dirty="0" smtClean="0"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68373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6000" y="1852386"/>
            <a:ext cx="85824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gift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作名词，还有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礼物，礼品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的意思。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didn't buy the book; I received it as a gift.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这本书不是我买的，而是别人送给我的礼物。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61120" y="2175877"/>
            <a:ext cx="9916039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．我妹妹有唱歌的天赋。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 My sister ____________________________</a:t>
            </a:r>
            <a:r>
              <a:rPr lang="zh-CN" altLang="en-US" sz="3000" b="1" dirty="0" smtClean="0"/>
              <a:t>．</a:t>
            </a:r>
            <a:endParaRPr lang="zh-CN" altLang="en-US" sz="3000" b="1" dirty="0"/>
          </a:p>
        </p:txBody>
      </p:sp>
      <p:sp>
        <p:nvSpPr>
          <p:cNvPr id="8" name="矩形 7"/>
          <p:cNvSpPr/>
          <p:nvPr/>
        </p:nvSpPr>
        <p:spPr>
          <a:xfrm>
            <a:off x="4111913" y="2887279"/>
            <a:ext cx="286411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has a gift for singing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45482" y="2064170"/>
            <a:ext cx="804240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●3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mark n. </a:t>
            </a:r>
            <a:r>
              <a:rPr lang="zh-CN" altLang="en-US" sz="3000" b="1" dirty="0" smtClean="0"/>
              <a:t>污点，斑点 </a:t>
            </a:r>
          </a:p>
        </p:txBody>
      </p:sp>
      <p:sp>
        <p:nvSpPr>
          <p:cNvPr id="3" name="矩形 2"/>
          <p:cNvSpPr/>
          <p:nvPr/>
        </p:nvSpPr>
        <p:spPr>
          <a:xfrm>
            <a:off x="1100328" y="2757023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There are some marks on his clothes.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他的衣服上有些斑点。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0000" y="1323790"/>
            <a:ext cx="8496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mark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作及物动词时，意为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做记号；标示；给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打分；在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留下痕迹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；作不及物动词时，意为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评分；注意；</a:t>
            </a:r>
            <a:r>
              <a:rPr lang="en-US" sz="3000" b="1" dirty="0" smtClean="0">
                <a:solidFill>
                  <a:prstClr val="black"/>
                </a:solidFill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比赛中</a:t>
            </a:r>
            <a:r>
              <a:rPr lang="en-US" sz="3000" b="1" dirty="0" smtClean="0">
                <a:solidFill>
                  <a:prstClr val="black"/>
                </a:solidFill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记分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The road we should take is marked on the map.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我们要走的路已经标在地图上了。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They have got a pile of exam papers to mark.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他们有一大堆试卷要打分。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42784" y="1501346"/>
            <a:ext cx="11330725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(1)If you meet some new words, you can ________ (</a:t>
            </a:r>
            <a:r>
              <a:rPr lang="zh-CN" altLang="en-US" sz="3000" b="1" dirty="0" smtClean="0"/>
              <a:t>标记</a:t>
            </a:r>
            <a:r>
              <a:rPr lang="en-US" sz="3000" b="1" dirty="0" smtClean="0"/>
              <a:t>) them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red.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(2)We had an exam this morning. Now </a:t>
            </a:r>
            <a:r>
              <a:rPr lang="en-US" sz="3000" b="1" dirty="0" err="1" smtClean="0"/>
              <a:t>Mr</a:t>
            </a:r>
            <a:r>
              <a:rPr lang="en-US" sz="3000" b="1" dirty="0" smtClean="0"/>
              <a:t> Wang is ________ (</a:t>
            </a:r>
            <a:r>
              <a:rPr lang="zh-CN" altLang="en-US" sz="3000" b="1" dirty="0" smtClean="0"/>
              <a:t>批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en-US" sz="3000" b="1" dirty="0" smtClean="0"/>
              <a:t>改</a:t>
            </a:r>
            <a:r>
              <a:rPr lang="en-US" sz="3000" b="1" dirty="0" smtClean="0"/>
              <a:t>) our papers in the office.</a:t>
            </a: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7900046" y="1511786"/>
            <a:ext cx="90281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mark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618838" y="2871709"/>
            <a:ext cx="131318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marking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53572" y="3701679"/>
            <a:ext cx="105521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________________________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鼓励某人做某事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；</a:t>
            </a:r>
            <a:r>
              <a:rPr lang="en-US" sz="3000" b="1" dirty="0" smtClean="0">
                <a:solidFill>
                  <a:prstClr val="black"/>
                </a:solidFill>
              </a:rPr>
              <a:t>keep doing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en-US" sz="3000" b="1" dirty="0" smtClean="0">
                <a:solidFill>
                  <a:prstClr val="black"/>
                </a:solidFill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继续做某事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91047" y="1533499"/>
            <a:ext cx="12192000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She encouraged me to keep trying and make more wonderful pictures.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她鼓励我继续努力，画出更好看的画。</a:t>
            </a:r>
          </a:p>
        </p:txBody>
      </p:sp>
      <p:sp>
        <p:nvSpPr>
          <p:cNvPr id="6" name="Rectangle 9"/>
          <p:cNvSpPr/>
          <p:nvPr/>
        </p:nvSpPr>
        <p:spPr>
          <a:xfrm>
            <a:off x="796931" y="1004400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3194" y="110486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2366337" y="3740676"/>
            <a:ext cx="311014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encourage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sth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145" grpId="0"/>
      <p:bldP spid="6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2718" y="1161391"/>
            <a:ext cx="118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(1)encourage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的相关短语：</a:t>
            </a:r>
            <a:r>
              <a:rPr lang="en-US" sz="3000" b="1" dirty="0" smtClean="0">
                <a:solidFill>
                  <a:prstClr val="black"/>
                </a:solidFill>
              </a:rPr>
              <a:t>be encouraged by…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为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所鼓舞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encourage </a:t>
            </a:r>
            <a:r>
              <a:rPr lang="en-US" sz="3000" b="1" dirty="0" err="1" smtClean="0">
                <a:solidFill>
                  <a:prstClr val="black"/>
                </a:solidFill>
              </a:rPr>
              <a:t>sb</a:t>
            </a:r>
            <a:r>
              <a:rPr lang="en-US" sz="3000" b="1" dirty="0" smtClean="0">
                <a:solidFill>
                  <a:prstClr val="black"/>
                </a:solidFill>
              </a:rPr>
              <a:t> in…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方面鼓励某人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(2)courage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是名词，意为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勇气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。常用短语：</a:t>
            </a:r>
            <a:r>
              <a:rPr lang="en-US" sz="3000" b="1" dirty="0" smtClean="0">
                <a:solidFill>
                  <a:prstClr val="black"/>
                </a:solidFill>
              </a:rPr>
              <a:t>have no courage           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to do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没有勇气做某事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 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had no courage to explain my idea at yesterday's class meeting.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在昨天的班会上，我没有勇气解释自己的想法。 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40287" y="1741965"/>
            <a:ext cx="927811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2016·</a:t>
            </a:r>
            <a:r>
              <a:rPr lang="zh-CN" altLang="en-US" sz="3000" b="1" dirty="0" smtClean="0"/>
              <a:t>镇江 </a:t>
            </a:r>
            <a:r>
              <a:rPr lang="en-US" sz="3000" b="1" dirty="0" smtClean="0"/>
              <a:t>Our country encourages more students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________ football. Now many football clubs have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been set up in schools.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play</a:t>
            </a:r>
            <a:r>
              <a:rPr lang="zh-CN" altLang="en-US" sz="3000" b="1" dirty="0" smtClean="0"/>
              <a:t>　                  </a:t>
            </a:r>
            <a:r>
              <a:rPr 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playing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to play            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will play</a:t>
            </a:r>
            <a:endParaRPr lang="zh-CN" altLang="en-US" sz="3000" b="1" dirty="0"/>
          </a:p>
        </p:txBody>
      </p:sp>
      <p:sp>
        <p:nvSpPr>
          <p:cNvPr id="6" name="Rectangle 9"/>
          <p:cNvSpPr/>
          <p:nvPr/>
        </p:nvSpPr>
        <p:spPr>
          <a:xfrm>
            <a:off x="993883" y="11784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3131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2220601" y="2400707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3611" y="1275347"/>
            <a:ext cx="1050958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I did make some wonderful pictures later.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后来我确实创作出了一些精彩的画。</a:t>
            </a:r>
          </a:p>
        </p:txBody>
      </p:sp>
      <p:sp>
        <p:nvSpPr>
          <p:cNvPr id="3" name="矩形 2"/>
          <p:cNvSpPr/>
          <p:nvPr/>
        </p:nvSpPr>
        <p:spPr>
          <a:xfrm>
            <a:off x="557784" y="2593539"/>
            <a:ext cx="1141476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(1)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句中的</a:t>
            </a:r>
            <a:r>
              <a:rPr lang="en-US" sz="3000" b="1" dirty="0" smtClean="0">
                <a:solidFill>
                  <a:prstClr val="black"/>
                </a:solidFill>
              </a:rPr>
              <a:t>did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对谓语动词起强调作用，相当于</a:t>
            </a:r>
            <a:r>
              <a:rPr lang="en-US" sz="3000" b="1" dirty="0" smtClean="0">
                <a:solidFill>
                  <a:prstClr val="black"/>
                </a:solidFill>
              </a:rPr>
              <a:t>“really”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，可翻译为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的确</a:t>
            </a:r>
            <a:r>
              <a:rPr lang="en-US" sz="3000" b="1" dirty="0" smtClean="0">
                <a:solidFill>
                  <a:prstClr val="black"/>
                </a:solidFill>
              </a:rPr>
              <a:t>/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真的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助动词</a:t>
            </a:r>
            <a:r>
              <a:rPr lang="en-US" sz="3000" b="1" dirty="0" smtClean="0">
                <a:solidFill>
                  <a:prstClr val="black"/>
                </a:solidFill>
              </a:rPr>
              <a:t>do, does, did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可用于肯定句的动词前以加强语气。一般现在时的句子，主语不是第三人称单数时用</a:t>
            </a:r>
            <a:r>
              <a:rPr lang="en-US" sz="3000" b="1" dirty="0" smtClean="0">
                <a:solidFill>
                  <a:prstClr val="black"/>
                </a:solidFill>
              </a:rPr>
              <a:t>do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，主语是第三人称单数时用</a:t>
            </a:r>
            <a:r>
              <a:rPr lang="en-US" sz="3000" b="1" dirty="0" smtClean="0">
                <a:solidFill>
                  <a:prstClr val="black"/>
                </a:solidFill>
              </a:rPr>
              <a:t>does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，一般过去时用</a:t>
            </a:r>
            <a:r>
              <a:rPr lang="en-US" sz="3000" b="1" dirty="0" smtClean="0">
                <a:solidFill>
                  <a:prstClr val="black"/>
                </a:solidFill>
              </a:rPr>
              <a:t>did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。这三个词后面必须用动词原形。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66033" y="1499616"/>
            <a:ext cx="10509583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I do like playing soccer.</a:t>
            </a:r>
            <a:r>
              <a:rPr lang="zh-CN" altLang="en-US" sz="3000" b="1" dirty="0" smtClean="0"/>
              <a:t>我真的喜欢踢足球。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(</a:t>
            </a:r>
            <a:r>
              <a:rPr lang="zh-CN" altLang="en-US" sz="3000" b="1" dirty="0" smtClean="0"/>
              <a:t>不强调时：</a:t>
            </a:r>
            <a:r>
              <a:rPr lang="en-US" sz="3000" b="1" dirty="0" smtClean="0"/>
              <a:t>I like playing soccer.)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She does love drawing. </a:t>
            </a:r>
            <a:r>
              <a:rPr lang="zh-CN" altLang="en-US" sz="3000" b="1" dirty="0" smtClean="0"/>
              <a:t>她的确爱画画。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(</a:t>
            </a:r>
            <a:r>
              <a:rPr lang="zh-CN" altLang="en-US" sz="3000" b="1" dirty="0" smtClean="0"/>
              <a:t>不强调时：</a:t>
            </a:r>
            <a:r>
              <a:rPr lang="en-US" sz="3000" b="1" dirty="0" smtClean="0"/>
              <a:t>She loves drawing.)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He did die last night.</a:t>
            </a:r>
            <a:r>
              <a:rPr lang="zh-CN" altLang="en-US" sz="3000" b="1" dirty="0" smtClean="0"/>
              <a:t>他昨晚的确死了。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(</a:t>
            </a:r>
            <a:r>
              <a:rPr lang="zh-CN" altLang="en-US" sz="3000" b="1" dirty="0" smtClean="0"/>
              <a:t>不强调时：</a:t>
            </a:r>
            <a:r>
              <a:rPr lang="en-US" sz="3000" b="1" dirty="0" smtClean="0"/>
              <a:t>He died last night.)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19988" y="2306970"/>
          <a:ext cx="9461785" cy="2743200"/>
        </p:xfrm>
        <a:graphic>
          <a:graphicData uri="http://schemas.openxmlformats.org/drawingml/2006/table">
            <a:tbl>
              <a:tblPr/>
              <a:tblGrid>
                <a:gridCol w="787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4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赞扬，表扬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污点，斑点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天赋，才能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鼓励；劝告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537327" cy="620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endParaRPr kumimoji="0" lang="en-US" altLang="zh-CN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11176" y="2344087"/>
            <a:ext cx="98777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praise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4452999" y="3036257"/>
            <a:ext cx="90281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mark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4599826" y="3687731"/>
            <a:ext cx="62869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gift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902711" y="4371407"/>
            <a:ext cx="181652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encourage</a:t>
            </a:r>
            <a:endParaRPr lang="en-US" altLang="zh-CN" sz="2400" b="1" dirty="0" smtClean="0">
              <a:solidFill>
                <a:srgbClr val="FF0000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92506" y="1134892"/>
            <a:ext cx="3611733" cy="760095"/>
            <a:chOff x="199" y="1325"/>
            <a:chExt cx="4986" cy="1197"/>
          </a:xfrm>
        </p:grpSpPr>
        <p:pic>
          <p:nvPicPr>
            <p:cNvPr id="14" name="图片 1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99" y="1459"/>
              <a:ext cx="4986" cy="1063"/>
            </a:xfrm>
            <a:prstGeom prst="rect">
              <a:avLst/>
            </a:prstGeom>
          </p:spPr>
        </p:pic>
        <p:sp>
          <p:nvSpPr>
            <p:cNvPr id="15" name="文本框 3"/>
            <p:cNvSpPr txBox="1"/>
            <p:nvPr/>
          </p:nvSpPr>
          <p:spPr>
            <a:xfrm>
              <a:off x="622" y="1325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84321" y="2057400"/>
            <a:ext cx="10509583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u="dotted" dirty="0" smtClean="0"/>
              <a:t>2 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在那时，我确实认为他是对的。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At that time, I __________ he was right.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4096507" y="2758824"/>
            <a:ext cx="139172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did think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21919" y="1371137"/>
          <a:ext cx="8742496" cy="4114800"/>
        </p:xfrm>
        <a:graphic>
          <a:graphicData uri="http://schemas.openxmlformats.org/drawingml/2006/table">
            <a:tbl>
              <a:tblPr/>
              <a:tblGrid>
                <a:gridCol w="51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0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因某事表扬某人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把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和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混在一起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对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有天赋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自那时起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像往常一样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6.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鼓励某人做某事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4943157" y="1491614"/>
            <a:ext cx="2291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praise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for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sth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6413637" y="2160075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mix…with…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4732913" y="2863569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have a gift for…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4071115" y="3471871"/>
            <a:ext cx="1802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since then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478359" y="4271971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as usual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4837447" y="4897613"/>
            <a:ext cx="3187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encourage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to do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91268" y="2301819"/>
          <a:ext cx="8742496" cy="2743200"/>
        </p:xfrm>
        <a:graphic>
          <a:graphicData uri="http://schemas.openxmlformats.org/drawingml/2006/table">
            <a:tbl>
              <a:tblPr/>
              <a:tblGrid>
                <a:gridCol w="51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0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7.be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crazy about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8.take away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9.in all directions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10.keep doing </a:t>
                      </a:r>
                      <a:r>
                        <a:rPr lang="en-US" sz="3000" b="1" kern="100" dirty="0" err="1">
                          <a:latin typeface="+mn-lt"/>
                          <a:ea typeface="+mn-ea"/>
                          <a:cs typeface="Courier New" panose="02070309020205020404"/>
                        </a:rPr>
                        <a:t>sth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752645" y="2426187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热衷于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014622" y="309393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拿走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666506" y="3833881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四面八方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622478" y="4495618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坚持做某事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46820" y="1015484"/>
          <a:ext cx="11583580" cy="5486400"/>
        </p:xfrm>
        <a:graphic>
          <a:graphicData uri="http://schemas.openxmlformats.org/drawingml/2006/table">
            <a:tbl>
              <a:tblPr/>
              <a:tblGrid>
                <a:gridCol w="6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他们认为我很有绘画的天赋。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They think I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______________________.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她鼓励我继续努力，画出更好看的画。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She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and make more wonderful pictures.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后来我确实创作出了一些精彩的画。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some wonderful pictures________.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每次我绘画时，都沉浸在色彩的世界里。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in the world of </a:t>
                      </a:r>
                      <a:r>
                        <a:rPr lang="en-US" sz="3000" b="1" kern="100" dirty="0" err="1">
                          <a:latin typeface="+mn-lt"/>
                          <a:ea typeface="+mn-ea"/>
                          <a:cs typeface="Courier New" panose="02070309020205020404"/>
                        </a:rPr>
                        <a:t>colours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 paint.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487443" y="1740766"/>
            <a:ext cx="377064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have a real gift for painting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793143" y="3039459"/>
            <a:ext cx="408156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encouraged me to keep trying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892352" y="4449330"/>
            <a:ext cx="140775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did make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8285772" y="4469284"/>
            <a:ext cx="79861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later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890445" y="5737997"/>
            <a:ext cx="183415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enjoy myself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7881357" y="5791997"/>
            <a:ext cx="184056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pitchFamily="18" charset="0"/>
              </a:rPr>
              <a:t>every time</a:t>
            </a:r>
            <a:endParaRPr lang="en-US" altLang="zh-CN" sz="2400" b="1" dirty="0" smtClean="0">
              <a:solidFill>
                <a:srgbClr val="FF0000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53960" y="898766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89451" y="1582555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0512" y="168556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76036" y="2072936"/>
            <a:ext cx="902970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praise  </a:t>
            </a:r>
            <a:r>
              <a:rPr lang="en-US" sz="3000" b="1" dirty="0" err="1" smtClean="0"/>
              <a:t>vt</a:t>
            </a:r>
            <a:r>
              <a:rPr lang="en-US" sz="3000" b="1" dirty="0" smtClean="0"/>
              <a:t>. </a:t>
            </a:r>
            <a:r>
              <a:rPr lang="zh-CN" altLang="en-US" sz="3000" b="1" dirty="0" smtClean="0"/>
              <a:t>赞扬，表扬</a:t>
            </a:r>
          </a:p>
        </p:txBody>
      </p:sp>
      <p:sp>
        <p:nvSpPr>
          <p:cNvPr id="8" name="矩形 7"/>
          <p:cNvSpPr/>
          <p:nvPr/>
        </p:nvSpPr>
        <p:spPr>
          <a:xfrm>
            <a:off x="720000" y="4688175"/>
            <a:ext cx="9907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praise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是及物动词，其后接名词或代词作宾语；可用于赞扬人，也可用于表示对某项成就的赞扬或上级对下级的赞许。</a:t>
            </a:r>
          </a:p>
        </p:txBody>
      </p:sp>
      <p:sp>
        <p:nvSpPr>
          <p:cNvPr id="9" name="矩形 8"/>
          <p:cNvSpPr/>
          <p:nvPr/>
        </p:nvSpPr>
        <p:spPr>
          <a:xfrm>
            <a:off x="725424" y="2613282"/>
            <a:ext cx="109057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All my teachers and classmates praised my designs for the festival.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我所有的老师和同学都称赞我对节日的设计方案。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6689" y="1442105"/>
            <a:ext cx="11009376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/>
              <a:t>praise </a:t>
            </a:r>
            <a:r>
              <a:rPr lang="zh-CN" altLang="en-US" sz="3000" b="1" dirty="0" smtClean="0"/>
              <a:t>还可作名词，常用短语有</a:t>
            </a:r>
            <a:r>
              <a:rPr lang="en-US" sz="3000" b="1" dirty="0" smtClean="0"/>
              <a:t>win high praise from </a:t>
            </a:r>
            <a:r>
              <a:rPr lang="en-US" sz="3000" b="1" dirty="0" err="1" smtClean="0"/>
              <a:t>sb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“________________”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Don't let all this praise turn your head.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不要让赞扬冲昏你的头脑。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He received/won high praise from his colleagues for winning the prize.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他因获得该奖而受到同事们的高度称赞。</a:t>
            </a:r>
            <a:endParaRPr lang="zh-CN" altLang="en-US" sz="3000" b="1" dirty="0"/>
          </a:p>
        </p:txBody>
      </p:sp>
      <p:sp>
        <p:nvSpPr>
          <p:cNvPr id="5" name="矩形 4"/>
          <p:cNvSpPr/>
          <p:nvPr/>
        </p:nvSpPr>
        <p:spPr>
          <a:xfrm>
            <a:off x="1656454" y="2142382"/>
            <a:ext cx="2969083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赢得某人的高度赞扬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94429" y="2271354"/>
            <a:ext cx="927811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盐城  </a:t>
            </a:r>
            <a:r>
              <a:rPr lang="en-US" sz="3000" b="1" dirty="0" smtClean="0"/>
              <a:t>Lily often helps her classmates and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teachers and she often gets ________(</a:t>
            </a:r>
            <a:r>
              <a:rPr lang="zh-CN" altLang="en-US" sz="3000" b="1" dirty="0" smtClean="0"/>
              <a:t>表扬</a:t>
            </a:r>
            <a:r>
              <a:rPr lang="en-US" sz="3000" b="1" dirty="0" smtClean="0"/>
              <a:t>) from  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them.</a:t>
            </a:r>
            <a:endParaRPr lang="zh-CN" altLang="en-US" sz="3000" b="1" dirty="0"/>
          </a:p>
        </p:txBody>
      </p:sp>
      <p:sp>
        <p:nvSpPr>
          <p:cNvPr id="6" name="Rectangle 9"/>
          <p:cNvSpPr/>
          <p:nvPr/>
        </p:nvSpPr>
        <p:spPr>
          <a:xfrm>
            <a:off x="993883" y="11784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3131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6374300" y="2963361"/>
            <a:ext cx="98777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praise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44600" y="3447949"/>
            <a:ext cx="1061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gift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作名词，意为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天赋，才能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，指在某一方面或领域天生具有的一种才能，是可数名词，其后可接</a:t>
            </a:r>
            <a:r>
              <a:rPr lang="en-US" sz="3000" b="1" dirty="0" smtClean="0">
                <a:solidFill>
                  <a:prstClr val="black"/>
                </a:solidFill>
              </a:rPr>
              <a:t>for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或</a:t>
            </a:r>
            <a:r>
              <a:rPr lang="en-US" sz="3000" b="1" dirty="0" smtClean="0">
                <a:solidFill>
                  <a:prstClr val="black"/>
                </a:solidFill>
              </a:rPr>
              <a:t>of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作定语，也可接动词不定式作定语。常构成短语</a:t>
            </a:r>
            <a:r>
              <a:rPr lang="en-US" sz="3000" b="1" dirty="0" smtClean="0">
                <a:solidFill>
                  <a:prstClr val="black"/>
                </a:solidFill>
              </a:rPr>
              <a:t>____________________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方面有天赋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49565" y="1286892"/>
            <a:ext cx="11460893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gift n. </a:t>
            </a:r>
            <a:r>
              <a:rPr lang="zh-CN" altLang="en-US" sz="3000" b="1" dirty="0" smtClean="0"/>
              <a:t>天赋，才能</a:t>
            </a:r>
          </a:p>
        </p:txBody>
      </p:sp>
      <p:sp>
        <p:nvSpPr>
          <p:cNvPr id="4" name="矩形 3"/>
          <p:cNvSpPr/>
          <p:nvPr/>
        </p:nvSpPr>
        <p:spPr>
          <a:xfrm>
            <a:off x="7461538" y="4952960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have a gift for…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6240" y="1988927"/>
            <a:ext cx="82631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They think I have a real gift for painting.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他们认为我很有绘画的天赋。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43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Microsoft Office PowerPoint</Application>
  <PresentationFormat>宽屏</PresentationFormat>
  <Paragraphs>124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MingLiU_HKSCS</vt:lpstr>
      <vt:lpstr>仿宋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5B8E56D668AC4AFF96B93BF663830C9F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