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2" r:id="rId2"/>
    <p:sldId id="270" r:id="rId3"/>
    <p:sldId id="282" r:id="rId4"/>
    <p:sldId id="261" r:id="rId5"/>
    <p:sldId id="287" r:id="rId6"/>
    <p:sldId id="272" r:id="rId7"/>
    <p:sldId id="273" r:id="rId8"/>
    <p:sldId id="263" r:id="rId9"/>
    <p:sldId id="264" r:id="rId10"/>
    <p:sldId id="275" r:id="rId11"/>
    <p:sldId id="277" r:id="rId12"/>
    <p:sldId id="288" r:id="rId13"/>
    <p:sldId id="293" r:id="rId14"/>
    <p:sldId id="292" r:id="rId15"/>
    <p:sldId id="279" r:id="rId16"/>
    <p:sldId id="290" r:id="rId17"/>
    <p:sldId id="291" r:id="rId18"/>
    <p:sldId id="30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07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FF9900"/>
    <a:srgbClr val="FF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674" y="-90"/>
      </p:cViewPr>
      <p:guideLst>
        <p:guide orient="horz" pos="20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D71D53-271D-49DB-BD1D-B2E9095A878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/>
          <a:p>
            <a:pPr lvl="0" indent="0" algn="r"/>
            <a:fld id="{9A0DB2DC-4C9A-4742-B13C-FB6460FD3503}" type="slidenum">
              <a:rPr lang="en-US" altLang="zh-CN" sz="1200" dirty="0">
                <a:latin typeface="Arial" panose="020B0604020202020204" pitchFamily="34" charset="0"/>
              </a:rPr>
              <a:t>17</a:t>
            </a:fld>
            <a:endParaRPr lang="en-US" altLang="zh-CN" sz="1200" dirty="0">
              <a:latin typeface="Arial" panose="020B0604020202020204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buFont typeface="Arial" panose="020B0604020202020204" pitchFamily="34" charset="0"/>
              <a:buNone/>
              <a:defRPr noProof="1">
                <a:cs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A8CDB2B-502E-45C5-B401-E93C6ADD5F89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‹#›</a:t>
            </a:fld>
            <a:endParaRPr kumimoji="1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/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738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0" y="6437313"/>
            <a:ext cx="9144000" cy="420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&#30452;&#32447;&#21644;&#22278;&#30340;&#20851;&#31995;.exe" TargetMode="Externa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8"/>
          <p:cNvGrpSpPr/>
          <p:nvPr/>
        </p:nvGrpSpPr>
        <p:grpSpPr>
          <a:xfrm>
            <a:off x="313691" y="0"/>
            <a:ext cx="8830309" cy="5978525"/>
            <a:chOff x="538" y="-39"/>
            <a:chExt cx="13905" cy="9413"/>
          </a:xfrm>
        </p:grpSpPr>
        <p:pic>
          <p:nvPicPr>
            <p:cNvPr id="16386" name="图片 5" descr="黑板-空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40" y="865"/>
              <a:ext cx="13550" cy="76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87" name="图片 7" descr="叶子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7795" y="-39"/>
              <a:ext cx="6648" cy="37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88" name="图片 15" descr="桌子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538" y="8038"/>
              <a:ext cx="6237" cy="133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89" name="图片 16" descr="粉笔画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>
            <a:xfrm>
              <a:off x="7191" y="4406"/>
              <a:ext cx="6456" cy="35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0" name="图片 11" descr="书本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371" y="7621"/>
              <a:ext cx="1658" cy="14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4" descr="钟.PN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3653" y="8163"/>
              <a:ext cx="845" cy="8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2" name="图片 10" descr="铅笔筒.PNG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3029" y="7416"/>
              <a:ext cx="1118" cy="121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3" name="图片 13" descr="眼镜.PNG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4855" y="8568"/>
              <a:ext cx="860" cy="39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0" name="组合 9"/>
          <p:cNvGrpSpPr/>
          <p:nvPr/>
        </p:nvGrpSpPr>
        <p:grpSpPr>
          <a:xfrm>
            <a:off x="2023248" y="1590675"/>
            <a:ext cx="5262923" cy="1682750"/>
            <a:chOff x="3055" y="2387"/>
            <a:chExt cx="8292" cy="2650"/>
          </a:xfrm>
        </p:grpSpPr>
        <p:sp>
          <p:nvSpPr>
            <p:cNvPr id="16396" name="文本框 1"/>
            <p:cNvSpPr txBox="1"/>
            <p:nvPr/>
          </p:nvSpPr>
          <p:spPr>
            <a:xfrm>
              <a:off x="3055" y="3720"/>
              <a:ext cx="8292" cy="13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>
                <a:lnSpc>
                  <a:spcPct val="120000"/>
                </a:lnSpc>
              </a:pPr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</a:t>
              </a:r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线与圆的位置关</a:t>
              </a:r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系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7" name="文本框 3"/>
            <p:cNvSpPr txBox="1"/>
            <p:nvPr/>
          </p:nvSpPr>
          <p:spPr>
            <a:xfrm>
              <a:off x="5556" y="2387"/>
              <a:ext cx="3289" cy="12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algn="ctr" eaLnBrk="0" hangingPunct="0">
                <a:lnSpc>
                  <a:spcPct val="150000"/>
                </a:lnSpc>
              </a:pPr>
              <a:r>
                <a:rPr lang="zh-CN" altLang="en-US" sz="3000">
                  <a:solidFill>
                    <a:srgbClr val="ECEEE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rPr>
                <a:t>第二十九章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62373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3"/>
          <p:cNvSpPr txBox="1"/>
          <p:nvPr/>
        </p:nvSpPr>
        <p:spPr>
          <a:xfrm>
            <a:off x="395288" y="1412875"/>
            <a:ext cx="8429625" cy="569913"/>
          </a:xfrm>
          <a:prstGeom prst="rect">
            <a:avLst/>
          </a:prstGeom>
          <a:noFill/>
          <a:ln w="9525">
            <a:noFill/>
          </a:ln>
        </p:spPr>
        <p:txBody>
          <a:bodyPr wrap="none" lIns="83013" tIns="41507" rIns="83013" bIns="41507" anchor="t">
            <a:spAutoFit/>
          </a:bodyPr>
          <a:lstStyle/>
          <a:p>
            <a:pPr lvl="0" indent="0" defTabSz="830580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一判定直线与圆的位置关系的方法有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种：</a:t>
            </a:r>
          </a:p>
        </p:txBody>
      </p:sp>
      <p:sp>
        <p:nvSpPr>
          <p:cNvPr id="37892" name="Text Box 4"/>
          <p:cNvSpPr txBox="1"/>
          <p:nvPr/>
        </p:nvSpPr>
        <p:spPr>
          <a:xfrm>
            <a:off x="179388" y="2276475"/>
            <a:ext cx="7848600" cy="1057275"/>
          </a:xfrm>
          <a:prstGeom prst="rect">
            <a:avLst/>
          </a:prstGeom>
          <a:noFill/>
          <a:ln w="9525">
            <a:noFill/>
          </a:ln>
        </p:spPr>
        <p:txBody>
          <a:bodyPr lIns="83013" tIns="41507" rIns="83013" bIns="41507" anchor="t">
            <a:spAutoFit/>
          </a:bodyPr>
          <a:lstStyle/>
          <a:p>
            <a:pPr lvl="0" indent="0" defTabSz="83058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）根据定义，由</a:t>
            </a:r>
            <a:r>
              <a:rPr lang="en-US" altLang="zh-CN" sz="25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________________</a:t>
            </a:r>
          </a:p>
          <a:p>
            <a:pPr lvl="0" indent="0" defTabSz="830580"/>
            <a:r>
              <a:rPr lang="en-US" altLang="zh-CN" sz="25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的个数来判断；</a:t>
            </a:r>
          </a:p>
        </p:txBody>
      </p:sp>
      <p:sp>
        <p:nvSpPr>
          <p:cNvPr id="37893" name="Text Box 5"/>
          <p:cNvSpPr txBox="1"/>
          <p:nvPr/>
        </p:nvSpPr>
        <p:spPr>
          <a:xfrm>
            <a:off x="250825" y="3500438"/>
            <a:ext cx="8893175" cy="1057275"/>
          </a:xfrm>
          <a:prstGeom prst="rect">
            <a:avLst/>
          </a:prstGeom>
          <a:noFill/>
          <a:ln w="9525">
            <a:noFill/>
          </a:ln>
        </p:spPr>
        <p:txBody>
          <a:bodyPr lIns="83013" tIns="41507" rIns="83013" bIns="41507" anchor="t">
            <a:spAutoFit/>
          </a:bodyPr>
          <a:lstStyle/>
          <a:p>
            <a:pPr lvl="0" indent="0" defTabSz="83058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）由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_________________</a:t>
            </a:r>
            <a:b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的大小关系来判断；</a:t>
            </a:r>
          </a:p>
        </p:txBody>
      </p:sp>
      <p:sp>
        <p:nvSpPr>
          <p:cNvPr id="37894" name="Text Box 6"/>
          <p:cNvSpPr txBox="1"/>
          <p:nvPr/>
        </p:nvSpPr>
        <p:spPr>
          <a:xfrm>
            <a:off x="539750" y="4941888"/>
            <a:ext cx="7207250" cy="569912"/>
          </a:xfrm>
          <a:prstGeom prst="rect">
            <a:avLst/>
          </a:prstGeom>
          <a:noFill/>
          <a:ln w="9525">
            <a:noFill/>
          </a:ln>
        </p:spPr>
        <p:txBody>
          <a:bodyPr wrap="none" lIns="83013" tIns="41507" rIns="83013" bIns="41507" anchor="t">
            <a:spAutoFit/>
          </a:bodyPr>
          <a:lstStyle/>
          <a:p>
            <a:pPr lvl="0" indent="0" defTabSz="83058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在实际应用中，常采用第二种方法判定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7895" name="Text Box 7"/>
          <p:cNvSpPr txBox="1"/>
          <p:nvPr/>
        </p:nvSpPr>
        <p:spPr>
          <a:xfrm>
            <a:off x="7308850" y="1341438"/>
            <a:ext cx="622300" cy="631825"/>
          </a:xfrm>
          <a:prstGeom prst="rect">
            <a:avLst/>
          </a:prstGeom>
          <a:noFill/>
          <a:ln w="9525">
            <a:noFill/>
          </a:ln>
        </p:spPr>
        <p:txBody>
          <a:bodyPr wrap="none" lIns="83013" tIns="41507" rIns="83013" bIns="41507" anchor="t">
            <a:spAutoFit/>
          </a:bodyPr>
          <a:lstStyle/>
          <a:p>
            <a:pPr lvl="0" indent="0" algn="ctr" defTabSz="830580"/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</a:t>
            </a:r>
          </a:p>
        </p:txBody>
      </p:sp>
      <p:sp>
        <p:nvSpPr>
          <p:cNvPr id="37896" name="Text Box 8"/>
          <p:cNvSpPr txBox="1"/>
          <p:nvPr/>
        </p:nvSpPr>
        <p:spPr>
          <a:xfrm>
            <a:off x="3132138" y="2276475"/>
            <a:ext cx="4194175" cy="523875"/>
          </a:xfrm>
          <a:prstGeom prst="rect">
            <a:avLst/>
          </a:prstGeom>
          <a:noFill/>
          <a:ln w="9525">
            <a:noFill/>
          </a:ln>
        </p:spPr>
        <p:txBody>
          <a:bodyPr lIns="83013" tIns="41507" rIns="83013" bIns="41507" anchor="t">
            <a:spAutoFit/>
          </a:bodyPr>
          <a:lstStyle/>
          <a:p>
            <a:pPr lvl="0" indent="0" algn="ctr" defTabSz="830580"/>
            <a:r>
              <a:rPr lang="zh-CN" altLang="en-US" sz="29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 与圆的公共点</a:t>
            </a:r>
          </a:p>
        </p:txBody>
      </p:sp>
      <p:sp>
        <p:nvSpPr>
          <p:cNvPr id="37897" name="Text Box 9"/>
          <p:cNvSpPr txBox="1"/>
          <p:nvPr/>
        </p:nvSpPr>
        <p:spPr>
          <a:xfrm>
            <a:off x="1514475" y="3416300"/>
            <a:ext cx="5907088" cy="1058863"/>
          </a:xfrm>
          <a:prstGeom prst="rect">
            <a:avLst/>
          </a:prstGeom>
          <a:noFill/>
          <a:ln w="9525">
            <a:noFill/>
          </a:ln>
        </p:spPr>
        <p:txBody>
          <a:bodyPr wrap="square" lIns="83013" tIns="41507" rIns="83013" bIns="41507" anchor="t">
            <a:spAutoFit/>
          </a:bodyPr>
          <a:lstStyle/>
          <a:p>
            <a:pPr lvl="0" indent="0" algn="ctr" defTabSz="830580"/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圆心到直线的距离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与半径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</a:t>
            </a:r>
          </a:p>
          <a:p>
            <a:pPr lvl="0" indent="0" algn="ctr" defTabSz="830580"/>
            <a:endParaRPr lang="en-US" altLang="zh-CN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5608" name="Group 10"/>
          <p:cNvGrpSpPr/>
          <p:nvPr/>
        </p:nvGrpSpPr>
        <p:grpSpPr>
          <a:xfrm>
            <a:off x="0" y="188913"/>
            <a:ext cx="2800350" cy="877887"/>
            <a:chOff x="158" y="119"/>
            <a:chExt cx="1764" cy="553"/>
          </a:xfrm>
        </p:grpSpPr>
        <p:pic>
          <p:nvPicPr>
            <p:cNvPr id="25609" name="Picture 11" descr="BAN_0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58" y="119"/>
              <a:ext cx="1764" cy="5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10" name="Rectangle 12"/>
            <p:cNvSpPr/>
            <p:nvPr/>
          </p:nvSpPr>
          <p:spPr>
            <a:xfrm>
              <a:off x="612" y="121"/>
              <a:ext cx="983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zh-CN" alt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归纳：</a:t>
              </a:r>
              <a:endPara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  <p:bldP spid="378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7"/>
          <p:cNvGrpSpPr/>
          <p:nvPr/>
        </p:nvGrpSpPr>
        <p:grpSpPr>
          <a:xfrm>
            <a:off x="395288" y="1268413"/>
            <a:ext cx="8229600" cy="2438400"/>
            <a:chOff x="240" y="2112"/>
            <a:chExt cx="5184" cy="1536"/>
          </a:xfrm>
        </p:grpSpPr>
        <p:sp>
          <p:nvSpPr>
            <p:cNvPr id="26627" name="Text Box 8"/>
            <p:cNvSpPr txBox="1"/>
            <p:nvPr/>
          </p:nvSpPr>
          <p:spPr>
            <a:xfrm>
              <a:off x="240" y="3360"/>
              <a:ext cx="44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相交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26628" name="Text Box 9"/>
            <p:cNvSpPr txBox="1"/>
            <p:nvPr/>
          </p:nvSpPr>
          <p:spPr>
            <a:xfrm>
              <a:off x="240" y="2112"/>
              <a:ext cx="5184" cy="12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1.</a:t>
              </a:r>
              <a:r>
                <a:rPr lang="zh-CN" altLang="en-US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已知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</a:t>
              </a:r>
              <a:r>
                <a:rPr lang="zh-CN" altLang="en-US" sz="2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半径为</a:t>
              </a:r>
              <a:r>
                <a:rPr lang="en-US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6cm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圆心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与直线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的距离为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d, 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根据    条件填写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的范围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</a:p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相离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; </a:t>
              </a:r>
            </a:p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2)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若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和⊙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相切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r>
                <a:rPr lang="zh-CN" altLang="en-US" sz="2400" b="1" u="sng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           </a:t>
              </a:r>
              <a:r>
                <a:rPr lang="en-US" altLang="zh-CN" sz="2400" b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;</a:t>
              </a:r>
            </a:p>
          </p:txBody>
        </p:sp>
      </p:grpSp>
      <p:sp>
        <p:nvSpPr>
          <p:cNvPr id="43021" name="Text Box 13"/>
          <p:cNvSpPr txBox="1"/>
          <p:nvPr/>
        </p:nvSpPr>
        <p:spPr>
          <a:xfrm>
            <a:off x="3779838" y="2060575"/>
            <a:ext cx="2016125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&gt;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6cm</a:t>
            </a:r>
          </a:p>
        </p:txBody>
      </p:sp>
      <p:sp>
        <p:nvSpPr>
          <p:cNvPr id="43022" name="Text Box 14"/>
          <p:cNvSpPr txBox="1"/>
          <p:nvPr/>
        </p:nvSpPr>
        <p:spPr>
          <a:xfrm>
            <a:off x="3725863" y="2565400"/>
            <a:ext cx="1981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=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6cm</a:t>
            </a:r>
          </a:p>
        </p:txBody>
      </p:sp>
      <p:sp>
        <p:nvSpPr>
          <p:cNvPr id="43023" name="Text Box 15"/>
          <p:cNvSpPr txBox="1"/>
          <p:nvPr/>
        </p:nvSpPr>
        <p:spPr>
          <a:xfrm>
            <a:off x="4500563" y="3068638"/>
            <a:ext cx="16002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&lt;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6cm</a:t>
            </a:r>
          </a:p>
        </p:txBody>
      </p:sp>
      <p:sp>
        <p:nvSpPr>
          <p:cNvPr id="43025" name="Text Box 17"/>
          <p:cNvSpPr txBox="1"/>
          <p:nvPr/>
        </p:nvSpPr>
        <p:spPr>
          <a:xfrm>
            <a:off x="3421063" y="3068638"/>
            <a:ext cx="12954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0cm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≤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250825" y="4076700"/>
            <a:ext cx="7437438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直线和圆有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个交点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则直线和圆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_________;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直线和圆有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个交点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则直线和圆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_________;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直线和圆有没有交点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则直线和圆</a:t>
            </a:r>
            <a:r>
              <a:rPr kumimoji="1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_________.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5686425" y="3932238"/>
            <a:ext cx="1603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相交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5830888" y="4435475"/>
            <a:ext cx="146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相切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830888" y="4954588"/>
            <a:ext cx="153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相离</a:t>
            </a:r>
          </a:p>
        </p:txBody>
      </p:sp>
      <p:sp>
        <p:nvSpPr>
          <p:cNvPr id="26637" name="WordArt 38"/>
          <p:cNvSpPr>
            <a:spLocks noTextEdit="1"/>
          </p:cNvSpPr>
          <p:nvPr/>
        </p:nvSpPr>
        <p:spPr>
          <a:xfrm>
            <a:off x="179388" y="0"/>
            <a:ext cx="28670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200" b="1">
                <a:ln w="19050" cap="flat" cmpd="sng">
                  <a:solidFill>
                    <a:srgbClr val="99CC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练一练</a:t>
            </a:r>
          </a:p>
        </p:txBody>
      </p:sp>
      <p:pic>
        <p:nvPicPr>
          <p:cNvPr id="26638" name="Picture 42" descr="dj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73913" y="4684713"/>
            <a:ext cx="1955800" cy="1565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1" grpId="0"/>
      <p:bldP spid="43022" grpId="0"/>
      <p:bldP spid="43023" grpId="0"/>
      <p:bldP spid="43025" grpId="0"/>
      <p:bldP spid="4302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26" name="Oval 30"/>
          <p:cNvSpPr/>
          <p:nvPr/>
        </p:nvSpPr>
        <p:spPr>
          <a:xfrm>
            <a:off x="6300788" y="2276475"/>
            <a:ext cx="2376487" cy="227647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925" name="Oval 29"/>
          <p:cNvSpPr/>
          <p:nvPr/>
        </p:nvSpPr>
        <p:spPr>
          <a:xfrm>
            <a:off x="6659563" y="2636838"/>
            <a:ext cx="1727200" cy="165735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924" name="Oval 28"/>
          <p:cNvSpPr/>
          <p:nvPr/>
        </p:nvSpPr>
        <p:spPr>
          <a:xfrm>
            <a:off x="6948488" y="2924175"/>
            <a:ext cx="1152525" cy="10795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250825" y="1052513"/>
            <a:ext cx="8713788" cy="11890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:∠AOB = 30°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OB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上的一点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OM =5 cm .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以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圆心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以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为半径的圆与 直线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有怎样的关系？为什么？                             （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 = 2 cm ;   (2)  r = 4 cm ;  (3)  r = 2.5 cm .</a:t>
            </a:r>
          </a:p>
        </p:txBody>
      </p:sp>
      <p:sp>
        <p:nvSpPr>
          <p:cNvPr id="27653" name="Oval 8"/>
          <p:cNvSpPr/>
          <p:nvPr/>
        </p:nvSpPr>
        <p:spPr>
          <a:xfrm>
            <a:off x="7451725" y="3429000"/>
            <a:ext cx="71438" cy="71438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0958" name="Group 62"/>
          <p:cNvGrpSpPr/>
          <p:nvPr/>
        </p:nvGrpSpPr>
        <p:grpSpPr>
          <a:xfrm>
            <a:off x="6588125" y="2276475"/>
            <a:ext cx="936625" cy="1152525"/>
            <a:chOff x="4150" y="1434"/>
            <a:chExt cx="590" cy="726"/>
          </a:xfrm>
        </p:grpSpPr>
        <p:grpSp>
          <p:nvGrpSpPr>
            <p:cNvPr id="27655" name="Group 23"/>
            <p:cNvGrpSpPr/>
            <p:nvPr/>
          </p:nvGrpSpPr>
          <p:grpSpPr>
            <a:xfrm>
              <a:off x="4286" y="1751"/>
              <a:ext cx="454" cy="409"/>
              <a:chOff x="4286" y="2341"/>
              <a:chExt cx="454" cy="409"/>
            </a:xfrm>
          </p:grpSpPr>
          <p:sp>
            <p:nvSpPr>
              <p:cNvPr id="27656" name="Line 12"/>
              <p:cNvSpPr/>
              <p:nvPr/>
            </p:nvSpPr>
            <p:spPr>
              <a:xfrm flipH="1" flipV="1">
                <a:off x="4422" y="2341"/>
                <a:ext cx="318" cy="409"/>
              </a:xfrm>
              <a:prstGeom prst="line">
                <a:avLst/>
              </a:prstGeom>
              <a:ln w="38100" cap="flat" cmpd="sng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7" name="Line 20"/>
              <p:cNvSpPr/>
              <p:nvPr/>
            </p:nvSpPr>
            <p:spPr>
              <a:xfrm flipH="1">
                <a:off x="4377" y="2432"/>
                <a:ext cx="136" cy="91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58" name="Line 22"/>
              <p:cNvSpPr/>
              <p:nvPr/>
            </p:nvSpPr>
            <p:spPr>
              <a:xfrm>
                <a:off x="4286" y="2432"/>
                <a:ext cx="91" cy="91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59" name="Text Box 24"/>
            <p:cNvSpPr txBox="1"/>
            <p:nvPr/>
          </p:nvSpPr>
          <p:spPr>
            <a:xfrm>
              <a:off x="4150" y="1434"/>
              <a:ext cx="49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27660" name="Group 61"/>
          <p:cNvGrpSpPr/>
          <p:nvPr/>
        </p:nvGrpSpPr>
        <p:grpSpPr>
          <a:xfrm>
            <a:off x="5651500" y="1547813"/>
            <a:ext cx="3421063" cy="2481262"/>
            <a:chOff x="3560" y="975"/>
            <a:chExt cx="2155" cy="1563"/>
          </a:xfrm>
        </p:grpSpPr>
        <p:sp>
          <p:nvSpPr>
            <p:cNvPr id="27661" name="Line 6"/>
            <p:cNvSpPr/>
            <p:nvPr/>
          </p:nvSpPr>
          <p:spPr>
            <a:xfrm flipV="1">
              <a:off x="3742" y="1162"/>
              <a:ext cx="1542" cy="104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Line 7"/>
            <p:cNvSpPr/>
            <p:nvPr/>
          </p:nvSpPr>
          <p:spPr>
            <a:xfrm>
              <a:off x="3742" y="2205"/>
              <a:ext cx="190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Text Box 9"/>
            <p:cNvSpPr txBox="1"/>
            <p:nvPr/>
          </p:nvSpPr>
          <p:spPr>
            <a:xfrm>
              <a:off x="3560" y="1978"/>
              <a:ext cx="27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7664" name="Text Box 10"/>
            <p:cNvSpPr txBox="1"/>
            <p:nvPr/>
          </p:nvSpPr>
          <p:spPr>
            <a:xfrm>
              <a:off x="5466" y="2224"/>
              <a:ext cx="24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7665" name="Text Box 11"/>
            <p:cNvSpPr txBox="1"/>
            <p:nvPr/>
          </p:nvSpPr>
          <p:spPr>
            <a:xfrm>
              <a:off x="5283" y="975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7666" name="Text Box 25"/>
            <p:cNvSpPr txBox="1"/>
            <p:nvPr/>
          </p:nvSpPr>
          <p:spPr>
            <a:xfrm>
              <a:off x="4604" y="2250"/>
              <a:ext cx="45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</p:grpSp>
      <p:sp>
        <p:nvSpPr>
          <p:cNvPr id="80922" name="Text Box 26"/>
          <p:cNvSpPr txBox="1"/>
          <p:nvPr/>
        </p:nvSpPr>
        <p:spPr>
          <a:xfrm>
            <a:off x="6588125" y="3571875"/>
            <a:ext cx="5048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80923" name="Rectangle 27"/>
          <p:cNvSpPr/>
          <p:nvPr/>
        </p:nvSpPr>
        <p:spPr>
          <a:xfrm>
            <a:off x="6300788" y="3140075"/>
            <a:ext cx="6667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30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°</a:t>
            </a:r>
          </a:p>
        </p:txBody>
      </p:sp>
      <p:sp>
        <p:nvSpPr>
          <p:cNvPr id="80927" name="Text Box 31"/>
          <p:cNvSpPr txBox="1"/>
          <p:nvPr/>
        </p:nvSpPr>
        <p:spPr>
          <a:xfrm>
            <a:off x="468313" y="2338388"/>
            <a:ext cx="5616575" cy="9445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作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MC⊥OA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于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，在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Rt △OMC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中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 ∠AOB = 30°</a:t>
            </a:r>
          </a:p>
        </p:txBody>
      </p:sp>
      <p:grpSp>
        <p:nvGrpSpPr>
          <p:cNvPr id="80947" name="Group 51"/>
          <p:cNvGrpSpPr/>
          <p:nvPr/>
        </p:nvGrpSpPr>
        <p:grpSpPr>
          <a:xfrm>
            <a:off x="611188" y="3284538"/>
            <a:ext cx="4105275" cy="858837"/>
            <a:chOff x="748" y="2251"/>
            <a:chExt cx="2586" cy="541"/>
          </a:xfrm>
        </p:grpSpPr>
        <p:sp>
          <p:nvSpPr>
            <p:cNvPr id="27671" name="Text Box 32"/>
            <p:cNvSpPr txBox="1"/>
            <p:nvPr/>
          </p:nvSpPr>
          <p:spPr>
            <a:xfrm>
              <a:off x="748" y="2387"/>
              <a:ext cx="2586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MC=     OM=   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×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5=2.5</a:t>
              </a:r>
            </a:p>
          </p:txBody>
        </p:sp>
        <p:grpSp>
          <p:nvGrpSpPr>
            <p:cNvPr id="27672" name="Group 42"/>
            <p:cNvGrpSpPr/>
            <p:nvPr/>
          </p:nvGrpSpPr>
          <p:grpSpPr>
            <a:xfrm>
              <a:off x="1338" y="2251"/>
              <a:ext cx="231" cy="541"/>
              <a:chOff x="2109" y="2886"/>
              <a:chExt cx="231" cy="541"/>
            </a:xfrm>
          </p:grpSpPr>
          <p:sp>
            <p:nvSpPr>
              <p:cNvPr id="27673" name="Line 38"/>
              <p:cNvSpPr/>
              <p:nvPr/>
            </p:nvSpPr>
            <p:spPr>
              <a:xfrm>
                <a:off x="2109" y="3158"/>
                <a:ext cx="231" cy="0"/>
              </a:xfrm>
              <a:prstGeom prst="line">
                <a:avLst/>
              </a:prstGeom>
              <a:ln w="30163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4" name="Rectangle 39"/>
              <p:cNvSpPr/>
              <p:nvPr/>
            </p:nvSpPr>
            <p:spPr>
              <a:xfrm>
                <a:off x="2154" y="2886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7675" name="Rectangle 40"/>
              <p:cNvSpPr/>
              <p:nvPr/>
            </p:nvSpPr>
            <p:spPr>
              <a:xfrm>
                <a:off x="2154" y="3158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  <p:grpSp>
          <p:nvGrpSpPr>
            <p:cNvPr id="27676" name="Group 47"/>
            <p:cNvGrpSpPr/>
            <p:nvPr/>
          </p:nvGrpSpPr>
          <p:grpSpPr>
            <a:xfrm>
              <a:off x="2109" y="2251"/>
              <a:ext cx="231" cy="541"/>
              <a:chOff x="2109" y="2886"/>
              <a:chExt cx="231" cy="541"/>
            </a:xfrm>
          </p:grpSpPr>
          <p:sp>
            <p:nvSpPr>
              <p:cNvPr id="27677" name="Line 48"/>
              <p:cNvSpPr/>
              <p:nvPr/>
            </p:nvSpPr>
            <p:spPr>
              <a:xfrm>
                <a:off x="2109" y="3158"/>
                <a:ext cx="231" cy="0"/>
              </a:xfrm>
              <a:prstGeom prst="line">
                <a:avLst/>
              </a:prstGeom>
              <a:ln w="30163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78" name="Rectangle 49"/>
              <p:cNvSpPr/>
              <p:nvPr/>
            </p:nvSpPr>
            <p:spPr>
              <a:xfrm>
                <a:off x="2154" y="2886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27679" name="Rectangle 50"/>
              <p:cNvSpPr/>
              <p:nvPr/>
            </p:nvSpPr>
            <p:spPr>
              <a:xfrm>
                <a:off x="2154" y="3158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</a:p>
            </p:txBody>
          </p:sp>
        </p:grpSp>
      </p:grpSp>
      <p:sp>
        <p:nvSpPr>
          <p:cNvPr id="80948" name="Text Box 52"/>
          <p:cNvSpPr txBox="1"/>
          <p:nvPr/>
        </p:nvSpPr>
        <p:spPr>
          <a:xfrm>
            <a:off x="539750" y="4221163"/>
            <a:ext cx="62642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即圆心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到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的距离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= 2.5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cm.</a:t>
            </a:r>
          </a:p>
        </p:txBody>
      </p:sp>
      <p:sp>
        <p:nvSpPr>
          <p:cNvPr id="80949" name="Text Box 53"/>
          <p:cNvSpPr txBox="1"/>
          <p:nvPr/>
        </p:nvSpPr>
        <p:spPr>
          <a:xfrm>
            <a:off x="3995738" y="4868863"/>
            <a:ext cx="5638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因此⊙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 直线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相离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0950" name="Text Box 54"/>
          <p:cNvSpPr txBox="1"/>
          <p:nvPr/>
        </p:nvSpPr>
        <p:spPr>
          <a:xfrm>
            <a:off x="250825" y="6019800"/>
            <a:ext cx="352901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 = 2.5cm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</p:txBody>
      </p:sp>
      <p:sp>
        <p:nvSpPr>
          <p:cNvPr id="80951" name="Text Box 55"/>
          <p:cNvSpPr txBox="1"/>
          <p:nvPr/>
        </p:nvSpPr>
        <p:spPr>
          <a:xfrm>
            <a:off x="4021138" y="6019800"/>
            <a:ext cx="5638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因此⊙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和直线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 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相切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0954" name="Rectangle 58"/>
          <p:cNvSpPr/>
          <p:nvPr/>
        </p:nvSpPr>
        <p:spPr>
          <a:xfrm>
            <a:off x="250825" y="4868863"/>
            <a:ext cx="352901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 = 2 cm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</p:txBody>
      </p:sp>
      <p:sp>
        <p:nvSpPr>
          <p:cNvPr id="80955" name="Text Box 59"/>
          <p:cNvSpPr txBox="1"/>
          <p:nvPr/>
        </p:nvSpPr>
        <p:spPr>
          <a:xfrm>
            <a:off x="250825" y="5445125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 = 4 cm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</a:p>
        </p:txBody>
      </p:sp>
      <p:sp>
        <p:nvSpPr>
          <p:cNvPr id="80956" name="Text Box 60"/>
          <p:cNvSpPr txBox="1"/>
          <p:nvPr/>
        </p:nvSpPr>
        <p:spPr>
          <a:xfrm>
            <a:off x="3995738" y="5445125"/>
            <a:ext cx="61436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因此⊙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和直线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 A 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4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80959" name="Text Box 63"/>
          <p:cNvSpPr txBox="1"/>
          <p:nvPr/>
        </p:nvSpPr>
        <p:spPr>
          <a:xfrm>
            <a:off x="7308850" y="2852738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2.5</a:t>
            </a:r>
          </a:p>
        </p:txBody>
      </p:sp>
      <p:sp>
        <p:nvSpPr>
          <p:cNvPr id="80961" name="Rectangle 65"/>
          <p:cNvSpPr/>
          <p:nvPr/>
        </p:nvSpPr>
        <p:spPr>
          <a:xfrm>
            <a:off x="2771775" y="4868863"/>
            <a:ext cx="18002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&gt; r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</p:txBody>
      </p:sp>
      <p:sp>
        <p:nvSpPr>
          <p:cNvPr id="80963" name="Rectangle 67"/>
          <p:cNvSpPr/>
          <p:nvPr/>
        </p:nvSpPr>
        <p:spPr>
          <a:xfrm>
            <a:off x="2771775" y="5445125"/>
            <a:ext cx="19446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&lt; r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</p:txBody>
      </p:sp>
      <p:sp>
        <p:nvSpPr>
          <p:cNvPr id="80965" name="Rectangle 69"/>
          <p:cNvSpPr/>
          <p:nvPr/>
        </p:nvSpPr>
        <p:spPr>
          <a:xfrm>
            <a:off x="2771775" y="6092825"/>
            <a:ext cx="18002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有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= r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27691" name="Text Box 75"/>
          <p:cNvSpPr txBox="1"/>
          <p:nvPr/>
        </p:nvSpPr>
        <p:spPr>
          <a:xfrm>
            <a:off x="539750" y="260350"/>
            <a:ext cx="2124075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3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6" grpId="0" animBg="1"/>
      <p:bldP spid="80925" grpId="0" animBg="1"/>
      <p:bldP spid="80924" grpId="0" animBg="1"/>
      <p:bldP spid="80922" grpId="0"/>
      <p:bldP spid="80923" grpId="0"/>
      <p:bldP spid="80927" grpId="0"/>
      <p:bldP spid="80948" grpId="0"/>
      <p:bldP spid="80949" grpId="0"/>
      <p:bldP spid="80950" grpId="0"/>
      <p:bldP spid="80951" grpId="0"/>
      <p:bldP spid="80954" grpId="0"/>
      <p:bldP spid="80955" grpId="0"/>
      <p:bldP spid="80956" grpId="0"/>
      <p:bldP spid="80959" grpId="0"/>
      <p:bldP spid="80961" grpId="0"/>
      <p:bldP spid="80963" grpId="0"/>
      <p:bldP spid="809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/>
          <p:nvPr/>
        </p:nvSpPr>
        <p:spPr>
          <a:xfrm>
            <a:off x="250825" y="1052513"/>
            <a:ext cx="8713788" cy="17986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:M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上的一点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OM =5 cm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以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圆心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半径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r=2.5cm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作⊙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M.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试问过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的射线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OB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所夹的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锐角α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取什么值时射线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与 ⊙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M.                                    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相离</a:t>
            </a:r>
            <a:r>
              <a:rPr lang="zh-CN" altLang="en-US" sz="2800" b="1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相切</a:t>
            </a:r>
            <a:r>
              <a:rPr lang="zh-CN" altLang="en-US" sz="2800" b="1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相交</a:t>
            </a:r>
            <a:r>
              <a:rPr lang="zh-CN" altLang="en-US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5715" name="Oval 3"/>
          <p:cNvSpPr/>
          <p:nvPr/>
        </p:nvSpPr>
        <p:spPr>
          <a:xfrm>
            <a:off x="6443663" y="3070225"/>
            <a:ext cx="1727200" cy="165735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Oval 4"/>
          <p:cNvSpPr/>
          <p:nvPr/>
        </p:nvSpPr>
        <p:spPr>
          <a:xfrm>
            <a:off x="7235825" y="3862388"/>
            <a:ext cx="71438" cy="71437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5717" name="Group 5"/>
          <p:cNvGrpSpPr/>
          <p:nvPr/>
        </p:nvGrpSpPr>
        <p:grpSpPr>
          <a:xfrm>
            <a:off x="6302375" y="2708275"/>
            <a:ext cx="936625" cy="1152525"/>
            <a:chOff x="4150" y="1434"/>
            <a:chExt cx="590" cy="726"/>
          </a:xfrm>
        </p:grpSpPr>
        <p:grpSp>
          <p:nvGrpSpPr>
            <p:cNvPr id="28677" name="Group 6"/>
            <p:cNvGrpSpPr/>
            <p:nvPr/>
          </p:nvGrpSpPr>
          <p:grpSpPr>
            <a:xfrm>
              <a:off x="4286" y="1751"/>
              <a:ext cx="454" cy="409"/>
              <a:chOff x="4286" y="2341"/>
              <a:chExt cx="454" cy="409"/>
            </a:xfrm>
          </p:grpSpPr>
          <p:sp>
            <p:nvSpPr>
              <p:cNvPr id="28678" name="Line 7"/>
              <p:cNvSpPr/>
              <p:nvPr/>
            </p:nvSpPr>
            <p:spPr>
              <a:xfrm flipH="1" flipV="1">
                <a:off x="4422" y="2341"/>
                <a:ext cx="318" cy="409"/>
              </a:xfrm>
              <a:prstGeom prst="line">
                <a:avLst/>
              </a:prstGeom>
              <a:ln w="38100" cap="flat" cmpd="sng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79" name="Line 8"/>
              <p:cNvSpPr/>
              <p:nvPr/>
            </p:nvSpPr>
            <p:spPr>
              <a:xfrm flipH="1">
                <a:off x="4377" y="2432"/>
                <a:ext cx="136" cy="91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0" name="Line 9"/>
              <p:cNvSpPr/>
              <p:nvPr/>
            </p:nvSpPr>
            <p:spPr>
              <a:xfrm>
                <a:off x="4286" y="2432"/>
                <a:ext cx="91" cy="91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8681" name="Text Box 10"/>
            <p:cNvSpPr txBox="1"/>
            <p:nvPr/>
          </p:nvSpPr>
          <p:spPr>
            <a:xfrm>
              <a:off x="4150" y="1434"/>
              <a:ext cx="49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grpSp>
        <p:nvGrpSpPr>
          <p:cNvPr id="28682" name="Group 11"/>
          <p:cNvGrpSpPr/>
          <p:nvPr/>
        </p:nvGrpSpPr>
        <p:grpSpPr>
          <a:xfrm>
            <a:off x="5435600" y="1846263"/>
            <a:ext cx="3400425" cy="2760662"/>
            <a:chOff x="3560" y="890"/>
            <a:chExt cx="2142" cy="1739"/>
          </a:xfrm>
        </p:grpSpPr>
        <p:sp>
          <p:nvSpPr>
            <p:cNvPr id="28683" name="Line 12"/>
            <p:cNvSpPr/>
            <p:nvPr/>
          </p:nvSpPr>
          <p:spPr>
            <a:xfrm flipV="1">
              <a:off x="3742" y="1162"/>
              <a:ext cx="1542" cy="104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4" name="Line 13"/>
            <p:cNvSpPr/>
            <p:nvPr/>
          </p:nvSpPr>
          <p:spPr>
            <a:xfrm>
              <a:off x="3742" y="2205"/>
              <a:ext cx="190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5" name="Text Box 14"/>
            <p:cNvSpPr txBox="1"/>
            <p:nvPr/>
          </p:nvSpPr>
          <p:spPr>
            <a:xfrm>
              <a:off x="3560" y="1888"/>
              <a:ext cx="27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8686" name="Text Box 15"/>
            <p:cNvSpPr txBox="1"/>
            <p:nvPr/>
          </p:nvSpPr>
          <p:spPr>
            <a:xfrm>
              <a:off x="5453" y="2250"/>
              <a:ext cx="24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8687" name="Text Box 16"/>
            <p:cNvSpPr txBox="1"/>
            <p:nvPr/>
          </p:nvSpPr>
          <p:spPr>
            <a:xfrm>
              <a:off x="4967" y="890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8688" name="Text Box 17"/>
            <p:cNvSpPr txBox="1"/>
            <p:nvPr/>
          </p:nvSpPr>
          <p:spPr>
            <a:xfrm>
              <a:off x="4604" y="2341"/>
              <a:ext cx="45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Arial" panose="020B0604020202020204" pitchFamily="34" charset="0"/>
                  <a:ea typeface="宋体" panose="02010600030101010101" pitchFamily="2" charset="-122"/>
                </a:rPr>
                <a:t>M</a:t>
              </a:r>
            </a:p>
          </p:txBody>
        </p:sp>
      </p:grpSp>
      <p:sp>
        <p:nvSpPr>
          <p:cNvPr id="115730" name="Text Box 18"/>
          <p:cNvSpPr txBox="1"/>
          <p:nvPr/>
        </p:nvSpPr>
        <p:spPr>
          <a:xfrm>
            <a:off x="6373813" y="3933825"/>
            <a:ext cx="5048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28690" name="Rectangle 19"/>
          <p:cNvSpPr/>
          <p:nvPr/>
        </p:nvSpPr>
        <p:spPr>
          <a:xfrm>
            <a:off x="6084888" y="3573463"/>
            <a:ext cx="303212" cy="3651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α</a:t>
            </a:r>
          </a:p>
        </p:txBody>
      </p:sp>
      <p:sp>
        <p:nvSpPr>
          <p:cNvPr id="115732" name="Text Box 20"/>
          <p:cNvSpPr txBox="1"/>
          <p:nvPr/>
        </p:nvSpPr>
        <p:spPr>
          <a:xfrm>
            <a:off x="7092950" y="3284538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2.5</a:t>
            </a:r>
          </a:p>
        </p:txBody>
      </p:sp>
      <p:sp>
        <p:nvSpPr>
          <p:cNvPr id="28692" name="Line 21"/>
          <p:cNvSpPr/>
          <p:nvPr/>
        </p:nvSpPr>
        <p:spPr>
          <a:xfrm>
            <a:off x="5942013" y="3789363"/>
            <a:ext cx="142875" cy="144462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3" name="Text Box 25"/>
          <p:cNvSpPr txBox="1"/>
          <p:nvPr/>
        </p:nvSpPr>
        <p:spPr>
          <a:xfrm>
            <a:off x="642938" y="219075"/>
            <a:ext cx="1741487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变式题</a:t>
            </a:r>
          </a:p>
        </p:txBody>
      </p:sp>
      <p:sp>
        <p:nvSpPr>
          <p:cNvPr id="115738" name="Text Box 26"/>
          <p:cNvSpPr txBox="1"/>
          <p:nvPr/>
        </p:nvSpPr>
        <p:spPr>
          <a:xfrm>
            <a:off x="250825" y="3067050"/>
            <a:ext cx="56165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过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作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MC⊥OA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于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15739" name="Text Box 27"/>
          <p:cNvSpPr txBox="1"/>
          <p:nvPr/>
        </p:nvSpPr>
        <p:spPr>
          <a:xfrm>
            <a:off x="73025" y="4087813"/>
            <a:ext cx="601186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）当∠α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= 30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,d=CM=2.5=r</a:t>
            </a:r>
          </a:p>
        </p:txBody>
      </p:sp>
      <p:sp>
        <p:nvSpPr>
          <p:cNvPr id="115740" name="Text Box 28"/>
          <p:cNvSpPr txBox="1"/>
          <p:nvPr/>
        </p:nvSpPr>
        <p:spPr>
          <a:xfrm>
            <a:off x="828675" y="3570288"/>
            <a:ext cx="511333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此时射线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 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相切</a:t>
            </a:r>
            <a:r>
              <a:rPr lang="zh-CN" alt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5741" name="Rectangle 29"/>
          <p:cNvSpPr/>
          <p:nvPr/>
        </p:nvSpPr>
        <p:spPr>
          <a:xfrm>
            <a:off x="1588" y="4498975"/>
            <a:ext cx="4743450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）当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30°</a:t>
            </a: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&lt;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α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</a:p>
        </p:txBody>
      </p:sp>
      <p:sp>
        <p:nvSpPr>
          <p:cNvPr id="115742" name="Rectangle 30"/>
          <p:cNvSpPr/>
          <p:nvPr/>
        </p:nvSpPr>
        <p:spPr>
          <a:xfrm>
            <a:off x="900113" y="5083175"/>
            <a:ext cx="381635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射线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相离</a:t>
            </a:r>
          </a:p>
        </p:txBody>
      </p:sp>
      <p:sp>
        <p:nvSpPr>
          <p:cNvPr id="115743" name="Rectangle 31"/>
          <p:cNvSpPr/>
          <p:nvPr/>
        </p:nvSpPr>
        <p:spPr>
          <a:xfrm>
            <a:off x="144463" y="5586413"/>
            <a:ext cx="3486150" cy="5207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）当∠α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&lt;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30°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</a:p>
        </p:txBody>
      </p:sp>
      <p:sp>
        <p:nvSpPr>
          <p:cNvPr id="115744" name="Rectangle 32"/>
          <p:cNvSpPr/>
          <p:nvPr/>
        </p:nvSpPr>
        <p:spPr>
          <a:xfrm>
            <a:off x="3905250" y="5600700"/>
            <a:ext cx="45370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射线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OA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相交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15745" name="Text Box 33"/>
          <p:cNvSpPr txBox="1"/>
          <p:nvPr/>
        </p:nvSpPr>
        <p:spPr>
          <a:xfrm>
            <a:off x="2954338" y="4500563"/>
            <a:ext cx="237648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&lt;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90°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nimBg="1"/>
      <p:bldP spid="115730" grpId="0"/>
      <p:bldP spid="115732" grpId="0"/>
      <p:bldP spid="115738" grpId="0"/>
      <p:bldP spid="115739" grpId="0"/>
      <p:bldP spid="115740" grpId="0"/>
      <p:bldP spid="115741" grpId="0"/>
      <p:bldP spid="115742" grpId="0"/>
      <p:bldP spid="115743" grpId="0"/>
      <p:bldP spid="115744" grpId="0"/>
      <p:bldP spid="1157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val 2"/>
          <p:cNvSpPr/>
          <p:nvPr/>
        </p:nvSpPr>
        <p:spPr>
          <a:xfrm>
            <a:off x="4859338" y="3862388"/>
            <a:ext cx="2159000" cy="20161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4691" name="Oval 3"/>
          <p:cNvSpPr/>
          <p:nvPr/>
        </p:nvSpPr>
        <p:spPr>
          <a:xfrm>
            <a:off x="5435600" y="4367213"/>
            <a:ext cx="1008063" cy="1008062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Text Box 4"/>
          <p:cNvSpPr txBox="1"/>
          <p:nvPr/>
        </p:nvSpPr>
        <p:spPr>
          <a:xfrm>
            <a:off x="179388" y="1557338"/>
            <a:ext cx="8080375" cy="1371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     1.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如图，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AB=8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是大圆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⊙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的弦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大圆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半径为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=5,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则以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为圆心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半径为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的小圆与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的位置关系是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 )</a:t>
            </a:r>
          </a:p>
        </p:txBody>
      </p:sp>
      <p:sp>
        <p:nvSpPr>
          <p:cNvPr id="29700" name="Rectangle 7"/>
          <p:cNvSpPr/>
          <p:nvPr/>
        </p:nvSpPr>
        <p:spPr>
          <a:xfrm>
            <a:off x="900113" y="3284538"/>
            <a:ext cx="7056437" cy="17986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A.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相离</a:t>
            </a:r>
            <a:r>
              <a:rPr lang="zh-CN" altLang="en-US" sz="2800" b="1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</a:p>
          <a:p>
            <a:pPr lvl="0" indent="0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B.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相切</a:t>
            </a:r>
            <a:r>
              <a:rPr lang="zh-CN" altLang="en-US" sz="2800" b="1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lvl="0" indent="0"/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相交    </a:t>
            </a:r>
          </a:p>
          <a:p>
            <a:pPr lvl="0" indent="0"/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都有可能</a:t>
            </a:r>
          </a:p>
        </p:txBody>
      </p:sp>
      <p:sp>
        <p:nvSpPr>
          <p:cNvPr id="29701" name="Oval 8"/>
          <p:cNvSpPr/>
          <p:nvPr/>
        </p:nvSpPr>
        <p:spPr>
          <a:xfrm>
            <a:off x="5940425" y="4799013"/>
            <a:ext cx="71438" cy="71437"/>
          </a:xfrm>
          <a:prstGeom prst="ellipse">
            <a:avLst/>
          </a:prstGeom>
          <a:solidFill>
            <a:srgbClr val="0000CC"/>
          </a:solidFill>
          <a:ln w="952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endParaRPr lang="zh-CN" altLang="zh-CN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2" name="Text Box 9"/>
          <p:cNvSpPr txBox="1"/>
          <p:nvPr/>
        </p:nvSpPr>
        <p:spPr>
          <a:xfrm>
            <a:off x="5651500" y="4438650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9703" name="Line 10"/>
          <p:cNvSpPr/>
          <p:nvPr/>
        </p:nvSpPr>
        <p:spPr>
          <a:xfrm>
            <a:off x="5003800" y="5375275"/>
            <a:ext cx="18732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11"/>
          <p:cNvSpPr/>
          <p:nvPr/>
        </p:nvSpPr>
        <p:spPr>
          <a:xfrm>
            <a:off x="5940425" y="4799013"/>
            <a:ext cx="936625" cy="5762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5" name="Text Box 12"/>
          <p:cNvSpPr txBox="1"/>
          <p:nvPr/>
        </p:nvSpPr>
        <p:spPr>
          <a:xfrm>
            <a:off x="4511675" y="5159375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9706" name="Text Box 13"/>
          <p:cNvSpPr txBox="1"/>
          <p:nvPr/>
        </p:nvSpPr>
        <p:spPr>
          <a:xfrm>
            <a:off x="6877050" y="5211763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14702" name="Text Box 14"/>
          <p:cNvSpPr txBox="1"/>
          <p:nvPr/>
        </p:nvSpPr>
        <p:spPr>
          <a:xfrm>
            <a:off x="6372225" y="4654550"/>
            <a:ext cx="50482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grpSp>
        <p:nvGrpSpPr>
          <p:cNvPr id="114703" name="Group 15"/>
          <p:cNvGrpSpPr/>
          <p:nvPr/>
        </p:nvGrpSpPr>
        <p:grpSpPr>
          <a:xfrm>
            <a:off x="5759450" y="4799013"/>
            <a:ext cx="647700" cy="1033462"/>
            <a:chOff x="3628" y="3385"/>
            <a:chExt cx="408" cy="651"/>
          </a:xfrm>
        </p:grpSpPr>
        <p:sp>
          <p:nvSpPr>
            <p:cNvPr id="29709" name="Line 16"/>
            <p:cNvSpPr/>
            <p:nvPr/>
          </p:nvSpPr>
          <p:spPr>
            <a:xfrm>
              <a:off x="3742" y="3385"/>
              <a:ext cx="0" cy="363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Text Box 17"/>
            <p:cNvSpPr txBox="1"/>
            <p:nvPr/>
          </p:nvSpPr>
          <p:spPr>
            <a:xfrm>
              <a:off x="3628" y="3748"/>
              <a:ext cx="4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grpSp>
          <p:nvGrpSpPr>
            <p:cNvPr id="29711" name="Group 18"/>
            <p:cNvGrpSpPr/>
            <p:nvPr/>
          </p:nvGrpSpPr>
          <p:grpSpPr>
            <a:xfrm>
              <a:off x="3742" y="3612"/>
              <a:ext cx="90" cy="136"/>
              <a:chOff x="2200" y="3430"/>
              <a:chExt cx="90" cy="136"/>
            </a:xfrm>
          </p:grpSpPr>
          <p:sp>
            <p:nvSpPr>
              <p:cNvPr id="29712" name="Line 19"/>
              <p:cNvSpPr/>
              <p:nvPr/>
            </p:nvSpPr>
            <p:spPr>
              <a:xfrm>
                <a:off x="2200" y="3430"/>
                <a:ext cx="90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3" name="Line 20"/>
              <p:cNvSpPr/>
              <p:nvPr/>
            </p:nvSpPr>
            <p:spPr>
              <a:xfrm>
                <a:off x="2290" y="3430"/>
                <a:ext cx="0" cy="136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4709" name="Text Box 21"/>
          <p:cNvSpPr txBox="1"/>
          <p:nvPr/>
        </p:nvSpPr>
        <p:spPr>
          <a:xfrm>
            <a:off x="6300788" y="5302250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14710" name="Text Box 22"/>
          <p:cNvSpPr txBox="1"/>
          <p:nvPr/>
        </p:nvSpPr>
        <p:spPr>
          <a:xfrm>
            <a:off x="5580063" y="4941888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14711" name="Text Box 23"/>
          <p:cNvSpPr txBox="1"/>
          <p:nvPr/>
        </p:nvSpPr>
        <p:spPr>
          <a:xfrm>
            <a:off x="650875" y="2349500"/>
            <a:ext cx="715963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14712" name="Text Box 24"/>
          <p:cNvSpPr txBox="1"/>
          <p:nvPr/>
        </p:nvSpPr>
        <p:spPr>
          <a:xfrm>
            <a:off x="5724525" y="5826125"/>
            <a:ext cx="11525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grpSp>
        <p:nvGrpSpPr>
          <p:cNvPr id="29718" name="Group 9"/>
          <p:cNvGrpSpPr/>
          <p:nvPr/>
        </p:nvGrpSpPr>
        <p:grpSpPr>
          <a:xfrm>
            <a:off x="323850" y="188913"/>
            <a:ext cx="3200400" cy="935037"/>
            <a:chOff x="384" y="1344"/>
            <a:chExt cx="2208" cy="1052"/>
          </a:xfrm>
        </p:grpSpPr>
        <p:sp>
          <p:nvSpPr>
            <p:cNvPr id="29719" name="Freeform 10"/>
            <p:cNvSpPr/>
            <p:nvPr/>
          </p:nvSpPr>
          <p:spPr>
            <a:xfrm>
              <a:off x="384" y="1872"/>
              <a:ext cx="2208" cy="384"/>
            </a:xfrm>
            <a:custGeom>
              <a:avLst/>
              <a:gdLst/>
              <a:ahLst/>
              <a:cxnLst>
                <a:cxn ang="0">
                  <a:pos x="432" y="384"/>
                </a:cxn>
                <a:cxn ang="0">
                  <a:pos x="2208" y="384"/>
                </a:cxn>
                <a:cxn ang="0">
                  <a:pos x="1776" y="0"/>
                </a:cxn>
                <a:cxn ang="0">
                  <a:pos x="0" y="0"/>
                </a:cxn>
                <a:cxn ang="0">
                  <a:pos x="432" y="384"/>
                </a:cxn>
              </a:cxnLst>
              <a:rect l="0" t="0" r="0" b="0"/>
              <a:pathLst>
                <a:path w="2208" h="384">
                  <a:moveTo>
                    <a:pt x="432" y="384"/>
                  </a:moveTo>
                  <a:lnTo>
                    <a:pt x="2208" y="384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432" y="384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  <a:tileRect/>
            </a:gradFill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>
              <a:prstShdw prst="shdw15" dir="16200000">
                <a:schemeClr val="bg2"/>
              </a:prstShdw>
            </a:effec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20" name="Group 11"/>
            <p:cNvGrpSpPr/>
            <p:nvPr/>
          </p:nvGrpSpPr>
          <p:grpSpPr>
            <a:xfrm>
              <a:off x="384" y="1344"/>
              <a:ext cx="2112" cy="1052"/>
              <a:chOff x="480" y="1344"/>
              <a:chExt cx="2112" cy="1052"/>
            </a:xfrm>
          </p:grpSpPr>
          <p:sp>
            <p:nvSpPr>
              <p:cNvPr id="29721" name="Freeform 12"/>
              <p:cNvSpPr/>
              <p:nvPr/>
            </p:nvSpPr>
            <p:spPr>
              <a:xfrm rot="158589">
                <a:off x="576" y="1441"/>
                <a:ext cx="576" cy="720"/>
              </a:xfrm>
              <a:custGeom>
                <a:avLst/>
                <a:gdLst/>
                <a:ahLst/>
                <a:cxnLst>
                  <a:cxn ang="0">
                    <a:pos x="48" y="678"/>
                  </a:cxn>
                  <a:cxn ang="0">
                    <a:pos x="192" y="720"/>
                  </a:cxn>
                  <a:cxn ang="0">
                    <a:pos x="576" y="85"/>
                  </a:cxn>
                  <a:cxn ang="0">
                    <a:pos x="384" y="0"/>
                  </a:cxn>
                  <a:cxn ang="0">
                    <a:pos x="0" y="635"/>
                  </a:cxn>
                </a:cxnLst>
                <a:rect l="0" t="0" r="0" b="0"/>
                <a:pathLst>
                  <a:path w="576" h="816">
                    <a:moveTo>
                      <a:pt x="48" y="768"/>
                    </a:moveTo>
                    <a:lnTo>
                      <a:pt x="192" y="816"/>
                    </a:lnTo>
                    <a:lnTo>
                      <a:pt x="576" y="96"/>
                    </a:lnTo>
                    <a:lnTo>
                      <a:pt x="384" y="0"/>
                    </a:lnTo>
                    <a:lnTo>
                      <a:pt x="0" y="720"/>
                    </a:lnTo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100000">
                    <a:schemeClr val="accent2"/>
                  </a:gs>
                </a:gsLst>
                <a:lin ang="18900000" scaled="1"/>
                <a:tileRect/>
              </a:gra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3" name="Freeform 13"/>
              <p:cNvSpPr/>
              <p:nvPr/>
            </p:nvSpPr>
            <p:spPr bwMode="auto">
              <a:xfrm>
                <a:off x="768" y="1489"/>
                <a:ext cx="576" cy="672"/>
              </a:xfrm>
              <a:custGeom>
                <a:avLst/>
                <a:gdLst>
                  <a:gd name="T0" fmla="*/ 0 w 432"/>
                  <a:gd name="T1" fmla="*/ 624 h 624"/>
                  <a:gd name="T2" fmla="*/ 96 w 432"/>
                  <a:gd name="T3" fmla="*/ 624 h 624"/>
                  <a:gd name="T4" fmla="*/ 432 w 432"/>
                  <a:gd name="T5" fmla="*/ 0 h 624"/>
                  <a:gd name="T6" fmla="*/ 288 w 432"/>
                  <a:gd name="T7" fmla="*/ 48 h 624"/>
                  <a:gd name="T8" fmla="*/ 0 w 432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2" h="624">
                    <a:moveTo>
                      <a:pt x="0" y="624"/>
                    </a:moveTo>
                    <a:lnTo>
                      <a:pt x="96" y="624"/>
                    </a:lnTo>
                    <a:lnTo>
                      <a:pt x="432" y="0"/>
                    </a:lnTo>
                    <a:lnTo>
                      <a:pt x="288" y="48"/>
                    </a:lnTo>
                    <a:lnTo>
                      <a:pt x="0" y="6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rgbClr val="CC3300"/>
                  </a:gs>
                  <a:gs pos="100000">
                    <a:schemeClr val="accent2"/>
                  </a:gs>
                </a:gsLst>
                <a:lin ang="2700000" scaled="1"/>
              </a:gradFill>
              <a:ln w="38100" cap="flat" cmpd="sng">
                <a:solidFill>
                  <a:srgbClr val="CC33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6094" name="Freeform 14"/>
              <p:cNvSpPr/>
              <p:nvPr/>
            </p:nvSpPr>
            <p:spPr bwMode="auto">
              <a:xfrm rot="961415">
                <a:off x="576" y="1344"/>
                <a:ext cx="288" cy="768"/>
              </a:xfrm>
              <a:custGeom>
                <a:avLst/>
                <a:gdLst>
                  <a:gd name="T0" fmla="*/ 480 w 480"/>
                  <a:gd name="T1" fmla="*/ 96 h 720"/>
                  <a:gd name="T2" fmla="*/ 192 w 480"/>
                  <a:gd name="T3" fmla="*/ 672 h 720"/>
                  <a:gd name="T4" fmla="*/ 144 w 480"/>
                  <a:gd name="T5" fmla="*/ 720 h 720"/>
                  <a:gd name="T6" fmla="*/ 0 w 480"/>
                  <a:gd name="T7" fmla="*/ 624 h 720"/>
                  <a:gd name="T8" fmla="*/ 144 w 480"/>
                  <a:gd name="T9" fmla="*/ 336 h 720"/>
                  <a:gd name="T10" fmla="*/ 336 w 480"/>
                  <a:gd name="T11" fmla="*/ 0 h 720"/>
                  <a:gd name="T12" fmla="*/ 480 w 480"/>
                  <a:gd name="T13" fmla="*/ 96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0" h="720">
                    <a:moveTo>
                      <a:pt x="480" y="96"/>
                    </a:moveTo>
                    <a:lnTo>
                      <a:pt x="192" y="672"/>
                    </a:lnTo>
                    <a:lnTo>
                      <a:pt x="144" y="720"/>
                    </a:lnTo>
                    <a:lnTo>
                      <a:pt x="0" y="624"/>
                    </a:lnTo>
                    <a:lnTo>
                      <a:pt x="144" y="336"/>
                    </a:lnTo>
                    <a:lnTo>
                      <a:pt x="336" y="0"/>
                    </a:lnTo>
                    <a:lnTo>
                      <a:pt x="480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CC66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rgbClr val="FFCC66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724" name="Freeform 15"/>
              <p:cNvSpPr/>
              <p:nvPr/>
            </p:nvSpPr>
            <p:spPr>
              <a:xfrm>
                <a:off x="864" y="1345"/>
                <a:ext cx="480" cy="192"/>
              </a:xfrm>
              <a:custGeom>
                <a:avLst/>
                <a:gdLst/>
                <a:ahLst/>
                <a:cxnLst>
                  <a:cxn ang="0">
                    <a:pos x="274" y="192"/>
                  </a:cxn>
                  <a:cxn ang="0">
                    <a:pos x="69" y="115"/>
                  </a:cxn>
                  <a:cxn ang="0">
                    <a:pos x="0" y="38"/>
                  </a:cxn>
                  <a:cxn ang="0">
                    <a:pos x="206" y="0"/>
                  </a:cxn>
                  <a:cxn ang="0">
                    <a:pos x="411" y="38"/>
                  </a:cxn>
                  <a:cxn ang="0">
                    <a:pos x="480" y="154"/>
                  </a:cxn>
                  <a:cxn ang="0">
                    <a:pos x="274" y="192"/>
                  </a:cxn>
                </a:cxnLst>
                <a:rect l="0" t="0" r="0" b="0"/>
                <a:pathLst>
                  <a:path w="336" h="240">
                    <a:moveTo>
                      <a:pt x="192" y="240"/>
                    </a:moveTo>
                    <a:lnTo>
                      <a:pt x="48" y="144"/>
                    </a:lnTo>
                    <a:lnTo>
                      <a:pt x="0" y="48"/>
                    </a:lnTo>
                    <a:lnTo>
                      <a:pt x="144" y="0"/>
                    </a:lnTo>
                    <a:lnTo>
                      <a:pt x="288" y="48"/>
                    </a:lnTo>
                    <a:lnTo>
                      <a:pt x="336" y="192"/>
                    </a:lnTo>
                    <a:lnTo>
                      <a:pt x="192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66"/>
                  </a:gs>
                  <a:gs pos="50000">
                    <a:srgbClr val="FF9933"/>
                  </a:gs>
                  <a:gs pos="100000">
                    <a:srgbClr val="FFCC66"/>
                  </a:gs>
                </a:gsLst>
                <a:lin ang="18900000" scaled="1"/>
                <a:tileRect/>
              </a:gradFill>
              <a:ln w="1905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096" name="Freeform 16"/>
              <p:cNvSpPr/>
              <p:nvPr/>
            </p:nvSpPr>
            <p:spPr bwMode="auto">
              <a:xfrm>
                <a:off x="528" y="1921"/>
                <a:ext cx="384" cy="432"/>
              </a:xfrm>
              <a:custGeom>
                <a:avLst/>
                <a:gdLst>
                  <a:gd name="T0" fmla="*/ 192 w 384"/>
                  <a:gd name="T1" fmla="*/ 192 h 384"/>
                  <a:gd name="T2" fmla="*/ 96 w 384"/>
                  <a:gd name="T3" fmla="*/ 144 h 384"/>
                  <a:gd name="T4" fmla="*/ 48 w 384"/>
                  <a:gd name="T5" fmla="*/ 96 h 384"/>
                  <a:gd name="T6" fmla="*/ 0 w 384"/>
                  <a:gd name="T7" fmla="*/ 0 h 384"/>
                  <a:gd name="T8" fmla="*/ 0 w 384"/>
                  <a:gd name="T9" fmla="*/ 384 h 384"/>
                  <a:gd name="T10" fmla="*/ 384 w 384"/>
                  <a:gd name="T11" fmla="*/ 192 h 384"/>
                  <a:gd name="T12" fmla="*/ 192 w 384"/>
                  <a:gd name="T13" fmla="*/ 192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384">
                    <a:moveTo>
                      <a:pt x="192" y="192"/>
                    </a:moveTo>
                    <a:lnTo>
                      <a:pt x="96" y="144"/>
                    </a:lnTo>
                    <a:lnTo>
                      <a:pt x="48" y="96"/>
                    </a:lnTo>
                    <a:lnTo>
                      <a:pt x="0" y="0"/>
                    </a:lnTo>
                    <a:lnTo>
                      <a:pt x="0" y="384"/>
                    </a:lnTo>
                    <a:lnTo>
                      <a:pt x="384" y="192"/>
                    </a:lnTo>
                    <a:lnTo>
                      <a:pt x="192" y="19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50000">
                    <a:srgbClr val="FF9900"/>
                  </a:gs>
                  <a:gs pos="100000">
                    <a:schemeClr val="hlink"/>
                  </a:gs>
                </a:gsLst>
                <a:lin ang="2700000" scaled="1"/>
              </a:gradFill>
              <a:ln w="19050" cap="flat" cmpd="sng">
                <a:solidFill>
                  <a:schemeClr val="accent2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6097" name="Freeform 17"/>
              <p:cNvSpPr/>
              <p:nvPr/>
            </p:nvSpPr>
            <p:spPr bwMode="auto">
              <a:xfrm rot="1629174">
                <a:off x="480" y="2220"/>
                <a:ext cx="147" cy="176"/>
              </a:xfrm>
              <a:custGeom>
                <a:avLst/>
                <a:gdLst>
                  <a:gd name="T0" fmla="*/ 0 w 96"/>
                  <a:gd name="T1" fmla="*/ 0 h 96"/>
                  <a:gd name="T2" fmla="*/ 96 w 96"/>
                  <a:gd name="T3" fmla="*/ 0 h 96"/>
                  <a:gd name="T4" fmla="*/ 48 w 96"/>
                  <a:gd name="T5" fmla="*/ 96 h 96"/>
                  <a:gd name="T6" fmla="*/ 0 w 96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48" y="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727" name="Oval 18"/>
              <p:cNvSpPr/>
              <p:nvPr/>
            </p:nvSpPr>
            <p:spPr>
              <a:xfrm>
                <a:off x="1056" y="1393"/>
                <a:ext cx="144" cy="48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pPr lvl="0" indent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6099" name="Text Box 19"/>
              <p:cNvSpPr txBox="1">
                <a:spLocks noChangeArrowheads="1"/>
              </p:cNvSpPr>
              <p:nvPr/>
            </p:nvSpPr>
            <p:spPr bwMode="auto">
              <a:xfrm>
                <a:off x="1296" y="1392"/>
                <a:ext cx="1296" cy="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黑体" panose="02010609060101010101" pitchFamily="49" charset="-122"/>
                    <a:cs typeface="+mn-cs"/>
                  </a:rPr>
                  <a:t>随堂练习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702" grpId="0"/>
      <p:bldP spid="114709" grpId="0"/>
      <p:bldP spid="114710" grpId="0"/>
      <p:bldP spid="114711" grpId="0"/>
      <p:bldP spid="1147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5"/>
          <p:cNvSpPr txBox="1"/>
          <p:nvPr/>
        </p:nvSpPr>
        <p:spPr>
          <a:xfrm>
            <a:off x="395288" y="1268413"/>
            <a:ext cx="8316912" cy="2225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圆的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直径是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13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cm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如果直线与圆心的距离分别是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(1)  4.5cm ;        (2)  6.5cm ;       (3)  8cm.</a:t>
            </a:r>
          </a:p>
          <a:p>
            <a:pPr lvl="0" indent="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那么直线和圆分别是什么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位置关系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有几个公共点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  <a:p>
            <a:pPr lvl="0" indent="0"/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0" name="Text Box 20"/>
          <p:cNvSpPr txBox="1"/>
          <p:nvPr/>
        </p:nvSpPr>
        <p:spPr>
          <a:xfrm>
            <a:off x="-301625" y="5310188"/>
            <a:ext cx="8172450" cy="1371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1371600" lvl="2" indent="-457200" eaLnBrk="1" hangingPunct="1"/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当 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= 8cm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 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 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 &gt; r,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因此圆与直线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 2" panose="05020102010507070707" pitchFamily="18" charset="2"/>
              </a:rPr>
              <a:t>相离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 2" panose="05020102010507070707" pitchFamily="18" charset="2"/>
              </a:rPr>
              <a:t>,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 2" panose="05020102010507070707" pitchFamily="18" charset="2"/>
              </a:rPr>
              <a:t>没有公共点</a:t>
            </a:r>
            <a:endParaRPr lang="zh-CN" altLang="en-US" sz="2800" b="1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71600" lvl="2" indent="-457200" eaLnBrk="1" hangingPunct="1"/>
            <a:endParaRPr lang="en-US" altLang="zh-CN" sz="2800" b="1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  <a:sym typeface="Wingdings 2" panose="05020102010507070707" pitchFamily="18" charset="2"/>
            </a:endParaRPr>
          </a:p>
        </p:txBody>
      </p:sp>
      <p:sp>
        <p:nvSpPr>
          <p:cNvPr id="46101" name="Text Box 21"/>
          <p:cNvSpPr txBox="1"/>
          <p:nvPr/>
        </p:nvSpPr>
        <p:spPr>
          <a:xfrm>
            <a:off x="604838" y="4365625"/>
            <a:ext cx="8137525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fontAlgn="base" hangingPunct="1"/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（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2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）当 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r = 6.5cm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时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,  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有 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d = r,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因此圆与直线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相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切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,</a:t>
            </a:r>
            <a:endParaRPr lang="en-US" altLang="zh-CN" sz="2800" b="1" strike="noStrike" noProof="1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pPr marL="342900" lvl="0" indent="-342900" eaLnBrk="1" fontAlgn="base" hangingPunct="1"/>
            <a:r>
              <a:rPr lang="zh-CN" altLang="en-US" sz="2800" b="1" strike="noStrike" noProof="1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有一个公共点</a:t>
            </a:r>
            <a:endParaRPr lang="zh-CN" altLang="en-US" sz="2800" b="1" strike="noStrike" noProof="1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  <a:sym typeface="Wingdings 2" panose="05020102010507070707" pitchFamily="18" charset="2"/>
            </a:endParaRPr>
          </a:p>
        </p:txBody>
      </p:sp>
      <p:sp>
        <p:nvSpPr>
          <p:cNvPr id="46102" name="Text Box 22"/>
          <p:cNvSpPr txBox="1"/>
          <p:nvPr/>
        </p:nvSpPr>
        <p:spPr>
          <a:xfrm>
            <a:off x="604838" y="3421063"/>
            <a:ext cx="7897813" cy="9445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fontAlgn="base" hangingPunct="1"/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（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1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）当 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d = 4.5cm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时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,  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有 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d &lt; r, 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因此圆与直线</a:t>
            </a:r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相交</a:t>
            </a:r>
            <a:r>
              <a:rPr lang="en-US" altLang="zh-CN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,</a:t>
            </a:r>
            <a:endParaRPr lang="en-US" altLang="zh-CN" sz="2800" b="1" strike="noStrike" noProof="1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  <a:sym typeface="Wingdings 2" panose="05020102010507070707" pitchFamily="18" charset="2"/>
            </a:endParaRPr>
          </a:p>
          <a:p>
            <a:pPr marL="342900" lvl="0" indent="-342900" eaLnBrk="1" fontAlgn="base" hangingPunct="1"/>
            <a:r>
              <a:rPr lang="zh-CN" altLang="en-US" sz="2800" b="1" strike="noStrike" noProof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Wingdings 2" panose="05020102010507070707" pitchFamily="18" charset="2"/>
              </a:rPr>
              <a:t>有两个公共点</a:t>
            </a:r>
            <a:endParaRPr lang="zh-CN" altLang="en-US" sz="2800" b="1" strike="noStrike" noProof="1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6103" name="Text Box 23"/>
          <p:cNvSpPr txBox="1"/>
          <p:nvPr/>
        </p:nvSpPr>
        <p:spPr>
          <a:xfrm>
            <a:off x="1258888" y="2924175"/>
            <a:ext cx="67691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解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=6.5cm,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设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直线与圆心的距离为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0" grpId="0"/>
      <p:bldP spid="46101" grpId="0"/>
      <p:bldP spid="46102" grpId="0"/>
      <p:bldP spid="461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/>
          <p:nvPr/>
        </p:nvSpPr>
        <p:spPr>
          <a:xfrm>
            <a:off x="468313" y="1023938"/>
            <a:ext cx="8523287" cy="1371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zh-CN" sz="2800" b="1" dirty="0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设⊙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的圆心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到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直线的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距离为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半径为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r,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</a:p>
          <a:p>
            <a:pPr lvl="0" indent="0"/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方程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(m+9)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baseline="30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(m+6)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+1=0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两根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且直线与⊙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相切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求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的值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468313" y="204788"/>
            <a:ext cx="3960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华文行楷" panose="02010800040101010101" pitchFamily="2" charset="-122"/>
                <a:cs typeface="+mn-cs"/>
              </a:rPr>
              <a:t>方程 几何综合练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华文行楷" panose="02010800040101010101" pitchFamily="2" charset="-122"/>
                <a:cs typeface="+mn-cs"/>
              </a:rPr>
              <a:t>习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华文行楷" panose="02010800040101010101" pitchFamily="2" charset="-122"/>
                <a:cs typeface="+mn-cs"/>
              </a:rPr>
              <a:t>题</a:t>
            </a:r>
          </a:p>
        </p:txBody>
      </p:sp>
      <p:sp>
        <p:nvSpPr>
          <p:cNvPr id="88076" name="AutoShape 12"/>
          <p:cNvSpPr/>
          <p:nvPr/>
        </p:nvSpPr>
        <p:spPr>
          <a:xfrm>
            <a:off x="7019925" y="2647950"/>
            <a:ext cx="360363" cy="647700"/>
          </a:xfrm>
          <a:prstGeom prst="downArrow">
            <a:avLst>
              <a:gd name="adj1" fmla="val 50000"/>
              <a:gd name="adj2" fmla="val 4491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8077" name="Text Box 13"/>
          <p:cNvSpPr txBox="1"/>
          <p:nvPr/>
        </p:nvSpPr>
        <p:spPr>
          <a:xfrm>
            <a:off x="6804025" y="3151188"/>
            <a:ext cx="136683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d=r</a:t>
            </a:r>
          </a:p>
        </p:txBody>
      </p:sp>
      <p:sp>
        <p:nvSpPr>
          <p:cNvPr id="88078" name="AutoShape 14"/>
          <p:cNvSpPr/>
          <p:nvPr/>
        </p:nvSpPr>
        <p:spPr>
          <a:xfrm>
            <a:off x="7092950" y="4879975"/>
            <a:ext cx="360363" cy="647700"/>
          </a:xfrm>
          <a:prstGeom prst="downArrow">
            <a:avLst>
              <a:gd name="adj1" fmla="val 50000"/>
              <a:gd name="adj2" fmla="val 4491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8079" name="AutoShape 15"/>
          <p:cNvSpPr/>
          <p:nvPr/>
        </p:nvSpPr>
        <p:spPr>
          <a:xfrm>
            <a:off x="7019925" y="3727450"/>
            <a:ext cx="360363" cy="647700"/>
          </a:xfrm>
          <a:prstGeom prst="downArrow">
            <a:avLst>
              <a:gd name="adj1" fmla="val 50000"/>
              <a:gd name="adj2" fmla="val 4491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8081" name="Rectangle 17"/>
          <p:cNvSpPr/>
          <p:nvPr/>
        </p:nvSpPr>
        <p:spPr>
          <a:xfrm>
            <a:off x="5724525" y="2143125"/>
            <a:ext cx="34194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析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直线与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⊙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切</a:t>
            </a:r>
          </a:p>
        </p:txBody>
      </p:sp>
      <p:sp>
        <p:nvSpPr>
          <p:cNvPr id="88083" name="Rectangle 19"/>
          <p:cNvSpPr/>
          <p:nvPr/>
        </p:nvSpPr>
        <p:spPr>
          <a:xfrm>
            <a:off x="6372225" y="4375150"/>
            <a:ext cx="216058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7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4ac=0</a:t>
            </a:r>
          </a:p>
        </p:txBody>
      </p:sp>
      <p:sp>
        <p:nvSpPr>
          <p:cNvPr id="88087" name="Rectangle 23"/>
          <p:cNvSpPr/>
          <p:nvPr/>
        </p:nvSpPr>
        <p:spPr>
          <a:xfrm>
            <a:off x="5867400" y="5672138"/>
            <a:ext cx="3276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[-(m+6)]</a:t>
            </a:r>
            <a:r>
              <a:rPr lang="en-US" altLang="zh-CN" sz="2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4(m+9)=0</a:t>
            </a:r>
          </a:p>
        </p:txBody>
      </p:sp>
      <p:sp>
        <p:nvSpPr>
          <p:cNvPr id="88090" name="Text Box 26"/>
          <p:cNvSpPr txBox="1"/>
          <p:nvPr/>
        </p:nvSpPr>
        <p:spPr>
          <a:xfrm>
            <a:off x="1547813" y="3367088"/>
            <a:ext cx="374491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解得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7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-8   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r>
              <a:rPr lang="en-US" altLang="zh-CN" sz="27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88091" name="Text Box 27"/>
          <p:cNvSpPr txBox="1"/>
          <p:nvPr/>
        </p:nvSpPr>
        <p:spPr>
          <a:xfrm>
            <a:off x="611188" y="3871913"/>
            <a:ext cx="532923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m=-8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时原方程 为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2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88093" name="Rectangle 29"/>
          <p:cNvSpPr/>
          <p:nvPr/>
        </p:nvSpPr>
        <p:spPr>
          <a:xfrm>
            <a:off x="1042988" y="4375150"/>
            <a:ext cx="1873250" cy="5191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=x</a:t>
            </a:r>
            <a:r>
              <a:rPr lang="en-US" altLang="zh-CN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-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88094" name="Text Box 30"/>
          <p:cNvSpPr txBox="1"/>
          <p:nvPr/>
        </p:nvSpPr>
        <p:spPr>
          <a:xfrm>
            <a:off x="684213" y="4879975"/>
            <a:ext cx="5472112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m=0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时原方程 为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6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grpSp>
        <p:nvGrpSpPr>
          <p:cNvPr id="88106" name="Group 42"/>
          <p:cNvGrpSpPr/>
          <p:nvPr/>
        </p:nvGrpSpPr>
        <p:grpSpPr>
          <a:xfrm>
            <a:off x="323850" y="2503488"/>
            <a:ext cx="6948488" cy="879475"/>
            <a:chOff x="204" y="1661"/>
            <a:chExt cx="4377" cy="554"/>
          </a:xfrm>
        </p:grpSpPr>
        <p:sp>
          <p:nvSpPr>
            <p:cNvPr id="31759" name="Text Box 25"/>
            <p:cNvSpPr txBox="1"/>
            <p:nvPr/>
          </p:nvSpPr>
          <p:spPr>
            <a:xfrm>
              <a:off x="431" y="1888"/>
              <a:ext cx="415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800" b="1" i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4ac= [-(m+6</a:t>
              </a:r>
              <a:r>
                <a:rPr lang="en-US" altLang="zh-CN" sz="28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)]</a:t>
              </a:r>
              <a:r>
                <a:rPr lang="en-US" altLang="zh-CN" sz="2800" b="1" i="1" baseline="30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－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4(m+9)=0</a:t>
              </a:r>
            </a:p>
          </p:txBody>
        </p:sp>
        <p:sp>
          <p:nvSpPr>
            <p:cNvPr id="31760" name="Rectangle 34"/>
            <p:cNvSpPr/>
            <p:nvPr/>
          </p:nvSpPr>
          <p:spPr>
            <a:xfrm>
              <a:off x="204" y="1661"/>
              <a:ext cx="154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zh-CN" altLang="en-US" sz="2800" b="1" dirty="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解</a:t>
              </a:r>
              <a:r>
                <a:rPr lang="en-US" altLang="zh-CN" sz="2800" b="1" dirty="0">
                  <a:solidFill>
                    <a:srgbClr val="0000CC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:</a:t>
              </a:r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由题意可得</a:t>
              </a:r>
            </a:p>
          </p:txBody>
        </p:sp>
      </p:grpSp>
      <p:grpSp>
        <p:nvGrpSpPr>
          <p:cNvPr id="88103" name="Group 39"/>
          <p:cNvGrpSpPr/>
          <p:nvPr/>
        </p:nvGrpSpPr>
        <p:grpSpPr>
          <a:xfrm>
            <a:off x="1619250" y="5240338"/>
            <a:ext cx="1519238" cy="858837"/>
            <a:chOff x="1020" y="3385"/>
            <a:chExt cx="957" cy="541"/>
          </a:xfrm>
        </p:grpSpPr>
        <p:sp>
          <p:nvSpPr>
            <p:cNvPr id="31762" name="Rectangle 32"/>
            <p:cNvSpPr/>
            <p:nvPr/>
          </p:nvSpPr>
          <p:spPr>
            <a:xfrm>
              <a:off x="1020" y="3475"/>
              <a:ext cx="74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en-US" altLang="zh-CN" b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=x</a:t>
              </a:r>
              <a:r>
                <a:rPr lang="en-US" altLang="zh-CN" b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1763" name="Group 35"/>
            <p:cNvGrpSpPr/>
            <p:nvPr/>
          </p:nvGrpSpPr>
          <p:grpSpPr>
            <a:xfrm>
              <a:off x="1746" y="3385"/>
              <a:ext cx="231" cy="541"/>
              <a:chOff x="2109" y="2886"/>
              <a:chExt cx="231" cy="541"/>
            </a:xfrm>
          </p:grpSpPr>
          <p:sp>
            <p:nvSpPr>
              <p:cNvPr id="31764" name="Line 36"/>
              <p:cNvSpPr/>
              <p:nvPr/>
            </p:nvSpPr>
            <p:spPr>
              <a:xfrm>
                <a:off x="2109" y="3158"/>
                <a:ext cx="231" cy="0"/>
              </a:xfrm>
              <a:prstGeom prst="line">
                <a:avLst/>
              </a:prstGeom>
              <a:ln w="30163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5" name="Rectangle 37"/>
              <p:cNvSpPr/>
              <p:nvPr/>
            </p:nvSpPr>
            <p:spPr>
              <a:xfrm>
                <a:off x="2154" y="2886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1766" name="Rectangle 38"/>
              <p:cNvSpPr/>
              <p:nvPr/>
            </p:nvSpPr>
            <p:spPr>
              <a:xfrm>
                <a:off x="2154" y="3158"/>
                <a:ext cx="112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pPr lvl="0" indent="0"/>
                <a:r>
                  <a:rPr lang="en-US" altLang="zh-CN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en-US" altLang="zh-CN" sz="2800" b="1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8109" name="Group 45"/>
          <p:cNvGrpSpPr/>
          <p:nvPr/>
        </p:nvGrpSpPr>
        <p:grpSpPr>
          <a:xfrm>
            <a:off x="900113" y="5902325"/>
            <a:ext cx="2411412" cy="523875"/>
            <a:chOff x="567" y="3802"/>
            <a:chExt cx="1519" cy="330"/>
          </a:xfrm>
        </p:grpSpPr>
        <p:sp>
          <p:nvSpPr>
            <p:cNvPr id="31768" name="Rectangle 40"/>
            <p:cNvSpPr/>
            <p:nvPr/>
          </p:nvSpPr>
          <p:spPr>
            <a:xfrm>
              <a:off x="567" y="3806"/>
              <a:ext cx="340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lvl="0" indent="0"/>
              <a:r>
                <a:rPr lang="en-US" altLang="zh-CN" sz="2800" b="1" dirty="0">
                  <a:solidFill>
                    <a:srgbClr val="000008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∴</a:t>
              </a:r>
            </a:p>
          </p:txBody>
        </p:sp>
        <p:sp>
          <p:nvSpPr>
            <p:cNvPr id="31769" name="Text Box 41"/>
            <p:cNvSpPr txBox="1"/>
            <p:nvPr/>
          </p:nvSpPr>
          <p:spPr>
            <a:xfrm>
              <a:off x="907" y="3802"/>
              <a:ext cx="1179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  <a:r>
                <a:rPr lang="en-US" altLang="zh-CN" sz="2800" dirty="0">
                  <a:latin typeface="Arial" panose="020B0604020202020204" pitchFamily="34" charset="0"/>
                  <a:ea typeface="宋体" panose="02010600030101010101" pitchFamily="2" charset="-122"/>
                </a:rPr>
                <a:t>=0</a:t>
              </a:r>
            </a:p>
          </p:txBody>
        </p:sp>
      </p:grpSp>
      <p:sp>
        <p:nvSpPr>
          <p:cNvPr id="88108" name="Rectangle 44"/>
          <p:cNvSpPr/>
          <p:nvPr/>
        </p:nvSpPr>
        <p:spPr>
          <a:xfrm>
            <a:off x="2484438" y="4375150"/>
            <a:ext cx="292258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不符合题意舍去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6" grpId="0" bldLvl="0" animBg="1"/>
      <p:bldP spid="88077" grpId="0"/>
      <p:bldP spid="88078" grpId="0" bldLvl="0" animBg="1"/>
      <p:bldP spid="88079" grpId="0" bldLvl="0" animBg="1"/>
      <p:bldP spid="88081" grpId="0"/>
      <p:bldP spid="88083" grpId="0"/>
      <p:bldP spid="88087" grpId="0"/>
      <p:bldP spid="88090" grpId="0"/>
      <p:bldP spid="88091" grpId="0"/>
      <p:bldP spid="88093" grpId="0"/>
      <p:bldP spid="88094" grpId="0"/>
      <p:bldP spid="88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YUA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762000"/>
            <a:ext cx="7543800" cy="301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091" name="Line 3"/>
          <p:cNvSpPr/>
          <p:nvPr/>
        </p:nvSpPr>
        <p:spPr>
          <a:xfrm>
            <a:off x="457200" y="3276600"/>
            <a:ext cx="8077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9092" name="Group 4"/>
          <p:cNvGrpSpPr/>
          <p:nvPr/>
        </p:nvGrpSpPr>
        <p:grpSpPr>
          <a:xfrm>
            <a:off x="838200" y="2362200"/>
            <a:ext cx="8077200" cy="1493838"/>
            <a:chOff x="528" y="1488"/>
            <a:chExt cx="5088" cy="941"/>
          </a:xfrm>
        </p:grpSpPr>
        <p:sp>
          <p:nvSpPr>
            <p:cNvPr id="32772" name="Rectangle 5"/>
            <p:cNvSpPr/>
            <p:nvPr/>
          </p:nvSpPr>
          <p:spPr>
            <a:xfrm>
              <a:off x="1008" y="2016"/>
              <a:ext cx="24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24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grpSp>
          <p:nvGrpSpPr>
            <p:cNvPr id="32773" name="Group 6"/>
            <p:cNvGrpSpPr/>
            <p:nvPr/>
          </p:nvGrpSpPr>
          <p:grpSpPr>
            <a:xfrm>
              <a:off x="528" y="1488"/>
              <a:ext cx="5088" cy="941"/>
              <a:chOff x="528" y="1488"/>
              <a:chExt cx="5088" cy="941"/>
            </a:xfrm>
          </p:grpSpPr>
          <p:sp>
            <p:nvSpPr>
              <p:cNvPr id="32774" name="Text Box 7"/>
              <p:cNvSpPr txBox="1"/>
              <p:nvPr/>
            </p:nvSpPr>
            <p:spPr>
              <a:xfrm>
                <a:off x="5280" y="2064"/>
                <a:ext cx="336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en-US" sz="32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75" name="Text Box 8"/>
              <p:cNvSpPr txBox="1"/>
              <p:nvPr/>
            </p:nvSpPr>
            <p:spPr>
              <a:xfrm>
                <a:off x="4224" y="1488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76" name="Rectangle 9"/>
              <p:cNvSpPr/>
              <p:nvPr/>
            </p:nvSpPr>
            <p:spPr>
              <a:xfrm>
                <a:off x="2496" y="1584"/>
                <a:ext cx="22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32777" name="Rectangle 10"/>
              <p:cNvSpPr/>
              <p:nvPr/>
            </p:nvSpPr>
            <p:spPr>
              <a:xfrm>
                <a:off x="768" y="1728"/>
                <a:ext cx="22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8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32778" name="Text Box 11"/>
              <p:cNvSpPr txBox="1"/>
              <p:nvPr/>
            </p:nvSpPr>
            <p:spPr>
              <a:xfrm>
                <a:off x="4560" y="2016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79" name="Rectangle 12"/>
              <p:cNvSpPr/>
              <p:nvPr/>
            </p:nvSpPr>
            <p:spPr>
              <a:xfrm>
                <a:off x="2784" y="2016"/>
                <a:ext cx="24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en-US" altLang="zh-CN" sz="24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32780" name="Rectangle 13"/>
              <p:cNvSpPr/>
              <p:nvPr/>
            </p:nvSpPr>
            <p:spPr>
              <a:xfrm>
                <a:off x="528" y="2016"/>
                <a:ext cx="288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/>
                <a:r>
                  <a:rPr lang="en-US" altLang="zh-CN" sz="28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  <a:endParaRPr lang="en-US" altLang="zh-CN" sz="2400" b="1" i="1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32781" name="Rectangle 14"/>
              <p:cNvSpPr/>
              <p:nvPr/>
            </p:nvSpPr>
            <p:spPr>
              <a:xfrm>
                <a:off x="1536" y="2064"/>
                <a:ext cx="265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/>
                <a:r>
                  <a:rPr lang="en-US" altLang="zh-CN" sz="2800" b="1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</p:grpSp>
      </p:grpSp>
      <p:sp>
        <p:nvSpPr>
          <p:cNvPr id="89103" name="Text Box 15"/>
          <p:cNvSpPr txBox="1"/>
          <p:nvPr/>
        </p:nvSpPr>
        <p:spPr>
          <a:xfrm>
            <a:off x="1828800" y="4271963"/>
            <a:ext cx="11430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89104" name="Group 16"/>
          <p:cNvGrpSpPr/>
          <p:nvPr/>
        </p:nvGrpSpPr>
        <p:grpSpPr>
          <a:xfrm>
            <a:off x="762000" y="3814763"/>
            <a:ext cx="2152650" cy="990600"/>
            <a:chOff x="480" y="2448"/>
            <a:chExt cx="1356" cy="624"/>
          </a:xfrm>
        </p:grpSpPr>
        <p:sp>
          <p:nvSpPr>
            <p:cNvPr id="32784" name="Text Box 17"/>
            <p:cNvSpPr txBox="1"/>
            <p:nvPr/>
          </p:nvSpPr>
          <p:spPr>
            <a:xfrm>
              <a:off x="480" y="2448"/>
              <a:ext cx="1356" cy="5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 </a:t>
              </a:r>
              <a:r>
                <a:rPr lang="en-US" altLang="en-US" sz="32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与⊙</a:t>
              </a: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相交</a:t>
              </a:r>
            </a:p>
          </p:txBody>
        </p:sp>
        <p:sp>
          <p:nvSpPr>
            <p:cNvPr id="32785" name="AutoShape 18"/>
            <p:cNvSpPr/>
            <p:nvPr/>
          </p:nvSpPr>
          <p:spPr>
            <a:xfrm>
              <a:off x="960" y="2736"/>
              <a:ext cx="192" cy="336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9107" name="Group 19"/>
          <p:cNvGrpSpPr/>
          <p:nvPr/>
        </p:nvGrpSpPr>
        <p:grpSpPr>
          <a:xfrm>
            <a:off x="3352800" y="4029075"/>
            <a:ext cx="2047875" cy="944563"/>
            <a:chOff x="2112" y="2448"/>
            <a:chExt cx="1200" cy="773"/>
          </a:xfrm>
        </p:grpSpPr>
        <p:sp>
          <p:nvSpPr>
            <p:cNvPr id="32787" name="Text Box 20"/>
            <p:cNvSpPr txBox="1"/>
            <p:nvPr/>
          </p:nvSpPr>
          <p:spPr>
            <a:xfrm>
              <a:off x="2112" y="2448"/>
              <a:ext cx="1200" cy="7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 </a:t>
              </a:r>
              <a:r>
                <a:rPr lang="en-US" altLang="en-US" sz="32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与⊙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相切</a:t>
              </a:r>
            </a:p>
          </p:txBody>
        </p:sp>
        <p:sp>
          <p:nvSpPr>
            <p:cNvPr id="32788" name="AutoShape 21"/>
            <p:cNvSpPr/>
            <p:nvPr/>
          </p:nvSpPr>
          <p:spPr>
            <a:xfrm>
              <a:off x="2611" y="2866"/>
              <a:ext cx="192" cy="336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9110" name="Text Box 22"/>
          <p:cNvSpPr txBox="1"/>
          <p:nvPr/>
        </p:nvSpPr>
        <p:spPr>
          <a:xfrm>
            <a:off x="4572000" y="4486275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89111" name="Group 23"/>
          <p:cNvGrpSpPr/>
          <p:nvPr/>
        </p:nvGrpSpPr>
        <p:grpSpPr>
          <a:xfrm>
            <a:off x="6172200" y="4025900"/>
            <a:ext cx="2362200" cy="990600"/>
            <a:chOff x="3888" y="2400"/>
            <a:chExt cx="1488" cy="624"/>
          </a:xfrm>
        </p:grpSpPr>
        <p:sp>
          <p:nvSpPr>
            <p:cNvPr id="32791" name="Text Box 24"/>
            <p:cNvSpPr txBox="1"/>
            <p:nvPr/>
          </p:nvSpPr>
          <p:spPr>
            <a:xfrm>
              <a:off x="3888" y="2400"/>
              <a:ext cx="1488" cy="5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 </a:t>
              </a:r>
              <a:r>
                <a:rPr lang="en-US" altLang="en-US" sz="3200" b="1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与⊙</a:t>
              </a: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r>
                <a:rPr lang="zh-CN" altLang="en-US" sz="24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相离</a:t>
              </a:r>
            </a:p>
          </p:txBody>
        </p:sp>
        <p:sp>
          <p:nvSpPr>
            <p:cNvPr id="32792" name="AutoShape 25"/>
            <p:cNvSpPr/>
            <p:nvPr/>
          </p:nvSpPr>
          <p:spPr>
            <a:xfrm>
              <a:off x="4368" y="2688"/>
              <a:ext cx="192" cy="336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9114" name="Text Box 26"/>
          <p:cNvSpPr txBox="1"/>
          <p:nvPr/>
        </p:nvSpPr>
        <p:spPr>
          <a:xfrm>
            <a:off x="7239000" y="4454525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89115" name="Group 27"/>
          <p:cNvGrpSpPr/>
          <p:nvPr/>
        </p:nvGrpSpPr>
        <p:grpSpPr>
          <a:xfrm>
            <a:off x="1676400" y="1752600"/>
            <a:ext cx="5562600" cy="1524000"/>
            <a:chOff x="1056" y="1104"/>
            <a:chExt cx="3504" cy="960"/>
          </a:xfrm>
        </p:grpSpPr>
        <p:sp>
          <p:nvSpPr>
            <p:cNvPr id="32795" name="Line 28"/>
            <p:cNvSpPr/>
            <p:nvPr/>
          </p:nvSpPr>
          <p:spPr>
            <a:xfrm>
              <a:off x="1056" y="1728"/>
              <a:ext cx="0" cy="3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6" name="Line 29"/>
            <p:cNvSpPr/>
            <p:nvPr/>
          </p:nvSpPr>
          <p:spPr>
            <a:xfrm>
              <a:off x="2784" y="1440"/>
              <a:ext cx="0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7" name="Line 30"/>
            <p:cNvSpPr/>
            <p:nvPr/>
          </p:nvSpPr>
          <p:spPr>
            <a:xfrm>
              <a:off x="4512" y="110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98" name="Rectangle 31"/>
            <p:cNvSpPr/>
            <p:nvPr/>
          </p:nvSpPr>
          <p:spPr>
            <a:xfrm>
              <a:off x="1056" y="2016"/>
              <a:ext cx="48" cy="4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799" name="Rectangle 32"/>
            <p:cNvSpPr/>
            <p:nvPr/>
          </p:nvSpPr>
          <p:spPr>
            <a:xfrm>
              <a:off x="2784" y="2016"/>
              <a:ext cx="48" cy="4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800" name="Rectangle 33"/>
            <p:cNvSpPr/>
            <p:nvPr/>
          </p:nvSpPr>
          <p:spPr>
            <a:xfrm>
              <a:off x="4512" y="2016"/>
              <a:ext cx="48" cy="48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2801" name="Group 34"/>
          <p:cNvGrpSpPr/>
          <p:nvPr/>
        </p:nvGrpSpPr>
        <p:grpSpPr>
          <a:xfrm>
            <a:off x="0" y="0"/>
            <a:ext cx="4589463" cy="1123950"/>
            <a:chOff x="249" y="119"/>
            <a:chExt cx="2891" cy="708"/>
          </a:xfrm>
        </p:grpSpPr>
        <p:pic>
          <p:nvPicPr>
            <p:cNvPr id="32802" name="Picture 35" descr="ANI_1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9" y="119"/>
              <a:ext cx="2313" cy="7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803" name="Text Box 36"/>
            <p:cNvSpPr txBox="1"/>
            <p:nvPr/>
          </p:nvSpPr>
          <p:spPr>
            <a:xfrm>
              <a:off x="884" y="210"/>
              <a:ext cx="22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endParaRPr lang="zh-CN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2804" name="WordArt 37"/>
          <p:cNvSpPr>
            <a:spLocks noTextEdit="1"/>
          </p:cNvSpPr>
          <p:nvPr/>
        </p:nvSpPr>
        <p:spPr>
          <a:xfrm>
            <a:off x="827088" y="260350"/>
            <a:ext cx="20875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共同回顾</a:t>
            </a:r>
          </a:p>
        </p:txBody>
      </p:sp>
      <p:grpSp>
        <p:nvGrpSpPr>
          <p:cNvPr id="89126" name="Group 38"/>
          <p:cNvGrpSpPr/>
          <p:nvPr/>
        </p:nvGrpSpPr>
        <p:grpSpPr>
          <a:xfrm>
            <a:off x="762000" y="5013325"/>
            <a:ext cx="7375525" cy="530225"/>
            <a:chOff x="480" y="3203"/>
            <a:chExt cx="4646" cy="334"/>
          </a:xfrm>
        </p:grpSpPr>
        <p:grpSp>
          <p:nvGrpSpPr>
            <p:cNvPr id="32806" name="Group 39"/>
            <p:cNvGrpSpPr/>
            <p:nvPr/>
          </p:nvGrpSpPr>
          <p:grpSpPr>
            <a:xfrm>
              <a:off x="480" y="3216"/>
              <a:ext cx="1248" cy="288"/>
              <a:chOff x="480" y="3216"/>
              <a:chExt cx="1248" cy="288"/>
            </a:xfrm>
          </p:grpSpPr>
          <p:sp>
            <p:nvSpPr>
              <p:cNvPr id="32807" name="Text Box 40"/>
              <p:cNvSpPr txBox="1"/>
              <p:nvPr/>
            </p:nvSpPr>
            <p:spPr>
              <a:xfrm>
                <a:off x="480" y="3216"/>
                <a:ext cx="124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anose="02020603050405020304" pitchFamily="18" charset="0"/>
                    <a:ea typeface="文鼎粗行楷简" pitchFamily="49" charset="-122"/>
                  </a:rPr>
                  <a:t>           </a:t>
                </a:r>
                <a:r>
                  <a:rPr lang="zh-CN" altLang="en-US" sz="2400" b="1" dirty="0">
                    <a:latin typeface="Times New Roman" panose="02020603050405020304" pitchFamily="18" charset="0"/>
                    <a:ea typeface="文鼎粗行楷简" pitchFamily="49" charset="-122"/>
                  </a:rPr>
                  <a:t>公共点</a:t>
                </a:r>
              </a:p>
            </p:txBody>
          </p:sp>
          <p:sp>
            <p:nvSpPr>
              <p:cNvPr id="32808" name="Line 41"/>
              <p:cNvSpPr/>
              <p:nvPr/>
            </p:nvSpPr>
            <p:spPr>
              <a:xfrm>
                <a:off x="567" y="3475"/>
                <a:ext cx="499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09" name="Group 42"/>
            <p:cNvGrpSpPr/>
            <p:nvPr/>
          </p:nvGrpSpPr>
          <p:grpSpPr>
            <a:xfrm>
              <a:off x="2154" y="3203"/>
              <a:ext cx="1248" cy="288"/>
              <a:chOff x="480" y="3216"/>
              <a:chExt cx="1248" cy="288"/>
            </a:xfrm>
          </p:grpSpPr>
          <p:sp>
            <p:nvSpPr>
              <p:cNvPr id="32810" name="Text Box 43"/>
              <p:cNvSpPr txBox="1"/>
              <p:nvPr/>
            </p:nvSpPr>
            <p:spPr>
              <a:xfrm>
                <a:off x="480" y="3216"/>
                <a:ext cx="124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anose="02020603050405020304" pitchFamily="18" charset="0"/>
                    <a:ea typeface="文鼎粗行楷简" pitchFamily="49" charset="-122"/>
                  </a:rPr>
                  <a:t>           </a:t>
                </a:r>
                <a:r>
                  <a:rPr lang="zh-CN" altLang="en-US" sz="2400" b="1" dirty="0">
                    <a:latin typeface="Times New Roman" panose="02020603050405020304" pitchFamily="18" charset="0"/>
                    <a:ea typeface="文鼎粗行楷简" pitchFamily="49" charset="-122"/>
                  </a:rPr>
                  <a:t>公共点</a:t>
                </a:r>
              </a:p>
            </p:txBody>
          </p:sp>
          <p:sp>
            <p:nvSpPr>
              <p:cNvPr id="32811" name="Line 44"/>
              <p:cNvSpPr/>
              <p:nvPr/>
            </p:nvSpPr>
            <p:spPr>
              <a:xfrm>
                <a:off x="567" y="3475"/>
                <a:ext cx="499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12" name="Group 45"/>
            <p:cNvGrpSpPr/>
            <p:nvPr/>
          </p:nvGrpSpPr>
          <p:grpSpPr>
            <a:xfrm>
              <a:off x="3878" y="3249"/>
              <a:ext cx="1248" cy="288"/>
              <a:chOff x="480" y="3216"/>
              <a:chExt cx="1248" cy="288"/>
            </a:xfrm>
          </p:grpSpPr>
          <p:sp>
            <p:nvSpPr>
              <p:cNvPr id="32813" name="Text Box 46"/>
              <p:cNvSpPr txBox="1"/>
              <p:nvPr/>
            </p:nvSpPr>
            <p:spPr>
              <a:xfrm>
                <a:off x="480" y="3216"/>
                <a:ext cx="124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i="1" dirty="0">
                    <a:latin typeface="Times New Roman" panose="02020603050405020304" pitchFamily="18" charset="0"/>
                    <a:ea typeface="文鼎粗行楷简" pitchFamily="49" charset="-122"/>
                  </a:rPr>
                  <a:t>           </a:t>
                </a:r>
                <a:r>
                  <a:rPr lang="zh-CN" altLang="en-US" sz="2400" b="1" dirty="0">
                    <a:latin typeface="Times New Roman" panose="02020603050405020304" pitchFamily="18" charset="0"/>
                    <a:ea typeface="文鼎粗行楷简" pitchFamily="49" charset="-122"/>
                  </a:rPr>
                  <a:t>公共点</a:t>
                </a:r>
              </a:p>
            </p:txBody>
          </p:sp>
          <p:sp>
            <p:nvSpPr>
              <p:cNvPr id="32814" name="Line 47"/>
              <p:cNvSpPr/>
              <p:nvPr/>
            </p:nvSpPr>
            <p:spPr>
              <a:xfrm>
                <a:off x="567" y="3475"/>
                <a:ext cx="499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9136" name="Group 48"/>
          <p:cNvGrpSpPr/>
          <p:nvPr/>
        </p:nvGrpSpPr>
        <p:grpSpPr>
          <a:xfrm>
            <a:off x="609600" y="5422900"/>
            <a:ext cx="7361238" cy="1050925"/>
            <a:chOff x="384" y="3552"/>
            <a:chExt cx="4637" cy="662"/>
          </a:xfrm>
        </p:grpSpPr>
        <p:sp>
          <p:nvSpPr>
            <p:cNvPr id="32816" name="Text Box 49"/>
            <p:cNvSpPr txBox="1"/>
            <p:nvPr/>
          </p:nvSpPr>
          <p:spPr>
            <a:xfrm>
              <a:off x="2736" y="3888"/>
              <a:ext cx="1104" cy="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点</a:t>
              </a:r>
              <a:r>
                <a: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叫做</a:t>
              </a:r>
              <a:endPara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pSp>
          <p:nvGrpSpPr>
            <p:cNvPr id="32817" name="Group 50"/>
            <p:cNvGrpSpPr/>
            <p:nvPr/>
          </p:nvGrpSpPr>
          <p:grpSpPr>
            <a:xfrm>
              <a:off x="384" y="3552"/>
              <a:ext cx="1488" cy="595"/>
              <a:chOff x="384" y="3552"/>
              <a:chExt cx="1488" cy="595"/>
            </a:xfrm>
          </p:grpSpPr>
          <p:sp>
            <p:nvSpPr>
              <p:cNvPr id="32818" name="Text Box 51"/>
              <p:cNvSpPr txBox="1"/>
              <p:nvPr/>
            </p:nvSpPr>
            <p:spPr>
              <a:xfrm>
                <a:off x="384" y="3552"/>
                <a:ext cx="1488" cy="5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sz="2400" b="1" i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直线</a:t>
                </a:r>
                <a:r>
                  <a:rPr lang="zh-CN" altLang="en-US" sz="24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en-US" sz="32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r>
                  <a:rPr lang="zh-CN" altLang="en-US" sz="2400" b="1" i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叫做⊙</a:t>
                </a:r>
                <a:r>
                  <a:rPr lang="en-US" altLang="zh-CN" sz="2800" b="1" i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b="1" i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</a:t>
                </a:r>
                <a:endParaRPr lang="zh-CN" altLang="en-US" sz="2400" b="1" i="1" dirty="0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32819" name="Line 52"/>
              <p:cNvSpPr/>
              <p:nvPr/>
            </p:nvSpPr>
            <p:spPr>
              <a:xfrm>
                <a:off x="521" y="4110"/>
                <a:ext cx="771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2820" name="Group 53"/>
            <p:cNvGrpSpPr/>
            <p:nvPr/>
          </p:nvGrpSpPr>
          <p:grpSpPr>
            <a:xfrm>
              <a:off x="1927" y="3600"/>
              <a:ext cx="3094" cy="556"/>
              <a:chOff x="1927" y="3600"/>
              <a:chExt cx="3094" cy="556"/>
            </a:xfrm>
          </p:grpSpPr>
          <p:sp>
            <p:nvSpPr>
              <p:cNvPr id="32821" name="Rectangle 54"/>
              <p:cNvSpPr/>
              <p:nvPr/>
            </p:nvSpPr>
            <p:spPr>
              <a:xfrm>
                <a:off x="1927" y="3600"/>
                <a:ext cx="3094" cy="3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直线</a:t>
                </a:r>
                <a:r>
                  <a:rPr lang="zh-CN" altLang="en-US" sz="24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en-US" sz="3200" b="1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l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叫做⊙</a:t>
                </a:r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</a:t>
                </a:r>
                <a:endParaRPr lang="zh-CN" altLang="en-US" sz="2400" b="1" dirty="0">
                  <a:solidFill>
                    <a:srgbClr val="FF0066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32822" name="Line 55"/>
              <p:cNvSpPr/>
              <p:nvPr/>
            </p:nvSpPr>
            <p:spPr>
              <a:xfrm>
                <a:off x="2064" y="4156"/>
                <a:ext cx="603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823" name="Line 56"/>
              <p:cNvSpPr/>
              <p:nvPr/>
            </p:nvSpPr>
            <p:spPr>
              <a:xfrm>
                <a:off x="3696" y="4156"/>
                <a:ext cx="503" cy="0"/>
              </a:xfrm>
              <a:prstGeom prst="line">
                <a:avLst/>
              </a:prstGeom>
              <a:ln w="28575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9145" name="Rectangle 57"/>
          <p:cNvSpPr/>
          <p:nvPr/>
        </p:nvSpPr>
        <p:spPr>
          <a:xfrm>
            <a:off x="900113" y="4941888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0"/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文鼎粗行楷简" pitchFamily="49" charset="-122"/>
              </a:rPr>
              <a:t>两个</a:t>
            </a:r>
          </a:p>
        </p:txBody>
      </p:sp>
      <p:sp>
        <p:nvSpPr>
          <p:cNvPr id="89146" name="Rectangle 58"/>
          <p:cNvSpPr/>
          <p:nvPr/>
        </p:nvSpPr>
        <p:spPr>
          <a:xfrm>
            <a:off x="3492500" y="5013325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0"/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文鼎粗行楷简" pitchFamily="49" charset="-122"/>
              </a:rPr>
              <a:t>唯一</a:t>
            </a:r>
          </a:p>
        </p:txBody>
      </p:sp>
      <p:sp>
        <p:nvSpPr>
          <p:cNvPr id="89147" name="Rectangle 59"/>
          <p:cNvSpPr/>
          <p:nvPr/>
        </p:nvSpPr>
        <p:spPr>
          <a:xfrm>
            <a:off x="3308350" y="5910263"/>
            <a:ext cx="1223963" cy="7318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切线</a:t>
            </a:r>
          </a:p>
          <a:p>
            <a:pPr lvl="0" indent="0" eaLnBrk="0" hangingPunct="0"/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9148" name="Rectangle 60"/>
          <p:cNvSpPr/>
          <p:nvPr/>
        </p:nvSpPr>
        <p:spPr>
          <a:xfrm>
            <a:off x="5937250" y="5911850"/>
            <a:ext cx="1225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切点</a:t>
            </a:r>
          </a:p>
        </p:txBody>
      </p:sp>
      <p:sp>
        <p:nvSpPr>
          <p:cNvPr id="89149" name="Rectangle 61"/>
          <p:cNvSpPr/>
          <p:nvPr/>
        </p:nvSpPr>
        <p:spPr>
          <a:xfrm>
            <a:off x="6300788" y="5013325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0"/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文鼎粗行楷简" pitchFamily="49" charset="-122"/>
              </a:rPr>
              <a:t>没有</a:t>
            </a:r>
          </a:p>
        </p:txBody>
      </p:sp>
      <p:sp>
        <p:nvSpPr>
          <p:cNvPr id="89150" name="Rectangle 62"/>
          <p:cNvSpPr/>
          <p:nvPr/>
        </p:nvSpPr>
        <p:spPr>
          <a:xfrm>
            <a:off x="1150938" y="5910263"/>
            <a:ext cx="1368425" cy="7318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割线</a:t>
            </a:r>
          </a:p>
          <a:p>
            <a:pPr lvl="0" indent="0" eaLnBrk="0" hangingPunct="0"/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9151" name="Rectangle 63"/>
          <p:cNvSpPr/>
          <p:nvPr/>
        </p:nvSpPr>
        <p:spPr>
          <a:xfrm>
            <a:off x="3348038" y="3573463"/>
            <a:ext cx="47529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圆心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到直线的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距离为</a:t>
            </a:r>
            <a:r>
              <a:rPr lang="en-US" altLang="zh-CN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grpSp>
        <p:nvGrpSpPr>
          <p:cNvPr id="89152" name="Group 64"/>
          <p:cNvGrpSpPr/>
          <p:nvPr/>
        </p:nvGrpSpPr>
        <p:grpSpPr>
          <a:xfrm>
            <a:off x="1042988" y="1196975"/>
            <a:ext cx="7056437" cy="457200"/>
            <a:chOff x="657" y="754"/>
            <a:chExt cx="4445" cy="288"/>
          </a:xfrm>
        </p:grpSpPr>
        <p:sp>
          <p:nvSpPr>
            <p:cNvPr id="32832" name="Rectangle 65"/>
            <p:cNvSpPr/>
            <p:nvPr/>
          </p:nvSpPr>
          <p:spPr>
            <a:xfrm>
              <a:off x="657" y="754"/>
              <a:ext cx="113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r>
                <a:rPr lang="zh-CN" altLang="en-US" sz="2400" b="1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相交</a:t>
              </a:r>
            </a:p>
          </p:txBody>
        </p:sp>
        <p:sp>
          <p:nvSpPr>
            <p:cNvPr id="32833" name="Rectangle 66"/>
            <p:cNvSpPr/>
            <p:nvPr/>
          </p:nvSpPr>
          <p:spPr>
            <a:xfrm>
              <a:off x="2426" y="754"/>
              <a:ext cx="113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r>
                <a:rPr lang="zh-CN" altLang="en-US" sz="2400" b="1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相切</a:t>
              </a:r>
            </a:p>
          </p:txBody>
        </p:sp>
        <p:sp>
          <p:nvSpPr>
            <p:cNvPr id="32834" name="Rectangle 67"/>
            <p:cNvSpPr/>
            <p:nvPr/>
          </p:nvSpPr>
          <p:spPr>
            <a:xfrm>
              <a:off x="3968" y="754"/>
              <a:ext cx="113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r>
                <a:rPr lang="zh-CN" altLang="en-US" sz="2400" b="1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相离</a:t>
              </a:r>
            </a:p>
          </p:txBody>
        </p:sp>
      </p:grpSp>
      <p:sp>
        <p:nvSpPr>
          <p:cNvPr id="89156" name="Rectangle 68"/>
          <p:cNvSpPr/>
          <p:nvPr/>
        </p:nvSpPr>
        <p:spPr>
          <a:xfrm>
            <a:off x="3851275" y="260350"/>
            <a:ext cx="399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直线和圆的位置关系有三种</a:t>
            </a:r>
          </a:p>
        </p:txBody>
      </p:sp>
      <p:grpSp>
        <p:nvGrpSpPr>
          <p:cNvPr id="89161" name="Group 73"/>
          <p:cNvGrpSpPr/>
          <p:nvPr/>
        </p:nvGrpSpPr>
        <p:grpSpPr>
          <a:xfrm>
            <a:off x="684213" y="3141663"/>
            <a:ext cx="3911600" cy="244475"/>
            <a:chOff x="431" y="1979"/>
            <a:chExt cx="2464" cy="154"/>
          </a:xfrm>
        </p:grpSpPr>
        <p:sp>
          <p:nvSpPr>
            <p:cNvPr id="32837" name="Rectangle 70"/>
            <p:cNvSpPr/>
            <p:nvPr/>
          </p:nvSpPr>
          <p:spPr>
            <a:xfrm>
              <a:off x="431" y="1979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</a:p>
          </p:txBody>
        </p:sp>
        <p:sp>
          <p:nvSpPr>
            <p:cNvPr id="32838" name="Rectangle 71"/>
            <p:cNvSpPr/>
            <p:nvPr/>
          </p:nvSpPr>
          <p:spPr>
            <a:xfrm>
              <a:off x="1519" y="1979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</a:p>
          </p:txBody>
        </p:sp>
        <p:sp>
          <p:nvSpPr>
            <p:cNvPr id="32839" name="Rectangle 72"/>
            <p:cNvSpPr/>
            <p:nvPr/>
          </p:nvSpPr>
          <p:spPr>
            <a:xfrm>
              <a:off x="2699" y="1979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3" grpId="0"/>
      <p:bldP spid="89110" grpId="0"/>
      <p:bldP spid="89114" grpId="0"/>
      <p:bldP spid="89145" grpId="0"/>
      <p:bldP spid="89146" grpId="0"/>
      <p:bldP spid="89147" grpId="0"/>
      <p:bldP spid="89148" grpId="0"/>
      <p:bldP spid="89149" grpId="0"/>
      <p:bldP spid="89150" grpId="0"/>
      <p:bldP spid="89151" grpId="0"/>
      <p:bldP spid="891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图片 11" descr="123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35063" y="1192213"/>
            <a:ext cx="7091362" cy="3990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18" name="矩形 14344"/>
          <p:cNvSpPr/>
          <p:nvPr/>
        </p:nvSpPr>
        <p:spPr>
          <a:xfrm>
            <a:off x="647700" y="5438775"/>
            <a:ext cx="184150" cy="128588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pPr lvl="0" indent="0" algn="ctr" eaLnBrk="0" hangingPunct="0"/>
            <a:endParaRPr lang="zh-CN" altLang="en-US" sz="2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4819" name="矩形 14345"/>
          <p:cNvSpPr/>
          <p:nvPr/>
        </p:nvSpPr>
        <p:spPr>
          <a:xfrm>
            <a:off x="863600" y="5654675"/>
            <a:ext cx="184150" cy="128588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/>
          <a:p>
            <a:pPr lvl="0" indent="0" algn="ctr" eaLnBrk="0" hangingPunct="0"/>
            <a:endParaRPr lang="zh-CN" altLang="en-US" sz="2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4" name="图片 3" descr="结尾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886200" y="1792288"/>
            <a:ext cx="1403350" cy="785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032125" y="2339975"/>
            <a:ext cx="3079750" cy="19907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algn="ctr" eaLnBrk="0" hangingPunct="0">
              <a:lnSpc>
                <a:spcPct val="130000"/>
              </a:lnSpc>
            </a:pPr>
            <a:endParaRPr lang="zh-CN" altLang="en-US" sz="24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ctr" eaLnBrk="0" hangingPunct="0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页习题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组第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1,2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 lvl="0" indent="0" algn="ctr" eaLnBrk="0" hangingPunct="0"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组第</a:t>
            </a:r>
            <a:r>
              <a:rPr lang="en-US" altLang="zh-CN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 lvl="0" indent="0" algn="ctr" eaLnBrk="0" hangingPunct="0">
              <a:lnSpc>
                <a:spcPct val="130000"/>
              </a:lnSpc>
            </a:pP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34823" name="组合 94231"/>
          <p:cNvGrpSpPr/>
          <p:nvPr/>
        </p:nvGrpSpPr>
        <p:grpSpPr>
          <a:xfrm>
            <a:off x="1066800" y="312738"/>
            <a:ext cx="2295525" cy="969962"/>
            <a:chOff x="720" y="672"/>
            <a:chExt cx="1446" cy="611"/>
          </a:xfrm>
        </p:grpSpPr>
        <p:sp>
          <p:nvSpPr>
            <p:cNvPr id="94213" name="任意多边形 94212"/>
            <p:cNvSpPr/>
            <p:nvPr/>
          </p:nvSpPr>
          <p:spPr>
            <a:xfrm flipV="1">
              <a:off x="932" y="1168"/>
              <a:ext cx="1234" cy="48"/>
            </a:xfrm>
            <a:custGeom>
              <a:avLst/>
              <a:gdLst>
                <a:gd name="A1" fmla="val 0"/>
                <a:gd name="A3" fmla="val 0"/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xL" fmla="*/ 0 w 47180"/>
                <a:gd name="txT" fmla="*/ 0 h 1000"/>
              </a:gdLst>
              <a:ahLst/>
              <a:cxnLst/>
              <a:rect l="txL" t="txT" r="G4" b="G1"/>
              <a:pathLst>
                <a:path w="47181" h="1000">
                  <a:moveTo>
                    <a:pt x="0" y="0"/>
                  </a:moveTo>
                  <a:lnTo>
                    <a:pt x="46681" y="0"/>
                  </a:lnTo>
                  <a:arcTo wR="500" hR="500" stAng="-5400000" swAng="10800000"/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 w="38100">
              <a:noFill/>
            </a:ln>
          </p:spPr>
          <p:txBody>
            <a:bodyPr/>
            <a:lstStyle/>
            <a:p>
              <a:pPr lvl="0" eaLnBrk="0" fontAlgn="base" hangingPunct="0">
                <a:buClrTx/>
              </a:pPr>
              <a:endParaRPr sz="2800" b="1" strike="noStrike" noProof="1">
                <a:effectLst>
                  <a:outerShdw blurRad="38100" dist="38100" dir="2700000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pSp>
          <p:nvGrpSpPr>
            <p:cNvPr id="34825" name="组合 94213"/>
            <p:cNvGrpSpPr>
              <a:grpSpLocks noChangeAspect="1"/>
            </p:cNvGrpSpPr>
            <p:nvPr/>
          </p:nvGrpSpPr>
          <p:grpSpPr>
            <a:xfrm>
              <a:off x="720" y="672"/>
              <a:ext cx="418" cy="611"/>
              <a:chOff x="1066" y="210"/>
              <a:chExt cx="2993" cy="3810"/>
            </a:xfrm>
          </p:grpSpPr>
          <p:grpSp>
            <p:nvGrpSpPr>
              <p:cNvPr id="34826" name="组合 94214"/>
              <p:cNvGrpSpPr>
                <a:grpSpLocks noChangeAspect="1"/>
              </p:cNvGrpSpPr>
              <p:nvPr/>
            </p:nvGrpSpPr>
            <p:grpSpPr>
              <a:xfrm>
                <a:off x="1269" y="618"/>
                <a:ext cx="2790" cy="3402"/>
                <a:chOff x="1269" y="618"/>
                <a:chExt cx="2790" cy="3402"/>
              </a:xfrm>
            </p:grpSpPr>
            <p:sp>
              <p:nvSpPr>
                <p:cNvPr id="34827" name="椭圆 94215"/>
                <p:cNvSpPr>
                  <a:spLocks noChangeAspect="1"/>
                </p:cNvSpPr>
                <p:nvPr/>
              </p:nvSpPr>
              <p:spPr>
                <a:xfrm>
                  <a:off x="1429" y="618"/>
                  <a:ext cx="2404" cy="3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FFFF66"/>
                    </a:gs>
                  </a:gsLst>
                  <a:lin ang="2700000" scaled="1"/>
                  <a:tileRect/>
                </a:gradFill>
                <a:ln w="12700" cap="flat" cmpd="sng">
                  <a:solidFill>
                    <a:srgbClr val="99663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t"/>
                <a:lstStyle/>
                <a:p>
                  <a:pPr lvl="0" indent="0" algn="ctr" eaLnBrk="0" hangingPunct="0"/>
                  <a:endParaRPr lang="zh-CN" altLang="en-US">
                    <a:latin typeface="Calibri" panose="020F050202020403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34828" name="组合 94216"/>
                <p:cNvGrpSpPr>
                  <a:grpSpLocks noChangeAspect="1"/>
                </p:cNvGrpSpPr>
                <p:nvPr/>
              </p:nvGrpSpPr>
              <p:grpSpPr>
                <a:xfrm>
                  <a:off x="1269" y="1071"/>
                  <a:ext cx="2790" cy="2949"/>
                  <a:chOff x="1269" y="1071"/>
                  <a:chExt cx="2790" cy="2949"/>
                </a:xfrm>
              </p:grpSpPr>
              <p:sp>
                <p:nvSpPr>
                  <p:cNvPr id="34829" name="任意多边形 94217"/>
                  <p:cNvSpPr>
                    <a:spLocks noChangeAspect="1"/>
                  </p:cNvSpPr>
                  <p:nvPr/>
                </p:nvSpPr>
                <p:spPr>
                  <a:xfrm>
                    <a:off x="1269" y="1823"/>
                    <a:ext cx="2120" cy="44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97" h="317">
                        <a:moveTo>
                          <a:pt x="0" y="0"/>
                        </a:moveTo>
                        <a:lnTo>
                          <a:pt x="817" y="227"/>
                        </a:lnTo>
                        <a:lnTo>
                          <a:pt x="1497" y="45"/>
                        </a:lnTo>
                        <a:lnTo>
                          <a:pt x="1497" y="136"/>
                        </a:lnTo>
                        <a:lnTo>
                          <a:pt x="817" y="317"/>
                        </a:lnTo>
                        <a:lnTo>
                          <a:pt x="0" y="9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CC6600"/>
                      </a:gs>
                    </a:gsLst>
                    <a:lin ang="0" scaled="1"/>
                    <a:tileRect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0" name="任意多边形 94218" descr="栎木"/>
                  <p:cNvSpPr>
                    <a:spLocks noChangeAspect="1"/>
                  </p:cNvSpPr>
                  <p:nvPr/>
                </p:nvSpPr>
                <p:spPr>
                  <a:xfrm>
                    <a:off x="1269" y="1565"/>
                    <a:ext cx="2120" cy="579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497" h="409">
                        <a:moveTo>
                          <a:pt x="0" y="182"/>
                        </a:moveTo>
                        <a:lnTo>
                          <a:pt x="817" y="409"/>
                        </a:lnTo>
                        <a:lnTo>
                          <a:pt x="1497" y="227"/>
                        </a:lnTo>
                        <a:lnTo>
                          <a:pt x="590" y="0"/>
                        </a:lnTo>
                        <a:lnTo>
                          <a:pt x="0" y="182"/>
                        </a:lnTo>
                        <a:close/>
                      </a:path>
                    </a:pathLst>
                  </a:custGeom>
                  <a:blipFill rotWithShape="1">
                    <a:blip r:embed="rId4"/>
                  </a:blipFill>
                  <a:ln w="38100" cap="flat" cmpd="sng">
                    <a:solidFill>
                      <a:srgbClr val="9966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1" name="任意多边形 94219" descr="棕色大理石"/>
                  <p:cNvSpPr>
                    <a:spLocks noChangeAspect="1"/>
                  </p:cNvSpPr>
                  <p:nvPr/>
                </p:nvSpPr>
                <p:spPr>
                  <a:xfrm>
                    <a:off x="1462" y="2015"/>
                    <a:ext cx="1671" cy="57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80" h="408">
                        <a:moveTo>
                          <a:pt x="0" y="0"/>
                        </a:moveTo>
                        <a:lnTo>
                          <a:pt x="726" y="181"/>
                        </a:lnTo>
                        <a:lnTo>
                          <a:pt x="1180" y="45"/>
                        </a:lnTo>
                        <a:lnTo>
                          <a:pt x="1134" y="227"/>
                        </a:lnTo>
                        <a:lnTo>
                          <a:pt x="726" y="408"/>
                        </a:lnTo>
                        <a:lnTo>
                          <a:pt x="46" y="18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rotWithShape="1">
                    <a:blip r:embed="rId5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2" name="任意多边形 94220"/>
                  <p:cNvSpPr>
                    <a:spLocks noChangeAspect="1"/>
                  </p:cNvSpPr>
                  <p:nvPr/>
                </p:nvSpPr>
                <p:spPr>
                  <a:xfrm>
                    <a:off x="2168" y="2464"/>
                    <a:ext cx="193" cy="77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6" h="545">
                        <a:moveTo>
                          <a:pt x="0" y="0"/>
                        </a:moveTo>
                        <a:lnTo>
                          <a:pt x="136" y="46"/>
                        </a:lnTo>
                        <a:lnTo>
                          <a:pt x="91" y="136"/>
                        </a:lnTo>
                        <a:lnTo>
                          <a:pt x="136" y="318"/>
                        </a:lnTo>
                        <a:lnTo>
                          <a:pt x="136" y="545"/>
                        </a:lnTo>
                        <a:lnTo>
                          <a:pt x="46" y="545"/>
                        </a:lnTo>
                        <a:lnTo>
                          <a:pt x="0" y="318"/>
                        </a:lnTo>
                        <a:lnTo>
                          <a:pt x="0" y="18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50000">
                        <a:schemeClr val="bg1"/>
                      </a:gs>
                      <a:gs pos="100000">
                        <a:srgbClr val="666699"/>
                      </a:gs>
                    </a:gsLst>
                    <a:lin ang="0" scaled="1"/>
                    <a:tileRect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3" name="任意多边形 94221"/>
                  <p:cNvSpPr>
                    <a:spLocks noChangeAspect="1"/>
                  </p:cNvSpPr>
                  <p:nvPr/>
                </p:nvSpPr>
                <p:spPr>
                  <a:xfrm>
                    <a:off x="2109" y="3143"/>
                    <a:ext cx="370" cy="15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70" h="158">
                        <a:moveTo>
                          <a:pt x="181" y="106"/>
                        </a:moveTo>
                        <a:cubicBezTo>
                          <a:pt x="151" y="106"/>
                          <a:pt x="106" y="121"/>
                          <a:pt x="91" y="106"/>
                        </a:cubicBezTo>
                        <a:cubicBezTo>
                          <a:pt x="76" y="91"/>
                          <a:pt x="106" y="15"/>
                          <a:pt x="91" y="15"/>
                        </a:cubicBezTo>
                        <a:cubicBezTo>
                          <a:pt x="76" y="15"/>
                          <a:pt x="0" y="83"/>
                          <a:pt x="0" y="106"/>
                        </a:cubicBezTo>
                        <a:cubicBezTo>
                          <a:pt x="0" y="129"/>
                          <a:pt x="46" y="144"/>
                          <a:pt x="91" y="151"/>
                        </a:cubicBezTo>
                        <a:cubicBezTo>
                          <a:pt x="136" y="158"/>
                          <a:pt x="227" y="158"/>
                          <a:pt x="272" y="151"/>
                        </a:cubicBezTo>
                        <a:cubicBezTo>
                          <a:pt x="317" y="144"/>
                          <a:pt x="356" y="129"/>
                          <a:pt x="363" y="106"/>
                        </a:cubicBezTo>
                        <a:cubicBezTo>
                          <a:pt x="370" y="83"/>
                          <a:pt x="340" y="30"/>
                          <a:pt x="317" y="15"/>
                        </a:cubicBezTo>
                        <a:cubicBezTo>
                          <a:pt x="294" y="0"/>
                          <a:pt x="234" y="0"/>
                          <a:pt x="227" y="15"/>
                        </a:cubicBezTo>
                        <a:cubicBezTo>
                          <a:pt x="220" y="30"/>
                          <a:pt x="280" y="91"/>
                          <a:pt x="272" y="106"/>
                        </a:cubicBezTo>
                        <a:cubicBezTo>
                          <a:pt x="264" y="121"/>
                          <a:pt x="211" y="106"/>
                          <a:pt x="181" y="106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ECFF"/>
                      </a:gs>
                      <a:gs pos="100000">
                        <a:schemeClr val="bg1"/>
                      </a:gs>
                    </a:gsLst>
                    <a:lin ang="5400000" scaled="1"/>
                    <a:tileRect/>
                  </a:grad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4" name="任意多边形 94222"/>
                  <p:cNvSpPr>
                    <a:spLocks noChangeAspect="1"/>
                  </p:cNvSpPr>
                  <p:nvPr/>
                </p:nvSpPr>
                <p:spPr>
                  <a:xfrm>
                    <a:off x="1565" y="3113"/>
                    <a:ext cx="1587" cy="90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87" h="907">
                        <a:moveTo>
                          <a:pt x="1496" y="0"/>
                        </a:moveTo>
                        <a:lnTo>
                          <a:pt x="1587" y="90"/>
                        </a:lnTo>
                        <a:lnTo>
                          <a:pt x="1496" y="181"/>
                        </a:lnTo>
                        <a:lnTo>
                          <a:pt x="907" y="499"/>
                        </a:lnTo>
                        <a:lnTo>
                          <a:pt x="1224" y="589"/>
                        </a:lnTo>
                        <a:lnTo>
                          <a:pt x="1406" y="725"/>
                        </a:lnTo>
                        <a:lnTo>
                          <a:pt x="1360" y="861"/>
                        </a:lnTo>
                        <a:lnTo>
                          <a:pt x="1270" y="907"/>
                        </a:lnTo>
                        <a:lnTo>
                          <a:pt x="1134" y="816"/>
                        </a:lnTo>
                        <a:lnTo>
                          <a:pt x="771" y="725"/>
                        </a:lnTo>
                        <a:lnTo>
                          <a:pt x="226" y="635"/>
                        </a:lnTo>
                        <a:lnTo>
                          <a:pt x="90" y="635"/>
                        </a:lnTo>
                        <a:lnTo>
                          <a:pt x="0" y="544"/>
                        </a:lnTo>
                        <a:lnTo>
                          <a:pt x="90" y="453"/>
                        </a:lnTo>
                        <a:lnTo>
                          <a:pt x="362" y="453"/>
                        </a:lnTo>
                        <a:lnTo>
                          <a:pt x="589" y="453"/>
                        </a:lnTo>
                        <a:lnTo>
                          <a:pt x="680" y="453"/>
                        </a:lnTo>
                        <a:lnTo>
                          <a:pt x="635" y="362"/>
                        </a:lnTo>
                        <a:lnTo>
                          <a:pt x="589" y="226"/>
                        </a:lnTo>
                        <a:lnTo>
                          <a:pt x="544" y="136"/>
                        </a:lnTo>
                        <a:lnTo>
                          <a:pt x="635" y="181"/>
                        </a:lnTo>
                        <a:lnTo>
                          <a:pt x="771" y="181"/>
                        </a:lnTo>
                        <a:lnTo>
                          <a:pt x="861" y="181"/>
                        </a:lnTo>
                        <a:lnTo>
                          <a:pt x="907" y="90"/>
                        </a:lnTo>
                        <a:lnTo>
                          <a:pt x="907" y="226"/>
                        </a:lnTo>
                        <a:lnTo>
                          <a:pt x="861" y="362"/>
                        </a:lnTo>
                        <a:lnTo>
                          <a:pt x="1224" y="181"/>
                        </a:lnTo>
                        <a:lnTo>
                          <a:pt x="1360" y="136"/>
                        </a:lnTo>
                        <a:lnTo>
                          <a:pt x="1406" y="45"/>
                        </a:lnTo>
                        <a:lnTo>
                          <a:pt x="1496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  <a:tileRect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5" name="任意多边形 94223"/>
                  <p:cNvSpPr>
                    <a:spLocks noChangeAspect="1"/>
                  </p:cNvSpPr>
                  <p:nvPr/>
                </p:nvSpPr>
                <p:spPr>
                  <a:xfrm>
                    <a:off x="3016" y="2523"/>
                    <a:ext cx="817" cy="72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17" h="726">
                        <a:moveTo>
                          <a:pt x="182" y="0"/>
                        </a:moveTo>
                        <a:lnTo>
                          <a:pt x="182" y="136"/>
                        </a:lnTo>
                        <a:lnTo>
                          <a:pt x="227" y="317"/>
                        </a:lnTo>
                        <a:lnTo>
                          <a:pt x="227" y="408"/>
                        </a:lnTo>
                        <a:lnTo>
                          <a:pt x="0" y="499"/>
                        </a:lnTo>
                        <a:lnTo>
                          <a:pt x="0" y="590"/>
                        </a:lnTo>
                        <a:lnTo>
                          <a:pt x="136" y="635"/>
                        </a:lnTo>
                        <a:lnTo>
                          <a:pt x="136" y="726"/>
                        </a:lnTo>
                        <a:lnTo>
                          <a:pt x="272" y="635"/>
                        </a:lnTo>
                        <a:lnTo>
                          <a:pt x="363" y="590"/>
                        </a:lnTo>
                        <a:lnTo>
                          <a:pt x="454" y="590"/>
                        </a:lnTo>
                        <a:lnTo>
                          <a:pt x="635" y="635"/>
                        </a:lnTo>
                        <a:lnTo>
                          <a:pt x="771" y="635"/>
                        </a:lnTo>
                        <a:lnTo>
                          <a:pt x="817" y="544"/>
                        </a:lnTo>
                        <a:lnTo>
                          <a:pt x="635" y="453"/>
                        </a:lnTo>
                        <a:lnTo>
                          <a:pt x="499" y="453"/>
                        </a:lnTo>
                        <a:lnTo>
                          <a:pt x="408" y="272"/>
                        </a:lnTo>
                        <a:lnTo>
                          <a:pt x="408" y="45"/>
                        </a:lnTo>
                        <a:lnTo>
                          <a:pt x="1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6699"/>
                      </a:gs>
                      <a:gs pos="100000">
                        <a:srgbClr val="FFFFFF"/>
                      </a:gs>
                    </a:gsLst>
                    <a:lin ang="0" scaled="1"/>
                    <a:tileRect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6" name="任意多边形 94224"/>
                  <p:cNvSpPr>
                    <a:spLocks noChangeAspect="1"/>
                  </p:cNvSpPr>
                  <p:nvPr/>
                </p:nvSpPr>
                <p:spPr>
                  <a:xfrm>
                    <a:off x="2835" y="1071"/>
                    <a:ext cx="1224" cy="149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24" h="1497">
                        <a:moveTo>
                          <a:pt x="0" y="1361"/>
                        </a:moveTo>
                        <a:lnTo>
                          <a:pt x="136" y="1316"/>
                        </a:lnTo>
                        <a:lnTo>
                          <a:pt x="635" y="1407"/>
                        </a:lnTo>
                        <a:lnTo>
                          <a:pt x="1088" y="1044"/>
                        </a:lnTo>
                        <a:lnTo>
                          <a:pt x="1043" y="227"/>
                        </a:lnTo>
                        <a:lnTo>
                          <a:pt x="317" y="136"/>
                        </a:lnTo>
                        <a:lnTo>
                          <a:pt x="317" y="46"/>
                        </a:lnTo>
                        <a:lnTo>
                          <a:pt x="453" y="0"/>
                        </a:lnTo>
                        <a:lnTo>
                          <a:pt x="1134" y="91"/>
                        </a:lnTo>
                        <a:lnTo>
                          <a:pt x="1224" y="1134"/>
                        </a:lnTo>
                        <a:lnTo>
                          <a:pt x="861" y="1407"/>
                        </a:lnTo>
                        <a:lnTo>
                          <a:pt x="680" y="1497"/>
                        </a:lnTo>
                        <a:lnTo>
                          <a:pt x="0" y="136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6600"/>
                      </a:gs>
                      <a:gs pos="100000">
                        <a:srgbClr val="FFFFFF"/>
                      </a:gs>
                    </a:gsLst>
                    <a:lin ang="0" scaled="1"/>
                    <a:tileRect/>
                  </a:gradFill>
                  <a:ln w="381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837" name="任意多边形 94225" descr="斜纹布"/>
                  <p:cNvSpPr>
                    <a:spLocks noChangeAspect="1"/>
                  </p:cNvSpPr>
                  <p:nvPr/>
                </p:nvSpPr>
                <p:spPr>
                  <a:xfrm>
                    <a:off x="2925" y="1207"/>
                    <a:ext cx="998" cy="12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98" h="1225">
                        <a:moveTo>
                          <a:pt x="227" y="0"/>
                        </a:moveTo>
                        <a:lnTo>
                          <a:pt x="227" y="454"/>
                        </a:lnTo>
                        <a:lnTo>
                          <a:pt x="136" y="590"/>
                        </a:lnTo>
                        <a:lnTo>
                          <a:pt x="454" y="635"/>
                        </a:lnTo>
                        <a:lnTo>
                          <a:pt x="454" y="817"/>
                        </a:lnTo>
                        <a:lnTo>
                          <a:pt x="227" y="862"/>
                        </a:lnTo>
                        <a:lnTo>
                          <a:pt x="136" y="1089"/>
                        </a:lnTo>
                        <a:lnTo>
                          <a:pt x="0" y="1180"/>
                        </a:lnTo>
                        <a:lnTo>
                          <a:pt x="545" y="1225"/>
                        </a:lnTo>
                        <a:lnTo>
                          <a:pt x="998" y="908"/>
                        </a:lnTo>
                        <a:lnTo>
                          <a:pt x="953" y="91"/>
                        </a:lnTo>
                        <a:lnTo>
                          <a:pt x="227" y="0"/>
                        </a:lnTo>
                        <a:close/>
                      </a:path>
                    </a:pathLst>
                  </a:custGeom>
                  <a:blipFill rotWithShape="1">
                    <a:blip r:embed="rId6"/>
                  </a:blipFill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34838" name="组合 94226"/>
              <p:cNvGrpSpPr>
                <a:grpSpLocks noChangeAspect="1"/>
              </p:cNvGrpSpPr>
              <p:nvPr/>
            </p:nvGrpSpPr>
            <p:grpSpPr>
              <a:xfrm>
                <a:off x="1066" y="210"/>
                <a:ext cx="1406" cy="1088"/>
                <a:chOff x="1066" y="210"/>
                <a:chExt cx="1406" cy="1088"/>
              </a:xfrm>
            </p:grpSpPr>
            <p:sp>
              <p:nvSpPr>
                <p:cNvPr id="34839" name="任意多边形 94227"/>
                <p:cNvSpPr>
                  <a:spLocks noChangeAspect="1"/>
                </p:cNvSpPr>
                <p:nvPr/>
              </p:nvSpPr>
              <p:spPr>
                <a:xfrm>
                  <a:off x="1066" y="663"/>
                  <a:ext cx="816" cy="6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6" h="635">
                      <a:moveTo>
                        <a:pt x="816" y="499"/>
                      </a:moveTo>
                      <a:lnTo>
                        <a:pt x="635" y="635"/>
                      </a:lnTo>
                      <a:lnTo>
                        <a:pt x="45" y="136"/>
                      </a:lnTo>
                      <a:lnTo>
                        <a:pt x="0" y="0"/>
                      </a:lnTo>
                      <a:lnTo>
                        <a:pt x="816" y="49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9900"/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0" name="任意多边形 94228"/>
                <p:cNvSpPr>
                  <a:spLocks noChangeAspect="1"/>
                </p:cNvSpPr>
                <p:nvPr/>
              </p:nvSpPr>
              <p:spPr>
                <a:xfrm>
                  <a:off x="1474" y="210"/>
                  <a:ext cx="680" cy="9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0" h="907">
                      <a:moveTo>
                        <a:pt x="453" y="907"/>
                      </a:moveTo>
                      <a:lnTo>
                        <a:pt x="680" y="771"/>
                      </a:lnTo>
                      <a:lnTo>
                        <a:pt x="0" y="0"/>
                      </a:lnTo>
                      <a:lnTo>
                        <a:pt x="0" y="136"/>
                      </a:lnTo>
                      <a:lnTo>
                        <a:pt x="453" y="90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008B00"/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1" name="任意多边形 94229"/>
                <p:cNvSpPr>
                  <a:spLocks noChangeAspect="1"/>
                </p:cNvSpPr>
                <p:nvPr/>
              </p:nvSpPr>
              <p:spPr>
                <a:xfrm>
                  <a:off x="2064" y="346"/>
                  <a:ext cx="408" cy="5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8" h="544">
                      <a:moveTo>
                        <a:pt x="226" y="544"/>
                      </a:moveTo>
                      <a:lnTo>
                        <a:pt x="408" y="499"/>
                      </a:lnTo>
                      <a:lnTo>
                        <a:pt x="90" y="0"/>
                      </a:lnTo>
                      <a:lnTo>
                        <a:pt x="0" y="90"/>
                      </a:lnTo>
                      <a:lnTo>
                        <a:pt x="226" y="54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9900"/>
                    </a:gs>
                    <a:gs pos="100000">
                      <a:srgbClr val="36AF36"/>
                    </a:gs>
                  </a:gsLst>
                  <a:lin ang="5400000" scaled="1"/>
                  <a:tileRect/>
                </a:gra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34842" name="文本框 1"/>
          <p:cNvSpPr txBox="1"/>
          <p:nvPr/>
        </p:nvSpPr>
        <p:spPr>
          <a:xfrm>
            <a:off x="1749425" y="568325"/>
            <a:ext cx="1612900" cy="517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algn="ctr" eaLnBrk="0" fontAlgn="ctr" hangingPunct="0"/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2"/>
          <p:cNvGrpSpPr/>
          <p:nvPr/>
        </p:nvGrpSpPr>
        <p:grpSpPr>
          <a:xfrm>
            <a:off x="2484438" y="1474788"/>
            <a:ext cx="1981200" cy="1981200"/>
            <a:chOff x="816" y="1104"/>
            <a:chExt cx="1248" cy="1248"/>
          </a:xfrm>
        </p:grpSpPr>
        <p:sp>
          <p:nvSpPr>
            <p:cNvPr id="17410" name="Oval 3"/>
            <p:cNvSpPr/>
            <p:nvPr/>
          </p:nvSpPr>
          <p:spPr>
            <a:xfrm>
              <a:off x="816" y="1104"/>
              <a:ext cx="1248" cy="12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1" name="AutoShape 4"/>
            <p:cNvSpPr/>
            <p:nvPr/>
          </p:nvSpPr>
          <p:spPr>
            <a:xfrm>
              <a:off x="1440" y="1680"/>
              <a:ext cx="48" cy="48"/>
            </a:xfrm>
            <a:prstGeom prst="flowChartConnector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12" name="Rectangle 6"/>
          <p:cNvSpPr>
            <a:spLocks noGrp="1"/>
          </p:cNvSpPr>
          <p:nvPr>
            <p:ph idx="1"/>
          </p:nvPr>
        </p:nvSpPr>
        <p:spPr>
          <a:xfrm>
            <a:off x="2916238" y="323850"/>
            <a:ext cx="6019800" cy="609600"/>
          </a:xfrm>
        </p:spPr>
        <p:txBody>
          <a:bodyPr wrap="square" lIns="91440" tIns="45720" rIns="91440" bIns="45720" anchor="t"/>
          <a:lstStyle/>
          <a:p>
            <a:pPr eaLnBrk="1" hangingPunct="1">
              <a:buNone/>
            </a:pPr>
            <a:r>
              <a:rPr lang="zh-CN" altLang="en-US" b="1" dirty="0"/>
              <a:t>点和圆的位置关系有哪几种？</a:t>
            </a:r>
          </a:p>
        </p:txBody>
      </p:sp>
      <p:grpSp>
        <p:nvGrpSpPr>
          <p:cNvPr id="19482" name="Group 26"/>
          <p:cNvGrpSpPr/>
          <p:nvPr/>
        </p:nvGrpSpPr>
        <p:grpSpPr>
          <a:xfrm>
            <a:off x="901700" y="3860800"/>
            <a:ext cx="2736850" cy="685800"/>
            <a:chOff x="2018" y="845"/>
            <a:chExt cx="1724" cy="432"/>
          </a:xfrm>
        </p:grpSpPr>
        <p:sp>
          <p:nvSpPr>
            <p:cNvPr id="17414" name="Rectangle 13"/>
            <p:cNvSpPr/>
            <p:nvPr/>
          </p:nvSpPr>
          <p:spPr>
            <a:xfrm>
              <a:off x="2018" y="845"/>
              <a:ext cx="1724" cy="4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altLang="zh-CN" sz="2400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      </a:t>
              </a:r>
              <a:r>
                <a:rPr lang="zh-CN" altLang="en-US" sz="2800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1</a:t>
              </a:r>
              <a:r>
                <a:rPr lang="zh-CN" altLang="en-US" sz="2800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d&lt;r</a:t>
              </a:r>
            </a:p>
          </p:txBody>
        </p:sp>
        <p:sp>
          <p:nvSpPr>
            <p:cNvPr id="17415" name="AutoShape 16"/>
            <p:cNvSpPr/>
            <p:nvPr/>
          </p:nvSpPr>
          <p:spPr>
            <a:xfrm>
              <a:off x="3312" y="966"/>
              <a:ext cx="192" cy="48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83" name="Group 27"/>
          <p:cNvGrpSpPr/>
          <p:nvPr/>
        </p:nvGrpSpPr>
        <p:grpSpPr>
          <a:xfrm>
            <a:off x="1354138" y="4470400"/>
            <a:ext cx="1995487" cy="519113"/>
            <a:chOff x="2303" y="1229"/>
            <a:chExt cx="1257" cy="327"/>
          </a:xfrm>
        </p:grpSpPr>
        <p:sp>
          <p:nvSpPr>
            <p:cNvPr id="17417" name="Text Box 14"/>
            <p:cNvSpPr txBox="1"/>
            <p:nvPr/>
          </p:nvSpPr>
          <p:spPr>
            <a:xfrm>
              <a:off x="2303" y="1229"/>
              <a:ext cx="125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2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d=r</a:t>
              </a:r>
            </a:p>
          </p:txBody>
        </p:sp>
        <p:sp>
          <p:nvSpPr>
            <p:cNvPr id="17418" name="AutoShape 17"/>
            <p:cNvSpPr/>
            <p:nvPr/>
          </p:nvSpPr>
          <p:spPr>
            <a:xfrm>
              <a:off x="3323" y="1369"/>
              <a:ext cx="192" cy="48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484" name="Group 28"/>
          <p:cNvGrpSpPr/>
          <p:nvPr/>
        </p:nvGrpSpPr>
        <p:grpSpPr>
          <a:xfrm>
            <a:off x="1347788" y="5080000"/>
            <a:ext cx="2001837" cy="519113"/>
            <a:chOff x="2299" y="1613"/>
            <a:chExt cx="1261" cy="327"/>
          </a:xfrm>
        </p:grpSpPr>
        <p:sp>
          <p:nvSpPr>
            <p:cNvPr id="17420" name="Text Box 15"/>
            <p:cNvSpPr txBox="1"/>
            <p:nvPr/>
          </p:nvSpPr>
          <p:spPr>
            <a:xfrm>
              <a:off x="2299" y="1613"/>
              <a:ext cx="126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2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）</a:t>
              </a:r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d&gt;r</a:t>
              </a:r>
            </a:p>
          </p:txBody>
        </p:sp>
        <p:sp>
          <p:nvSpPr>
            <p:cNvPr id="17421" name="AutoShape 18"/>
            <p:cNvSpPr/>
            <p:nvPr/>
          </p:nvSpPr>
          <p:spPr>
            <a:xfrm>
              <a:off x="3312" y="1749"/>
              <a:ext cx="192" cy="48"/>
            </a:xfrm>
            <a:prstGeom prst="leftRightArrow">
              <a:avLst>
                <a:gd name="adj1" fmla="val 50000"/>
                <a:gd name="adj2" fmla="val 8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422" name="Text Box 22"/>
          <p:cNvSpPr txBox="1"/>
          <p:nvPr/>
        </p:nvSpPr>
        <p:spPr>
          <a:xfrm>
            <a:off x="2916238" y="1485900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7423" name="Text Box 23"/>
          <p:cNvSpPr txBox="1"/>
          <p:nvPr/>
        </p:nvSpPr>
        <p:spPr>
          <a:xfrm>
            <a:off x="4394200" y="1844675"/>
            <a:ext cx="7572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7424" name="Text Box 24"/>
          <p:cNvSpPr txBox="1"/>
          <p:nvPr/>
        </p:nvSpPr>
        <p:spPr>
          <a:xfrm>
            <a:off x="1836738" y="2278063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grpSp>
        <p:nvGrpSpPr>
          <p:cNvPr id="19497" name="Group 41"/>
          <p:cNvGrpSpPr/>
          <p:nvPr/>
        </p:nvGrpSpPr>
        <p:grpSpPr>
          <a:xfrm>
            <a:off x="2195513" y="1917700"/>
            <a:ext cx="2232025" cy="719138"/>
            <a:chOff x="521" y="1253"/>
            <a:chExt cx="1406" cy="453"/>
          </a:xfrm>
        </p:grpSpPr>
        <p:sp>
          <p:nvSpPr>
            <p:cNvPr id="17426" name="Line 19"/>
            <p:cNvSpPr/>
            <p:nvPr/>
          </p:nvSpPr>
          <p:spPr>
            <a:xfrm>
              <a:off x="1156" y="1253"/>
              <a:ext cx="182" cy="31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Line 20"/>
            <p:cNvSpPr/>
            <p:nvPr/>
          </p:nvSpPr>
          <p:spPr>
            <a:xfrm flipV="1">
              <a:off x="521" y="1570"/>
              <a:ext cx="862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21"/>
            <p:cNvSpPr/>
            <p:nvPr/>
          </p:nvSpPr>
          <p:spPr>
            <a:xfrm flipV="1">
              <a:off x="1383" y="1434"/>
              <a:ext cx="544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lg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9" name="Group 8"/>
          <p:cNvGrpSpPr/>
          <p:nvPr/>
        </p:nvGrpSpPr>
        <p:grpSpPr>
          <a:xfrm>
            <a:off x="2179638" y="1855788"/>
            <a:ext cx="2286000" cy="838200"/>
            <a:chOff x="624" y="1440"/>
            <a:chExt cx="1440" cy="528"/>
          </a:xfrm>
        </p:grpSpPr>
        <p:sp>
          <p:nvSpPr>
            <p:cNvPr id="17430" name="AutoShape 9"/>
            <p:cNvSpPr/>
            <p:nvPr/>
          </p:nvSpPr>
          <p:spPr>
            <a:xfrm>
              <a:off x="1248" y="1440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1" name="AutoShape 10"/>
            <p:cNvSpPr/>
            <p:nvPr/>
          </p:nvSpPr>
          <p:spPr>
            <a:xfrm>
              <a:off x="2016" y="1632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2" name="AutoShape 11"/>
            <p:cNvSpPr/>
            <p:nvPr/>
          </p:nvSpPr>
          <p:spPr>
            <a:xfrm>
              <a:off x="624" y="1920"/>
              <a:ext cx="48" cy="48"/>
            </a:xfrm>
            <a:prstGeom prst="flowChartConnector">
              <a:avLst/>
            </a:prstGeom>
            <a:solidFill>
              <a:schemeClr val="hlink"/>
            </a:solidFill>
            <a:ln w="952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481" name="Text Box 25"/>
          <p:cNvSpPr txBox="1"/>
          <p:nvPr/>
        </p:nvSpPr>
        <p:spPr>
          <a:xfrm>
            <a:off x="3276600" y="1844675"/>
            <a:ext cx="6111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9486" name="Rectangle 30"/>
          <p:cNvSpPr/>
          <p:nvPr/>
        </p:nvSpPr>
        <p:spPr>
          <a:xfrm>
            <a:off x="3278188" y="3830638"/>
            <a:ext cx="2160587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在圆内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9488" name="Rectangle 32"/>
          <p:cNvSpPr/>
          <p:nvPr/>
        </p:nvSpPr>
        <p:spPr>
          <a:xfrm>
            <a:off x="3278188" y="4478338"/>
            <a:ext cx="2160587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在圆上</a:t>
            </a:r>
          </a:p>
        </p:txBody>
      </p:sp>
      <p:sp>
        <p:nvSpPr>
          <p:cNvPr id="19490" name="Rectangle 34"/>
          <p:cNvSpPr/>
          <p:nvPr/>
        </p:nvSpPr>
        <p:spPr>
          <a:xfrm>
            <a:off x="3278188" y="5013325"/>
            <a:ext cx="2239962" cy="5191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在圆外</a:t>
            </a:r>
          </a:p>
        </p:txBody>
      </p:sp>
      <p:grpSp>
        <p:nvGrpSpPr>
          <p:cNvPr id="19502" name="Group 46"/>
          <p:cNvGrpSpPr/>
          <p:nvPr/>
        </p:nvGrpSpPr>
        <p:grpSpPr>
          <a:xfrm>
            <a:off x="5114925" y="4005263"/>
            <a:ext cx="3240088" cy="1366837"/>
            <a:chOff x="4014" y="1026"/>
            <a:chExt cx="1746" cy="861"/>
          </a:xfrm>
        </p:grpSpPr>
        <p:sp>
          <p:nvSpPr>
            <p:cNvPr id="17438" name="AutoShape 42"/>
            <p:cNvSpPr/>
            <p:nvPr/>
          </p:nvSpPr>
          <p:spPr>
            <a:xfrm>
              <a:off x="4014" y="1026"/>
              <a:ext cx="182" cy="861"/>
            </a:xfrm>
            <a:prstGeom prst="rightBrace">
              <a:avLst>
                <a:gd name="adj1" fmla="val 39379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39" name="Rectangle 45"/>
            <p:cNvSpPr/>
            <p:nvPr/>
          </p:nvSpPr>
          <p:spPr>
            <a:xfrm>
              <a:off x="4241" y="1253"/>
              <a:ext cx="151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三种位置关系</a:t>
              </a:r>
            </a:p>
          </p:txBody>
        </p:sp>
      </p:grpSp>
      <p:sp>
        <p:nvSpPr>
          <p:cNvPr id="17440" name="Text Box 47"/>
          <p:cNvSpPr txBox="1"/>
          <p:nvPr/>
        </p:nvSpPr>
        <p:spPr>
          <a:xfrm>
            <a:off x="3313113" y="2420938"/>
            <a:ext cx="431800" cy="365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9505" name="Rectangle 49"/>
          <p:cNvSpPr/>
          <p:nvPr/>
        </p:nvSpPr>
        <p:spPr>
          <a:xfrm>
            <a:off x="5292725" y="2276475"/>
            <a:ext cx="3671888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32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点到圆心距离为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  <a:p>
            <a:pPr lvl="0" indent="0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⊙O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半径为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</a:p>
        </p:txBody>
      </p:sp>
      <p:grpSp>
        <p:nvGrpSpPr>
          <p:cNvPr id="17442" name="Group 57"/>
          <p:cNvGrpSpPr/>
          <p:nvPr/>
        </p:nvGrpSpPr>
        <p:grpSpPr>
          <a:xfrm>
            <a:off x="0" y="188913"/>
            <a:ext cx="2800350" cy="877887"/>
            <a:chOff x="158" y="119"/>
            <a:chExt cx="1764" cy="553"/>
          </a:xfrm>
        </p:grpSpPr>
        <p:pic>
          <p:nvPicPr>
            <p:cNvPr id="17443" name="Picture 58" descr="BAN_0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58" y="119"/>
              <a:ext cx="1764" cy="5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44" name="Rectangle 59"/>
            <p:cNvSpPr/>
            <p:nvPr/>
          </p:nvSpPr>
          <p:spPr>
            <a:xfrm>
              <a:off x="596" y="164"/>
              <a:ext cx="983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zh-CN" alt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回顾：</a:t>
              </a:r>
              <a:endPara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/>
      <p:bldP spid="19486" grpId="0"/>
      <p:bldP spid="19488" grpId="0"/>
      <p:bldP spid="19490" grpId="0"/>
      <p:bldP spid="195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2" name="Group 52"/>
          <p:cNvGrpSpPr/>
          <p:nvPr/>
        </p:nvGrpSpPr>
        <p:grpSpPr>
          <a:xfrm>
            <a:off x="2051050" y="5013325"/>
            <a:ext cx="1016000" cy="1016000"/>
            <a:chOff x="839" y="2931"/>
            <a:chExt cx="640" cy="640"/>
          </a:xfrm>
        </p:grpSpPr>
        <p:sp>
          <p:nvSpPr>
            <p:cNvPr id="18434" name="Oval 53"/>
            <p:cNvSpPr/>
            <p:nvPr/>
          </p:nvSpPr>
          <p:spPr>
            <a:xfrm>
              <a:off x="839" y="2931"/>
              <a:ext cx="640" cy="64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5" name="Text Box 54"/>
            <p:cNvSpPr txBox="1"/>
            <p:nvPr/>
          </p:nvSpPr>
          <p:spPr>
            <a:xfrm>
              <a:off x="1066" y="3158"/>
              <a:ext cx="242" cy="390"/>
            </a:xfrm>
            <a:prstGeom prst="rect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grpSp>
        <p:nvGrpSpPr>
          <p:cNvPr id="61489" name="Group 49"/>
          <p:cNvGrpSpPr/>
          <p:nvPr/>
        </p:nvGrpSpPr>
        <p:grpSpPr>
          <a:xfrm>
            <a:off x="827088" y="5481638"/>
            <a:ext cx="1016000" cy="1016000"/>
            <a:chOff x="839" y="2931"/>
            <a:chExt cx="640" cy="640"/>
          </a:xfrm>
        </p:grpSpPr>
        <p:sp>
          <p:nvSpPr>
            <p:cNvPr id="18437" name="Oval 50"/>
            <p:cNvSpPr/>
            <p:nvPr/>
          </p:nvSpPr>
          <p:spPr>
            <a:xfrm>
              <a:off x="839" y="2931"/>
              <a:ext cx="640" cy="64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8" name="Text Box 51"/>
            <p:cNvSpPr txBox="1"/>
            <p:nvPr/>
          </p:nvSpPr>
          <p:spPr>
            <a:xfrm>
              <a:off x="1066" y="3158"/>
              <a:ext cx="242" cy="390"/>
            </a:xfrm>
            <a:prstGeom prst="rect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18439" name="Text Box 39"/>
          <p:cNvSpPr txBox="1"/>
          <p:nvPr/>
        </p:nvSpPr>
        <p:spPr>
          <a:xfrm>
            <a:off x="539750" y="2060575"/>
            <a:ext cx="79248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把太阳看成一个圆，地平线看成一条直线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注意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观察直线与圆的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公共点的个数</a:t>
            </a:r>
            <a:endParaRPr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1471" name="Group 31"/>
          <p:cNvGrpSpPr/>
          <p:nvPr/>
        </p:nvGrpSpPr>
        <p:grpSpPr>
          <a:xfrm>
            <a:off x="468313" y="1052513"/>
            <a:ext cx="8281987" cy="3095625"/>
            <a:chOff x="158" y="618"/>
            <a:chExt cx="5217" cy="1950"/>
          </a:xfrm>
        </p:grpSpPr>
        <p:pic>
          <p:nvPicPr>
            <p:cNvPr id="18441" name="Picture 4" descr="008h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" y="1207"/>
              <a:ext cx="1860" cy="136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42" name="Picture 5" descr="019s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9" y="618"/>
              <a:ext cx="1860" cy="148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8443" name="Picture 6" descr="009i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43" y="890"/>
              <a:ext cx="2132" cy="14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44" name="Line 7"/>
            <p:cNvSpPr/>
            <p:nvPr/>
          </p:nvSpPr>
          <p:spPr>
            <a:xfrm rot="5400000" flipV="1">
              <a:off x="2429" y="-203"/>
              <a:ext cx="0" cy="3639"/>
            </a:xfrm>
            <a:prstGeom prst="line">
              <a:avLst/>
            </a:prstGeom>
            <a:ln w="57150" cap="flat" cmpd="sng">
              <a:solidFill>
                <a:srgbClr val="66FF33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45" name="Group 34"/>
          <p:cNvGrpSpPr/>
          <p:nvPr/>
        </p:nvGrpSpPr>
        <p:grpSpPr>
          <a:xfrm>
            <a:off x="1187450" y="188913"/>
            <a:ext cx="3529013" cy="1052512"/>
            <a:chOff x="183" y="2460"/>
            <a:chExt cx="2400" cy="1008"/>
          </a:xfrm>
        </p:grpSpPr>
        <p:sp>
          <p:nvSpPr>
            <p:cNvPr id="18446" name="AutoShape 35"/>
            <p:cNvSpPr/>
            <p:nvPr/>
          </p:nvSpPr>
          <p:spPr>
            <a:xfrm>
              <a:off x="183" y="2460"/>
              <a:ext cx="2400" cy="1008"/>
            </a:xfrm>
            <a:prstGeom prst="cloudCallout">
              <a:avLst>
                <a:gd name="adj1" fmla="val 67750"/>
                <a:gd name="adj2" fmla="val -47620"/>
              </a:avLst>
            </a:prstGeom>
            <a:solidFill>
              <a:srgbClr val="CC99FF"/>
            </a:solidFill>
            <a:ln w="28575" cap="flat" cmpd="sng">
              <a:solidFill>
                <a:srgbClr val="6C006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45791" dir="2021404" algn="ctr" rotWithShape="0">
                <a:srgbClr val="C0C0C0"/>
              </a:outerShdw>
            </a:effectLst>
          </p:spPr>
          <p:txBody>
            <a:bodyPr anchor="t"/>
            <a:lstStyle/>
            <a:p>
              <a:pPr lvl="0" indent="0" algn="ctr"/>
              <a:endParaRPr lang="zh-CN" altLang="zh-CN" sz="2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447" name="Text Box 36"/>
            <p:cNvSpPr txBox="1"/>
            <p:nvPr/>
          </p:nvSpPr>
          <p:spPr>
            <a:xfrm>
              <a:off x="360" y="2565"/>
              <a:ext cx="2142" cy="892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endParaRPr lang="en-US" altLang="zh-CN" sz="2800" b="1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  <a:p>
              <a:pPr lvl="0" indent="0">
                <a:spcBef>
                  <a:spcPct val="50000"/>
                </a:spcBef>
              </a:pPr>
              <a:endParaRPr lang="en-US" altLang="zh-CN" b="1" dirty="0">
                <a:latin typeface="Comic Sans MS" panose="030F0702030302020204" pitchFamily="66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448" name="Text Box 8"/>
          <p:cNvSpPr txBox="1"/>
          <p:nvPr/>
        </p:nvSpPr>
        <p:spPr>
          <a:xfrm>
            <a:off x="6948488" y="2349500"/>
            <a:ext cx="14478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dirty="0">
                <a:solidFill>
                  <a:schemeClr val="bg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bg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地平线</a:t>
            </a:r>
            <a:r>
              <a:rPr lang="en-US" altLang="zh-CN" sz="2400" dirty="0">
                <a:solidFill>
                  <a:schemeClr val="bg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)</a:t>
            </a:r>
          </a:p>
        </p:txBody>
      </p:sp>
      <p:grpSp>
        <p:nvGrpSpPr>
          <p:cNvPr id="61478" name="Group 38"/>
          <p:cNvGrpSpPr/>
          <p:nvPr/>
        </p:nvGrpSpPr>
        <p:grpSpPr>
          <a:xfrm>
            <a:off x="1160463" y="4745038"/>
            <a:ext cx="7659687" cy="460375"/>
            <a:chOff x="686" y="3216"/>
            <a:chExt cx="4642" cy="290"/>
          </a:xfrm>
        </p:grpSpPr>
        <p:sp>
          <p:nvSpPr>
            <p:cNvPr id="18450" name="Text Box 10"/>
            <p:cNvSpPr txBox="1"/>
            <p:nvPr/>
          </p:nvSpPr>
          <p:spPr>
            <a:xfrm>
              <a:off x="4272" y="3216"/>
              <a:ext cx="105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(</a:t>
              </a:r>
              <a:r>
                <a:rPr lang="zh-CN" altLang="en-US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地平线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)</a:t>
              </a:r>
            </a:p>
          </p:txBody>
        </p:sp>
        <p:sp>
          <p:nvSpPr>
            <p:cNvPr id="18451" name="Line 11"/>
            <p:cNvSpPr/>
            <p:nvPr/>
          </p:nvSpPr>
          <p:spPr>
            <a:xfrm rot="5400000" flipV="1">
              <a:off x="2503" y="1537"/>
              <a:ext cx="1" cy="3640"/>
            </a:xfrm>
            <a:prstGeom prst="line">
              <a:avLst/>
            </a:prstGeom>
            <a:ln w="57150" cap="flat" cmpd="sng">
              <a:solidFill>
                <a:srgbClr val="00CC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452" name="Group 12"/>
          <p:cNvGrpSpPr/>
          <p:nvPr/>
        </p:nvGrpSpPr>
        <p:grpSpPr>
          <a:xfrm>
            <a:off x="3419475" y="4221163"/>
            <a:ext cx="1016000" cy="1016000"/>
            <a:chOff x="839" y="2931"/>
            <a:chExt cx="640" cy="640"/>
          </a:xfrm>
        </p:grpSpPr>
        <p:sp>
          <p:nvSpPr>
            <p:cNvPr id="18453" name="Oval 13"/>
            <p:cNvSpPr/>
            <p:nvPr/>
          </p:nvSpPr>
          <p:spPr>
            <a:xfrm>
              <a:off x="839" y="2931"/>
              <a:ext cx="640" cy="64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4" name="Text Box 14"/>
            <p:cNvSpPr txBox="1"/>
            <p:nvPr/>
          </p:nvSpPr>
          <p:spPr>
            <a:xfrm>
              <a:off x="1066" y="3158"/>
              <a:ext cx="242" cy="390"/>
            </a:xfrm>
            <a:prstGeom prst="rect">
              <a:avLst/>
            </a:prstGeom>
            <a:noFill/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grpSp>
        <p:nvGrpSpPr>
          <p:cNvPr id="61455" name="Group 15"/>
          <p:cNvGrpSpPr/>
          <p:nvPr/>
        </p:nvGrpSpPr>
        <p:grpSpPr>
          <a:xfrm>
            <a:off x="4714875" y="3932238"/>
            <a:ext cx="1016000" cy="1016000"/>
            <a:chOff x="839" y="2931"/>
            <a:chExt cx="640" cy="640"/>
          </a:xfrm>
        </p:grpSpPr>
        <p:sp>
          <p:nvSpPr>
            <p:cNvPr id="18456" name="Oval 16"/>
            <p:cNvSpPr/>
            <p:nvPr/>
          </p:nvSpPr>
          <p:spPr>
            <a:xfrm>
              <a:off x="839" y="2931"/>
              <a:ext cx="640" cy="64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57" name="Text Box 17"/>
            <p:cNvSpPr txBox="1"/>
            <p:nvPr/>
          </p:nvSpPr>
          <p:spPr>
            <a:xfrm>
              <a:off x="1066" y="3158"/>
              <a:ext cx="242" cy="384"/>
            </a:xfrm>
            <a:prstGeom prst="rect">
              <a:avLst/>
            </a:prstGeom>
            <a:solidFill>
              <a:srgbClr val="FF3300"/>
            </a:solidFill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grpSp>
        <p:nvGrpSpPr>
          <p:cNvPr id="61458" name="Group 18"/>
          <p:cNvGrpSpPr/>
          <p:nvPr/>
        </p:nvGrpSpPr>
        <p:grpSpPr>
          <a:xfrm>
            <a:off x="6083300" y="3716338"/>
            <a:ext cx="1016000" cy="1016000"/>
            <a:chOff x="839" y="2931"/>
            <a:chExt cx="640" cy="640"/>
          </a:xfrm>
        </p:grpSpPr>
        <p:sp>
          <p:nvSpPr>
            <p:cNvPr id="18459" name="Oval 19"/>
            <p:cNvSpPr/>
            <p:nvPr/>
          </p:nvSpPr>
          <p:spPr>
            <a:xfrm>
              <a:off x="839" y="2931"/>
              <a:ext cx="640" cy="640"/>
            </a:xfrm>
            <a:prstGeom prst="ellipse">
              <a:avLst/>
            </a:prstGeom>
            <a:solidFill>
              <a:srgbClr val="FF3300"/>
            </a:solidFill>
            <a:ln w="3810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60" name="Text Box 20"/>
            <p:cNvSpPr txBox="1"/>
            <p:nvPr/>
          </p:nvSpPr>
          <p:spPr>
            <a:xfrm>
              <a:off x="1066" y="3158"/>
              <a:ext cx="242" cy="390"/>
            </a:xfrm>
            <a:prstGeom prst="rect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61461" name="Text Box 21"/>
          <p:cNvSpPr txBox="1"/>
          <p:nvPr/>
        </p:nvSpPr>
        <p:spPr>
          <a:xfrm>
            <a:off x="7348538" y="5730875"/>
            <a:ext cx="6477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</a:t>
            </a:r>
          </a:p>
        </p:txBody>
      </p:sp>
      <p:grpSp>
        <p:nvGrpSpPr>
          <p:cNvPr id="61500" name="Group 60"/>
          <p:cNvGrpSpPr/>
          <p:nvPr/>
        </p:nvGrpSpPr>
        <p:grpSpPr>
          <a:xfrm>
            <a:off x="0" y="5842000"/>
            <a:ext cx="9758363" cy="488950"/>
            <a:chOff x="0" y="3802"/>
            <a:chExt cx="6147" cy="308"/>
          </a:xfrm>
        </p:grpSpPr>
        <p:sp>
          <p:nvSpPr>
            <p:cNvPr id="18463" name="Line 23"/>
            <p:cNvSpPr/>
            <p:nvPr/>
          </p:nvSpPr>
          <p:spPr>
            <a:xfrm>
              <a:off x="4559" y="4110"/>
              <a:ext cx="657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4" name="Rectangle 24"/>
            <p:cNvSpPr/>
            <p:nvPr/>
          </p:nvSpPr>
          <p:spPr>
            <a:xfrm>
              <a:off x="0" y="3802"/>
              <a:ext cx="614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>
                <a:buChar char="•"/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你发现这个自然现象反映出直线和圆的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公共点个数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有      种情况</a:t>
              </a:r>
            </a:p>
          </p:txBody>
        </p:sp>
      </p:grpSp>
      <p:sp>
        <p:nvSpPr>
          <p:cNvPr id="18465" name="WordArt 28"/>
          <p:cNvSpPr>
            <a:spLocks noTextEdit="1"/>
          </p:cNvSpPr>
          <p:nvPr/>
        </p:nvSpPr>
        <p:spPr>
          <a:xfrm>
            <a:off x="6156325" y="188913"/>
            <a:ext cx="28082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海上日出</a:t>
            </a:r>
          </a:p>
        </p:txBody>
      </p:sp>
      <p:sp>
        <p:nvSpPr>
          <p:cNvPr id="18466" name="Line 29">
            <a:hlinkClick r:id="rId5"/>
          </p:cNvPr>
          <p:cNvSpPr/>
          <p:nvPr/>
        </p:nvSpPr>
        <p:spPr>
          <a:xfrm>
            <a:off x="6300788" y="1125538"/>
            <a:ext cx="2663825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8467" name="Picture 33" descr="想一想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446213" cy="1844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68" name="WordArt 37"/>
          <p:cNvSpPr>
            <a:spLocks noTextEdit="1"/>
          </p:cNvSpPr>
          <p:nvPr/>
        </p:nvSpPr>
        <p:spPr>
          <a:xfrm>
            <a:off x="1835150" y="476250"/>
            <a:ext cx="257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40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观察探究一</a:t>
            </a:r>
          </a:p>
        </p:txBody>
      </p:sp>
      <p:grpSp>
        <p:nvGrpSpPr>
          <p:cNvPr id="61488" name="Group 48"/>
          <p:cNvGrpSpPr/>
          <p:nvPr/>
        </p:nvGrpSpPr>
        <p:grpSpPr>
          <a:xfrm>
            <a:off x="3275013" y="4797425"/>
            <a:ext cx="1319212" cy="244475"/>
            <a:chOff x="748" y="3294"/>
            <a:chExt cx="831" cy="154"/>
          </a:xfrm>
        </p:grpSpPr>
        <p:sp>
          <p:nvSpPr>
            <p:cNvPr id="18470" name="Rectangle 43"/>
            <p:cNvSpPr/>
            <p:nvPr/>
          </p:nvSpPr>
          <p:spPr>
            <a:xfrm>
              <a:off x="748" y="3294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1000" dirty="0">
                  <a:solidFill>
                    <a:srgbClr val="0000CC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</a:p>
          </p:txBody>
        </p:sp>
        <p:sp>
          <p:nvSpPr>
            <p:cNvPr id="18471" name="Rectangle 45"/>
            <p:cNvSpPr/>
            <p:nvPr/>
          </p:nvSpPr>
          <p:spPr>
            <a:xfrm>
              <a:off x="1383" y="3294"/>
              <a:ext cx="19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1000" dirty="0">
                  <a:solidFill>
                    <a:srgbClr val="0000CC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</a:p>
          </p:txBody>
        </p:sp>
      </p:grpSp>
      <p:sp>
        <p:nvSpPr>
          <p:cNvPr id="61487" name="Rectangle 47"/>
          <p:cNvSpPr/>
          <p:nvPr/>
        </p:nvSpPr>
        <p:spPr>
          <a:xfrm>
            <a:off x="5075238" y="4797425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61499" name="Rectangle 59"/>
          <p:cNvSpPr/>
          <p:nvPr/>
        </p:nvSpPr>
        <p:spPr>
          <a:xfrm>
            <a:off x="2411413" y="4868863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7" grpId="0"/>
      <p:bldP spid="614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idx="1"/>
          </p:nvPr>
        </p:nvSpPr>
        <p:spPr>
          <a:xfrm>
            <a:off x="827088" y="188913"/>
            <a:ext cx="8915400" cy="936625"/>
          </a:xfrm>
        </p:spPr>
        <p:txBody>
          <a:bodyPr wrap="square"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把钥匙环看作一个圆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把直尺边缘看成一条直线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固定圆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</a:rPr>
              <a:t>平移直尺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7172" name="Text Box 4"/>
          <p:cNvSpPr txBox="1"/>
          <p:nvPr/>
        </p:nvSpPr>
        <p:spPr>
          <a:xfrm>
            <a:off x="4267200" y="836613"/>
            <a:ext cx="4876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直线和圆分别有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几个公共点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grpSp>
        <p:nvGrpSpPr>
          <p:cNvPr id="7173" name="Group 5"/>
          <p:cNvGrpSpPr/>
          <p:nvPr/>
        </p:nvGrpSpPr>
        <p:grpSpPr>
          <a:xfrm>
            <a:off x="3738563" y="1300163"/>
            <a:ext cx="1962150" cy="1962150"/>
            <a:chOff x="432" y="2592"/>
            <a:chExt cx="1524" cy="1524"/>
          </a:xfrm>
        </p:grpSpPr>
        <p:sp>
          <p:nvSpPr>
            <p:cNvPr id="19460" name="Oval 6"/>
            <p:cNvSpPr/>
            <p:nvPr/>
          </p:nvSpPr>
          <p:spPr>
            <a:xfrm>
              <a:off x="432" y="2592"/>
              <a:ext cx="1524" cy="1524"/>
            </a:xfrm>
            <a:prstGeom prst="ellipse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1" name="Text Box 7"/>
            <p:cNvSpPr txBox="1"/>
            <p:nvPr/>
          </p:nvSpPr>
          <p:spPr>
            <a:xfrm>
              <a:off x="1104" y="3168"/>
              <a:ext cx="576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grpSp>
        <p:nvGrpSpPr>
          <p:cNvPr id="7176" name="Group 8"/>
          <p:cNvGrpSpPr/>
          <p:nvPr/>
        </p:nvGrpSpPr>
        <p:grpSpPr>
          <a:xfrm>
            <a:off x="715963" y="1281113"/>
            <a:ext cx="1962150" cy="1962150"/>
            <a:chOff x="432" y="2592"/>
            <a:chExt cx="1524" cy="1524"/>
          </a:xfrm>
        </p:grpSpPr>
        <p:sp>
          <p:nvSpPr>
            <p:cNvPr id="19463" name="Oval 9"/>
            <p:cNvSpPr/>
            <p:nvPr/>
          </p:nvSpPr>
          <p:spPr>
            <a:xfrm>
              <a:off x="432" y="2592"/>
              <a:ext cx="1524" cy="1524"/>
            </a:xfrm>
            <a:prstGeom prst="ellipse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4" name="Text Box 10"/>
            <p:cNvSpPr txBox="1"/>
            <p:nvPr/>
          </p:nvSpPr>
          <p:spPr>
            <a:xfrm>
              <a:off x="1104" y="3168"/>
              <a:ext cx="576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7180" name="Text Box 12"/>
          <p:cNvSpPr txBox="1"/>
          <p:nvPr/>
        </p:nvSpPr>
        <p:spPr>
          <a:xfrm>
            <a:off x="1281113" y="326231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相交</a:t>
            </a:r>
            <a:endParaRPr lang="zh-CN" altLang="en-US" sz="1000" b="1" dirty="0">
              <a:solidFill>
                <a:schemeClr val="accent2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pSp>
        <p:nvGrpSpPr>
          <p:cNvPr id="7182" name="Group 14"/>
          <p:cNvGrpSpPr/>
          <p:nvPr/>
        </p:nvGrpSpPr>
        <p:grpSpPr>
          <a:xfrm>
            <a:off x="6710363" y="1281113"/>
            <a:ext cx="1962150" cy="1962150"/>
            <a:chOff x="432" y="2592"/>
            <a:chExt cx="1524" cy="1524"/>
          </a:xfrm>
        </p:grpSpPr>
        <p:sp>
          <p:nvSpPr>
            <p:cNvPr id="19467" name="Oval 15"/>
            <p:cNvSpPr/>
            <p:nvPr/>
          </p:nvSpPr>
          <p:spPr>
            <a:xfrm>
              <a:off x="432" y="2592"/>
              <a:ext cx="1524" cy="1524"/>
            </a:xfrm>
            <a:prstGeom prst="ellipse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8" name="Text Box 16"/>
            <p:cNvSpPr txBox="1"/>
            <p:nvPr/>
          </p:nvSpPr>
          <p:spPr>
            <a:xfrm>
              <a:off x="1104" y="3168"/>
              <a:ext cx="576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7185" name="Line 17"/>
          <p:cNvSpPr/>
          <p:nvPr/>
        </p:nvSpPr>
        <p:spPr>
          <a:xfrm>
            <a:off x="519113" y="2805113"/>
            <a:ext cx="2743200" cy="0"/>
          </a:xfrm>
          <a:prstGeom prst="line">
            <a:avLst/>
          </a:prstGeom>
          <a:ln w="762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6" name="Line 18"/>
          <p:cNvSpPr/>
          <p:nvPr/>
        </p:nvSpPr>
        <p:spPr>
          <a:xfrm>
            <a:off x="3419475" y="3284538"/>
            <a:ext cx="2743200" cy="0"/>
          </a:xfrm>
          <a:prstGeom prst="line">
            <a:avLst/>
          </a:prstGeom>
          <a:ln w="762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7" name="Line 19"/>
          <p:cNvSpPr/>
          <p:nvPr/>
        </p:nvSpPr>
        <p:spPr>
          <a:xfrm>
            <a:off x="6400800" y="3573463"/>
            <a:ext cx="2743200" cy="0"/>
          </a:xfrm>
          <a:prstGeom prst="line">
            <a:avLst/>
          </a:prstGeom>
          <a:ln w="7620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Text Box 20"/>
          <p:cNvSpPr txBox="1"/>
          <p:nvPr/>
        </p:nvSpPr>
        <p:spPr>
          <a:xfrm>
            <a:off x="4211638" y="335756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相切</a:t>
            </a:r>
            <a:endParaRPr lang="zh-CN" altLang="en-US" sz="1000" b="1" dirty="0">
              <a:solidFill>
                <a:schemeClr val="accent2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7189" name="Text Box 21"/>
          <p:cNvSpPr txBox="1"/>
          <p:nvPr/>
        </p:nvSpPr>
        <p:spPr>
          <a:xfrm>
            <a:off x="7300913" y="356711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相离</a:t>
            </a:r>
            <a:endParaRPr lang="zh-CN" altLang="en-US" sz="1000" b="1" dirty="0">
              <a:solidFill>
                <a:schemeClr val="accent2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pSp>
        <p:nvGrpSpPr>
          <p:cNvPr id="7190" name="Group 22"/>
          <p:cNvGrpSpPr/>
          <p:nvPr/>
        </p:nvGrpSpPr>
        <p:grpSpPr>
          <a:xfrm>
            <a:off x="4859338" y="1844675"/>
            <a:ext cx="2843212" cy="1152525"/>
            <a:chOff x="3969" y="300"/>
            <a:chExt cx="1791" cy="726"/>
          </a:xfrm>
        </p:grpSpPr>
        <p:sp>
          <p:nvSpPr>
            <p:cNvPr id="10266" name="AutoShape 23"/>
            <p:cNvSpPr/>
            <p:nvPr/>
          </p:nvSpPr>
          <p:spPr>
            <a:xfrm>
              <a:off x="4014" y="300"/>
              <a:ext cx="1633" cy="72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 algn="ctr" eaLnBrk="1" fontAlgn="base" hangingPunct="1"/>
              <a:endParaRPr lang="zh-CN" altLang="zh-CN" sz="2400" strike="noStrike" noProof="1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6" name="Text Box 24"/>
            <p:cNvSpPr txBox="1"/>
            <p:nvPr/>
          </p:nvSpPr>
          <p:spPr>
            <a:xfrm>
              <a:off x="3969" y="346"/>
              <a:ext cx="1791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直线与圆的交点个数可判定它们关系</a:t>
              </a:r>
            </a:p>
          </p:txBody>
        </p:sp>
      </p:grpSp>
      <p:grpSp>
        <p:nvGrpSpPr>
          <p:cNvPr id="7205" name="Group 37"/>
          <p:cNvGrpSpPr/>
          <p:nvPr/>
        </p:nvGrpSpPr>
        <p:grpSpPr>
          <a:xfrm>
            <a:off x="825500" y="2771775"/>
            <a:ext cx="1728788" cy="73025"/>
            <a:chOff x="520" y="1746"/>
            <a:chExt cx="1089" cy="46"/>
          </a:xfrm>
        </p:grpSpPr>
        <p:sp>
          <p:nvSpPr>
            <p:cNvPr id="19478" name="Oval 25"/>
            <p:cNvSpPr/>
            <p:nvPr/>
          </p:nvSpPr>
          <p:spPr>
            <a:xfrm>
              <a:off x="520" y="1746"/>
              <a:ext cx="45" cy="46"/>
            </a:xfrm>
            <a:prstGeom prst="ellipse">
              <a:avLst/>
            </a:prstGeom>
            <a:solidFill>
              <a:srgbClr val="0000CC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79" name="Oval 26"/>
            <p:cNvSpPr/>
            <p:nvPr/>
          </p:nvSpPr>
          <p:spPr>
            <a:xfrm>
              <a:off x="1564" y="1746"/>
              <a:ext cx="45" cy="46"/>
            </a:xfrm>
            <a:prstGeom prst="ellipse">
              <a:avLst/>
            </a:prstGeom>
            <a:solidFill>
              <a:srgbClr val="0000CC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 algn="ctr"/>
              <a:endParaRPr lang="zh-CN" altLang="zh-CN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195" name="Oval 27"/>
          <p:cNvSpPr/>
          <p:nvPr/>
        </p:nvSpPr>
        <p:spPr>
          <a:xfrm>
            <a:off x="4716463" y="3213100"/>
            <a:ext cx="71437" cy="73025"/>
          </a:xfrm>
          <a:prstGeom prst="ellipse">
            <a:avLst/>
          </a:prstGeom>
          <a:solidFill>
            <a:srgbClr val="0000CC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6" name="WordArt 29"/>
          <p:cNvSpPr>
            <a:spLocks noTextEdit="1"/>
          </p:cNvSpPr>
          <p:nvPr/>
        </p:nvSpPr>
        <p:spPr>
          <a:xfrm rot="5400000">
            <a:off x="-972344" y="1194594"/>
            <a:ext cx="2736850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 fontScale="97500"/>
            <a:scene3d>
              <a:camera prst="legacyPerspectiveFront">
                <a:rot lat="20640000" lon="20700000" rev="0"/>
              </a:camera>
              <a:lightRig rig="legacyNormal3" dir="l"/>
            </a:scene3d>
            <a:sp3d extrusionH="125400" prstMaterial="legacyPlastic">
              <a:extrusionClr>
                <a:srgbClr val="D2A5FF"/>
              </a:extrusionClr>
            </a:sp3d>
          </a:bodyPr>
          <a:lstStyle/>
          <a:p>
            <a:pPr algn="ctr" fontAlgn="base"/>
            <a:r>
              <a:rPr lang="zh-CN" altLang="en-US" sz="3600" b="1" strike="noStrike" noProof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观察探究二</a:t>
            </a:r>
            <a:endParaRPr lang="zh-CN" altLang="en-US" sz="3600" b="1" strike="noStrike" noProof="1">
              <a:solidFill>
                <a:schemeClr val="accent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206" name="Group 38"/>
          <p:cNvGrpSpPr/>
          <p:nvPr/>
        </p:nvGrpSpPr>
        <p:grpSpPr>
          <a:xfrm>
            <a:off x="0" y="4005263"/>
            <a:ext cx="9144000" cy="2257425"/>
            <a:chOff x="0" y="2523"/>
            <a:chExt cx="5760" cy="1422"/>
          </a:xfrm>
        </p:grpSpPr>
        <p:sp>
          <p:nvSpPr>
            <p:cNvPr id="19483" name="Text Box 13"/>
            <p:cNvSpPr txBox="1"/>
            <p:nvPr/>
          </p:nvSpPr>
          <p:spPr>
            <a:xfrm>
              <a:off x="0" y="3067"/>
              <a:ext cx="561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直线和圆只有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一个公共点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相切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这条直线叫做圆的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切线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这个点叫做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切点</a:t>
              </a:r>
              <a:r>
                <a:rPr lang="en-US" altLang="zh-CN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19484" name="Text Box 28"/>
            <p:cNvSpPr txBox="1"/>
            <p:nvPr/>
          </p:nvSpPr>
          <p:spPr>
            <a:xfrm>
              <a:off x="0" y="2523"/>
              <a:ext cx="576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直线和圆有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两个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公共点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相交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这条直线叫做圆的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割线</a:t>
              </a:r>
              <a:r>
                <a:rPr lang="en-US" altLang="zh-CN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19485" name="Text Box 31"/>
            <p:cNvSpPr txBox="1"/>
            <p:nvPr/>
          </p:nvSpPr>
          <p:spPr>
            <a:xfrm>
              <a:off x="0" y="3657"/>
              <a:ext cx="56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没有公共点</a:t>
              </a:r>
              <a:r>
                <a:rPr lang="en-US" altLang="zh-CN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这时我们就说这条直线和圆</a:t>
              </a:r>
              <a:r>
                <a:rPr lang="zh-CN" altLang="en-US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相离</a:t>
              </a:r>
              <a:r>
                <a:rPr lang="en-US" altLang="zh-CN" sz="24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.</a:t>
              </a:r>
            </a:p>
          </p:txBody>
        </p:sp>
      </p:grpSp>
      <p:sp>
        <p:nvSpPr>
          <p:cNvPr id="7200" name="Rectangle 32"/>
          <p:cNvSpPr/>
          <p:nvPr/>
        </p:nvSpPr>
        <p:spPr>
          <a:xfrm>
            <a:off x="1116013" y="1700213"/>
            <a:ext cx="17272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两个公共点</a:t>
            </a:r>
          </a:p>
        </p:txBody>
      </p:sp>
      <p:sp>
        <p:nvSpPr>
          <p:cNvPr id="7203" name="Rectangle 35"/>
          <p:cNvSpPr/>
          <p:nvPr/>
        </p:nvSpPr>
        <p:spPr>
          <a:xfrm>
            <a:off x="7164388" y="1628775"/>
            <a:ext cx="1979612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没有公共点</a:t>
            </a:r>
          </a:p>
        </p:txBody>
      </p:sp>
      <p:sp>
        <p:nvSpPr>
          <p:cNvPr id="7204" name="Rectangle 36"/>
          <p:cNvSpPr/>
          <p:nvPr/>
        </p:nvSpPr>
        <p:spPr>
          <a:xfrm>
            <a:off x="4067175" y="1700213"/>
            <a:ext cx="194468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一个公共点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80" grpId="0"/>
      <p:bldP spid="7188" grpId="0"/>
      <p:bldP spid="7189" grpId="0"/>
      <p:bldP spid="7195" grpId="0" animBg="1"/>
      <p:bldP spid="7200" grpId="0"/>
      <p:bldP spid="7203" grpId="0"/>
      <p:bldP spid="72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212725" y="152400"/>
            <a:ext cx="8463731" cy="1066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直线和圆的位置关系有</a:t>
            </a:r>
            <a:r>
              <a:rPr lang="zh-CN" altLang="en-US" sz="3200" u="sng" dirty="0">
                <a:solidFill>
                  <a:srgbClr val="0FC117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三种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从直线与圆</a:t>
            </a:r>
          </a:p>
          <a:p>
            <a:pPr lvl="0" indent="0"/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公共点的个数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20483" name="Text Box 3"/>
          <p:cNvSpPr txBox="1"/>
          <p:nvPr/>
        </p:nvSpPr>
        <p:spPr>
          <a:xfrm>
            <a:off x="228600" y="1219200"/>
            <a:ext cx="3548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用图形表示如下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20484" name="Line 4"/>
          <p:cNvSpPr/>
          <p:nvPr/>
        </p:nvSpPr>
        <p:spPr>
          <a:xfrm>
            <a:off x="2438400" y="39624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5" name="Oval 6"/>
          <p:cNvSpPr/>
          <p:nvPr/>
        </p:nvSpPr>
        <p:spPr>
          <a:xfrm>
            <a:off x="3200400" y="2590800"/>
            <a:ext cx="1066800" cy="1066800"/>
          </a:xfrm>
          <a:prstGeom prst="ellipse">
            <a:avLst/>
          </a:prstGeom>
          <a:solidFill>
            <a:srgbClr val="DCBCCF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en-US" altLang="zh-CN" sz="1200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.o</a:t>
            </a:r>
          </a:p>
        </p:txBody>
      </p:sp>
      <p:sp>
        <p:nvSpPr>
          <p:cNvPr id="20486" name="Oval 7"/>
          <p:cNvSpPr/>
          <p:nvPr/>
        </p:nvSpPr>
        <p:spPr>
          <a:xfrm>
            <a:off x="400050" y="2628900"/>
            <a:ext cx="1066800" cy="1066800"/>
          </a:xfrm>
          <a:prstGeom prst="ellipse">
            <a:avLst/>
          </a:prstGeom>
          <a:solidFill>
            <a:srgbClr val="DCBCCF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en-US" altLang="zh-CN" sz="1200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.o</a:t>
            </a:r>
          </a:p>
        </p:txBody>
      </p:sp>
      <p:grpSp>
        <p:nvGrpSpPr>
          <p:cNvPr id="79919" name="Group 47"/>
          <p:cNvGrpSpPr/>
          <p:nvPr/>
        </p:nvGrpSpPr>
        <p:grpSpPr>
          <a:xfrm>
            <a:off x="2819400" y="3317875"/>
            <a:ext cx="2386013" cy="457200"/>
            <a:chOff x="1776" y="2090"/>
            <a:chExt cx="1503" cy="288"/>
          </a:xfrm>
        </p:grpSpPr>
        <p:sp>
          <p:nvSpPr>
            <p:cNvPr id="20488" name="Line 9"/>
            <p:cNvSpPr/>
            <p:nvPr/>
          </p:nvSpPr>
          <p:spPr>
            <a:xfrm>
              <a:off x="1776" y="2304"/>
              <a:ext cx="1344" cy="0"/>
            </a:xfrm>
            <a:prstGeom prst="line">
              <a:avLst/>
            </a:prstGeom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Text Box 12"/>
            <p:cNvSpPr txBox="1"/>
            <p:nvPr/>
          </p:nvSpPr>
          <p:spPr>
            <a:xfrm>
              <a:off x="3110" y="2090"/>
              <a:ext cx="16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</a:p>
          </p:txBody>
        </p:sp>
      </p:grpSp>
      <p:grpSp>
        <p:nvGrpSpPr>
          <p:cNvPr id="79917" name="Group 45"/>
          <p:cNvGrpSpPr/>
          <p:nvPr/>
        </p:nvGrpSpPr>
        <p:grpSpPr>
          <a:xfrm>
            <a:off x="-26987" y="3127375"/>
            <a:ext cx="2584450" cy="457200"/>
            <a:chOff x="-17" y="1970"/>
            <a:chExt cx="1628" cy="288"/>
          </a:xfrm>
        </p:grpSpPr>
        <p:sp>
          <p:nvSpPr>
            <p:cNvPr id="20491" name="Line 10"/>
            <p:cNvSpPr/>
            <p:nvPr/>
          </p:nvSpPr>
          <p:spPr>
            <a:xfrm>
              <a:off x="-17" y="2184"/>
              <a:ext cx="1488" cy="0"/>
            </a:xfrm>
            <a:prstGeom prst="line">
              <a:avLst/>
            </a:prstGeom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Text Box 13"/>
            <p:cNvSpPr txBox="1"/>
            <p:nvPr/>
          </p:nvSpPr>
          <p:spPr>
            <a:xfrm>
              <a:off x="1442" y="1970"/>
              <a:ext cx="16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</a:p>
          </p:txBody>
        </p:sp>
      </p:grpSp>
      <p:sp>
        <p:nvSpPr>
          <p:cNvPr id="79887" name="Oval 15"/>
          <p:cNvSpPr/>
          <p:nvPr/>
        </p:nvSpPr>
        <p:spPr>
          <a:xfrm>
            <a:off x="3390900" y="4076700"/>
            <a:ext cx="9906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相切</a:t>
            </a:r>
          </a:p>
        </p:txBody>
      </p:sp>
      <p:sp>
        <p:nvSpPr>
          <p:cNvPr id="79888" name="Oval 16"/>
          <p:cNvSpPr/>
          <p:nvPr/>
        </p:nvSpPr>
        <p:spPr>
          <a:xfrm>
            <a:off x="671513" y="4064000"/>
            <a:ext cx="9906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 eaLnBrk="1" fontAlgn="base" hangingPunct="1"/>
            <a:r>
              <a:rPr lang="zh-CN" altLang="en-US" sz="2400" strike="noStrike" noProof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</a:t>
            </a:r>
          </a:p>
        </p:txBody>
      </p:sp>
      <p:grpSp>
        <p:nvGrpSpPr>
          <p:cNvPr id="79909" name="Group 37"/>
          <p:cNvGrpSpPr/>
          <p:nvPr/>
        </p:nvGrpSpPr>
        <p:grpSpPr>
          <a:xfrm>
            <a:off x="4211638" y="5157788"/>
            <a:ext cx="549275" cy="1150937"/>
            <a:chOff x="2925" y="3408"/>
            <a:chExt cx="346" cy="576"/>
          </a:xfrm>
        </p:grpSpPr>
        <p:sp>
          <p:nvSpPr>
            <p:cNvPr id="20496" name="Rectangle 20"/>
            <p:cNvSpPr/>
            <p:nvPr/>
          </p:nvSpPr>
          <p:spPr>
            <a:xfrm>
              <a:off x="2976" y="3408"/>
              <a:ext cx="288" cy="576"/>
            </a:xfrm>
            <a:prstGeom prst="rect">
              <a:avLst/>
            </a:prstGeom>
            <a:solidFill>
              <a:srgbClr val="DCBCCF"/>
            </a:solidFill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 algn="ctr"/>
              <a:endParaRPr lang="zh-CN" altLang="zh-CN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497" name="Text Box 23"/>
            <p:cNvSpPr txBox="1"/>
            <p:nvPr/>
          </p:nvSpPr>
          <p:spPr>
            <a:xfrm>
              <a:off x="2925" y="3475"/>
              <a:ext cx="346" cy="47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lvl="0" indent="0"/>
              <a:r>
                <a:rPr lang="zh-CN" altLang="en-US" sz="2400" dirty="0">
                  <a:solidFill>
                    <a:srgbClr val="000099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切线</a:t>
              </a:r>
            </a:p>
          </p:txBody>
        </p:sp>
      </p:grpSp>
      <p:grpSp>
        <p:nvGrpSpPr>
          <p:cNvPr id="79910" name="Group 38"/>
          <p:cNvGrpSpPr/>
          <p:nvPr/>
        </p:nvGrpSpPr>
        <p:grpSpPr>
          <a:xfrm>
            <a:off x="2627313" y="5157788"/>
            <a:ext cx="549275" cy="1150937"/>
            <a:chOff x="1655" y="3294"/>
            <a:chExt cx="346" cy="576"/>
          </a:xfrm>
        </p:grpSpPr>
        <p:sp>
          <p:nvSpPr>
            <p:cNvPr id="20499" name="Rectangle 34"/>
            <p:cNvSpPr/>
            <p:nvPr/>
          </p:nvSpPr>
          <p:spPr>
            <a:xfrm>
              <a:off x="1701" y="3294"/>
              <a:ext cx="288" cy="576"/>
            </a:xfrm>
            <a:prstGeom prst="rect">
              <a:avLst/>
            </a:prstGeom>
            <a:solidFill>
              <a:srgbClr val="DCBCCF"/>
            </a:solidFill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 algn="ctr"/>
              <a:endParaRPr lang="zh-CN" altLang="zh-CN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00" name="Text Box 24"/>
            <p:cNvSpPr txBox="1"/>
            <p:nvPr/>
          </p:nvSpPr>
          <p:spPr>
            <a:xfrm>
              <a:off x="1655" y="3339"/>
              <a:ext cx="346" cy="47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lvl="0" indent="0"/>
              <a:r>
                <a:rPr lang="zh-CN" altLang="en-US" sz="2400" dirty="0">
                  <a:solidFill>
                    <a:srgbClr val="0000CC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切</a:t>
              </a:r>
              <a:r>
                <a:rPr lang="zh-CN" altLang="en-US" sz="2400" dirty="0">
                  <a:solidFill>
                    <a:srgbClr val="000099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点</a:t>
              </a:r>
            </a:p>
          </p:txBody>
        </p:sp>
      </p:grpSp>
      <p:grpSp>
        <p:nvGrpSpPr>
          <p:cNvPr id="79908" name="Group 36"/>
          <p:cNvGrpSpPr/>
          <p:nvPr/>
        </p:nvGrpSpPr>
        <p:grpSpPr>
          <a:xfrm>
            <a:off x="1616075" y="5157788"/>
            <a:ext cx="549275" cy="1193800"/>
            <a:chOff x="4484" y="3408"/>
            <a:chExt cx="346" cy="576"/>
          </a:xfrm>
        </p:grpSpPr>
        <p:sp>
          <p:nvSpPr>
            <p:cNvPr id="20502" name="Rectangle 21"/>
            <p:cNvSpPr/>
            <p:nvPr/>
          </p:nvSpPr>
          <p:spPr>
            <a:xfrm>
              <a:off x="4513" y="3408"/>
              <a:ext cx="287" cy="576"/>
            </a:xfrm>
            <a:prstGeom prst="rect">
              <a:avLst/>
            </a:prstGeom>
            <a:solidFill>
              <a:srgbClr val="DCBCCF"/>
            </a:solidFill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 algn="ctr"/>
              <a:endParaRPr lang="zh-CN" altLang="zh-CN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03" name="Text Box 25"/>
            <p:cNvSpPr txBox="1"/>
            <p:nvPr/>
          </p:nvSpPr>
          <p:spPr>
            <a:xfrm>
              <a:off x="4484" y="3487"/>
              <a:ext cx="346" cy="47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lvl="0" indent="0"/>
              <a:r>
                <a:rPr lang="zh-CN" altLang="en-US" sz="2400" dirty="0">
                  <a:solidFill>
                    <a:srgbClr val="000099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割线</a:t>
              </a:r>
            </a:p>
          </p:txBody>
        </p:sp>
      </p:grpSp>
      <p:sp>
        <p:nvSpPr>
          <p:cNvPr id="79898" name="Text Box 26"/>
          <p:cNvSpPr txBox="1"/>
          <p:nvPr/>
        </p:nvSpPr>
        <p:spPr>
          <a:xfrm>
            <a:off x="3581400" y="2971800"/>
            <a:ext cx="355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54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79918" name="Group 46"/>
          <p:cNvGrpSpPr/>
          <p:nvPr/>
        </p:nvGrpSpPr>
        <p:grpSpPr>
          <a:xfrm>
            <a:off x="323850" y="2781300"/>
            <a:ext cx="1270000" cy="914400"/>
            <a:chOff x="204" y="1752"/>
            <a:chExt cx="800" cy="576"/>
          </a:xfrm>
        </p:grpSpPr>
        <p:sp>
          <p:nvSpPr>
            <p:cNvPr id="20506" name="Text Box 27"/>
            <p:cNvSpPr txBox="1"/>
            <p:nvPr/>
          </p:nvSpPr>
          <p:spPr>
            <a:xfrm>
              <a:off x="204" y="1752"/>
              <a:ext cx="224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54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20507" name="Text Box 28"/>
            <p:cNvSpPr txBox="1"/>
            <p:nvPr/>
          </p:nvSpPr>
          <p:spPr>
            <a:xfrm>
              <a:off x="780" y="1752"/>
              <a:ext cx="224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5400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</p:grpSp>
      <p:sp>
        <p:nvSpPr>
          <p:cNvPr id="20508" name="Text Box 29"/>
          <p:cNvSpPr txBox="1"/>
          <p:nvPr/>
        </p:nvSpPr>
        <p:spPr>
          <a:xfrm>
            <a:off x="5724525" y="1989138"/>
            <a:ext cx="21050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没有公共点</a:t>
            </a:r>
          </a:p>
        </p:txBody>
      </p:sp>
      <p:sp>
        <p:nvSpPr>
          <p:cNvPr id="20509" name="Text Box 30"/>
          <p:cNvSpPr txBox="1"/>
          <p:nvPr/>
        </p:nvSpPr>
        <p:spPr>
          <a:xfrm>
            <a:off x="2700338" y="1989138"/>
            <a:ext cx="2430462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有一个公共点</a:t>
            </a:r>
          </a:p>
        </p:txBody>
      </p:sp>
      <p:sp>
        <p:nvSpPr>
          <p:cNvPr id="20510" name="Text Box 31"/>
          <p:cNvSpPr txBox="1"/>
          <p:nvPr/>
        </p:nvSpPr>
        <p:spPr>
          <a:xfrm>
            <a:off x="323850" y="1989138"/>
            <a:ext cx="21050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有两个公共点</a:t>
            </a:r>
          </a:p>
        </p:txBody>
      </p:sp>
      <p:sp>
        <p:nvSpPr>
          <p:cNvPr id="79904" name="Line 32"/>
          <p:cNvSpPr/>
          <p:nvPr/>
        </p:nvSpPr>
        <p:spPr>
          <a:xfrm flipH="1">
            <a:off x="2843213" y="3716338"/>
            <a:ext cx="863600" cy="1441450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905" name="Line 33"/>
          <p:cNvSpPr/>
          <p:nvPr/>
        </p:nvSpPr>
        <p:spPr>
          <a:xfrm>
            <a:off x="4572000" y="3716338"/>
            <a:ext cx="0" cy="1512887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907" name="Line 35"/>
          <p:cNvSpPr/>
          <p:nvPr/>
        </p:nvSpPr>
        <p:spPr>
          <a:xfrm>
            <a:off x="1917700" y="3467100"/>
            <a:ext cx="0" cy="1728788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4" name="Line 40"/>
          <p:cNvSpPr/>
          <p:nvPr/>
        </p:nvSpPr>
        <p:spPr>
          <a:xfrm>
            <a:off x="7632700" y="4152900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5" name="Oval 41"/>
          <p:cNvSpPr/>
          <p:nvPr/>
        </p:nvSpPr>
        <p:spPr>
          <a:xfrm>
            <a:off x="5918200" y="2822575"/>
            <a:ext cx="1066800" cy="1066800"/>
          </a:xfrm>
          <a:prstGeom prst="ellipse">
            <a:avLst/>
          </a:prstGeom>
          <a:solidFill>
            <a:srgbClr val="DCBCCF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en-US" altLang="zh-CN" sz="1200" dirty="0">
                <a:solidFill>
                  <a:schemeClr val="accent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.o</a:t>
            </a:r>
          </a:p>
        </p:txBody>
      </p:sp>
      <p:sp>
        <p:nvSpPr>
          <p:cNvPr id="79914" name="Line 42"/>
          <p:cNvSpPr/>
          <p:nvPr/>
        </p:nvSpPr>
        <p:spPr>
          <a:xfrm>
            <a:off x="5422900" y="4076700"/>
            <a:ext cx="2057400" cy="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9" name="Text Box 43"/>
          <p:cNvSpPr txBox="1"/>
          <p:nvPr/>
        </p:nvSpPr>
        <p:spPr>
          <a:xfrm>
            <a:off x="7451725" y="3716338"/>
            <a:ext cx="360363" cy="7318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  <a:p>
            <a:pPr lvl="0" indent="0"/>
            <a:endParaRPr lang="en-US" altLang="zh-CN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9916" name="Oval 44"/>
          <p:cNvSpPr/>
          <p:nvPr/>
        </p:nvSpPr>
        <p:spPr>
          <a:xfrm>
            <a:off x="6022975" y="4292600"/>
            <a:ext cx="1066800" cy="4572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相离</a:t>
            </a:r>
          </a:p>
        </p:txBody>
      </p:sp>
      <p:sp>
        <p:nvSpPr>
          <p:cNvPr id="79920" name="Line 48"/>
          <p:cNvSpPr/>
          <p:nvPr/>
        </p:nvSpPr>
        <p:spPr>
          <a:xfrm>
            <a:off x="468313" y="3429000"/>
            <a:ext cx="0" cy="1655763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9921" name="Line 49"/>
          <p:cNvSpPr/>
          <p:nvPr/>
        </p:nvSpPr>
        <p:spPr>
          <a:xfrm flipH="1">
            <a:off x="684213" y="3500438"/>
            <a:ext cx="719137" cy="1584325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9926" name="Group 54"/>
          <p:cNvGrpSpPr/>
          <p:nvPr/>
        </p:nvGrpSpPr>
        <p:grpSpPr>
          <a:xfrm>
            <a:off x="250825" y="5157788"/>
            <a:ext cx="549275" cy="1130300"/>
            <a:chOff x="1661" y="3294"/>
            <a:chExt cx="346" cy="576"/>
          </a:xfrm>
        </p:grpSpPr>
        <p:sp>
          <p:nvSpPr>
            <p:cNvPr id="20522" name="Rectangle 55"/>
            <p:cNvSpPr/>
            <p:nvPr/>
          </p:nvSpPr>
          <p:spPr>
            <a:xfrm>
              <a:off x="1701" y="3294"/>
              <a:ext cx="288" cy="576"/>
            </a:xfrm>
            <a:prstGeom prst="rect">
              <a:avLst/>
            </a:prstGeom>
            <a:solidFill>
              <a:srgbClr val="DCBCCF"/>
            </a:solidFill>
            <a:ln w="9525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 algn="ctr"/>
              <a:endParaRPr lang="zh-CN" altLang="zh-CN" sz="1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23" name="Text Box 56"/>
            <p:cNvSpPr txBox="1"/>
            <p:nvPr/>
          </p:nvSpPr>
          <p:spPr>
            <a:xfrm>
              <a:off x="1661" y="3339"/>
              <a:ext cx="346" cy="453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anchor="t">
              <a:spAutoFit/>
            </a:bodyPr>
            <a:lstStyle/>
            <a:p>
              <a:pPr lvl="0" indent="0"/>
              <a:r>
                <a:rPr lang="zh-CN" altLang="en-US" sz="2400" b="1" dirty="0">
                  <a:solidFill>
                    <a:srgbClr val="000099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交点</a:t>
              </a:r>
            </a:p>
          </p:txBody>
        </p:sp>
      </p:grp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9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9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ldLvl="0" animBg="1"/>
      <p:bldP spid="79888" grpId="0" bldLvl="0" animBg="1"/>
      <p:bldP spid="79898" grpId="0"/>
      <p:bldP spid="11289" grpId="0"/>
      <p:bldP spid="7991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/>
          <p:nvPr/>
        </p:nvSpPr>
        <p:spPr>
          <a:xfrm>
            <a:off x="269875" y="349250"/>
            <a:ext cx="86042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快速判断下列各图中直线与圆的位置关系</a:t>
            </a:r>
          </a:p>
        </p:txBody>
      </p:sp>
      <p:grpSp>
        <p:nvGrpSpPr>
          <p:cNvPr id="21506" name="Group 3"/>
          <p:cNvGrpSpPr/>
          <p:nvPr/>
        </p:nvGrpSpPr>
        <p:grpSpPr>
          <a:xfrm>
            <a:off x="1258888" y="1700213"/>
            <a:ext cx="1009650" cy="1152525"/>
            <a:chOff x="793" y="1071"/>
            <a:chExt cx="636" cy="726"/>
          </a:xfrm>
        </p:grpSpPr>
        <p:sp>
          <p:nvSpPr>
            <p:cNvPr id="21507" name="Oval 4"/>
            <p:cNvSpPr/>
            <p:nvPr/>
          </p:nvSpPr>
          <p:spPr>
            <a:xfrm>
              <a:off x="793" y="1117"/>
              <a:ext cx="636" cy="680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08" name="Line 5"/>
            <p:cNvSpPr/>
            <p:nvPr/>
          </p:nvSpPr>
          <p:spPr>
            <a:xfrm>
              <a:off x="1111" y="1434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9" name="Line 6"/>
            <p:cNvSpPr/>
            <p:nvPr/>
          </p:nvSpPr>
          <p:spPr>
            <a:xfrm>
              <a:off x="1111" y="1480"/>
              <a:ext cx="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Text Box 7"/>
            <p:cNvSpPr txBox="1"/>
            <p:nvPr/>
          </p:nvSpPr>
          <p:spPr>
            <a:xfrm>
              <a:off x="1020" y="1071"/>
              <a:ext cx="35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4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21511" name="Line 8"/>
          <p:cNvSpPr/>
          <p:nvPr/>
        </p:nvSpPr>
        <p:spPr>
          <a:xfrm>
            <a:off x="971550" y="1125538"/>
            <a:ext cx="0" cy="25193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Text Box 9"/>
          <p:cNvSpPr txBox="1"/>
          <p:nvPr/>
        </p:nvSpPr>
        <p:spPr>
          <a:xfrm>
            <a:off x="950913" y="928688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</p:txBody>
      </p:sp>
      <p:grpSp>
        <p:nvGrpSpPr>
          <p:cNvPr id="21513" name="Group 10"/>
          <p:cNvGrpSpPr/>
          <p:nvPr/>
        </p:nvGrpSpPr>
        <p:grpSpPr>
          <a:xfrm>
            <a:off x="3348038" y="1628775"/>
            <a:ext cx="1022350" cy="1152525"/>
            <a:chOff x="793" y="1071"/>
            <a:chExt cx="644" cy="726"/>
          </a:xfrm>
        </p:grpSpPr>
        <p:sp>
          <p:nvSpPr>
            <p:cNvPr id="21514" name="Oval 11"/>
            <p:cNvSpPr/>
            <p:nvPr/>
          </p:nvSpPr>
          <p:spPr>
            <a:xfrm>
              <a:off x="793" y="1117"/>
              <a:ext cx="636" cy="680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5" name="Line 12"/>
            <p:cNvSpPr/>
            <p:nvPr/>
          </p:nvSpPr>
          <p:spPr>
            <a:xfrm>
              <a:off x="1111" y="1434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Line 13"/>
            <p:cNvSpPr/>
            <p:nvPr/>
          </p:nvSpPr>
          <p:spPr>
            <a:xfrm>
              <a:off x="1111" y="1480"/>
              <a:ext cx="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Text Box 14"/>
            <p:cNvSpPr txBox="1"/>
            <p:nvPr/>
          </p:nvSpPr>
          <p:spPr>
            <a:xfrm>
              <a:off x="1020" y="1071"/>
              <a:ext cx="417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4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sz="2400" b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21518" name="Group 15"/>
          <p:cNvGrpSpPr/>
          <p:nvPr/>
        </p:nvGrpSpPr>
        <p:grpSpPr>
          <a:xfrm>
            <a:off x="6588125" y="1844675"/>
            <a:ext cx="1009650" cy="1152525"/>
            <a:chOff x="793" y="1071"/>
            <a:chExt cx="636" cy="726"/>
          </a:xfrm>
        </p:grpSpPr>
        <p:sp>
          <p:nvSpPr>
            <p:cNvPr id="21519" name="Oval 16"/>
            <p:cNvSpPr/>
            <p:nvPr/>
          </p:nvSpPr>
          <p:spPr>
            <a:xfrm>
              <a:off x="793" y="1117"/>
              <a:ext cx="636" cy="680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20" name="Line 17"/>
            <p:cNvSpPr/>
            <p:nvPr/>
          </p:nvSpPr>
          <p:spPr>
            <a:xfrm>
              <a:off x="1111" y="1434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Line 18"/>
            <p:cNvSpPr/>
            <p:nvPr/>
          </p:nvSpPr>
          <p:spPr>
            <a:xfrm>
              <a:off x="1111" y="1480"/>
              <a:ext cx="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Text Box 19"/>
            <p:cNvSpPr txBox="1"/>
            <p:nvPr/>
          </p:nvSpPr>
          <p:spPr>
            <a:xfrm>
              <a:off x="1020" y="1071"/>
              <a:ext cx="35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en-US" altLang="zh-CN" sz="4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21523" name="Line 20"/>
          <p:cNvSpPr/>
          <p:nvPr/>
        </p:nvSpPr>
        <p:spPr>
          <a:xfrm>
            <a:off x="2916238" y="2924175"/>
            <a:ext cx="259238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4" name="Text Box 21"/>
          <p:cNvSpPr txBox="1"/>
          <p:nvPr/>
        </p:nvSpPr>
        <p:spPr>
          <a:xfrm>
            <a:off x="2916238" y="2492375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</p:txBody>
      </p:sp>
      <p:sp>
        <p:nvSpPr>
          <p:cNvPr id="21525" name="Oval 22"/>
          <p:cNvSpPr/>
          <p:nvPr/>
        </p:nvSpPr>
        <p:spPr>
          <a:xfrm>
            <a:off x="4356100" y="1484313"/>
            <a:ext cx="1871663" cy="1871662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26" name="Text Box 23"/>
          <p:cNvSpPr txBox="1"/>
          <p:nvPr/>
        </p:nvSpPr>
        <p:spPr>
          <a:xfrm>
            <a:off x="5219700" y="1916113"/>
            <a:ext cx="688975" cy="6397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28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1527" name="Line 24"/>
          <p:cNvSpPr/>
          <p:nvPr/>
        </p:nvSpPr>
        <p:spPr>
          <a:xfrm>
            <a:off x="7542213" y="1474788"/>
            <a:ext cx="71437" cy="19446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8" name="Text Box 25"/>
          <p:cNvSpPr txBox="1"/>
          <p:nvPr/>
        </p:nvSpPr>
        <p:spPr>
          <a:xfrm>
            <a:off x="7504113" y="1289050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</p:txBody>
      </p:sp>
      <p:sp>
        <p:nvSpPr>
          <p:cNvPr id="25626" name="Line 26"/>
          <p:cNvSpPr/>
          <p:nvPr/>
        </p:nvSpPr>
        <p:spPr>
          <a:xfrm>
            <a:off x="5461000" y="2925763"/>
            <a:ext cx="1008063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0" name="Oval 27"/>
          <p:cNvSpPr/>
          <p:nvPr/>
        </p:nvSpPr>
        <p:spPr>
          <a:xfrm>
            <a:off x="3708400" y="4437063"/>
            <a:ext cx="2159000" cy="201612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 algn="ctr"/>
            <a:endParaRPr lang="zh-CN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31" name="Line 28"/>
          <p:cNvSpPr/>
          <p:nvPr/>
        </p:nvSpPr>
        <p:spPr>
          <a:xfrm>
            <a:off x="3635375" y="4221163"/>
            <a:ext cx="2952750" cy="18716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2" name="Text Box 29"/>
          <p:cNvSpPr txBox="1"/>
          <p:nvPr/>
        </p:nvSpPr>
        <p:spPr>
          <a:xfrm>
            <a:off x="3184525" y="3810000"/>
            <a:ext cx="2682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643438" y="4837113"/>
            <a:ext cx="336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.</a:t>
            </a:r>
          </a:p>
        </p:txBody>
      </p:sp>
      <p:sp>
        <p:nvSpPr>
          <p:cNvPr id="21534" name="Text Box 39"/>
          <p:cNvSpPr txBox="1"/>
          <p:nvPr/>
        </p:nvSpPr>
        <p:spPr>
          <a:xfrm>
            <a:off x="568325" y="36449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</a:p>
        </p:txBody>
      </p:sp>
      <p:sp>
        <p:nvSpPr>
          <p:cNvPr id="21535" name="Text Box 40"/>
          <p:cNvSpPr txBox="1"/>
          <p:nvPr/>
        </p:nvSpPr>
        <p:spPr>
          <a:xfrm>
            <a:off x="3536950" y="3475038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</a:p>
        </p:txBody>
      </p:sp>
      <p:sp>
        <p:nvSpPr>
          <p:cNvPr id="21536" name="Text Box 41"/>
          <p:cNvSpPr txBox="1"/>
          <p:nvPr/>
        </p:nvSpPr>
        <p:spPr>
          <a:xfrm>
            <a:off x="7092950" y="3419475"/>
            <a:ext cx="9366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</a:p>
        </p:txBody>
      </p:sp>
      <p:sp>
        <p:nvSpPr>
          <p:cNvPr id="21537" name="Text Box 42"/>
          <p:cNvSpPr txBox="1"/>
          <p:nvPr/>
        </p:nvSpPr>
        <p:spPr>
          <a:xfrm>
            <a:off x="5940425" y="5203825"/>
            <a:ext cx="11525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(4)</a:t>
            </a:r>
          </a:p>
        </p:txBody>
      </p:sp>
      <p:sp>
        <p:nvSpPr>
          <p:cNvPr id="25645" name="Rectangle 45"/>
          <p:cNvSpPr/>
          <p:nvPr/>
        </p:nvSpPr>
        <p:spPr>
          <a:xfrm>
            <a:off x="6443663" y="5300663"/>
            <a:ext cx="20161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solidFill>
                  <a:srgbClr val="009999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相交</a:t>
            </a:r>
          </a:p>
        </p:txBody>
      </p:sp>
      <p:sp>
        <p:nvSpPr>
          <p:cNvPr id="25647" name="Rectangle 47"/>
          <p:cNvSpPr/>
          <p:nvPr/>
        </p:nvSpPr>
        <p:spPr>
          <a:xfrm>
            <a:off x="7667625" y="3429000"/>
            <a:ext cx="14763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相切</a:t>
            </a:r>
          </a:p>
        </p:txBody>
      </p:sp>
      <p:sp>
        <p:nvSpPr>
          <p:cNvPr id="25649" name="Rectangle 49"/>
          <p:cNvSpPr/>
          <p:nvPr/>
        </p:nvSpPr>
        <p:spPr>
          <a:xfrm>
            <a:off x="1187450" y="3644900"/>
            <a:ext cx="14398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相离</a:t>
            </a:r>
          </a:p>
        </p:txBody>
      </p:sp>
      <p:sp>
        <p:nvSpPr>
          <p:cNvPr id="25651" name="Rectangle 51"/>
          <p:cNvSpPr/>
          <p:nvPr/>
        </p:nvSpPr>
        <p:spPr>
          <a:xfrm>
            <a:off x="4284663" y="3352800"/>
            <a:ext cx="28082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2400" b="1" dirty="0">
                <a:latin typeface="Tahoma" panose="020B0604030504040204" pitchFamily="34" charset="0"/>
                <a:ea typeface="宋体" panose="02010600030101010101" pitchFamily="2" charset="-122"/>
              </a:rPr>
              <a:t>直线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latin typeface="Tahoma" panose="020B0604030504040204" pitchFamily="34" charset="0"/>
                <a:ea typeface="宋体" panose="02010600030101010101" pitchFamily="2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相离</a:t>
            </a:r>
          </a:p>
        </p:txBody>
      </p:sp>
      <p:sp>
        <p:nvSpPr>
          <p:cNvPr id="25653" name="Text Box 53"/>
          <p:cNvSpPr txBox="1"/>
          <p:nvPr/>
        </p:nvSpPr>
        <p:spPr>
          <a:xfrm>
            <a:off x="4357688" y="3867150"/>
            <a:ext cx="29527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直线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en-US" altLang="zh-CN" sz="2400" b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9999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相交</a:t>
            </a:r>
          </a:p>
        </p:txBody>
      </p:sp>
      <p:sp>
        <p:nvSpPr>
          <p:cNvPr id="21543" name="Rectangle 55"/>
          <p:cNvSpPr/>
          <p:nvPr/>
        </p:nvSpPr>
        <p:spPr>
          <a:xfrm>
            <a:off x="4411663" y="5514975"/>
            <a:ext cx="4206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1544" name="Rectangle 60"/>
          <p:cNvSpPr/>
          <p:nvPr/>
        </p:nvSpPr>
        <p:spPr>
          <a:xfrm>
            <a:off x="1846263" y="928688"/>
            <a:ext cx="53292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从直线与圆公共点的个数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21545" name="Rectangle 64"/>
          <p:cNvSpPr/>
          <p:nvPr/>
        </p:nvSpPr>
        <p:spPr>
          <a:xfrm>
            <a:off x="4356100" y="2781300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25666" name="Rectangle 66"/>
          <p:cNvSpPr/>
          <p:nvPr/>
        </p:nvSpPr>
        <p:spPr>
          <a:xfrm>
            <a:off x="5940425" y="2781300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21547" name="Rectangle 68"/>
          <p:cNvSpPr/>
          <p:nvPr/>
        </p:nvSpPr>
        <p:spPr>
          <a:xfrm>
            <a:off x="7451725" y="2276475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21548" name="Rectangle 70"/>
          <p:cNvSpPr/>
          <p:nvPr/>
        </p:nvSpPr>
        <p:spPr>
          <a:xfrm>
            <a:off x="5724525" y="5516563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21549" name="Rectangle 72"/>
          <p:cNvSpPr/>
          <p:nvPr/>
        </p:nvSpPr>
        <p:spPr>
          <a:xfrm>
            <a:off x="4067175" y="4437063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5" grpId="0"/>
      <p:bldP spid="25647" grpId="0"/>
      <p:bldP spid="25649" grpId="0"/>
      <p:bldP spid="25651" grpId="0"/>
      <p:bldP spid="25653" grpId="0"/>
      <p:bldP spid="256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/>
          <p:nvPr/>
        </p:nvSpPr>
        <p:spPr>
          <a:xfrm>
            <a:off x="193675" y="3424238"/>
            <a:ext cx="8194675" cy="1179512"/>
          </a:xfrm>
          <a:prstGeom prst="rect">
            <a:avLst/>
          </a:prstGeom>
          <a:noFill/>
          <a:ln w="9525">
            <a:noFill/>
          </a:ln>
        </p:spPr>
        <p:txBody>
          <a:bodyPr wrap="none" lIns="83006" tIns="41503" rIns="83006" bIns="41503" anchor="t">
            <a:spAutoFit/>
          </a:bodyPr>
          <a:lstStyle/>
          <a:p>
            <a:pPr lvl="0" indent="0" algn="ctr" defTabSz="830580"/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过直线外一点作这条直线的垂线段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  <a:p>
            <a:pPr lvl="0" indent="0" algn="ctr" defTabSz="830580"/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垂线段的长度叫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点到直线 的距离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0" name="Text Box 9"/>
          <p:cNvSpPr txBox="1"/>
          <p:nvPr/>
        </p:nvSpPr>
        <p:spPr>
          <a:xfrm>
            <a:off x="4002088" y="4797425"/>
            <a:ext cx="463550" cy="463550"/>
          </a:xfrm>
          <a:prstGeom prst="rect">
            <a:avLst/>
          </a:prstGeom>
          <a:noFill/>
          <a:ln w="9525">
            <a:noFill/>
          </a:ln>
        </p:spPr>
        <p:txBody>
          <a:bodyPr lIns="83006" tIns="41503" rIns="83006" bIns="41503" anchor="t">
            <a:spAutoFit/>
          </a:bodyPr>
          <a:lstStyle/>
          <a:p>
            <a:pPr lvl="0" indent="0" defTabSz="830580"/>
            <a:endParaRPr lang="zh-CN" altLang="zh-CN" sz="25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1" name="Text Box 12"/>
          <p:cNvSpPr txBox="1"/>
          <p:nvPr/>
        </p:nvSpPr>
        <p:spPr>
          <a:xfrm>
            <a:off x="4146550" y="4868863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91408" tIns="45703" rIns="91408" bIns="45703" anchor="t">
            <a:spAutoFit/>
          </a:bodyPr>
          <a:lstStyle/>
          <a:p>
            <a:pPr lvl="0" indent="0"/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6665" name="Group 41"/>
          <p:cNvGrpSpPr/>
          <p:nvPr/>
        </p:nvGrpSpPr>
        <p:grpSpPr>
          <a:xfrm>
            <a:off x="3065463" y="4724400"/>
            <a:ext cx="2484437" cy="1757363"/>
            <a:chOff x="1931" y="2976"/>
            <a:chExt cx="1565" cy="1107"/>
          </a:xfrm>
        </p:grpSpPr>
        <p:sp>
          <p:nvSpPr>
            <p:cNvPr id="22533" name="Line 5"/>
            <p:cNvSpPr/>
            <p:nvPr/>
          </p:nvSpPr>
          <p:spPr>
            <a:xfrm>
              <a:off x="1931" y="3748"/>
              <a:ext cx="1565" cy="3"/>
            </a:xfrm>
            <a:prstGeom prst="line">
              <a:avLst/>
            </a:prstGeom>
            <a:ln w="9525" cap="flat" cmpd="sng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4" name="Text Box 11"/>
            <p:cNvSpPr txBox="1"/>
            <p:nvPr/>
          </p:nvSpPr>
          <p:spPr>
            <a:xfrm>
              <a:off x="3303" y="3801"/>
              <a:ext cx="157" cy="2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83006" tIns="41503" rIns="83006" bIns="41503" anchor="t">
              <a:spAutoFit/>
            </a:bodyPr>
            <a:lstStyle/>
            <a:p>
              <a:pPr lvl="0" indent="0" defTabSz="830580"/>
              <a:r>
                <a:rPr lang="en-US" altLang="zh-CN" sz="24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</a:p>
          </p:txBody>
        </p:sp>
        <p:sp>
          <p:nvSpPr>
            <p:cNvPr id="22535" name="Text Box 13"/>
            <p:cNvSpPr txBox="1"/>
            <p:nvPr/>
          </p:nvSpPr>
          <p:spPr>
            <a:xfrm>
              <a:off x="2522" y="2976"/>
              <a:ext cx="46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1408" tIns="45703" rIns="91408" bIns="45703" anchor="t">
              <a:spAutoFit/>
            </a:bodyPr>
            <a:lstStyle/>
            <a:p>
              <a:pPr lvl="0" indent="0"/>
              <a:r>
                <a: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.A</a:t>
              </a:r>
            </a:p>
          </p:txBody>
        </p:sp>
      </p:grpSp>
      <p:grpSp>
        <p:nvGrpSpPr>
          <p:cNvPr id="26644" name="Group 20"/>
          <p:cNvGrpSpPr/>
          <p:nvPr/>
        </p:nvGrpSpPr>
        <p:grpSpPr>
          <a:xfrm>
            <a:off x="4054475" y="5734050"/>
            <a:ext cx="465138" cy="620713"/>
            <a:chOff x="4818" y="1480"/>
            <a:chExt cx="293" cy="391"/>
          </a:xfrm>
        </p:grpSpPr>
        <p:sp>
          <p:nvSpPr>
            <p:cNvPr id="22537" name="Line 7"/>
            <p:cNvSpPr/>
            <p:nvPr/>
          </p:nvSpPr>
          <p:spPr>
            <a:xfrm>
              <a:off x="4967" y="1480"/>
              <a:ext cx="14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Line 8"/>
            <p:cNvSpPr/>
            <p:nvPr/>
          </p:nvSpPr>
          <p:spPr>
            <a:xfrm>
              <a:off x="5103" y="1480"/>
              <a:ext cx="0" cy="14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Text Box 14"/>
            <p:cNvSpPr txBox="1"/>
            <p:nvPr/>
          </p:nvSpPr>
          <p:spPr>
            <a:xfrm>
              <a:off x="4818" y="1583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1408" tIns="45703" rIns="91408" bIns="45703" anchor="t">
              <a:spAutoFit/>
            </a:bodyPr>
            <a:lstStyle/>
            <a:p>
              <a:pPr lvl="0" indent="0"/>
              <a:r>
                <a: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26642" name="Line 18"/>
          <p:cNvSpPr/>
          <p:nvPr/>
        </p:nvSpPr>
        <p:spPr>
          <a:xfrm>
            <a:off x="4291013" y="5157788"/>
            <a:ext cx="0" cy="792162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2541" name="Picture 21" descr="dj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59563" y="5013325"/>
            <a:ext cx="1955800" cy="1565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42" name="Text Box 22"/>
          <p:cNvSpPr txBox="1"/>
          <p:nvPr/>
        </p:nvSpPr>
        <p:spPr>
          <a:xfrm>
            <a:off x="2987675" y="260350"/>
            <a:ext cx="3767138" cy="57943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过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点画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⊙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切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线</a:t>
            </a:r>
          </a:p>
        </p:txBody>
      </p:sp>
      <p:grpSp>
        <p:nvGrpSpPr>
          <p:cNvPr id="22543" name="Group 23"/>
          <p:cNvGrpSpPr/>
          <p:nvPr/>
        </p:nvGrpSpPr>
        <p:grpSpPr>
          <a:xfrm>
            <a:off x="0" y="188913"/>
            <a:ext cx="2800350" cy="877887"/>
            <a:chOff x="158" y="119"/>
            <a:chExt cx="1764" cy="553"/>
          </a:xfrm>
        </p:grpSpPr>
        <p:pic>
          <p:nvPicPr>
            <p:cNvPr id="22544" name="Picture 24" descr="BAN_0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58" y="119"/>
              <a:ext cx="1764" cy="5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45" name="Rectangle 25"/>
            <p:cNvSpPr/>
            <p:nvPr/>
          </p:nvSpPr>
          <p:spPr>
            <a:xfrm>
              <a:off x="543" y="125"/>
              <a:ext cx="12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/>
              <a:r>
                <a:rPr lang="zh-CN" altLang="en-US" sz="36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画一画：</a:t>
              </a:r>
              <a:endParaRPr lang="zh-CN" altLang="en-US" sz="32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2546" name="Group 26"/>
          <p:cNvGrpSpPr/>
          <p:nvPr/>
        </p:nvGrpSpPr>
        <p:grpSpPr>
          <a:xfrm>
            <a:off x="5148263" y="1341438"/>
            <a:ext cx="1962150" cy="1962150"/>
            <a:chOff x="432" y="2592"/>
            <a:chExt cx="1524" cy="1524"/>
          </a:xfrm>
        </p:grpSpPr>
        <p:sp>
          <p:nvSpPr>
            <p:cNvPr id="22547" name="Oval 27"/>
            <p:cNvSpPr/>
            <p:nvPr/>
          </p:nvSpPr>
          <p:spPr>
            <a:xfrm>
              <a:off x="432" y="2592"/>
              <a:ext cx="1524" cy="1524"/>
            </a:xfrm>
            <a:prstGeom prst="ellipse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48" name="Text Box 28"/>
            <p:cNvSpPr txBox="1"/>
            <p:nvPr/>
          </p:nvSpPr>
          <p:spPr>
            <a:xfrm>
              <a:off x="1104" y="3168"/>
              <a:ext cx="576" cy="35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eaLnBrk="0" hangingPunct="0"/>
              <a:r>
                <a:rPr lang="en-US" altLang="zh-CN" sz="1000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●</a:t>
              </a: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22549" name="Rectangle 35"/>
          <p:cNvSpPr/>
          <p:nvPr/>
        </p:nvSpPr>
        <p:spPr>
          <a:xfrm>
            <a:off x="5076825" y="1844675"/>
            <a:ext cx="311150" cy="244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zh-CN" sz="1000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●</a:t>
            </a:r>
          </a:p>
        </p:txBody>
      </p:sp>
      <p:sp>
        <p:nvSpPr>
          <p:cNvPr id="26663" name="Line 39"/>
          <p:cNvSpPr/>
          <p:nvPr/>
        </p:nvSpPr>
        <p:spPr>
          <a:xfrm flipH="1">
            <a:off x="4859338" y="1052513"/>
            <a:ext cx="649287" cy="1944687"/>
          </a:xfrm>
          <a:prstGeom prst="line">
            <a:avLst/>
          </a:prstGeom>
          <a:ln w="28575" cap="flat" cmpd="sng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idx="1"/>
          </p:nvPr>
        </p:nvSpPr>
        <p:spPr>
          <a:xfrm>
            <a:off x="0" y="1196975"/>
            <a:ext cx="8991600" cy="838200"/>
          </a:xfrm>
        </p:spPr>
        <p:txBody>
          <a:bodyPr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如图</a:t>
            </a:r>
            <a:r>
              <a:rPr lang="en-US" altLang="zh-CN" sz="2800" b="1" dirty="0"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圆心</a:t>
            </a:r>
            <a:r>
              <a:rPr lang="en-US" altLang="zh-CN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到直线的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距离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800" b="1" dirty="0">
                <a:latin typeface="宋体" panose="02010600030101010101" pitchFamily="2" charset="-122"/>
              </a:rPr>
              <a:t>与⊙</a:t>
            </a:r>
            <a:r>
              <a:rPr lang="en-US" altLang="zh-CN" sz="2800" b="1" dirty="0"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宋体" panose="02010600030101010101" pitchFamily="2" charset="-122"/>
              </a:rPr>
              <a:t>的半径</a:t>
            </a:r>
            <a:r>
              <a:rPr lang="en-US" altLang="zh-CN" sz="2800" b="1" dirty="0">
                <a:latin typeface="宋体" panose="02010600030101010101" pitchFamily="2" charset="-122"/>
              </a:rPr>
              <a:t>r</a:t>
            </a:r>
            <a:r>
              <a:rPr lang="zh-CN" altLang="en-US" sz="2800" b="1" dirty="0">
                <a:latin typeface="宋体" panose="02010600030101010101" pitchFamily="2" charset="-122"/>
              </a:rPr>
              <a:t>的大小有什么关系</a:t>
            </a:r>
            <a:r>
              <a:rPr lang="en-US" altLang="zh-CN" sz="2800" b="1" dirty="0">
                <a:latin typeface="宋体" panose="02010600030101010101" pitchFamily="2" charset="-122"/>
              </a:rPr>
              <a:t>? </a:t>
            </a:r>
          </a:p>
        </p:txBody>
      </p:sp>
      <p:grpSp>
        <p:nvGrpSpPr>
          <p:cNvPr id="23554" name="Group 4"/>
          <p:cNvGrpSpPr/>
          <p:nvPr/>
        </p:nvGrpSpPr>
        <p:grpSpPr>
          <a:xfrm>
            <a:off x="323850" y="2276475"/>
            <a:ext cx="8624888" cy="2743200"/>
            <a:chOff x="192" y="1584"/>
            <a:chExt cx="5433" cy="1728"/>
          </a:xfrm>
        </p:grpSpPr>
        <p:grpSp>
          <p:nvGrpSpPr>
            <p:cNvPr id="23555" name="Group 5"/>
            <p:cNvGrpSpPr/>
            <p:nvPr/>
          </p:nvGrpSpPr>
          <p:grpSpPr>
            <a:xfrm>
              <a:off x="2220" y="1596"/>
              <a:ext cx="1236" cy="1236"/>
              <a:chOff x="432" y="2592"/>
              <a:chExt cx="1524" cy="1524"/>
            </a:xfrm>
          </p:grpSpPr>
          <p:sp>
            <p:nvSpPr>
              <p:cNvPr id="23556" name="Oval 6"/>
              <p:cNvSpPr/>
              <p:nvPr/>
            </p:nvSpPr>
            <p:spPr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indent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57" name="Text Box 7"/>
              <p:cNvSpPr txBox="1"/>
              <p:nvPr/>
            </p:nvSpPr>
            <p:spPr>
              <a:xfrm>
                <a:off x="1104" y="3168"/>
                <a:ext cx="576" cy="3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eaLnBrk="0" hangingPunct="0"/>
                <a:r>
                  <a:rPr lang="en-US" altLang="zh-CN" sz="1000" dirty="0">
                    <a:solidFill>
                      <a:srgbClr val="FF3300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●</a:t>
                </a:r>
                <a:r>
                  <a:rPr lang="en-US" altLang="zh-CN" sz="24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</a:p>
            </p:txBody>
          </p:sp>
        </p:grpSp>
        <p:grpSp>
          <p:nvGrpSpPr>
            <p:cNvPr id="23558" name="Group 8"/>
            <p:cNvGrpSpPr/>
            <p:nvPr/>
          </p:nvGrpSpPr>
          <p:grpSpPr>
            <a:xfrm>
              <a:off x="316" y="1584"/>
              <a:ext cx="1236" cy="1236"/>
              <a:chOff x="432" y="2592"/>
              <a:chExt cx="1524" cy="1524"/>
            </a:xfrm>
          </p:grpSpPr>
          <p:sp>
            <p:nvSpPr>
              <p:cNvPr id="23559" name="Oval 9"/>
              <p:cNvSpPr/>
              <p:nvPr/>
            </p:nvSpPr>
            <p:spPr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indent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0" name="Text Box 10"/>
              <p:cNvSpPr txBox="1"/>
              <p:nvPr/>
            </p:nvSpPr>
            <p:spPr>
              <a:xfrm>
                <a:off x="1104" y="3168"/>
                <a:ext cx="576" cy="3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eaLnBrk="0" hangingPunct="0"/>
                <a:r>
                  <a:rPr lang="en-US" altLang="zh-CN" sz="1000" dirty="0">
                    <a:solidFill>
                      <a:srgbClr val="FF3300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●</a:t>
                </a:r>
                <a:r>
                  <a:rPr lang="en-US" altLang="zh-CN" sz="24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</a:p>
            </p:txBody>
          </p:sp>
        </p:grpSp>
        <p:sp>
          <p:nvSpPr>
            <p:cNvPr id="23561" name="Text Box 11"/>
            <p:cNvSpPr txBox="1"/>
            <p:nvPr/>
          </p:nvSpPr>
          <p:spPr>
            <a:xfrm>
              <a:off x="672" y="2832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CC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相交</a:t>
              </a:r>
              <a:endParaRPr lang="zh-CN" altLang="en-US" sz="1000" b="1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3562" name="Group 12"/>
            <p:cNvGrpSpPr/>
            <p:nvPr/>
          </p:nvGrpSpPr>
          <p:grpSpPr>
            <a:xfrm>
              <a:off x="4092" y="1584"/>
              <a:ext cx="1236" cy="1236"/>
              <a:chOff x="432" y="2592"/>
              <a:chExt cx="1524" cy="1524"/>
            </a:xfrm>
          </p:grpSpPr>
          <p:sp>
            <p:nvSpPr>
              <p:cNvPr id="23563" name="Oval 13"/>
              <p:cNvSpPr/>
              <p:nvPr/>
            </p:nvSpPr>
            <p:spPr>
              <a:xfrm>
                <a:off x="432" y="2592"/>
                <a:ext cx="1524" cy="1524"/>
              </a:xfrm>
              <a:prstGeom prst="ellipse">
                <a:avLst/>
              </a:prstGeom>
              <a:noFill/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indent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4" name="Text Box 14"/>
              <p:cNvSpPr txBox="1"/>
              <p:nvPr/>
            </p:nvSpPr>
            <p:spPr>
              <a:xfrm>
                <a:off x="1104" y="3168"/>
                <a:ext cx="576" cy="3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eaLnBrk="0" hangingPunct="0"/>
                <a:r>
                  <a:rPr lang="en-US" altLang="zh-CN" sz="1000" dirty="0">
                    <a:solidFill>
                      <a:srgbClr val="FF3300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●</a:t>
                </a:r>
                <a:r>
                  <a:rPr lang="en-US" altLang="zh-CN" sz="24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</a:p>
            </p:txBody>
          </p:sp>
        </p:grpSp>
        <p:sp>
          <p:nvSpPr>
            <p:cNvPr id="23565" name="Line 15"/>
            <p:cNvSpPr/>
            <p:nvPr/>
          </p:nvSpPr>
          <p:spPr>
            <a:xfrm>
              <a:off x="192" y="2544"/>
              <a:ext cx="1728" cy="0"/>
            </a:xfrm>
            <a:prstGeom prst="line">
              <a:avLst/>
            </a:prstGeom>
            <a:ln w="762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Line 16"/>
            <p:cNvSpPr/>
            <p:nvPr/>
          </p:nvSpPr>
          <p:spPr>
            <a:xfrm>
              <a:off x="2004" y="2863"/>
              <a:ext cx="1728" cy="0"/>
            </a:xfrm>
            <a:prstGeom prst="line">
              <a:avLst/>
            </a:prstGeom>
            <a:ln w="762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7" name="Line 17"/>
            <p:cNvSpPr/>
            <p:nvPr/>
          </p:nvSpPr>
          <p:spPr>
            <a:xfrm>
              <a:off x="3897" y="3028"/>
              <a:ext cx="1728" cy="0"/>
            </a:xfrm>
            <a:prstGeom prst="line">
              <a:avLst/>
            </a:prstGeom>
            <a:ln w="762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8" name="Text Box 18"/>
            <p:cNvSpPr txBox="1"/>
            <p:nvPr/>
          </p:nvSpPr>
          <p:spPr>
            <a:xfrm>
              <a:off x="2496" y="2880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相切</a:t>
              </a:r>
              <a:endParaRPr lang="zh-CN" altLang="en-US" sz="10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569" name="Text Box 19"/>
            <p:cNvSpPr txBox="1"/>
            <p:nvPr/>
          </p:nvSpPr>
          <p:spPr>
            <a:xfrm>
              <a:off x="4464" y="3024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>
                <a:spcBef>
                  <a:spcPct val="50000"/>
                </a:spcBef>
              </a:pPr>
              <a:r>
                <a:rPr lang="zh-CN" altLang="en-US" sz="2400" b="1" dirty="0">
                  <a:latin typeface="Tahoma" panose="020B0604030504040204" pitchFamily="34" charset="0"/>
                  <a:ea typeface="宋体" panose="02010600030101010101" pitchFamily="2" charset="-122"/>
                </a:rPr>
                <a:t>相离</a:t>
              </a:r>
              <a:endParaRPr lang="zh-CN" altLang="en-US" sz="1000" b="1" dirty="0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570" name="Rectangle 20"/>
          <p:cNvSpPr>
            <a:spLocks noGrp="1"/>
          </p:cNvSpPr>
          <p:nvPr>
            <p:ph type="title"/>
          </p:nvPr>
        </p:nvSpPr>
        <p:spPr>
          <a:xfrm>
            <a:off x="0" y="381000"/>
            <a:ext cx="8839200" cy="769938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CN" altLang="en-US" sz="3200" b="1" dirty="0">
                <a:latin typeface="宋体" panose="02010600030101010101" pitchFamily="2" charset="-122"/>
              </a:rPr>
              <a:t>直线与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圆</a:t>
            </a:r>
            <a:r>
              <a:rPr lang="zh-CN" altLang="en-US" sz="3200" b="1" dirty="0">
                <a:latin typeface="宋体" panose="02010600030101010101" pitchFamily="2" charset="-122"/>
              </a:rPr>
              <a:t>的位置关系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量化</a:t>
            </a:r>
          </a:p>
        </p:txBody>
      </p:sp>
      <p:grpSp>
        <p:nvGrpSpPr>
          <p:cNvPr id="9237" name="Group 21"/>
          <p:cNvGrpSpPr/>
          <p:nvPr/>
        </p:nvGrpSpPr>
        <p:grpSpPr>
          <a:xfrm>
            <a:off x="596900" y="2733675"/>
            <a:ext cx="933450" cy="592138"/>
            <a:chOff x="364" y="1872"/>
            <a:chExt cx="588" cy="373"/>
          </a:xfrm>
        </p:grpSpPr>
        <p:sp>
          <p:nvSpPr>
            <p:cNvPr id="23572" name="Line 22"/>
            <p:cNvSpPr/>
            <p:nvPr/>
          </p:nvSpPr>
          <p:spPr>
            <a:xfrm flipH="1" flipV="1">
              <a:off x="364" y="1963"/>
              <a:ext cx="588" cy="28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3" name="Text Box 23"/>
            <p:cNvSpPr txBox="1"/>
            <p:nvPr/>
          </p:nvSpPr>
          <p:spPr>
            <a:xfrm>
              <a:off x="576" y="1872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</p:grpSp>
      <p:grpSp>
        <p:nvGrpSpPr>
          <p:cNvPr id="9240" name="Group 24"/>
          <p:cNvGrpSpPr/>
          <p:nvPr/>
        </p:nvGrpSpPr>
        <p:grpSpPr>
          <a:xfrm>
            <a:off x="3600450" y="2733675"/>
            <a:ext cx="933450" cy="592138"/>
            <a:chOff x="364" y="1872"/>
            <a:chExt cx="588" cy="373"/>
          </a:xfrm>
        </p:grpSpPr>
        <p:sp>
          <p:nvSpPr>
            <p:cNvPr id="23575" name="Line 25"/>
            <p:cNvSpPr/>
            <p:nvPr/>
          </p:nvSpPr>
          <p:spPr>
            <a:xfrm flipH="1" flipV="1">
              <a:off x="364" y="1963"/>
              <a:ext cx="588" cy="28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Text Box 26"/>
            <p:cNvSpPr txBox="1"/>
            <p:nvPr/>
          </p:nvSpPr>
          <p:spPr>
            <a:xfrm>
              <a:off x="576" y="1872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</p:grpSp>
      <p:grpSp>
        <p:nvGrpSpPr>
          <p:cNvPr id="9243" name="Group 27"/>
          <p:cNvGrpSpPr/>
          <p:nvPr/>
        </p:nvGrpSpPr>
        <p:grpSpPr>
          <a:xfrm>
            <a:off x="6572250" y="2733675"/>
            <a:ext cx="933450" cy="592138"/>
            <a:chOff x="364" y="1872"/>
            <a:chExt cx="588" cy="373"/>
          </a:xfrm>
        </p:grpSpPr>
        <p:sp>
          <p:nvSpPr>
            <p:cNvPr id="23578" name="Line 28"/>
            <p:cNvSpPr/>
            <p:nvPr/>
          </p:nvSpPr>
          <p:spPr>
            <a:xfrm flipH="1" flipV="1">
              <a:off x="364" y="1963"/>
              <a:ext cx="588" cy="28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9" name="Text Box 29"/>
            <p:cNvSpPr txBox="1"/>
            <p:nvPr/>
          </p:nvSpPr>
          <p:spPr>
            <a:xfrm>
              <a:off x="576" y="1872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</a:p>
          </p:txBody>
        </p:sp>
      </p:grpSp>
      <p:grpSp>
        <p:nvGrpSpPr>
          <p:cNvPr id="9246" name="Group 30"/>
          <p:cNvGrpSpPr/>
          <p:nvPr/>
        </p:nvGrpSpPr>
        <p:grpSpPr>
          <a:xfrm>
            <a:off x="1466850" y="3343275"/>
            <a:ext cx="762000" cy="493713"/>
            <a:chOff x="912" y="2736"/>
            <a:chExt cx="480" cy="311"/>
          </a:xfrm>
        </p:grpSpPr>
        <p:sp>
          <p:nvSpPr>
            <p:cNvPr id="23581" name="Line 31"/>
            <p:cNvSpPr/>
            <p:nvPr/>
          </p:nvSpPr>
          <p:spPr>
            <a:xfrm>
              <a:off x="960" y="2736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2" name="Text Box 32"/>
            <p:cNvSpPr txBox="1"/>
            <p:nvPr/>
          </p:nvSpPr>
          <p:spPr>
            <a:xfrm>
              <a:off x="912" y="2759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ahoma" panose="020B0604030504040204" pitchFamily="34" charset="0"/>
                  <a:ea typeface="宋体" panose="02010600030101010101" pitchFamily="2" charset="-122"/>
                </a:rPr>
                <a:t>┐</a:t>
              </a:r>
              <a:r>
                <a:rPr lang="en-US" altLang="zh-CN" sz="2400" b="1" dirty="0">
                  <a:solidFill>
                    <a:srgbClr val="CC3399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9249" name="Group 33"/>
          <p:cNvGrpSpPr/>
          <p:nvPr/>
        </p:nvGrpSpPr>
        <p:grpSpPr>
          <a:xfrm>
            <a:off x="4476750" y="3343275"/>
            <a:ext cx="457200" cy="990600"/>
            <a:chOff x="2808" y="2736"/>
            <a:chExt cx="288" cy="624"/>
          </a:xfrm>
        </p:grpSpPr>
        <p:sp>
          <p:nvSpPr>
            <p:cNvPr id="23584" name="Line 34"/>
            <p:cNvSpPr/>
            <p:nvPr/>
          </p:nvSpPr>
          <p:spPr>
            <a:xfrm>
              <a:off x="2855" y="2736"/>
              <a:ext cx="1" cy="6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5" name="Text Box 35"/>
            <p:cNvSpPr txBox="1"/>
            <p:nvPr/>
          </p:nvSpPr>
          <p:spPr>
            <a:xfrm>
              <a:off x="2832" y="2880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solidFill>
                    <a:srgbClr val="CC3399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3586" name="Text Box 36"/>
            <p:cNvSpPr txBox="1"/>
            <p:nvPr/>
          </p:nvSpPr>
          <p:spPr>
            <a:xfrm>
              <a:off x="2808" y="3072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┐</a:t>
              </a:r>
            </a:p>
          </p:txBody>
        </p:sp>
      </p:grpSp>
      <p:grpSp>
        <p:nvGrpSpPr>
          <p:cNvPr id="9253" name="Group 37"/>
          <p:cNvGrpSpPr/>
          <p:nvPr/>
        </p:nvGrpSpPr>
        <p:grpSpPr>
          <a:xfrm>
            <a:off x="7429500" y="3309938"/>
            <a:ext cx="406400" cy="1309687"/>
            <a:chOff x="4668" y="2715"/>
            <a:chExt cx="256" cy="825"/>
          </a:xfrm>
        </p:grpSpPr>
        <p:sp>
          <p:nvSpPr>
            <p:cNvPr id="23588" name="Line 38"/>
            <p:cNvSpPr/>
            <p:nvPr/>
          </p:nvSpPr>
          <p:spPr>
            <a:xfrm>
              <a:off x="4726" y="2715"/>
              <a:ext cx="0" cy="76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9" name="Text Box 39"/>
            <p:cNvSpPr txBox="1"/>
            <p:nvPr/>
          </p:nvSpPr>
          <p:spPr>
            <a:xfrm>
              <a:off x="4704" y="2880"/>
              <a:ext cx="2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3590" name="Text Box 40"/>
            <p:cNvSpPr txBox="1"/>
            <p:nvPr/>
          </p:nvSpPr>
          <p:spPr>
            <a:xfrm>
              <a:off x="4668" y="3252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2400" dirty="0">
                  <a:latin typeface="Tahoma" panose="020B0604030504040204" pitchFamily="34" charset="0"/>
                  <a:ea typeface="宋体" panose="02010600030101010101" pitchFamily="2" charset="-122"/>
                </a:rPr>
                <a:t>┐</a:t>
              </a:r>
            </a:p>
          </p:txBody>
        </p:sp>
      </p:grpSp>
      <p:sp>
        <p:nvSpPr>
          <p:cNvPr id="23591" name="Rectangle 41"/>
          <p:cNvSpPr/>
          <p:nvPr/>
        </p:nvSpPr>
        <p:spPr>
          <a:xfrm>
            <a:off x="755650" y="4725988"/>
            <a:ext cx="3048000" cy="533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直线和圆相交</a:t>
            </a:r>
          </a:p>
        </p:txBody>
      </p:sp>
      <p:sp>
        <p:nvSpPr>
          <p:cNvPr id="23592" name="Rectangle 42"/>
          <p:cNvSpPr>
            <a:spLocks noGrp="1"/>
          </p:cNvSpPr>
          <p:nvPr/>
        </p:nvSpPr>
        <p:spPr>
          <a:xfrm>
            <a:off x="5076825" y="5373688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d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r;</a:t>
            </a:r>
          </a:p>
        </p:txBody>
      </p:sp>
      <p:sp>
        <p:nvSpPr>
          <p:cNvPr id="23593" name="Text Box 43"/>
          <p:cNvSpPr txBox="1"/>
          <p:nvPr/>
        </p:nvSpPr>
        <p:spPr>
          <a:xfrm>
            <a:off x="5029200" y="4640263"/>
            <a:ext cx="17526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en-US" altLang="zh-CN" sz="2800" b="1" u="sng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800" b="1" u="sng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  <a:r>
              <a:rPr lang="en-US" altLang="zh-CN" sz="2800" b="1" u="sng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</p:txBody>
      </p:sp>
      <p:sp>
        <p:nvSpPr>
          <p:cNvPr id="23594" name="Text Box 44"/>
          <p:cNvSpPr txBox="1"/>
          <p:nvPr/>
        </p:nvSpPr>
        <p:spPr>
          <a:xfrm>
            <a:off x="755650" y="5373688"/>
            <a:ext cx="28956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直线和圆相切</a:t>
            </a:r>
          </a:p>
        </p:txBody>
      </p:sp>
      <p:sp>
        <p:nvSpPr>
          <p:cNvPr id="23595" name="Rectangle 45"/>
          <p:cNvSpPr>
            <a:spLocks noGrp="1"/>
          </p:cNvSpPr>
          <p:nvPr/>
        </p:nvSpPr>
        <p:spPr>
          <a:xfrm>
            <a:off x="755650" y="6011863"/>
            <a:ext cx="290195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直线和圆相离</a:t>
            </a:r>
          </a:p>
        </p:txBody>
      </p:sp>
      <p:sp>
        <p:nvSpPr>
          <p:cNvPr id="23596" name="Rectangle 46"/>
          <p:cNvSpPr>
            <a:spLocks noGrp="1"/>
          </p:cNvSpPr>
          <p:nvPr/>
        </p:nvSpPr>
        <p:spPr>
          <a:xfrm>
            <a:off x="5105400" y="6011863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d  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r;</a:t>
            </a:r>
          </a:p>
        </p:txBody>
      </p:sp>
      <p:sp>
        <p:nvSpPr>
          <p:cNvPr id="9263" name="Text Box 47"/>
          <p:cNvSpPr txBox="1"/>
          <p:nvPr/>
        </p:nvSpPr>
        <p:spPr>
          <a:xfrm>
            <a:off x="5435600" y="4652963"/>
            <a:ext cx="5334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&lt;</a:t>
            </a:r>
          </a:p>
        </p:txBody>
      </p:sp>
      <p:sp>
        <p:nvSpPr>
          <p:cNvPr id="9264" name="Text Box 48"/>
          <p:cNvSpPr txBox="1"/>
          <p:nvPr/>
        </p:nvSpPr>
        <p:spPr>
          <a:xfrm>
            <a:off x="5435600" y="530225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</a:p>
        </p:txBody>
      </p:sp>
      <p:sp>
        <p:nvSpPr>
          <p:cNvPr id="9265" name="Text Box 49"/>
          <p:cNvSpPr txBox="1"/>
          <p:nvPr/>
        </p:nvSpPr>
        <p:spPr>
          <a:xfrm>
            <a:off x="5508625" y="594995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23600" name="AutoShape 50"/>
          <p:cNvSpPr/>
          <p:nvPr/>
        </p:nvSpPr>
        <p:spPr>
          <a:xfrm>
            <a:off x="3995738" y="5589588"/>
            <a:ext cx="792162" cy="215900"/>
          </a:xfrm>
          <a:prstGeom prst="rightArrow">
            <a:avLst>
              <a:gd name="adj1" fmla="val 50000"/>
              <a:gd name="adj2" fmla="val 9169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601" name="AutoShape 52"/>
          <p:cNvSpPr/>
          <p:nvPr/>
        </p:nvSpPr>
        <p:spPr>
          <a:xfrm>
            <a:off x="3995738" y="6165850"/>
            <a:ext cx="792162" cy="215900"/>
          </a:xfrm>
          <a:prstGeom prst="rightArrow">
            <a:avLst>
              <a:gd name="adj1" fmla="val 50000"/>
              <a:gd name="adj2" fmla="val 9169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602" name="AutoShape 54"/>
          <p:cNvSpPr/>
          <p:nvPr/>
        </p:nvSpPr>
        <p:spPr>
          <a:xfrm>
            <a:off x="3924300" y="4941888"/>
            <a:ext cx="792163" cy="215900"/>
          </a:xfrm>
          <a:prstGeom prst="rightArrow">
            <a:avLst>
              <a:gd name="adj1" fmla="val 50000"/>
              <a:gd name="adj2" fmla="val 9169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603" name="Oval 56"/>
          <p:cNvSpPr/>
          <p:nvPr/>
        </p:nvSpPr>
        <p:spPr>
          <a:xfrm>
            <a:off x="684213" y="37893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604" name="Oval 57"/>
          <p:cNvSpPr/>
          <p:nvPr/>
        </p:nvSpPr>
        <p:spPr>
          <a:xfrm>
            <a:off x="2268538" y="37893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605" name="Oval 58"/>
          <p:cNvSpPr/>
          <p:nvPr/>
        </p:nvSpPr>
        <p:spPr>
          <a:xfrm>
            <a:off x="4500563" y="42211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3" grpId="0"/>
      <p:bldP spid="9264" grpId="0"/>
      <p:bldP spid="9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idx="1"/>
          </p:nvPr>
        </p:nvSpPr>
        <p:spPr>
          <a:xfrm>
            <a:off x="755650" y="4662488"/>
            <a:ext cx="3243263" cy="485775"/>
          </a:xfrm>
        </p:spPr>
        <p:txBody>
          <a:bodyPr wrap="square" lIns="91440" tIns="45720" rIns="91440" bIns="45720" anchor="t"/>
          <a:lstStyle/>
          <a:p>
            <a:pPr eaLnBrk="1" hangingPunct="1">
              <a:buNone/>
            </a:pPr>
            <a:r>
              <a:rPr lang="en-US" altLang="zh-CN" sz="2800" b="1" dirty="0">
                <a:latin typeface="宋体" panose="02010600030101010101" pitchFamily="2" charset="-122"/>
              </a:rPr>
              <a:t>1)</a:t>
            </a:r>
            <a:r>
              <a:rPr lang="zh-CN" altLang="en-US" sz="2800" b="1" dirty="0">
                <a:latin typeface="宋体" panose="02010600030101010101" pitchFamily="2" charset="-122"/>
              </a:rPr>
              <a:t>直线和圆相交</a:t>
            </a:r>
          </a:p>
        </p:txBody>
      </p:sp>
      <p:sp>
        <p:nvSpPr>
          <p:cNvPr id="24578" name="Rectangle 3"/>
          <p:cNvSpPr>
            <a:spLocks noGrp="1"/>
          </p:cNvSpPr>
          <p:nvPr/>
        </p:nvSpPr>
        <p:spPr>
          <a:xfrm>
            <a:off x="5076825" y="5229225"/>
            <a:ext cx="16764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r;</a:t>
            </a:r>
          </a:p>
        </p:txBody>
      </p:sp>
      <p:sp>
        <p:nvSpPr>
          <p:cNvPr id="24579" name="Text Box 4"/>
          <p:cNvSpPr txBox="1"/>
          <p:nvPr/>
        </p:nvSpPr>
        <p:spPr>
          <a:xfrm>
            <a:off x="5029200" y="449580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2800" b="1" u="sng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en-US" altLang="zh-CN" sz="28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24580" name="Text Box 5"/>
          <p:cNvSpPr txBox="1"/>
          <p:nvPr/>
        </p:nvSpPr>
        <p:spPr>
          <a:xfrm>
            <a:off x="755650" y="5229225"/>
            <a:ext cx="3240088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直线和圆相切</a:t>
            </a:r>
          </a:p>
        </p:txBody>
      </p:sp>
      <p:sp>
        <p:nvSpPr>
          <p:cNvPr id="24581" name="Rectangle 6"/>
          <p:cNvSpPr>
            <a:spLocks noGrp="1"/>
          </p:cNvSpPr>
          <p:nvPr/>
        </p:nvSpPr>
        <p:spPr>
          <a:xfrm>
            <a:off x="755650" y="5867400"/>
            <a:ext cx="3240088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直线和圆相离</a:t>
            </a:r>
          </a:p>
        </p:txBody>
      </p:sp>
      <p:sp>
        <p:nvSpPr>
          <p:cNvPr id="24582" name="Rectangle 7"/>
          <p:cNvSpPr>
            <a:spLocks noGrp="1"/>
          </p:cNvSpPr>
          <p:nvPr/>
        </p:nvSpPr>
        <p:spPr>
          <a:xfrm>
            <a:off x="5105400" y="5867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zh-CN" sz="28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d  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r;</a:t>
            </a:r>
          </a:p>
        </p:txBody>
      </p:sp>
      <p:sp>
        <p:nvSpPr>
          <p:cNvPr id="24583" name="Rectangle 8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9938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CN" altLang="en-US" sz="3200" b="1" dirty="0">
                <a:latin typeface="宋体" panose="02010600030101010101" pitchFamily="2" charset="-122"/>
              </a:rPr>
              <a:t>直线与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圆</a:t>
            </a:r>
            <a:r>
              <a:rPr lang="zh-CN" altLang="en-US" sz="3200" b="1" dirty="0">
                <a:latin typeface="宋体" panose="02010600030101010101" pitchFamily="2" charset="-122"/>
              </a:rPr>
              <a:t>的位置关系</a:t>
            </a: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rPr>
              <a:t>量化</a:t>
            </a:r>
          </a:p>
        </p:txBody>
      </p:sp>
      <p:grpSp>
        <p:nvGrpSpPr>
          <p:cNvPr id="24584" name="Group 9"/>
          <p:cNvGrpSpPr/>
          <p:nvPr/>
        </p:nvGrpSpPr>
        <p:grpSpPr>
          <a:xfrm>
            <a:off x="304800" y="2057400"/>
            <a:ext cx="8624888" cy="2743200"/>
            <a:chOff x="192" y="1296"/>
            <a:chExt cx="5433" cy="1728"/>
          </a:xfrm>
        </p:grpSpPr>
        <p:grpSp>
          <p:nvGrpSpPr>
            <p:cNvPr id="24585" name="Group 10"/>
            <p:cNvGrpSpPr/>
            <p:nvPr/>
          </p:nvGrpSpPr>
          <p:grpSpPr>
            <a:xfrm>
              <a:off x="192" y="1296"/>
              <a:ext cx="5433" cy="1728"/>
              <a:chOff x="192" y="1584"/>
              <a:chExt cx="5433" cy="1728"/>
            </a:xfrm>
          </p:grpSpPr>
          <p:grpSp>
            <p:nvGrpSpPr>
              <p:cNvPr id="24586" name="Group 11"/>
              <p:cNvGrpSpPr/>
              <p:nvPr/>
            </p:nvGrpSpPr>
            <p:grpSpPr>
              <a:xfrm>
                <a:off x="2220" y="1596"/>
                <a:ext cx="1236" cy="1236"/>
                <a:chOff x="432" y="2592"/>
                <a:chExt cx="1524" cy="1524"/>
              </a:xfrm>
            </p:grpSpPr>
            <p:sp>
              <p:nvSpPr>
                <p:cNvPr id="24587" name="Oval 12"/>
                <p:cNvSpPr/>
                <p:nvPr/>
              </p:nvSpPr>
              <p:spPr>
                <a:xfrm>
                  <a:off x="432" y="2592"/>
                  <a:ext cx="1524" cy="1524"/>
                </a:xfrm>
                <a:prstGeom prst="ellipse">
                  <a:avLst/>
                </a:prstGeom>
                <a:noFill/>
                <a:ln w="3810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88" name="Text Box 13"/>
                <p:cNvSpPr txBox="1"/>
                <p:nvPr/>
              </p:nvSpPr>
              <p:spPr>
                <a:xfrm>
                  <a:off x="1104" y="3168"/>
                  <a:ext cx="576" cy="3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 lvl="0" indent="0" eaLnBrk="0" hangingPunct="0"/>
                  <a:r>
                    <a:rPr lang="en-US" altLang="zh-CN" sz="1000" dirty="0">
                      <a:solidFill>
                        <a:srgbClr val="FF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●</a:t>
                  </a:r>
                  <a:r>
                    <a:rPr lang="en-US" altLang="zh-CN" sz="2400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  <p:grpSp>
            <p:nvGrpSpPr>
              <p:cNvPr id="24589" name="Group 14"/>
              <p:cNvGrpSpPr/>
              <p:nvPr/>
            </p:nvGrpSpPr>
            <p:grpSpPr>
              <a:xfrm>
                <a:off x="316" y="1584"/>
                <a:ext cx="1236" cy="1236"/>
                <a:chOff x="432" y="2592"/>
                <a:chExt cx="1524" cy="1524"/>
              </a:xfrm>
            </p:grpSpPr>
            <p:sp>
              <p:nvSpPr>
                <p:cNvPr id="24590" name="Oval 15"/>
                <p:cNvSpPr/>
                <p:nvPr/>
              </p:nvSpPr>
              <p:spPr>
                <a:xfrm>
                  <a:off x="432" y="2592"/>
                  <a:ext cx="1524" cy="1524"/>
                </a:xfrm>
                <a:prstGeom prst="ellipse">
                  <a:avLst/>
                </a:prstGeom>
                <a:noFill/>
                <a:ln w="3810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1" name="Text Box 16"/>
                <p:cNvSpPr txBox="1"/>
                <p:nvPr/>
              </p:nvSpPr>
              <p:spPr>
                <a:xfrm>
                  <a:off x="1104" y="3168"/>
                  <a:ext cx="576" cy="3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 lvl="0" indent="0" eaLnBrk="0" hangingPunct="0"/>
                  <a:r>
                    <a:rPr lang="en-US" altLang="zh-CN" sz="1000" dirty="0">
                      <a:solidFill>
                        <a:srgbClr val="FF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●</a:t>
                  </a:r>
                  <a:r>
                    <a:rPr lang="en-US" altLang="zh-CN" sz="2400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  <p:sp>
            <p:nvSpPr>
              <p:cNvPr id="24592" name="Text Box 17"/>
              <p:cNvSpPr txBox="1"/>
              <p:nvPr/>
            </p:nvSpPr>
            <p:spPr>
              <a:xfrm>
                <a:off x="672" y="2832"/>
                <a:ext cx="6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algn="ctr">
                  <a:spcBef>
                    <a:spcPct val="50000"/>
                  </a:spcBef>
                </a:pPr>
                <a:r>
                  <a:rPr lang="zh-CN" altLang="en-US" sz="2400" b="1" dirty="0">
                    <a:solidFill>
                      <a:srgbClr val="0000CC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相交</a:t>
                </a:r>
                <a:endParaRPr lang="zh-CN" altLang="en-US" sz="1000" b="1" dirty="0">
                  <a:solidFill>
                    <a:srgbClr val="0000CC"/>
                  </a:solidFill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4593" name="Group 18"/>
              <p:cNvGrpSpPr/>
              <p:nvPr/>
            </p:nvGrpSpPr>
            <p:grpSpPr>
              <a:xfrm>
                <a:off x="4092" y="1584"/>
                <a:ext cx="1236" cy="1236"/>
                <a:chOff x="432" y="2592"/>
                <a:chExt cx="1524" cy="1524"/>
              </a:xfrm>
            </p:grpSpPr>
            <p:sp>
              <p:nvSpPr>
                <p:cNvPr id="24594" name="Oval 19"/>
                <p:cNvSpPr/>
                <p:nvPr/>
              </p:nvSpPr>
              <p:spPr>
                <a:xfrm>
                  <a:off x="432" y="2592"/>
                  <a:ext cx="1524" cy="1524"/>
                </a:xfrm>
                <a:prstGeom prst="ellipse">
                  <a:avLst/>
                </a:prstGeom>
                <a:noFill/>
                <a:ln w="3810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lvl="0" indent="0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4595" name="Text Box 20"/>
                <p:cNvSpPr txBox="1"/>
                <p:nvPr/>
              </p:nvSpPr>
              <p:spPr>
                <a:xfrm>
                  <a:off x="1104" y="3168"/>
                  <a:ext cx="576" cy="3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 lvl="0" indent="0" eaLnBrk="0" hangingPunct="0"/>
                  <a:r>
                    <a:rPr lang="en-US" altLang="zh-CN" sz="1000" dirty="0">
                      <a:solidFill>
                        <a:srgbClr val="FF3300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●</a:t>
                  </a:r>
                  <a:r>
                    <a:rPr lang="en-US" altLang="zh-CN" sz="2400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  <p:sp>
            <p:nvSpPr>
              <p:cNvPr id="24596" name="Line 21"/>
              <p:cNvSpPr/>
              <p:nvPr/>
            </p:nvSpPr>
            <p:spPr>
              <a:xfrm>
                <a:off x="192" y="2544"/>
                <a:ext cx="1728" cy="0"/>
              </a:xfrm>
              <a:prstGeom prst="line">
                <a:avLst/>
              </a:prstGeom>
              <a:ln w="76200" cap="flat" cmpd="sng">
                <a:solidFill>
                  <a:srgbClr val="0000C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7" name="Line 22"/>
              <p:cNvSpPr/>
              <p:nvPr/>
            </p:nvSpPr>
            <p:spPr>
              <a:xfrm>
                <a:off x="2004" y="2863"/>
                <a:ext cx="1728" cy="0"/>
              </a:xfrm>
              <a:prstGeom prst="line">
                <a:avLst/>
              </a:prstGeom>
              <a:ln w="76200" cap="flat" cmpd="sng">
                <a:solidFill>
                  <a:srgbClr val="0000C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8" name="Line 23"/>
              <p:cNvSpPr/>
              <p:nvPr/>
            </p:nvSpPr>
            <p:spPr>
              <a:xfrm>
                <a:off x="3897" y="3028"/>
                <a:ext cx="1728" cy="0"/>
              </a:xfrm>
              <a:prstGeom prst="line">
                <a:avLst/>
              </a:prstGeom>
              <a:ln w="76200" cap="flat" cmpd="sng">
                <a:solidFill>
                  <a:srgbClr val="0000C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99" name="Text Box 24"/>
              <p:cNvSpPr txBox="1"/>
              <p:nvPr/>
            </p:nvSpPr>
            <p:spPr>
              <a:xfrm>
                <a:off x="2496" y="2880"/>
                <a:ext cx="6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algn="ctr">
                  <a:spcBef>
                    <a:spcPct val="50000"/>
                  </a:spcBef>
                </a:pPr>
                <a:r>
                  <a:rPr lang="zh-CN" altLang="en-US" sz="2400" b="1" dirty="0">
                    <a:solidFill>
                      <a:srgbClr val="FF3300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相切</a:t>
                </a:r>
                <a:endParaRPr lang="zh-CN" altLang="en-US" sz="1000" b="1" dirty="0">
                  <a:solidFill>
                    <a:srgbClr val="FF3300"/>
                  </a:solidFill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600" name="Text Box 25"/>
              <p:cNvSpPr txBox="1"/>
              <p:nvPr/>
            </p:nvSpPr>
            <p:spPr>
              <a:xfrm>
                <a:off x="4464" y="3024"/>
                <a:ext cx="6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 algn="ctr">
                  <a:spcBef>
                    <a:spcPct val="50000"/>
                  </a:spcBef>
                </a:pPr>
                <a:r>
                  <a:rPr lang="zh-CN" altLang="en-US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相离</a:t>
                </a:r>
                <a:endParaRPr lang="zh-CN" altLang="en-US" sz="1000" b="1" dirty="0">
                  <a:latin typeface="Tahom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601" name="Group 26"/>
            <p:cNvGrpSpPr/>
            <p:nvPr/>
          </p:nvGrpSpPr>
          <p:grpSpPr>
            <a:xfrm>
              <a:off x="364" y="1584"/>
              <a:ext cx="588" cy="373"/>
              <a:chOff x="364" y="1872"/>
              <a:chExt cx="588" cy="373"/>
            </a:xfrm>
          </p:grpSpPr>
          <p:sp>
            <p:nvSpPr>
              <p:cNvPr id="24602" name="Line 27"/>
              <p:cNvSpPr/>
              <p:nvPr/>
            </p:nvSpPr>
            <p:spPr>
              <a:xfrm flipH="1" flipV="1">
                <a:off x="364" y="1963"/>
                <a:ext cx="588" cy="28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3" name="Text Box 28"/>
              <p:cNvSpPr txBox="1"/>
              <p:nvPr/>
            </p:nvSpPr>
            <p:spPr>
              <a:xfrm>
                <a:off x="576" y="187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r</a:t>
                </a:r>
              </a:p>
            </p:txBody>
          </p:sp>
        </p:grpSp>
        <p:grpSp>
          <p:nvGrpSpPr>
            <p:cNvPr id="24604" name="Group 29"/>
            <p:cNvGrpSpPr/>
            <p:nvPr/>
          </p:nvGrpSpPr>
          <p:grpSpPr>
            <a:xfrm>
              <a:off x="2256" y="1584"/>
              <a:ext cx="588" cy="373"/>
              <a:chOff x="364" y="1872"/>
              <a:chExt cx="588" cy="373"/>
            </a:xfrm>
          </p:grpSpPr>
          <p:sp>
            <p:nvSpPr>
              <p:cNvPr id="24605" name="Line 30"/>
              <p:cNvSpPr/>
              <p:nvPr/>
            </p:nvSpPr>
            <p:spPr>
              <a:xfrm flipH="1" flipV="1">
                <a:off x="364" y="1963"/>
                <a:ext cx="588" cy="28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6" name="Text Box 31"/>
              <p:cNvSpPr txBox="1"/>
              <p:nvPr/>
            </p:nvSpPr>
            <p:spPr>
              <a:xfrm>
                <a:off x="576" y="187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r</a:t>
                </a:r>
              </a:p>
            </p:txBody>
          </p:sp>
        </p:grpSp>
        <p:grpSp>
          <p:nvGrpSpPr>
            <p:cNvPr id="24607" name="Group 32"/>
            <p:cNvGrpSpPr/>
            <p:nvPr/>
          </p:nvGrpSpPr>
          <p:grpSpPr>
            <a:xfrm>
              <a:off x="4128" y="1584"/>
              <a:ext cx="588" cy="373"/>
              <a:chOff x="364" y="1872"/>
              <a:chExt cx="588" cy="373"/>
            </a:xfrm>
          </p:grpSpPr>
          <p:sp>
            <p:nvSpPr>
              <p:cNvPr id="24608" name="Line 33"/>
              <p:cNvSpPr/>
              <p:nvPr/>
            </p:nvSpPr>
            <p:spPr>
              <a:xfrm flipH="1" flipV="1">
                <a:off x="364" y="1963"/>
                <a:ext cx="588" cy="28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9" name="Text Box 34"/>
              <p:cNvSpPr txBox="1"/>
              <p:nvPr/>
            </p:nvSpPr>
            <p:spPr>
              <a:xfrm>
                <a:off x="576" y="187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r</a:t>
                </a:r>
              </a:p>
            </p:txBody>
          </p:sp>
        </p:grpSp>
        <p:grpSp>
          <p:nvGrpSpPr>
            <p:cNvPr id="24610" name="Group 35"/>
            <p:cNvGrpSpPr/>
            <p:nvPr/>
          </p:nvGrpSpPr>
          <p:grpSpPr>
            <a:xfrm>
              <a:off x="912" y="1968"/>
              <a:ext cx="480" cy="311"/>
              <a:chOff x="912" y="2736"/>
              <a:chExt cx="480" cy="311"/>
            </a:xfrm>
          </p:grpSpPr>
          <p:sp>
            <p:nvSpPr>
              <p:cNvPr id="24611" name="Line 36"/>
              <p:cNvSpPr/>
              <p:nvPr/>
            </p:nvSpPr>
            <p:spPr>
              <a:xfrm>
                <a:off x="960" y="2736"/>
                <a:ext cx="0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2" name="Text Box 37"/>
              <p:cNvSpPr txBox="1"/>
              <p:nvPr/>
            </p:nvSpPr>
            <p:spPr>
              <a:xfrm>
                <a:off x="912" y="2759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┐</a:t>
                </a:r>
                <a:r>
                  <a:rPr lang="en-US" altLang="zh-CN" sz="2400" b="1" dirty="0">
                    <a:solidFill>
                      <a:srgbClr val="CC3399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d</a:t>
                </a:r>
              </a:p>
            </p:txBody>
          </p:sp>
        </p:grpSp>
        <p:grpSp>
          <p:nvGrpSpPr>
            <p:cNvPr id="24613" name="Group 38"/>
            <p:cNvGrpSpPr/>
            <p:nvPr/>
          </p:nvGrpSpPr>
          <p:grpSpPr>
            <a:xfrm>
              <a:off x="2808" y="1968"/>
              <a:ext cx="288" cy="624"/>
              <a:chOff x="2808" y="2736"/>
              <a:chExt cx="288" cy="624"/>
            </a:xfrm>
          </p:grpSpPr>
          <p:sp>
            <p:nvSpPr>
              <p:cNvPr id="24614" name="Line 39"/>
              <p:cNvSpPr/>
              <p:nvPr/>
            </p:nvSpPr>
            <p:spPr>
              <a:xfrm>
                <a:off x="2855" y="2736"/>
                <a:ext cx="1" cy="6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5" name="Text Box 40"/>
              <p:cNvSpPr txBox="1"/>
              <p:nvPr/>
            </p:nvSpPr>
            <p:spPr>
              <a:xfrm>
                <a:off x="2832" y="2880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solidFill>
                      <a:srgbClr val="CC3399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24616" name="Text Box 41"/>
              <p:cNvSpPr txBox="1"/>
              <p:nvPr/>
            </p:nvSpPr>
            <p:spPr>
              <a:xfrm>
                <a:off x="2808" y="3072"/>
                <a:ext cx="28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┐</a:t>
                </a:r>
              </a:p>
            </p:txBody>
          </p:sp>
        </p:grpSp>
        <p:grpSp>
          <p:nvGrpSpPr>
            <p:cNvPr id="24617" name="Group 42"/>
            <p:cNvGrpSpPr/>
            <p:nvPr/>
          </p:nvGrpSpPr>
          <p:grpSpPr>
            <a:xfrm>
              <a:off x="4668" y="1947"/>
              <a:ext cx="256" cy="825"/>
              <a:chOff x="4668" y="2715"/>
              <a:chExt cx="256" cy="825"/>
            </a:xfrm>
          </p:grpSpPr>
          <p:sp>
            <p:nvSpPr>
              <p:cNvPr id="24618" name="Line 43"/>
              <p:cNvSpPr/>
              <p:nvPr/>
            </p:nvSpPr>
            <p:spPr>
              <a:xfrm>
                <a:off x="4726" y="2715"/>
                <a:ext cx="0" cy="76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19" name="Text Box 44"/>
              <p:cNvSpPr txBox="1"/>
              <p:nvPr/>
            </p:nvSpPr>
            <p:spPr>
              <a:xfrm>
                <a:off x="4704" y="2880"/>
                <a:ext cx="22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b="1" dirty="0">
                    <a:latin typeface="Tahoma" panose="020B0604030504040204" pitchFamily="34" charset="0"/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24620" name="Text Box 45"/>
              <p:cNvSpPr txBox="1"/>
              <p:nvPr/>
            </p:nvSpPr>
            <p:spPr>
              <a:xfrm>
                <a:off x="4668" y="325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zh-CN" sz="2400" dirty="0">
                    <a:latin typeface="Tahoma" panose="020B0604030504040204" pitchFamily="34" charset="0"/>
                    <a:ea typeface="宋体" panose="02010600030101010101" pitchFamily="2" charset="-122"/>
                  </a:rPr>
                  <a:t>┐</a:t>
                </a:r>
              </a:p>
            </p:txBody>
          </p:sp>
        </p:grpSp>
      </p:grpSp>
      <p:sp>
        <p:nvSpPr>
          <p:cNvPr id="24621" name="Text Box 49"/>
          <p:cNvSpPr txBox="1"/>
          <p:nvPr/>
        </p:nvSpPr>
        <p:spPr>
          <a:xfrm>
            <a:off x="5435600" y="4508500"/>
            <a:ext cx="7207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&lt;</a:t>
            </a:r>
          </a:p>
        </p:txBody>
      </p:sp>
      <p:sp>
        <p:nvSpPr>
          <p:cNvPr id="24622" name="Text Box 50"/>
          <p:cNvSpPr txBox="1"/>
          <p:nvPr/>
        </p:nvSpPr>
        <p:spPr>
          <a:xfrm>
            <a:off x="5435600" y="5157788"/>
            <a:ext cx="100806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=</a:t>
            </a:r>
          </a:p>
        </p:txBody>
      </p:sp>
      <p:sp>
        <p:nvSpPr>
          <p:cNvPr id="24623" name="Text Box 51"/>
          <p:cNvSpPr txBox="1"/>
          <p:nvPr/>
        </p:nvSpPr>
        <p:spPr>
          <a:xfrm>
            <a:off x="5508625" y="5805488"/>
            <a:ext cx="8636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  <a:ea typeface="宋体" panose="02010600030101010101" pitchFamily="2" charset="-122"/>
              </a:rPr>
              <a:t>&gt;</a:t>
            </a:r>
          </a:p>
        </p:txBody>
      </p:sp>
      <p:grpSp>
        <p:nvGrpSpPr>
          <p:cNvPr id="10309" name="Group 69"/>
          <p:cNvGrpSpPr/>
          <p:nvPr/>
        </p:nvGrpSpPr>
        <p:grpSpPr>
          <a:xfrm>
            <a:off x="4140200" y="4797425"/>
            <a:ext cx="863600" cy="1439863"/>
            <a:chOff x="2608" y="3022"/>
            <a:chExt cx="544" cy="907"/>
          </a:xfrm>
        </p:grpSpPr>
        <p:sp>
          <p:nvSpPr>
            <p:cNvPr id="24625" name="AutoShape 54"/>
            <p:cNvSpPr/>
            <p:nvPr/>
          </p:nvSpPr>
          <p:spPr>
            <a:xfrm>
              <a:off x="2653" y="3430"/>
              <a:ext cx="499" cy="136"/>
            </a:xfrm>
            <a:prstGeom prst="rightArrow">
              <a:avLst>
                <a:gd name="adj1" fmla="val 50000"/>
                <a:gd name="adj2" fmla="val 9169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626" name="AutoShape 57"/>
            <p:cNvSpPr/>
            <p:nvPr/>
          </p:nvSpPr>
          <p:spPr>
            <a:xfrm>
              <a:off x="2653" y="3793"/>
              <a:ext cx="499" cy="136"/>
            </a:xfrm>
            <a:prstGeom prst="rightArrow">
              <a:avLst>
                <a:gd name="adj1" fmla="val 50000"/>
                <a:gd name="adj2" fmla="val 9169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627" name="AutoShape 59"/>
            <p:cNvSpPr/>
            <p:nvPr/>
          </p:nvSpPr>
          <p:spPr>
            <a:xfrm>
              <a:off x="2608" y="3022"/>
              <a:ext cx="499" cy="136"/>
            </a:xfrm>
            <a:prstGeom prst="rightArrow">
              <a:avLst>
                <a:gd name="adj1" fmla="val 50000"/>
                <a:gd name="adj2" fmla="val 9169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inden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00" name="AutoShape 60"/>
          <p:cNvSpPr/>
          <p:nvPr/>
        </p:nvSpPr>
        <p:spPr>
          <a:xfrm>
            <a:off x="3708400" y="4797425"/>
            <a:ext cx="792163" cy="215900"/>
          </a:xfrm>
          <a:prstGeom prst="leftArrow">
            <a:avLst>
              <a:gd name="adj1" fmla="val 50000"/>
              <a:gd name="adj2" fmla="val 91694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1" name="Text Box 61"/>
          <p:cNvSpPr txBox="1"/>
          <p:nvPr/>
        </p:nvSpPr>
        <p:spPr>
          <a:xfrm>
            <a:off x="250825" y="836613"/>
            <a:ext cx="88931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你能根据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的大小关系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确定直线与圆的位置关系吗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0302" name="Text Box 62"/>
          <p:cNvSpPr txBox="1"/>
          <p:nvPr/>
        </p:nvSpPr>
        <p:spPr>
          <a:xfrm>
            <a:off x="4932363" y="1484313"/>
            <a:ext cx="421163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</a:t>
            </a:r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圆心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作直线的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垂线段</a:t>
            </a:r>
          </a:p>
        </p:txBody>
      </p:sp>
      <p:grpSp>
        <p:nvGrpSpPr>
          <p:cNvPr id="10304" name="Group 64"/>
          <p:cNvGrpSpPr/>
          <p:nvPr/>
        </p:nvGrpSpPr>
        <p:grpSpPr>
          <a:xfrm>
            <a:off x="323850" y="1412875"/>
            <a:ext cx="4752975" cy="579438"/>
            <a:chOff x="204" y="482"/>
            <a:chExt cx="2994" cy="365"/>
          </a:xfrm>
        </p:grpSpPr>
        <p:sp>
          <p:nvSpPr>
            <p:cNvPr id="24632" name="Rectangle 53"/>
            <p:cNvSpPr/>
            <p:nvPr/>
          </p:nvSpPr>
          <p:spPr>
            <a:xfrm>
              <a:off x="204" y="482"/>
              <a:ext cx="299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/>
              <a:r>
                <a:rPr lang="en-US" altLang="zh-CN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d:</a:t>
              </a:r>
              <a:r>
                <a:rPr lang="zh-CN" altLang="en-US" sz="28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圆心</a:t>
              </a:r>
              <a:r>
                <a:rPr lang="en-US" altLang="zh-CN" sz="28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O</a:t>
              </a:r>
              <a:r>
                <a:rPr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到直线的</a:t>
              </a:r>
              <a:r>
                <a:rPr lang="zh-CN" altLang="en-US" sz="28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距离为</a:t>
              </a:r>
              <a:r>
                <a:rPr lang="en-US" altLang="zh-CN" sz="2800" b="1" dirty="0"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4633" name="Line 63"/>
            <p:cNvSpPr/>
            <p:nvPr/>
          </p:nvSpPr>
          <p:spPr>
            <a:xfrm>
              <a:off x="2880" y="663"/>
              <a:ext cx="272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34" name="Oval 65"/>
          <p:cNvSpPr/>
          <p:nvPr/>
        </p:nvSpPr>
        <p:spPr>
          <a:xfrm>
            <a:off x="611188" y="35734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635" name="Oval 66"/>
          <p:cNvSpPr/>
          <p:nvPr/>
        </p:nvSpPr>
        <p:spPr>
          <a:xfrm>
            <a:off x="2268538" y="35734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636" name="Oval 67"/>
          <p:cNvSpPr/>
          <p:nvPr/>
        </p:nvSpPr>
        <p:spPr>
          <a:xfrm>
            <a:off x="4500563" y="4005263"/>
            <a:ext cx="71437" cy="730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6" name="AutoShape 56"/>
          <p:cNvSpPr/>
          <p:nvPr/>
        </p:nvSpPr>
        <p:spPr>
          <a:xfrm>
            <a:off x="3779838" y="5445125"/>
            <a:ext cx="792162" cy="215900"/>
          </a:xfrm>
          <a:prstGeom prst="leftArrow">
            <a:avLst>
              <a:gd name="adj1" fmla="val 50000"/>
              <a:gd name="adj2" fmla="val 9169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8" name="AutoShape 58"/>
          <p:cNvSpPr/>
          <p:nvPr/>
        </p:nvSpPr>
        <p:spPr>
          <a:xfrm>
            <a:off x="3779838" y="6021388"/>
            <a:ext cx="792162" cy="215900"/>
          </a:xfrm>
          <a:prstGeom prst="leftArrow">
            <a:avLst>
              <a:gd name="adj1" fmla="val 50000"/>
              <a:gd name="adj2" fmla="val 91693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inden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0" grpId="0" animBg="1"/>
      <p:bldP spid="10301" grpId="0"/>
      <p:bldP spid="10302" grpId="0"/>
      <p:bldP spid="10296" grpId="0" animBg="1"/>
      <p:bldP spid="1029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1569</Words>
  <Application>Microsoft Office PowerPoint</Application>
  <PresentationFormat>全屏显示(4:3)</PresentationFormat>
  <Paragraphs>313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5" baseType="lpstr">
      <vt:lpstr>黑体</vt:lpstr>
      <vt:lpstr>华文行楷</vt:lpstr>
      <vt:lpstr>华文新魏</vt:lpstr>
      <vt:lpstr>楷体_GB2312</vt:lpstr>
      <vt:lpstr>宋体</vt:lpstr>
      <vt:lpstr>微软雅黑</vt:lpstr>
      <vt:lpstr>文鼎粗行楷简</vt:lpstr>
      <vt:lpstr>Arial</vt:lpstr>
      <vt:lpstr>Book Antiqua</vt:lpstr>
      <vt:lpstr>Calibri</vt:lpstr>
      <vt:lpstr>Comic Sans MS</vt:lpstr>
      <vt:lpstr>Symbol</vt:lpstr>
      <vt:lpstr>Tahoma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直线与圆的位置关系量化</vt:lpstr>
      <vt:lpstr>直线与圆的位置关系量化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2006-12-08T12:41:00Z</dcterms:created>
  <dcterms:modified xsi:type="dcterms:W3CDTF">2023-01-16T22:50:10Z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E51CCCB046594A178F10CCF45D6585AD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