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308" r:id="rId2"/>
    <p:sldId id="441" r:id="rId3"/>
    <p:sldId id="457" r:id="rId4"/>
    <p:sldId id="418" r:id="rId5"/>
    <p:sldId id="442" r:id="rId6"/>
    <p:sldId id="420" r:id="rId7"/>
    <p:sldId id="402" r:id="rId8"/>
    <p:sldId id="458" r:id="rId9"/>
    <p:sldId id="409" r:id="rId10"/>
    <p:sldId id="443" r:id="rId11"/>
    <p:sldId id="444" r:id="rId12"/>
    <p:sldId id="445" r:id="rId13"/>
    <p:sldId id="446" r:id="rId14"/>
    <p:sldId id="459" r:id="rId15"/>
    <p:sldId id="447" r:id="rId16"/>
    <p:sldId id="460" r:id="rId17"/>
    <p:sldId id="448" r:id="rId18"/>
    <p:sldId id="461" r:id="rId19"/>
    <p:sldId id="449" r:id="rId20"/>
    <p:sldId id="450" r:id="rId21"/>
    <p:sldId id="451" r:id="rId22"/>
    <p:sldId id="456" r:id="rId23"/>
    <p:sldId id="462" r:id="rId24"/>
    <p:sldId id="463" r:id="rId25"/>
    <p:sldId id="464" r:id="rId26"/>
    <p:sldId id="341" r:id="rId27"/>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1">
          <p15:clr>
            <a:srgbClr val="A4A3A4"/>
          </p15:clr>
        </p15:guide>
        <p15:guide id="2" pos="29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FF"/>
    <a:srgbClr val="43BBE1"/>
    <a:srgbClr val="AE2A28"/>
    <a:srgbClr val="FFCC00"/>
    <a:srgbClr val="FF0000"/>
    <a:srgbClr val="00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21"/>
        <p:guide pos="2903"/>
      </p:guideLst>
    </p:cSldViewPr>
  </p:slideViewPr>
  <p:notesTextViewPr>
    <p:cViewPr>
      <p:scale>
        <a:sx n="1" d="1"/>
        <a:sy n="1" d="1"/>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vl1pPr>
          </a:lstStyle>
          <a:p>
            <a:endParaRPr lang="en-US"/>
          </a:p>
        </p:txBody>
      </p:sp>
      <p:sp>
        <p:nvSpPr>
          <p:cNvPr id="2052"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a:lvl1pPr>
          </a:lstStyle>
          <a:p>
            <a:fld id="{BB9B2084-921E-45E9-B79D-6EB756FE9B50}"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9B2084-921E-45E9-B79D-6EB756FE9B50}"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9725"/>
            <a:ext cx="2057400" cy="5786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9725"/>
            <a:ext cx="6019800" cy="57864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1"/>
          <p:cNvSpPr>
            <a:spLocks noChangeArrowheads="1"/>
          </p:cNvSpPr>
          <p:nvPr/>
        </p:nvSpPr>
        <p:spPr bwMode="auto">
          <a:xfrm>
            <a:off x="0" y="0"/>
            <a:ext cx="91535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Franklin Gothic Medium" panose="020B0603020102020204" pitchFamily="34" charset="0"/>
              <a:ea typeface="微软雅黑" panose="020B0503020204020204" pitchFamily="34" charset="-122"/>
            </a:endParaRPr>
          </a:p>
        </p:txBody>
      </p:sp>
      <p:sp>
        <p:nvSpPr>
          <p:cNvPr id="1027" name="矩形 7"/>
          <p:cNvSpPr>
            <a:spLocks noChangeArrowheads="1"/>
          </p:cNvSpPr>
          <p:nvPr/>
        </p:nvSpPr>
        <p:spPr bwMode="auto">
          <a:xfrm>
            <a:off x="0" y="0"/>
            <a:ext cx="6300788" cy="3429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Franklin Gothic Medium" panose="020B0603020102020204" pitchFamily="34" charset="0"/>
              <a:ea typeface="微软雅黑" panose="020B0503020204020204" pitchFamily="34" charset="-122"/>
            </a:endParaRPr>
          </a:p>
        </p:txBody>
      </p:sp>
      <p:sp>
        <p:nvSpPr>
          <p:cNvPr id="1028" name="标题占位符 1"/>
          <p:cNvSpPr>
            <a:spLocks noGrp="1" noChangeArrowheads="1"/>
          </p:cNvSpPr>
          <p:nvPr>
            <p:ph type="title"/>
          </p:nvPr>
        </p:nvSpPr>
        <p:spPr bwMode="auto">
          <a:xfrm>
            <a:off x="1825625" y="339725"/>
            <a:ext cx="6778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
        <p:nvSpPr>
          <p:cNvPr id="1029" name="矩形 6"/>
          <p:cNvSpPr>
            <a:spLocks noChangeArrowheads="1"/>
          </p:cNvSpPr>
          <p:nvPr/>
        </p:nvSpPr>
        <p:spPr bwMode="auto">
          <a:xfrm>
            <a:off x="2124075" y="0"/>
            <a:ext cx="7019925" cy="34766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Franklin Gothic Medium" panose="020B0603020102020204" pitchFamily="34" charset="0"/>
              <a:ea typeface="微软雅黑" panose="020B0503020204020204" pitchFamily="34" charset="-122"/>
            </a:endParaRPr>
          </a:p>
        </p:txBody>
      </p:sp>
      <p:sp>
        <p:nvSpPr>
          <p:cNvPr id="1030" name="矩形 6"/>
          <p:cNvSpPr>
            <a:spLocks noChangeArrowheads="1"/>
          </p:cNvSpPr>
          <p:nvPr/>
        </p:nvSpPr>
        <p:spPr bwMode="auto">
          <a:xfrm>
            <a:off x="0" y="6742113"/>
            <a:ext cx="7380288" cy="11588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Franklin Gothic Medium" panose="020B06030201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rtl="0" eaLnBrk="0" fontAlgn="base" hangingPunct="0">
        <a:spcBef>
          <a:spcPct val="0"/>
        </a:spcBef>
        <a:spcAft>
          <a:spcPct val="0"/>
        </a:spcAft>
        <a:defRPr sz="2800" b="1">
          <a:solidFill>
            <a:srgbClr val="716F70"/>
          </a:solidFill>
          <a:latin typeface="+mj-lt"/>
          <a:ea typeface="+mj-ea"/>
          <a:cs typeface="+mj-cs"/>
        </a:defRPr>
      </a:lvl1pPr>
      <a:lvl2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5pPr>
      <a:lvl6pPr marL="457200"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6pPr>
      <a:lvl7pPr marL="914400"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7pPr>
      <a:lvl8pPr marL="1371600"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8pPr>
      <a:lvl9pPr marL="1828800"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a:solidFill>
            <a:srgbClr val="716F7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rgbClr val="716F70"/>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000">
          <a:solidFill>
            <a:srgbClr val="716F70"/>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rgbClr val="716F70"/>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716F70"/>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716F70"/>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716F70"/>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716F70"/>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716F7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38142;&#25509;&#36164;&#28304;/Unit%203%20activity%204.mp3"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p:cNvSpPr>
            <a:spLocks noChangeArrowheads="1"/>
          </p:cNvSpPr>
          <p:nvPr/>
        </p:nvSpPr>
        <p:spPr bwMode="auto">
          <a:xfrm>
            <a:off x="1042988" y="1208087"/>
            <a:ext cx="1368425" cy="1152525"/>
          </a:xfrm>
          <a:prstGeom prst="ellipse">
            <a:avLst/>
          </a:prstGeom>
          <a:gradFill rotWithShape="1">
            <a:gsLst>
              <a:gs pos="0">
                <a:schemeClr val="bg1"/>
              </a:gs>
              <a:gs pos="100000">
                <a:schemeClr val="accent1"/>
              </a:gs>
            </a:gsLst>
            <a:path path="shape">
              <a:fillToRect l="50000" t="50000" r="50000" b="50000"/>
            </a:path>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lIns="90170" tIns="46990" rIns="90170" bIns="46990" anchor="ctr"/>
          <a:lstStyle/>
          <a:p>
            <a:endParaRPr lang="zh-CN" altLang="en-US"/>
          </a:p>
        </p:txBody>
      </p:sp>
      <p:sp>
        <p:nvSpPr>
          <p:cNvPr id="3075" name="Text Box 3"/>
          <p:cNvSpPr txBox="1">
            <a:spLocks noChangeArrowheads="1"/>
          </p:cNvSpPr>
          <p:nvPr/>
        </p:nvSpPr>
        <p:spPr bwMode="auto">
          <a:xfrm>
            <a:off x="1187450" y="1268412"/>
            <a:ext cx="15113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6600" b="1"/>
              <a:t>11</a:t>
            </a:r>
          </a:p>
        </p:txBody>
      </p:sp>
      <p:sp>
        <p:nvSpPr>
          <p:cNvPr id="3076" name="WordArt 5"/>
          <p:cNvSpPr>
            <a:spLocks noChangeArrowheads="1" noChangeShapeType="1" noTextEdit="1"/>
          </p:cNvSpPr>
          <p:nvPr/>
        </p:nvSpPr>
        <p:spPr bwMode="auto">
          <a:xfrm>
            <a:off x="971550" y="1052512"/>
            <a:ext cx="1600200" cy="533400"/>
          </a:xfrm>
          <a:prstGeom prst="rect">
            <a:avLst/>
          </a:prstGeom>
        </p:spPr>
        <p:txBody>
          <a:bodyPr spcFirstLastPara="1" wrap="none" fromWordArt="1">
            <a:prstTxWarp prst="textArchUp">
              <a:avLst>
                <a:gd name="adj" fmla="val 10685404"/>
              </a:avLst>
            </a:prstTxWarp>
          </a:bodyPr>
          <a:lstStyle/>
          <a:p>
            <a:pPr algn="ctr"/>
            <a:r>
              <a:rPr lang="en-US" altLang="zh-CN" sz="3600" b="1" kern="10">
                <a:ln w="9525" cmpd="sng">
                  <a:solidFill>
                    <a:srgbClr val="000000"/>
                  </a:solidFill>
                  <a:round/>
                </a:ln>
                <a:solidFill>
                  <a:srgbClr val="000000"/>
                </a:solidFill>
                <a:latin typeface="Arial" panose="020B0604020202020204"/>
                <a:cs typeface="Arial" panose="020B0604020202020204"/>
              </a:rPr>
              <a:t>Module</a:t>
            </a:r>
            <a:endParaRPr lang="zh-CN" altLang="en-US" sz="3600" b="1" kern="10">
              <a:ln w="9525" cmpd="sng">
                <a:solidFill>
                  <a:srgbClr val="000000"/>
                </a:solidFill>
                <a:round/>
              </a:ln>
              <a:solidFill>
                <a:srgbClr val="000000"/>
              </a:solidFill>
              <a:latin typeface="Arial" panose="020B0604020202020204"/>
              <a:cs typeface="Arial" panose="020B0604020202020204"/>
            </a:endParaRPr>
          </a:p>
        </p:txBody>
      </p:sp>
      <p:sp>
        <p:nvSpPr>
          <p:cNvPr id="3077" name="Text Box 6"/>
          <p:cNvSpPr txBox="1">
            <a:spLocks noChangeArrowheads="1"/>
          </p:cNvSpPr>
          <p:nvPr/>
        </p:nvSpPr>
        <p:spPr bwMode="auto">
          <a:xfrm>
            <a:off x="1042988" y="2996952"/>
            <a:ext cx="7056437" cy="87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6100"/>
              </a:lnSpc>
              <a:spcBef>
                <a:spcPct val="50000"/>
              </a:spcBef>
            </a:pPr>
            <a:r>
              <a:rPr lang="en-US" sz="5400" b="1" dirty="0">
                <a:solidFill>
                  <a:srgbClr val="003399"/>
                </a:solidFill>
                <a:latin typeface="Times New Roman" panose="02020603050405020304" pitchFamily="18" charset="0"/>
              </a:rPr>
              <a:t>Unit 3 </a:t>
            </a:r>
            <a:r>
              <a:rPr lang="en-US" sz="5400" b="1" dirty="0" smtClean="0">
                <a:solidFill>
                  <a:srgbClr val="003399"/>
                </a:solidFill>
                <a:latin typeface="Times New Roman" panose="02020603050405020304" pitchFamily="18" charset="0"/>
              </a:rPr>
              <a:t>Language </a:t>
            </a:r>
            <a:r>
              <a:rPr lang="en-US" sz="5400" b="1" dirty="0">
                <a:solidFill>
                  <a:srgbClr val="003399"/>
                </a:solidFill>
                <a:latin typeface="Times New Roman" panose="02020603050405020304" pitchFamily="18" charset="0"/>
              </a:rPr>
              <a:t>in </a:t>
            </a:r>
            <a:r>
              <a:rPr lang="en-US" sz="5400" b="1" dirty="0" smtClean="0">
                <a:solidFill>
                  <a:srgbClr val="003399"/>
                </a:solidFill>
                <a:latin typeface="Times New Roman" panose="02020603050405020304" pitchFamily="18" charset="0"/>
              </a:rPr>
              <a:t>use</a:t>
            </a:r>
            <a:endParaRPr lang="en-US" sz="5400" b="1" dirty="0">
              <a:solidFill>
                <a:srgbClr val="003399"/>
              </a:solidFill>
              <a:latin typeface="Times New Roman" panose="02020603050405020304" pitchFamily="18" charset="0"/>
            </a:endParaRPr>
          </a:p>
        </p:txBody>
      </p:sp>
      <p:sp>
        <p:nvSpPr>
          <p:cNvPr id="3078" name="WordArt 4"/>
          <p:cNvSpPr>
            <a:spLocks noChangeArrowheads="1" noChangeShapeType="1" noTextEdit="1"/>
          </p:cNvSpPr>
          <p:nvPr/>
        </p:nvSpPr>
        <p:spPr bwMode="auto">
          <a:xfrm>
            <a:off x="3203848" y="1412875"/>
            <a:ext cx="4680545" cy="863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200" b="1" dirty="0">
                <a:solidFill>
                  <a:srgbClr val="AE2A28"/>
                </a:solidFill>
                <a:latin typeface="Arial" panose="020B0604020202020204"/>
                <a:cs typeface="Arial" panose="020B0604020202020204"/>
              </a:rPr>
              <a:t>Way of life</a:t>
            </a:r>
            <a:endParaRPr lang="zh-CN" altLang="en-US" sz="5200" b="1" dirty="0">
              <a:solidFill>
                <a:srgbClr val="AE2A28"/>
              </a:solidFill>
              <a:latin typeface="Arial" panose="020B0604020202020204"/>
              <a:cs typeface="Arial" panose="020B0604020202020204"/>
            </a:endParaRPr>
          </a:p>
        </p:txBody>
      </p:sp>
      <p:sp>
        <p:nvSpPr>
          <p:cNvPr id="7" name="矩形 6"/>
          <p:cNvSpPr/>
          <p:nvPr/>
        </p:nvSpPr>
        <p:spPr>
          <a:xfrm>
            <a:off x="4416265" y="5589240"/>
            <a:ext cx="3554178" cy="532453"/>
          </a:xfrm>
          <a:prstGeom prst="rect">
            <a:avLst/>
          </a:prstGeom>
        </p:spPr>
        <p:txBody>
          <a:bodyPr wrap="none">
            <a:spAutoFit/>
          </a:bodyPr>
          <a:lstStyle/>
          <a:p>
            <a:pPr marL="342900" lvl="0" indent="-342900" algn="l" fontAlgn="base">
              <a:lnSpc>
                <a:spcPct val="110000"/>
              </a:lnSpc>
              <a:spcBef>
                <a:spcPct val="0"/>
              </a:spcBef>
              <a:spcAft>
                <a:spcPct val="0"/>
              </a:spcAft>
            </a:pPr>
            <a:r>
              <a:rPr lang="en-US" altLang="zh-CN" sz="26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600" b="1" kern="0" dirty="0">
              <a:solidFill>
                <a:srgbClr val="003399"/>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25463" y="809625"/>
            <a:ext cx="309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12291" name="Group 3"/>
          <p:cNvGraphicFramePr>
            <a:graphicFrameLocks noGrp="1"/>
          </p:cNvGraphicFramePr>
          <p:nvPr/>
        </p:nvGraphicFramePr>
        <p:xfrm>
          <a:off x="250825" y="1125538"/>
          <a:ext cx="8713788" cy="4180207"/>
        </p:xfrm>
        <a:graphic>
          <a:graphicData uri="http://schemas.openxmlformats.org/drawingml/2006/table">
            <a:tbl>
              <a:tblPr/>
              <a:tblGrid>
                <a:gridCol w="5834063">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tblGrid>
              <a:tr h="581025">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1" i="0" u="none" strike="noStrike" cap="none" normalizeH="0" baseline="0" smtClean="0">
                        <a:ln>
                          <a:noFill/>
                        </a:ln>
                        <a:solidFill>
                          <a:srgbClr val="FFFFFF"/>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32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 </a:t>
                      </a:r>
                      <a:r>
                        <a:rPr kumimoji="0" 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must</a:t>
                      </a:r>
                      <a:r>
                        <a:rPr kumimoji="0" lang="en-US" sz="32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 </a:t>
                      </a:r>
                      <a:endParaRPr kumimoji="0" lang="en-US" sz="3200" b="1" i="0" u="none" strike="noStrike" cap="none" normalizeH="0" baseline="0" smtClean="0">
                        <a:ln>
                          <a:noFill/>
                        </a:ln>
                        <a:solidFill>
                          <a:srgbClr val="FFFFFF"/>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200"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mustn’t</a:t>
                      </a:r>
                      <a:endParaRPr kumimoji="0" lang="en-US" sz="3200" b="1" i="0" u="none" strike="noStrike" cap="none" normalizeH="0" baseline="0" smtClean="0">
                        <a:ln>
                          <a:noFill/>
                        </a:ln>
                        <a:solidFill>
                          <a:srgbClr val="716F70"/>
                        </a:solidFill>
                        <a:effectLst/>
                        <a:latin typeface="Times New Roman" panose="02020603050405020304" pitchFamily="18"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rgbClr val="FF7C80"/>
                    </a:solidFill>
                  </a:tcPr>
                </a:tc>
                <a:extLst>
                  <a:ext uri="{0D108BD9-81ED-4DB2-BD59-A6C34878D82A}">
                    <a16:rowId xmlns:a16="http://schemas.microsoft.com/office/drawing/2014/main" val="10000"/>
                  </a:ext>
                </a:extLst>
              </a:tr>
              <a:tr h="687388">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2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 clean up bedroom once a week</a:t>
                      </a:r>
                      <a:endParaRPr kumimoji="0" lang="en-US" sz="32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82613">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32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 wash up after dinner</a:t>
                      </a:r>
                      <a:endParaRPr kumimoji="0" lang="zh-CN" altLang="en-US" sz="32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82613">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2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 stay out after 9 pm</a:t>
                      </a:r>
                      <a:endParaRPr kumimoji="0" lang="en-US" sz="32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82613">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2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4 do homework before going out</a:t>
                      </a:r>
                      <a:endParaRPr kumimoji="0" lang="en-US" sz="32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81025">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2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5 wash hands before dinner</a:t>
                      </a:r>
                      <a:endParaRPr kumimoji="0" lang="en-US" sz="32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81025">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2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6 play music loudly after 10 pm</a:t>
                      </a:r>
                      <a:endParaRPr kumimoji="0" lang="en-US" sz="32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cap="none" normalizeH="0" baseline="0" smtClean="0">
                        <a:ln>
                          <a:noFill/>
                        </a:ln>
                        <a:solidFill>
                          <a:srgbClr val="000000"/>
                        </a:solidFill>
                        <a:effectLst/>
                        <a:latin typeface="Calibri" panose="020F0502020204030204" pitchFamily="34" charset="0"/>
                        <a:ea typeface="微软雅黑" panose="020B0503020204020204" pitchFamily="34" charset="-122"/>
                      </a:endParaRPr>
                    </a:p>
                  </a:txBody>
                  <a:tcPr marL="90170" marR="90170" marT="46990" marB="46990" anchor="ctr" horzOverflow="overflow">
                    <a:lnL w="12700" cap="flat" cmpd="sng" algn="ctr">
                      <a:solidFill>
                        <a:srgbClr val="00CC66"/>
                      </a:solidFill>
                      <a:prstDash val="solid"/>
                      <a:round/>
                      <a:headEnd type="none" w="med" len="med"/>
                      <a:tailEnd type="none" w="med" len="med"/>
                    </a:lnL>
                    <a:lnR w="12700" cap="flat" cmpd="sng" algn="ctr">
                      <a:solidFill>
                        <a:srgbClr val="00CC66"/>
                      </a:solidFill>
                      <a:prstDash val="solid"/>
                      <a:round/>
                      <a:headEnd type="none" w="med" len="med"/>
                      <a:tailEnd type="none" w="med" len="med"/>
                    </a:lnR>
                    <a:lnT w="12700" cap="flat" cmpd="sng" algn="ctr">
                      <a:solidFill>
                        <a:srgbClr val="00CC66"/>
                      </a:solidFill>
                      <a:prstDash val="solid"/>
                      <a:round/>
                      <a:headEnd type="none" w="med" len="med"/>
                      <a:tailEnd type="none" w="med" len="med"/>
                    </a:lnT>
                    <a:lnB w="12700" cap="flat" cmpd="sng" algn="ctr">
                      <a:solidFill>
                        <a:srgbClr val="00CC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2325" name="Rectangle 50"/>
          <p:cNvSpPr>
            <a:spLocks noChangeArrowheads="1"/>
          </p:cNvSpPr>
          <p:nvPr/>
        </p:nvSpPr>
        <p:spPr bwMode="auto">
          <a:xfrm>
            <a:off x="6300788" y="1773238"/>
            <a:ext cx="693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0000"/>
                </a:solidFill>
              </a:rPr>
              <a:t>√</a:t>
            </a:r>
            <a:endParaRPr lang="zh-CN" altLang="en-US" sz="4000" b="1">
              <a:solidFill>
                <a:srgbClr val="FF0000"/>
              </a:solidFill>
            </a:endParaRPr>
          </a:p>
        </p:txBody>
      </p:sp>
      <p:sp>
        <p:nvSpPr>
          <p:cNvPr id="12326" name="Rectangle 58"/>
          <p:cNvSpPr>
            <a:spLocks noChangeArrowheads="1"/>
          </p:cNvSpPr>
          <p:nvPr/>
        </p:nvSpPr>
        <p:spPr bwMode="auto">
          <a:xfrm>
            <a:off x="6300788" y="2349500"/>
            <a:ext cx="693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0000"/>
                </a:solidFill>
              </a:rPr>
              <a:t>√</a:t>
            </a:r>
            <a:endParaRPr lang="zh-CN" altLang="en-US" sz="4000" b="1">
              <a:solidFill>
                <a:srgbClr val="FF0000"/>
              </a:solidFill>
            </a:endParaRPr>
          </a:p>
        </p:txBody>
      </p:sp>
      <p:sp>
        <p:nvSpPr>
          <p:cNvPr id="12327" name="Rectangle 59"/>
          <p:cNvSpPr>
            <a:spLocks noChangeArrowheads="1"/>
          </p:cNvSpPr>
          <p:nvPr/>
        </p:nvSpPr>
        <p:spPr bwMode="auto">
          <a:xfrm>
            <a:off x="7740650" y="2997200"/>
            <a:ext cx="693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0000"/>
                </a:solidFill>
              </a:rPr>
              <a:t>√</a:t>
            </a:r>
            <a:endParaRPr lang="zh-CN" altLang="en-US" sz="4000" b="1">
              <a:solidFill>
                <a:srgbClr val="FF0000"/>
              </a:solidFill>
            </a:endParaRPr>
          </a:p>
        </p:txBody>
      </p:sp>
      <p:sp>
        <p:nvSpPr>
          <p:cNvPr id="12328" name="Rectangle 60"/>
          <p:cNvSpPr>
            <a:spLocks noChangeArrowheads="1"/>
          </p:cNvSpPr>
          <p:nvPr/>
        </p:nvSpPr>
        <p:spPr bwMode="auto">
          <a:xfrm>
            <a:off x="6372225" y="3429000"/>
            <a:ext cx="693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0000"/>
                </a:solidFill>
              </a:rPr>
              <a:t>√</a:t>
            </a:r>
            <a:endParaRPr lang="zh-CN" altLang="en-US" sz="4000" b="1">
              <a:solidFill>
                <a:srgbClr val="FF0000"/>
              </a:solidFill>
            </a:endParaRPr>
          </a:p>
        </p:txBody>
      </p:sp>
      <p:sp>
        <p:nvSpPr>
          <p:cNvPr id="12329" name="Rectangle 61"/>
          <p:cNvSpPr>
            <a:spLocks noChangeArrowheads="1"/>
          </p:cNvSpPr>
          <p:nvPr/>
        </p:nvSpPr>
        <p:spPr bwMode="auto">
          <a:xfrm>
            <a:off x="6372225" y="4076700"/>
            <a:ext cx="693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0000"/>
                </a:solidFill>
              </a:rPr>
              <a:t>√</a:t>
            </a:r>
            <a:endParaRPr lang="zh-CN" altLang="en-US" sz="4000" b="1">
              <a:solidFill>
                <a:srgbClr val="FF0000"/>
              </a:solidFill>
            </a:endParaRPr>
          </a:p>
        </p:txBody>
      </p:sp>
      <p:sp>
        <p:nvSpPr>
          <p:cNvPr id="12330" name="Rectangle 62"/>
          <p:cNvSpPr>
            <a:spLocks noChangeArrowheads="1"/>
          </p:cNvSpPr>
          <p:nvPr/>
        </p:nvSpPr>
        <p:spPr bwMode="auto">
          <a:xfrm>
            <a:off x="7667625" y="4724400"/>
            <a:ext cx="693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0000"/>
                </a:solidFill>
              </a:rPr>
              <a:t>√</a:t>
            </a:r>
            <a:endParaRPr lang="zh-CN" altLang="en-US" sz="4000" b="1">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25"/>
                                        </p:tgtEl>
                                        <p:attrNameLst>
                                          <p:attrName>style.visibility</p:attrName>
                                        </p:attrNameLst>
                                      </p:cBhvr>
                                      <p:to>
                                        <p:strVal val="visible"/>
                                      </p:to>
                                    </p:set>
                                    <p:anim calcmode="lin" valueType="num">
                                      <p:cBhvr additive="base">
                                        <p:cTn id="7" dur="500" fill="hold"/>
                                        <p:tgtEl>
                                          <p:spTgt spid="12325"/>
                                        </p:tgtEl>
                                        <p:attrNameLst>
                                          <p:attrName>ppt_x</p:attrName>
                                        </p:attrNameLst>
                                      </p:cBhvr>
                                      <p:tavLst>
                                        <p:tav tm="0">
                                          <p:val>
                                            <p:strVal val="#ppt_x"/>
                                          </p:val>
                                        </p:tav>
                                        <p:tav tm="100000">
                                          <p:val>
                                            <p:strVal val="#ppt_x"/>
                                          </p:val>
                                        </p:tav>
                                      </p:tavLst>
                                    </p:anim>
                                    <p:anim calcmode="lin" valueType="num">
                                      <p:cBhvr additive="base">
                                        <p:cTn id="8" dur="500" fill="hold"/>
                                        <p:tgtEl>
                                          <p:spTgt spid="123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326"/>
                                        </p:tgtEl>
                                        <p:attrNameLst>
                                          <p:attrName>style.visibility</p:attrName>
                                        </p:attrNameLst>
                                      </p:cBhvr>
                                      <p:to>
                                        <p:strVal val="visible"/>
                                      </p:to>
                                    </p:set>
                                    <p:anim calcmode="lin" valueType="num">
                                      <p:cBhvr additive="base">
                                        <p:cTn id="13" dur="500" fill="hold"/>
                                        <p:tgtEl>
                                          <p:spTgt spid="12326"/>
                                        </p:tgtEl>
                                        <p:attrNameLst>
                                          <p:attrName>ppt_x</p:attrName>
                                        </p:attrNameLst>
                                      </p:cBhvr>
                                      <p:tavLst>
                                        <p:tav tm="0">
                                          <p:val>
                                            <p:strVal val="#ppt_x"/>
                                          </p:val>
                                        </p:tav>
                                        <p:tav tm="100000">
                                          <p:val>
                                            <p:strVal val="#ppt_x"/>
                                          </p:val>
                                        </p:tav>
                                      </p:tavLst>
                                    </p:anim>
                                    <p:anim calcmode="lin" valueType="num">
                                      <p:cBhvr additive="base">
                                        <p:cTn id="14" dur="500" fill="hold"/>
                                        <p:tgtEl>
                                          <p:spTgt spid="123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327"/>
                                        </p:tgtEl>
                                        <p:attrNameLst>
                                          <p:attrName>style.visibility</p:attrName>
                                        </p:attrNameLst>
                                      </p:cBhvr>
                                      <p:to>
                                        <p:strVal val="visible"/>
                                      </p:to>
                                    </p:set>
                                    <p:anim calcmode="lin" valueType="num">
                                      <p:cBhvr additive="base">
                                        <p:cTn id="19" dur="500" fill="hold"/>
                                        <p:tgtEl>
                                          <p:spTgt spid="12327"/>
                                        </p:tgtEl>
                                        <p:attrNameLst>
                                          <p:attrName>ppt_x</p:attrName>
                                        </p:attrNameLst>
                                      </p:cBhvr>
                                      <p:tavLst>
                                        <p:tav tm="0">
                                          <p:val>
                                            <p:strVal val="#ppt_x"/>
                                          </p:val>
                                        </p:tav>
                                        <p:tav tm="100000">
                                          <p:val>
                                            <p:strVal val="#ppt_x"/>
                                          </p:val>
                                        </p:tav>
                                      </p:tavLst>
                                    </p:anim>
                                    <p:anim calcmode="lin" valueType="num">
                                      <p:cBhvr additive="base">
                                        <p:cTn id="20" dur="500" fill="hold"/>
                                        <p:tgtEl>
                                          <p:spTgt spid="123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328"/>
                                        </p:tgtEl>
                                        <p:attrNameLst>
                                          <p:attrName>style.visibility</p:attrName>
                                        </p:attrNameLst>
                                      </p:cBhvr>
                                      <p:to>
                                        <p:strVal val="visible"/>
                                      </p:to>
                                    </p:set>
                                    <p:anim calcmode="lin" valueType="num">
                                      <p:cBhvr additive="base">
                                        <p:cTn id="25" dur="500" fill="hold"/>
                                        <p:tgtEl>
                                          <p:spTgt spid="12328"/>
                                        </p:tgtEl>
                                        <p:attrNameLst>
                                          <p:attrName>ppt_x</p:attrName>
                                        </p:attrNameLst>
                                      </p:cBhvr>
                                      <p:tavLst>
                                        <p:tav tm="0">
                                          <p:val>
                                            <p:strVal val="#ppt_x"/>
                                          </p:val>
                                        </p:tav>
                                        <p:tav tm="100000">
                                          <p:val>
                                            <p:strVal val="#ppt_x"/>
                                          </p:val>
                                        </p:tav>
                                      </p:tavLst>
                                    </p:anim>
                                    <p:anim calcmode="lin" valueType="num">
                                      <p:cBhvr additive="base">
                                        <p:cTn id="26" dur="500" fill="hold"/>
                                        <p:tgtEl>
                                          <p:spTgt spid="123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329"/>
                                        </p:tgtEl>
                                        <p:attrNameLst>
                                          <p:attrName>style.visibility</p:attrName>
                                        </p:attrNameLst>
                                      </p:cBhvr>
                                      <p:to>
                                        <p:strVal val="visible"/>
                                      </p:to>
                                    </p:set>
                                    <p:anim calcmode="lin" valueType="num">
                                      <p:cBhvr additive="base">
                                        <p:cTn id="31" dur="500" fill="hold"/>
                                        <p:tgtEl>
                                          <p:spTgt spid="12329"/>
                                        </p:tgtEl>
                                        <p:attrNameLst>
                                          <p:attrName>ppt_x</p:attrName>
                                        </p:attrNameLst>
                                      </p:cBhvr>
                                      <p:tavLst>
                                        <p:tav tm="0">
                                          <p:val>
                                            <p:strVal val="#ppt_x"/>
                                          </p:val>
                                        </p:tav>
                                        <p:tav tm="100000">
                                          <p:val>
                                            <p:strVal val="#ppt_x"/>
                                          </p:val>
                                        </p:tav>
                                      </p:tavLst>
                                    </p:anim>
                                    <p:anim calcmode="lin" valueType="num">
                                      <p:cBhvr additive="base">
                                        <p:cTn id="32" dur="500" fill="hold"/>
                                        <p:tgtEl>
                                          <p:spTgt spid="123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330"/>
                                        </p:tgtEl>
                                        <p:attrNameLst>
                                          <p:attrName>style.visibility</p:attrName>
                                        </p:attrNameLst>
                                      </p:cBhvr>
                                      <p:to>
                                        <p:strVal val="visible"/>
                                      </p:to>
                                    </p:set>
                                    <p:anim calcmode="lin" valueType="num">
                                      <p:cBhvr additive="base">
                                        <p:cTn id="37" dur="500" fill="hold"/>
                                        <p:tgtEl>
                                          <p:spTgt spid="12330"/>
                                        </p:tgtEl>
                                        <p:attrNameLst>
                                          <p:attrName>ppt_x</p:attrName>
                                        </p:attrNameLst>
                                      </p:cBhvr>
                                      <p:tavLst>
                                        <p:tav tm="0">
                                          <p:val>
                                            <p:strVal val="#ppt_x"/>
                                          </p:val>
                                        </p:tav>
                                        <p:tav tm="100000">
                                          <p:val>
                                            <p:strVal val="#ppt_x"/>
                                          </p:val>
                                        </p:tav>
                                      </p:tavLst>
                                    </p:anim>
                                    <p:anim calcmode="lin" valueType="num">
                                      <p:cBhvr additive="base">
                                        <p:cTn id="38" dur="500" fill="hold"/>
                                        <p:tgtEl>
                                          <p:spTgt spid="12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5" grpId="0" autoUpdateAnimBg="0"/>
      <p:bldP spid="12326" grpId="0" autoUpdateAnimBg="0"/>
      <p:bldP spid="12327" grpId="0" autoUpdateAnimBg="0"/>
      <p:bldP spid="12328" grpId="0" autoUpdateAnimBg="0"/>
      <p:bldP spid="12329" grpId="0" autoUpdateAnimBg="0"/>
      <p:bldP spid="1233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52413" y="477838"/>
            <a:ext cx="88566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003399"/>
                </a:solidFill>
                <a:latin typeface="Times New Roman" panose="02020603050405020304" pitchFamily="18" charset="0"/>
              </a:rPr>
              <a:t>5 Listen again. What two things does he say </a:t>
            </a:r>
          </a:p>
          <a:p>
            <a:pPr eaLnBrk="1" hangingPunct="1"/>
            <a:r>
              <a:rPr lang="zh-CN" altLang="en-US" sz="3600" b="1">
                <a:solidFill>
                  <a:srgbClr val="003399"/>
                </a:solidFill>
                <a:latin typeface="Times New Roman" panose="02020603050405020304" pitchFamily="18" charset="0"/>
              </a:rPr>
              <a:t>   he can  do?</a:t>
            </a:r>
          </a:p>
        </p:txBody>
      </p:sp>
      <p:sp>
        <p:nvSpPr>
          <p:cNvPr id="13315" name="Text Box 3"/>
          <p:cNvSpPr txBox="1">
            <a:spLocks noChangeArrowheads="1"/>
          </p:cNvSpPr>
          <p:nvPr/>
        </p:nvSpPr>
        <p:spPr bwMode="auto">
          <a:xfrm>
            <a:off x="539750" y="2463800"/>
            <a:ext cx="828198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a:t>1</a:t>
            </a:r>
            <a:r>
              <a:rPr lang="zh-CN" altLang="en-US" sz="2800" u="sng"/>
              <a:t>______________________</a:t>
            </a:r>
            <a:r>
              <a:rPr lang="zh-CN" altLang="en-US" sz="2800"/>
              <a:t>_________________                                                                              </a:t>
            </a:r>
          </a:p>
          <a:p>
            <a:pPr eaLnBrk="1" hangingPunct="1">
              <a:lnSpc>
                <a:spcPct val="150000"/>
              </a:lnSpc>
            </a:pPr>
            <a:r>
              <a:rPr lang="zh-CN" altLang="en-US" sz="2800"/>
              <a:t>2</a:t>
            </a:r>
            <a:r>
              <a:rPr lang="zh-CN" altLang="en-US" sz="2800" u="sng"/>
              <a:t>______________________</a:t>
            </a:r>
            <a:r>
              <a:rPr lang="zh-CN" altLang="en-US" sz="2800"/>
              <a:t>_________________</a:t>
            </a:r>
          </a:p>
          <a:p>
            <a:pPr eaLnBrk="1" hangingPunct="1">
              <a:lnSpc>
                <a:spcPct val="150000"/>
              </a:lnSpc>
            </a:pPr>
            <a:r>
              <a:rPr lang="zh-CN" altLang="en-US" sz="2800"/>
              <a:t>  _______________________________________</a:t>
            </a:r>
          </a:p>
          <a:p>
            <a:pPr eaLnBrk="1" hangingPunct="1">
              <a:lnSpc>
                <a:spcPct val="150000"/>
              </a:lnSpc>
            </a:pPr>
            <a:r>
              <a:rPr lang="zh-CN" altLang="en-US" sz="2800"/>
              <a:t>  </a:t>
            </a:r>
            <a:r>
              <a:rPr lang="zh-CN" altLang="en-US"/>
              <a:t>                                                                 </a:t>
            </a:r>
          </a:p>
        </p:txBody>
      </p:sp>
      <p:sp>
        <p:nvSpPr>
          <p:cNvPr id="13317" name="Rectangle 5"/>
          <p:cNvSpPr>
            <a:spLocks noChangeArrowheads="1"/>
          </p:cNvSpPr>
          <p:nvPr/>
        </p:nvSpPr>
        <p:spPr bwMode="auto">
          <a:xfrm>
            <a:off x="1116013" y="2492375"/>
            <a:ext cx="7667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cs typeface="Times New Roman" panose="02020603050405020304" pitchFamily="18" charset="0"/>
              </a:rPr>
              <a:t>He can go out with his friends at weekends.</a:t>
            </a:r>
            <a:endParaRPr lang="zh-CN" altLang="en-US" sz="3200" b="1">
              <a:solidFill>
                <a:srgbClr val="FF0000"/>
              </a:solidFill>
              <a:latin typeface="Times New Roman" panose="02020603050405020304" pitchFamily="18" charset="0"/>
              <a:cs typeface="Times New Roman" panose="02020603050405020304" pitchFamily="18" charset="0"/>
            </a:endParaRPr>
          </a:p>
        </p:txBody>
      </p:sp>
      <p:sp>
        <p:nvSpPr>
          <p:cNvPr id="13318" name="Rectangle 6"/>
          <p:cNvSpPr>
            <a:spLocks noChangeArrowheads="1"/>
          </p:cNvSpPr>
          <p:nvPr/>
        </p:nvSpPr>
        <p:spPr bwMode="auto">
          <a:xfrm>
            <a:off x="971550" y="3135313"/>
            <a:ext cx="77343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sz="3200" b="1">
                <a:solidFill>
                  <a:srgbClr val="FF0000"/>
                </a:solidFill>
                <a:latin typeface="Times New Roman" panose="02020603050405020304" pitchFamily="18" charset="0"/>
                <a:cs typeface="Times New Roman" panose="02020603050405020304" pitchFamily="18" charset="0"/>
              </a:rPr>
              <a:t>He can play music loudly before ten o’clock</a:t>
            </a:r>
          </a:p>
          <a:p>
            <a:pPr>
              <a:lnSpc>
                <a:spcPct val="120000"/>
              </a:lnSpc>
            </a:pPr>
            <a:r>
              <a:rPr lang="en-US" sz="3200" b="1">
                <a:solidFill>
                  <a:srgbClr val="FF0000"/>
                </a:solidFill>
                <a:latin typeface="Times New Roman" panose="02020603050405020304" pitchFamily="18" charset="0"/>
                <a:cs typeface="Times New Roman" panose="02020603050405020304" pitchFamily="18" charset="0"/>
              </a:rPr>
              <a:t>at night.</a:t>
            </a:r>
          </a:p>
        </p:txBody>
      </p:sp>
      <p:pic>
        <p:nvPicPr>
          <p:cNvPr id="13319" name="Picture 12" descr="61897277gw1e0pm8y2o0mg"/>
          <p:cNvPicPr>
            <a:picLocks noChangeAspect="1" noChangeArrowheads="1"/>
          </p:cNvPicPr>
          <p:nvPr/>
        </p:nvPicPr>
        <p:blipFill>
          <a:blip r:embed="rId2"/>
          <a:srcRect/>
          <a:stretch>
            <a:fillRect/>
          </a:stretch>
        </p:blipFill>
        <p:spPr bwMode="auto">
          <a:xfrm>
            <a:off x="6300788" y="4581525"/>
            <a:ext cx="25923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8"/>
                                        </p:tgtEl>
                                        <p:attrNameLst>
                                          <p:attrName>style.visibility</p:attrName>
                                        </p:attrNameLst>
                                      </p:cBhvr>
                                      <p:to>
                                        <p:strVal val="visible"/>
                                      </p:to>
                                    </p:set>
                                    <p:anim calcmode="lin" valueType="num">
                                      <p:cBhvr additive="base">
                                        <p:cTn id="13" dur="500" fill="hold"/>
                                        <p:tgtEl>
                                          <p:spTgt spid="13318"/>
                                        </p:tgtEl>
                                        <p:attrNameLst>
                                          <p:attrName>ppt_x</p:attrName>
                                        </p:attrNameLst>
                                      </p:cBhvr>
                                      <p:tavLst>
                                        <p:tav tm="0">
                                          <p:val>
                                            <p:strVal val="#ppt_x"/>
                                          </p:val>
                                        </p:tav>
                                        <p:tav tm="100000">
                                          <p:val>
                                            <p:strVal val="#ppt_x"/>
                                          </p:val>
                                        </p:tav>
                                      </p:tavLst>
                                    </p:anim>
                                    <p:anim calcmode="lin" valueType="num">
                                      <p:cBhvr additive="base">
                                        <p:cTn id="14"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23850" y="404813"/>
            <a:ext cx="9109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003399"/>
                </a:solidFill>
                <a:latin typeface="Times New Roman" panose="02020603050405020304" pitchFamily="18" charset="0"/>
              </a:rPr>
              <a:t>6 Write some things you can, must and </a:t>
            </a:r>
            <a:endParaRPr lang="en-US" sz="3600" b="1">
              <a:solidFill>
                <a:srgbClr val="003399"/>
              </a:solidFill>
              <a:latin typeface="Times New Roman" panose="02020603050405020304" pitchFamily="18" charset="0"/>
            </a:endParaRPr>
          </a:p>
          <a:p>
            <a:pPr eaLnBrk="1" hangingPunct="1"/>
            <a:r>
              <a:rPr lang="en-US" sz="3600" b="1">
                <a:solidFill>
                  <a:srgbClr val="003399"/>
                </a:solidFill>
                <a:latin typeface="Times New Roman" panose="02020603050405020304" pitchFamily="18" charset="0"/>
              </a:rPr>
              <a:t>   m</a:t>
            </a:r>
            <a:r>
              <a:rPr lang="zh-CN" altLang="en-US" sz="3600" b="1">
                <a:solidFill>
                  <a:srgbClr val="003399"/>
                </a:solidFill>
                <a:latin typeface="Times New Roman" panose="02020603050405020304" pitchFamily="18" charset="0"/>
              </a:rPr>
              <a:t>ust</a:t>
            </a:r>
            <a:r>
              <a:rPr lang="en-US" sz="3600" b="1">
                <a:solidFill>
                  <a:srgbClr val="003399"/>
                </a:solidFill>
                <a:latin typeface="Times New Roman" panose="02020603050405020304" pitchFamily="18" charset="0"/>
              </a:rPr>
              <a:t> </a:t>
            </a:r>
            <a:r>
              <a:rPr lang="zh-CN" altLang="en-US" sz="3600" b="1">
                <a:solidFill>
                  <a:srgbClr val="003399"/>
                </a:solidFill>
                <a:latin typeface="Times New Roman" panose="02020603050405020304" pitchFamily="18" charset="0"/>
              </a:rPr>
              <a:t>not do at home.</a:t>
            </a:r>
          </a:p>
        </p:txBody>
      </p:sp>
      <p:sp>
        <p:nvSpPr>
          <p:cNvPr id="14339" name="Text Box 3"/>
          <p:cNvSpPr txBox="1">
            <a:spLocks noChangeArrowheads="1"/>
          </p:cNvSpPr>
          <p:nvPr/>
        </p:nvSpPr>
        <p:spPr bwMode="auto">
          <a:xfrm>
            <a:off x="395288" y="2492375"/>
            <a:ext cx="8748712"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003399"/>
                </a:solidFill>
                <a:latin typeface="Times New Roman" panose="02020603050405020304" pitchFamily="18" charset="0"/>
                <a:cs typeface="Times New Roman" panose="02020603050405020304" pitchFamily="18" charset="0"/>
              </a:rPr>
              <a:t>Now work in pairs. Tell each other three things you must do at home and three things you mustn’t do. Are you home rules different or the same?</a:t>
            </a:r>
            <a:r>
              <a:rPr lang="zh-CN" altLang="en-US" sz="3200" b="1">
                <a:solidFill>
                  <a:srgbClr val="003399"/>
                </a:solidFill>
                <a:latin typeface="Times New Roman" panose="02020603050405020304" pitchFamily="18" charset="0"/>
              </a:rPr>
              <a:t>  </a:t>
            </a:r>
            <a:endParaRPr lang="zh-CN" altLang="en-US" sz="3200" b="1">
              <a:solidFill>
                <a:srgbClr val="003399"/>
              </a:solidFill>
              <a:latin typeface="Times New Roman" panose="02020603050405020304" pitchFamily="18" charset="0"/>
              <a:cs typeface="Times New Roman" panose="02020603050405020304" pitchFamily="18" charset="0"/>
            </a:endParaRPr>
          </a:p>
          <a:p>
            <a:pPr algn="just" eaLnBrk="1" hangingPunct="1"/>
            <a:r>
              <a:rPr lang="zh-CN" altLang="en-US" sz="3200" b="1">
                <a:latin typeface="Times New Roman" panose="02020603050405020304" pitchFamily="18" charset="0"/>
              </a:rPr>
              <a:t>e.g. —</a:t>
            </a:r>
            <a:r>
              <a:rPr lang="zh-CN" altLang="en-US" sz="3200" b="1">
                <a:latin typeface="Times New Roman" panose="02020603050405020304" pitchFamily="18" charset="0"/>
                <a:cs typeface="Times New Roman" panose="02020603050405020304" pitchFamily="18" charset="0"/>
              </a:rPr>
              <a:t>I must visit my grandparents once a week. </a:t>
            </a:r>
            <a:r>
              <a:rPr lang="en-US" sz="3200" b="1">
                <a:latin typeface="Times New Roman" panose="02020603050405020304" pitchFamily="18" charset="0"/>
                <a:cs typeface="Times New Roman" panose="02020603050405020304" pitchFamily="18" charset="0"/>
              </a:rPr>
              <a:t>  </a:t>
            </a:r>
          </a:p>
          <a:p>
            <a:pPr algn="just" eaLnBrk="1" hangingPunct="1"/>
            <a:r>
              <a:rPr lang="en-US"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I</a:t>
            </a:r>
            <a:r>
              <a:rPr lang="en-US"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mustn’t stay up late in the evening.</a:t>
            </a:r>
          </a:p>
          <a:p>
            <a:pPr algn="just" eaLnBrk="1" hangingPunct="1"/>
            <a:r>
              <a:rPr lang="zh-CN" altLang="en-US" sz="3200" b="1">
                <a:latin typeface="Times New Roman" panose="02020603050405020304" pitchFamily="18" charset="0"/>
              </a:rPr>
              <a:t>      — </a:t>
            </a:r>
            <a:r>
              <a:rPr lang="zh-CN" altLang="en-US"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rPr>
              <a:t>.</a:t>
            </a:r>
            <a:endParaRPr lang="zh-CN" altLang="en-US" sz="3200" b="1">
              <a:latin typeface="Times New Roman" panose="02020603050405020304" pitchFamily="18" charset="0"/>
              <a:cs typeface="Times New Roman" panose="02020603050405020304" pitchFamily="18" charset="0"/>
            </a:endParaRPr>
          </a:p>
        </p:txBody>
      </p:sp>
      <p:sp>
        <p:nvSpPr>
          <p:cNvPr id="14340" name="Rectangle 5"/>
          <p:cNvSpPr>
            <a:spLocks noChangeArrowheads="1"/>
          </p:cNvSpPr>
          <p:nvPr/>
        </p:nvSpPr>
        <p:spPr bwMode="auto">
          <a:xfrm>
            <a:off x="971550" y="1700213"/>
            <a:ext cx="6494463" cy="5794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latin typeface="Times New Roman" panose="02020603050405020304" pitchFamily="18" charset="0"/>
                <a:cs typeface="Times New Roman" panose="02020603050405020304" pitchFamily="18" charset="0"/>
              </a:rPr>
              <a:t>I can…</a:t>
            </a:r>
            <a:r>
              <a:rPr lang="en-US"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I must…</a:t>
            </a:r>
            <a:r>
              <a:rPr lang="en-US"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I must not…</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42913" y="73660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5363" name="Text Box 3"/>
          <p:cNvSpPr txBox="1">
            <a:spLocks noChangeArrowheads="1"/>
          </p:cNvSpPr>
          <p:nvPr/>
        </p:nvSpPr>
        <p:spPr bwMode="auto">
          <a:xfrm>
            <a:off x="142875" y="692150"/>
            <a:ext cx="9001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003399"/>
                </a:solidFill>
                <a:latin typeface="Times New Roman" panose="02020603050405020304" pitchFamily="18" charset="0"/>
              </a:rPr>
              <a:t>7 Complete the sentences with the words and </a:t>
            </a:r>
            <a:r>
              <a:rPr lang="en-US" sz="3600" b="1" dirty="0">
                <a:solidFill>
                  <a:srgbClr val="003399"/>
                </a:solidFill>
                <a:latin typeface="Times New Roman" panose="02020603050405020304" pitchFamily="18" charset="0"/>
              </a:rPr>
              <a:t>   </a:t>
            </a:r>
          </a:p>
          <a:p>
            <a:pPr eaLnBrk="1" hangingPunct="1"/>
            <a:r>
              <a:rPr lang="en-US" sz="3600" b="1" dirty="0">
                <a:solidFill>
                  <a:srgbClr val="003399"/>
                </a:solidFill>
                <a:latin typeface="Times New Roman" panose="02020603050405020304" pitchFamily="18" charset="0"/>
              </a:rPr>
              <a:t>    </a:t>
            </a:r>
            <a:r>
              <a:rPr lang="zh-CN" altLang="en-US" sz="3600" b="1" dirty="0">
                <a:solidFill>
                  <a:srgbClr val="003399"/>
                </a:solidFill>
                <a:latin typeface="Times New Roman" panose="02020603050405020304" pitchFamily="18" charset="0"/>
              </a:rPr>
              <a:t>expressions in the box.</a:t>
            </a:r>
          </a:p>
        </p:txBody>
      </p:sp>
      <p:sp>
        <p:nvSpPr>
          <p:cNvPr id="15364" name="AutoShape 4"/>
          <p:cNvSpPr>
            <a:spLocks noChangeArrowheads="1"/>
          </p:cNvSpPr>
          <p:nvPr/>
        </p:nvSpPr>
        <p:spPr bwMode="auto">
          <a:xfrm>
            <a:off x="755650" y="2205038"/>
            <a:ext cx="7416800" cy="1152525"/>
          </a:xfrm>
          <a:prstGeom prst="flowChartAlternateProcess">
            <a:avLst/>
          </a:prstGeom>
          <a:solidFill>
            <a:srgbClr val="43BBE1"/>
          </a:solidFill>
          <a:ln w="9525" cmpd="sng">
            <a:solidFill>
              <a:schemeClr val="bg1"/>
            </a:solidFill>
            <a:miter lim="800000"/>
          </a:ln>
        </p:spPr>
        <p:txBody>
          <a:bodyPr anchor="ctr"/>
          <a:lstStyle/>
          <a:p>
            <a:endParaRPr lang="zh-CN" altLang="en-US"/>
          </a:p>
        </p:txBody>
      </p:sp>
      <p:sp>
        <p:nvSpPr>
          <p:cNvPr id="15365" name="Text Box 5"/>
          <p:cNvSpPr txBox="1">
            <a:spLocks noChangeArrowheads="1"/>
          </p:cNvSpPr>
          <p:nvPr/>
        </p:nvSpPr>
        <p:spPr bwMode="auto">
          <a:xfrm>
            <a:off x="1116013" y="2205038"/>
            <a:ext cx="69516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200" b="1" dirty="0">
                <a:latin typeface="Times New Roman" panose="02020603050405020304" pitchFamily="18" charset="0"/>
              </a:rPr>
              <a:t>baseball cap     chess set   chopsticks     </a:t>
            </a:r>
          </a:p>
          <a:p>
            <a:pPr algn="ctr" eaLnBrk="1" hangingPunct="1"/>
            <a:r>
              <a:rPr lang="en-US" sz="3200" b="1" dirty="0">
                <a:latin typeface="Times New Roman" panose="02020603050405020304" pitchFamily="18" charset="0"/>
              </a:rPr>
              <a:t>dictionary     present</a:t>
            </a:r>
          </a:p>
        </p:txBody>
      </p:sp>
      <p:sp>
        <p:nvSpPr>
          <p:cNvPr id="15366" name="Text Box 6"/>
          <p:cNvSpPr txBox="1">
            <a:spLocks noChangeArrowheads="1"/>
          </p:cNvSpPr>
          <p:nvPr/>
        </p:nvSpPr>
        <p:spPr bwMode="auto">
          <a:xfrm>
            <a:off x="395288" y="3500438"/>
            <a:ext cx="828040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45000"/>
              </a:lnSpc>
            </a:pPr>
            <a:r>
              <a:rPr lang="zh-CN" altLang="en-US" sz="3200" b="1" dirty="0">
                <a:latin typeface="Times New Roman" panose="02020603050405020304" pitchFamily="18" charset="0"/>
                <a:cs typeface="Times New Roman" panose="02020603050405020304" pitchFamily="18" charset="0"/>
              </a:rPr>
              <a:t>1 Use your</a:t>
            </a:r>
            <a:r>
              <a:rPr lang="zh-CN" altLang="en-US" sz="3200" b="1" u="sng"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to look up any words </a:t>
            </a:r>
            <a:r>
              <a:rPr lang="en-US" sz="3200" b="1" dirty="0">
                <a:latin typeface="Times New Roman" panose="02020603050405020304" pitchFamily="18" charset="0"/>
                <a:cs typeface="Times New Roman" panose="02020603050405020304" pitchFamily="18" charset="0"/>
              </a:rPr>
              <a:t>   </a:t>
            </a:r>
          </a:p>
          <a:p>
            <a:pPr eaLnBrk="1" hangingPunct="1">
              <a:lnSpc>
                <a:spcPct val="145000"/>
              </a:lnSpc>
            </a:pPr>
            <a:r>
              <a:rPr lang="en-US"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you do not</a:t>
            </a:r>
            <a:r>
              <a:rPr lang="zh-CN" altLang="en-US" sz="3200" b="1" dirty="0">
                <a:latin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understand.</a:t>
            </a:r>
          </a:p>
          <a:p>
            <a:pPr eaLnBrk="1" hangingPunct="1">
              <a:lnSpc>
                <a:spcPct val="145000"/>
              </a:lnSpc>
            </a:pPr>
            <a:r>
              <a:rPr lang="zh-CN" altLang="en-US" sz="3200" b="1" dirty="0">
                <a:latin typeface="Times New Roman" panose="02020603050405020304" pitchFamily="18" charset="0"/>
                <a:cs typeface="Times New Roman" panose="02020603050405020304" pitchFamily="18" charset="0"/>
              </a:rPr>
              <a:t>2 Most Chinese people eat noodles with</a:t>
            </a:r>
            <a:r>
              <a:rPr lang="en-US" sz="3200" b="1" dirty="0">
                <a:latin typeface="Times New Roman" panose="02020603050405020304" pitchFamily="18" charset="0"/>
                <a:cs typeface="Times New Roman" panose="02020603050405020304" pitchFamily="18" charset="0"/>
              </a:rPr>
              <a:t>      </a:t>
            </a:r>
          </a:p>
          <a:p>
            <a:pPr eaLnBrk="1" hangingPunct="1">
              <a:lnSpc>
                <a:spcPct val="145000"/>
              </a:lnSpc>
            </a:pPr>
            <a:r>
              <a:rPr lang="en-US" sz="3200" b="1" dirty="0">
                <a:latin typeface="Times New Roman" panose="02020603050405020304" pitchFamily="18" charset="0"/>
                <a:cs typeface="Times New Roman" panose="02020603050405020304" pitchFamily="18" charset="0"/>
              </a:rPr>
              <a:t>   _____________.</a:t>
            </a:r>
            <a:endParaRPr lang="en-US" sz="3200" b="1" u="sng" dirty="0">
              <a:latin typeface="Times New Roman" panose="02020603050405020304" pitchFamily="18" charset="0"/>
              <a:cs typeface="Times New Roman" panose="02020603050405020304" pitchFamily="18" charset="0"/>
            </a:endParaRPr>
          </a:p>
          <a:p>
            <a:pPr eaLnBrk="1" hangingPunct="1">
              <a:lnSpc>
                <a:spcPct val="145000"/>
              </a:lnSpc>
            </a:pPr>
            <a:r>
              <a:rPr lang="en-US" sz="3200" b="1" u="sng"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endParaRPr lang="zh-CN" altLang="en-US" dirty="0"/>
          </a:p>
        </p:txBody>
      </p:sp>
      <p:sp>
        <p:nvSpPr>
          <p:cNvPr id="15367" name="Rectangle 8"/>
          <p:cNvSpPr>
            <a:spLocks noChangeArrowheads="1"/>
          </p:cNvSpPr>
          <p:nvPr/>
        </p:nvSpPr>
        <p:spPr bwMode="auto">
          <a:xfrm>
            <a:off x="2700338" y="3573463"/>
            <a:ext cx="19669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dictionary</a:t>
            </a:r>
            <a:endParaRPr lang="zh-CN" altLang="en-US" sz="3200" b="1">
              <a:solidFill>
                <a:srgbClr val="FF0000"/>
              </a:solidFill>
              <a:latin typeface="Times New Roman" panose="02020603050405020304" pitchFamily="18" charset="0"/>
            </a:endParaRPr>
          </a:p>
        </p:txBody>
      </p:sp>
      <p:sp>
        <p:nvSpPr>
          <p:cNvPr id="15368" name="Rectangle 9"/>
          <p:cNvSpPr>
            <a:spLocks noChangeArrowheads="1"/>
          </p:cNvSpPr>
          <p:nvPr/>
        </p:nvSpPr>
        <p:spPr bwMode="auto">
          <a:xfrm>
            <a:off x="1187450" y="5734050"/>
            <a:ext cx="199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chopsticks</a:t>
            </a:r>
            <a:endParaRPr lang="zh-CN" altLang="en-US"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7">
                                            <p:txEl>
                                              <p:pRg st="0" end="0"/>
                                            </p:txEl>
                                          </p:spTgt>
                                        </p:tgtEl>
                                        <p:attrNameLst>
                                          <p:attrName>style.visibility</p:attrName>
                                        </p:attrNameLst>
                                      </p:cBhvr>
                                      <p:to>
                                        <p:strVal val="visible"/>
                                      </p:to>
                                    </p:set>
                                    <p:anim calcmode="lin" valueType="num">
                                      <p:cBhvr additive="base">
                                        <p:cTn id="7" dur="500" fill="hold"/>
                                        <p:tgtEl>
                                          <p:spTgt spid="153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8">
                                            <p:txEl>
                                              <p:pRg st="0" end="0"/>
                                            </p:txEl>
                                          </p:spTgt>
                                        </p:tgtEl>
                                        <p:attrNameLst>
                                          <p:attrName>style.visibility</p:attrName>
                                        </p:attrNameLst>
                                      </p:cBhvr>
                                      <p:to>
                                        <p:strVal val="visible"/>
                                      </p:to>
                                    </p:set>
                                    <p:anim calcmode="lin" valueType="num">
                                      <p:cBhvr additive="base">
                                        <p:cTn id="13" dur="500" fill="hold"/>
                                        <p:tgtEl>
                                          <p:spTgt spid="1536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23850" y="1196975"/>
            <a:ext cx="882015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3200" b="1">
                <a:latin typeface="Times New Roman" panose="02020603050405020304" pitchFamily="18" charset="0"/>
                <a:cs typeface="Times New Roman" panose="02020603050405020304" pitchFamily="18" charset="0"/>
              </a:rPr>
              <a:t>3 Jenny could not wait to open her birthday</a:t>
            </a:r>
            <a:r>
              <a:rPr lang="en-US" sz="3200" b="1">
                <a:latin typeface="Times New Roman" panose="02020603050405020304" pitchFamily="18" charset="0"/>
                <a:cs typeface="Times New Roman" panose="02020603050405020304" pitchFamily="18" charset="0"/>
              </a:rPr>
              <a:t>   </a:t>
            </a:r>
          </a:p>
          <a:p>
            <a:pPr>
              <a:lnSpc>
                <a:spcPct val="150000"/>
              </a:lnSpc>
            </a:pPr>
            <a:r>
              <a:rPr lang="en-US" sz="3200" b="1">
                <a:latin typeface="Times New Roman" panose="02020603050405020304" pitchFamily="18" charset="0"/>
                <a:cs typeface="Times New Roman" panose="02020603050405020304" pitchFamily="18" charset="0"/>
              </a:rPr>
              <a:t>   __________.</a:t>
            </a:r>
            <a:r>
              <a:rPr lang="zh-CN" altLang="en-US" sz="3200" b="1" u="sng">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nSpc>
                <a:spcPct val="150000"/>
              </a:lnSpc>
            </a:pPr>
            <a:r>
              <a:rPr lang="zh-CN" altLang="en-US" sz="3200" b="1">
                <a:latin typeface="Times New Roman" panose="02020603050405020304" pitchFamily="18" charset="0"/>
                <a:cs typeface="Times New Roman" panose="02020603050405020304" pitchFamily="18" charset="0"/>
              </a:rPr>
              <a:t>4 He thinks it is cool to wear his</a:t>
            </a:r>
            <a:r>
              <a:rPr lang="en-US" sz="3200" b="1">
                <a:latin typeface="Times New Roman" panose="02020603050405020304" pitchFamily="18" charset="0"/>
                <a:cs typeface="Times New Roman" panose="02020603050405020304" pitchFamily="18" charset="0"/>
              </a:rPr>
              <a:t> _____________</a:t>
            </a:r>
          </a:p>
          <a:p>
            <a:pPr>
              <a:lnSpc>
                <a:spcPct val="150000"/>
              </a:lnSpc>
            </a:pPr>
            <a:r>
              <a:rPr lang="en-US"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back-to-front.</a:t>
            </a:r>
          </a:p>
          <a:p>
            <a:pPr>
              <a:lnSpc>
                <a:spcPct val="150000"/>
              </a:lnSpc>
            </a:pPr>
            <a:r>
              <a:rPr lang="zh-CN" altLang="en-US" sz="3200" b="1">
                <a:latin typeface="Times New Roman" panose="02020603050405020304" pitchFamily="18" charset="0"/>
                <a:cs typeface="Times New Roman" panose="02020603050405020304" pitchFamily="18" charset="0"/>
              </a:rPr>
              <a:t>5 Where is my</a:t>
            </a:r>
            <a:r>
              <a:rPr lang="en-US" sz="3200" b="1">
                <a:latin typeface="Times New Roman" panose="02020603050405020304" pitchFamily="18" charset="0"/>
                <a:cs typeface="Times New Roman" panose="02020603050405020304" pitchFamily="18" charset="0"/>
              </a:rPr>
              <a:t>____________</a:t>
            </a:r>
            <a:r>
              <a:rPr lang="zh-CN" altLang="en-US" sz="3200" b="1">
                <a:latin typeface="Times New Roman" panose="02020603050405020304" pitchFamily="18" charset="0"/>
                <a:cs typeface="Times New Roman" panose="02020603050405020304" pitchFamily="18" charset="0"/>
              </a:rPr>
              <a:t>? Let’s play a game.</a:t>
            </a:r>
          </a:p>
        </p:txBody>
      </p:sp>
      <p:sp>
        <p:nvSpPr>
          <p:cNvPr id="16387" name="Rectangle 6"/>
          <p:cNvSpPr>
            <a:spLocks noChangeArrowheads="1"/>
          </p:cNvSpPr>
          <p:nvPr/>
        </p:nvSpPr>
        <p:spPr bwMode="auto">
          <a:xfrm>
            <a:off x="684213" y="2133600"/>
            <a:ext cx="16303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presents</a:t>
            </a:r>
            <a:endParaRPr lang="zh-CN" altLang="en-US" sz="3200" b="1">
              <a:solidFill>
                <a:srgbClr val="FF0000"/>
              </a:solidFill>
              <a:latin typeface="Times New Roman" panose="02020603050405020304" pitchFamily="18" charset="0"/>
            </a:endParaRPr>
          </a:p>
        </p:txBody>
      </p:sp>
      <p:sp>
        <p:nvSpPr>
          <p:cNvPr id="16388" name="Rectangle 7"/>
          <p:cNvSpPr>
            <a:spLocks noChangeArrowheads="1"/>
          </p:cNvSpPr>
          <p:nvPr/>
        </p:nvSpPr>
        <p:spPr bwMode="auto">
          <a:xfrm>
            <a:off x="6227763" y="2852738"/>
            <a:ext cx="2317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baseball cap</a:t>
            </a:r>
            <a:endParaRPr lang="zh-CN" altLang="en-US" sz="3200" b="1">
              <a:solidFill>
                <a:srgbClr val="FF0000"/>
              </a:solidFill>
              <a:latin typeface="Times New Roman" panose="02020603050405020304" pitchFamily="18" charset="0"/>
            </a:endParaRPr>
          </a:p>
        </p:txBody>
      </p:sp>
      <p:sp>
        <p:nvSpPr>
          <p:cNvPr id="16389" name="Rectangle 8"/>
          <p:cNvSpPr>
            <a:spLocks noChangeArrowheads="1"/>
          </p:cNvSpPr>
          <p:nvPr/>
        </p:nvSpPr>
        <p:spPr bwMode="auto">
          <a:xfrm>
            <a:off x="3132138" y="4292600"/>
            <a:ext cx="1665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chess set</a:t>
            </a:r>
            <a:endParaRPr lang="zh-CN" altLang="en-US"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calcmode="lin" valueType="num">
                                      <p:cBhvr additive="base">
                                        <p:cTn id="13"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9">
                                            <p:txEl>
                                              <p:pRg st="0" end="0"/>
                                            </p:txEl>
                                          </p:spTgt>
                                        </p:tgtEl>
                                        <p:attrNameLst>
                                          <p:attrName>style.visibility</p:attrName>
                                        </p:attrNameLst>
                                      </p:cBhvr>
                                      <p:to>
                                        <p:strVal val="visible"/>
                                      </p:to>
                                    </p:set>
                                    <p:anim calcmode="lin" valueType="num">
                                      <p:cBhvr additive="base">
                                        <p:cTn id="19" dur="500" fill="hold"/>
                                        <p:tgtEl>
                                          <p:spTgt spid="1638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3850" y="836613"/>
            <a:ext cx="849788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3200" b="1">
                <a:solidFill>
                  <a:srgbClr val="003399"/>
                </a:solidFill>
                <a:latin typeface="Times New Roman" panose="02020603050405020304" pitchFamily="18" charset="0"/>
              </a:rPr>
              <a:t>8 Play</a:t>
            </a:r>
            <a:r>
              <a:rPr lang="en-US" sz="3200" b="1">
                <a:solidFill>
                  <a:srgbClr val="003399"/>
                </a:solidFill>
                <a:latin typeface="Times New Roman" panose="02020603050405020304" pitchFamily="18" charset="0"/>
              </a:rPr>
              <a:t> </a:t>
            </a:r>
            <a:r>
              <a:rPr lang="zh-CN" altLang="en-US" sz="3200" b="1">
                <a:solidFill>
                  <a:srgbClr val="003399"/>
                </a:solidFill>
                <a:latin typeface="Times New Roman" panose="02020603050405020304" pitchFamily="18" charset="0"/>
              </a:rPr>
              <a:t>a</a:t>
            </a:r>
            <a:r>
              <a:rPr lang="en-US" sz="3200" b="1">
                <a:solidFill>
                  <a:srgbClr val="003399"/>
                </a:solidFill>
                <a:latin typeface="Times New Roman" panose="02020603050405020304" pitchFamily="18" charset="0"/>
              </a:rPr>
              <a:t> </a:t>
            </a:r>
            <a:r>
              <a:rPr lang="zh-CN" altLang="en-US" sz="3200" b="1">
                <a:solidFill>
                  <a:srgbClr val="003399"/>
                </a:solidFill>
                <a:latin typeface="Times New Roman" panose="02020603050405020304" pitchFamily="18" charset="0"/>
              </a:rPr>
              <a:t>game.Choose a word or an expression</a:t>
            </a:r>
            <a:r>
              <a:rPr lang="en-US" sz="3200" b="1">
                <a:solidFill>
                  <a:srgbClr val="003399"/>
                </a:solidFill>
                <a:latin typeface="Times New Roman" panose="02020603050405020304" pitchFamily="18" charset="0"/>
              </a:rPr>
              <a:t> </a:t>
            </a:r>
            <a:r>
              <a:rPr lang="zh-CN" altLang="en-US" sz="3200" b="1">
                <a:solidFill>
                  <a:srgbClr val="003399"/>
                </a:solidFill>
                <a:latin typeface="Times New Roman" panose="02020603050405020304" pitchFamily="18" charset="0"/>
              </a:rPr>
              <a:t>from the box and describe it to the class. The class guesses what it is.</a:t>
            </a:r>
          </a:p>
        </p:txBody>
      </p:sp>
      <p:sp>
        <p:nvSpPr>
          <p:cNvPr id="17411" name="Text Box 4"/>
          <p:cNvSpPr txBox="1">
            <a:spLocks noChangeArrowheads="1"/>
          </p:cNvSpPr>
          <p:nvPr/>
        </p:nvSpPr>
        <p:spPr bwMode="auto">
          <a:xfrm>
            <a:off x="395288" y="2924175"/>
            <a:ext cx="8280400"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en-US" sz="3200" b="1">
                <a:latin typeface="Times New Roman" panose="02020603050405020304" pitchFamily="18" charset="0"/>
              </a:rPr>
              <a:t>baseball cap             bike                chess set       chocolate                 chopsticks       dictionary             fish and chips         litter                      photo                    video game</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468313" y="1341438"/>
            <a:ext cx="6119812"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45000"/>
              </a:lnSpc>
            </a:pPr>
            <a:r>
              <a:rPr lang="zh-CN" altLang="en-US" sz="3200" b="1">
                <a:latin typeface="Times New Roman" panose="02020603050405020304" pitchFamily="18" charset="0"/>
              </a:rPr>
              <a:t>A: Many people have one.</a:t>
            </a:r>
          </a:p>
          <a:p>
            <a:pPr eaLnBrk="1" hangingPunct="1">
              <a:lnSpc>
                <a:spcPct val="145000"/>
              </a:lnSpc>
            </a:pPr>
            <a:r>
              <a:rPr lang="zh-CN" altLang="en-US" sz="3200" b="1">
                <a:latin typeface="Times New Roman" panose="02020603050405020304" pitchFamily="18" charset="0"/>
              </a:rPr>
              <a:t>B: Is it a chess set?</a:t>
            </a:r>
          </a:p>
          <a:p>
            <a:pPr eaLnBrk="1" hangingPunct="1">
              <a:lnSpc>
                <a:spcPct val="145000"/>
              </a:lnSpc>
            </a:pPr>
            <a:r>
              <a:rPr lang="zh-CN" altLang="en-US" sz="3200" b="1">
                <a:latin typeface="Times New Roman" panose="02020603050405020304" pitchFamily="18" charset="0"/>
              </a:rPr>
              <a:t>A: No, You use it to get </a:t>
            </a:r>
          </a:p>
          <a:p>
            <a:pPr eaLnBrk="1" hangingPunct="1">
              <a:lnSpc>
                <a:spcPct val="145000"/>
              </a:lnSpc>
            </a:pPr>
            <a:r>
              <a:rPr lang="zh-CN" altLang="en-US" sz="3200" b="1">
                <a:latin typeface="Times New Roman" panose="02020603050405020304" pitchFamily="18" charset="0"/>
              </a:rPr>
              <a:t>     to places.</a:t>
            </a:r>
          </a:p>
          <a:p>
            <a:pPr eaLnBrk="1" hangingPunct="1">
              <a:lnSpc>
                <a:spcPct val="145000"/>
              </a:lnSpc>
            </a:pPr>
            <a:r>
              <a:rPr lang="zh-CN" altLang="en-US" sz="3200" b="1">
                <a:latin typeface="Times New Roman" panose="02020603050405020304" pitchFamily="18" charset="0"/>
              </a:rPr>
              <a:t>C: Is it a bike?</a:t>
            </a:r>
          </a:p>
          <a:p>
            <a:pPr eaLnBrk="1" hangingPunct="1">
              <a:lnSpc>
                <a:spcPct val="145000"/>
              </a:lnSpc>
            </a:pPr>
            <a:r>
              <a:rPr lang="zh-CN" altLang="en-US" sz="3200" b="1">
                <a:latin typeface="Times New Roman" panose="02020603050405020304" pitchFamily="18" charset="0"/>
              </a:rPr>
              <a:t>A: Yes.</a:t>
            </a:r>
          </a:p>
        </p:txBody>
      </p:sp>
      <p:pic>
        <p:nvPicPr>
          <p:cNvPr id="18435" name="Picture 5" descr="Unit 3-8"/>
          <p:cNvPicPr>
            <a:picLocks noChangeAspect="1" noChangeArrowheads="1"/>
          </p:cNvPicPr>
          <p:nvPr/>
        </p:nvPicPr>
        <p:blipFill>
          <a:blip r:embed="rId2"/>
          <a:srcRect/>
          <a:stretch>
            <a:fillRect/>
          </a:stretch>
        </p:blipFill>
        <p:spPr bwMode="auto">
          <a:xfrm>
            <a:off x="5076825" y="981075"/>
            <a:ext cx="3889375"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411413" y="333375"/>
            <a:ext cx="368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600" b="1" dirty="0">
                <a:solidFill>
                  <a:srgbClr val="003399"/>
                </a:solidFill>
                <a:latin typeface="Times New Roman" panose="02020603050405020304" pitchFamily="18" charset="0"/>
              </a:rPr>
              <a:t>Around the world</a:t>
            </a:r>
          </a:p>
        </p:txBody>
      </p:sp>
      <p:sp>
        <p:nvSpPr>
          <p:cNvPr id="19459" name="Text Box 3"/>
          <p:cNvSpPr txBox="1">
            <a:spLocks noChangeArrowheads="1"/>
          </p:cNvSpPr>
          <p:nvPr/>
        </p:nvSpPr>
        <p:spPr bwMode="auto">
          <a:xfrm>
            <a:off x="539750" y="1125538"/>
            <a:ext cx="82804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5000"/>
              </a:lnSpc>
            </a:pPr>
            <a:r>
              <a:rPr lang="zh-CN" altLang="en-US" sz="3200" dirty="0"/>
              <a:t>                  </a:t>
            </a:r>
            <a:r>
              <a:rPr lang="zh-CN" altLang="en-US" sz="3200" b="1" dirty="0">
                <a:solidFill>
                  <a:srgbClr val="FF0000"/>
                </a:solidFill>
                <a:latin typeface="Times New Roman" panose="02020603050405020304" pitchFamily="18" charset="0"/>
              </a:rPr>
              <a:t>Traditional presents</a:t>
            </a:r>
          </a:p>
          <a:p>
            <a:pPr eaLnBrk="1" hangingPunct="1">
              <a:lnSpc>
                <a:spcPct val="135000"/>
              </a:lnSpc>
            </a:pPr>
            <a:r>
              <a:rPr lang="zh-CN" altLang="en-US" sz="3200" b="1" dirty="0">
                <a:latin typeface="Times New Roman" panose="02020603050405020304" pitchFamily="18" charset="0"/>
              </a:rPr>
              <a:t>   In</a:t>
            </a:r>
            <a:r>
              <a:rPr lang="en-US" sz="3200" b="1" dirty="0">
                <a:latin typeface="Times New Roman" panose="02020603050405020304" pitchFamily="18" charset="0"/>
              </a:rPr>
              <a:t> </a:t>
            </a:r>
            <a:r>
              <a:rPr lang="zh-CN" altLang="en-US" sz="3200" b="1" dirty="0">
                <a:latin typeface="Times New Roman" panose="02020603050405020304" pitchFamily="18" charset="0"/>
              </a:rPr>
              <a:t>the West, people often take flowers when they visit someone. </a:t>
            </a:r>
            <a:r>
              <a:rPr lang="en-US" sz="3200" b="1" dirty="0">
                <a:latin typeface="Times New Roman" panose="02020603050405020304" pitchFamily="18" charset="0"/>
              </a:rPr>
              <a:t>Different flowers have different meanings. For example, people often give red roses to someone they love. In Greece you must not give white flowers because that means that someone is dead.</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611188" y="692150"/>
            <a:ext cx="7848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latin typeface="Times New Roman" panose="02020603050405020304" pitchFamily="18" charset="0"/>
              </a:rPr>
              <a:t>When you go to a foreign country, it is always best to check what people usually do</a:t>
            </a:r>
            <a:r>
              <a:rPr lang="en-US" sz="3200" b="1" dirty="0">
                <a:latin typeface="Times New Roman" panose="02020603050405020304" pitchFamily="18" charset="0"/>
              </a:rPr>
              <a:t>, so you do not </a:t>
            </a:r>
            <a:r>
              <a:rPr lang="en-US" sz="3200" b="1" dirty="0">
                <a:solidFill>
                  <a:srgbClr val="FF0000"/>
                </a:solidFill>
                <a:latin typeface="Times New Roman" panose="02020603050405020304" pitchFamily="18" charset="0"/>
              </a:rPr>
              <a:t>make mistakes</a:t>
            </a:r>
            <a:r>
              <a:rPr lang="en-US" sz="3200" b="1" dirty="0">
                <a:latin typeface="Times New Roman" panose="02020603050405020304" pitchFamily="18" charset="0"/>
              </a:rPr>
              <a:t>.</a:t>
            </a:r>
          </a:p>
        </p:txBody>
      </p:sp>
      <p:pic>
        <p:nvPicPr>
          <p:cNvPr id="20483" name="Picture 7"/>
          <p:cNvPicPr>
            <a:picLocks noChangeAspect="1" noChangeArrowheads="1"/>
          </p:cNvPicPr>
          <p:nvPr/>
        </p:nvPicPr>
        <p:blipFill>
          <a:blip r:embed="rId2"/>
          <a:srcRect/>
          <a:stretch>
            <a:fillRect/>
          </a:stretch>
        </p:blipFill>
        <p:spPr bwMode="auto">
          <a:xfrm>
            <a:off x="684213" y="2349500"/>
            <a:ext cx="756126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01650" y="620713"/>
            <a:ext cx="8642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200" b="1">
                <a:solidFill>
                  <a:srgbClr val="003399"/>
                </a:solidFill>
                <a:latin typeface="Times New Roman" panose="02020603050405020304" pitchFamily="18" charset="0"/>
              </a:rPr>
              <a:t>9 Write some advice for foreign visitors to a Chinese family. Think about:</a:t>
            </a:r>
          </a:p>
        </p:txBody>
      </p:sp>
      <p:sp>
        <p:nvSpPr>
          <p:cNvPr id="21507" name="Text Box 3"/>
          <p:cNvSpPr txBox="1">
            <a:spLocks noChangeArrowheads="1"/>
          </p:cNvSpPr>
          <p:nvPr/>
        </p:nvSpPr>
        <p:spPr bwMode="auto">
          <a:xfrm>
            <a:off x="827088" y="1917700"/>
            <a:ext cx="6710362"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sz="3200" b="1">
                <a:latin typeface="Times New Roman" panose="02020603050405020304" pitchFamily="18" charset="0"/>
                <a:cs typeface="Times New Roman" panose="02020603050405020304" pitchFamily="18" charset="0"/>
              </a:rPr>
              <a:t>What must they wear?</a:t>
            </a:r>
          </a:p>
          <a:p>
            <a:pPr eaLnBrk="1" hangingPunct="1">
              <a:lnSpc>
                <a:spcPct val="150000"/>
              </a:lnSpc>
            </a:pPr>
            <a:r>
              <a:rPr lang="en-US" sz="3200" b="1">
                <a:latin typeface="Times New Roman" panose="02020603050405020304" pitchFamily="18" charset="0"/>
                <a:cs typeface="Times New Roman" panose="02020603050405020304" pitchFamily="18" charset="0"/>
              </a:rPr>
              <a:t>What mustn’t they talk about?</a:t>
            </a:r>
          </a:p>
          <a:p>
            <a:pPr eaLnBrk="1" hangingPunct="1">
              <a:lnSpc>
                <a:spcPct val="150000"/>
              </a:lnSpc>
            </a:pPr>
            <a:r>
              <a:rPr lang="en-US" sz="3200" b="1">
                <a:latin typeface="Times New Roman" panose="02020603050405020304" pitchFamily="18" charset="0"/>
                <a:cs typeface="Times New Roman" panose="02020603050405020304" pitchFamily="18" charset="0"/>
              </a:rPr>
              <a:t>What can’t they do?</a:t>
            </a:r>
          </a:p>
          <a:p>
            <a:pPr eaLnBrk="1" hangingPunct="1">
              <a:lnSpc>
                <a:spcPct val="150000"/>
              </a:lnSpc>
            </a:pPr>
            <a:r>
              <a:rPr lang="en-US" sz="3200" b="1">
                <a:latin typeface="Times New Roman" panose="02020603050405020304" pitchFamily="18" charset="0"/>
                <a:cs typeface="Times New Roman" panose="02020603050405020304" pitchFamily="18" charset="0"/>
              </a:rPr>
              <a:t>What presents can they bring?</a:t>
            </a:r>
          </a:p>
          <a:p>
            <a:pPr eaLnBrk="1" hangingPunct="1">
              <a:lnSpc>
                <a:spcPct val="150000"/>
              </a:lnSpc>
            </a:pPr>
            <a:r>
              <a:rPr lang="en-US" sz="3200" b="1">
                <a:latin typeface="Times New Roman" panose="02020603050405020304" pitchFamily="18" charset="0"/>
                <a:cs typeface="Times New Roman" panose="02020603050405020304" pitchFamily="18" charset="0"/>
              </a:rPr>
              <a:t>When must they arrive?</a:t>
            </a:r>
          </a:p>
          <a:p>
            <a:pPr eaLnBrk="1" hangingPunct="1">
              <a:lnSpc>
                <a:spcPct val="150000"/>
              </a:lnSpc>
            </a:pPr>
            <a:r>
              <a:rPr lang="en-US" sz="3200" b="1">
                <a:latin typeface="Times New Roman" panose="02020603050405020304" pitchFamily="18" charset="0"/>
                <a:cs typeface="Times New Roman" panose="02020603050405020304" pitchFamily="18" charset="0"/>
              </a:rPr>
              <a:t> …</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411413" y="981075"/>
            <a:ext cx="38877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600" b="1" dirty="0">
                <a:solidFill>
                  <a:srgbClr val="003399"/>
                </a:solidFill>
                <a:latin typeface="Times New Roman" panose="02020603050405020304" pitchFamily="18" charset="0"/>
              </a:rPr>
              <a:t>Language practice</a:t>
            </a:r>
          </a:p>
        </p:txBody>
      </p:sp>
      <p:sp>
        <p:nvSpPr>
          <p:cNvPr id="4099" name="Text Box 3"/>
          <p:cNvSpPr txBox="1">
            <a:spLocks noChangeArrowheads="1"/>
          </p:cNvSpPr>
          <p:nvPr/>
        </p:nvSpPr>
        <p:spPr bwMode="auto">
          <a:xfrm>
            <a:off x="684213" y="1989138"/>
            <a:ext cx="8043862"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4400"/>
              </a:lnSpc>
              <a:buSzPct val="100000"/>
              <a:buFont typeface="Wingdings" panose="05000000000000000000" pitchFamily="2" charset="2"/>
              <a:buChar char="u"/>
            </a:pPr>
            <a:r>
              <a:rPr lang="zh-CN" altLang="en-US" sz="3200" b="1" dirty="0">
                <a:latin typeface="Times New Roman" panose="02020603050405020304" pitchFamily="18" charset="0"/>
                <a:cs typeface="Times New Roman" panose="02020603050405020304" pitchFamily="18" charset="0"/>
              </a:rPr>
              <a:t>You </a:t>
            </a:r>
            <a:r>
              <a:rPr lang="zh-CN" altLang="en-US" sz="3200" b="1" dirty="0">
                <a:solidFill>
                  <a:srgbClr val="FF0000"/>
                </a:solidFill>
                <a:latin typeface="Times New Roman" panose="02020603050405020304" pitchFamily="18" charset="0"/>
                <a:cs typeface="Times New Roman" panose="02020603050405020304" pitchFamily="18" charset="0"/>
              </a:rPr>
              <a:t>must</a:t>
            </a:r>
            <a:r>
              <a:rPr lang="zh-CN" altLang="en-US" sz="3200" b="1" dirty="0">
                <a:latin typeface="Times New Roman" panose="02020603050405020304" pitchFamily="18" charset="0"/>
                <a:cs typeface="Times New Roman" panose="02020603050405020304" pitchFamily="18" charset="0"/>
              </a:rPr>
              <a:t> say Mr. or Mrs. when you meet </a:t>
            </a:r>
          </a:p>
          <a:p>
            <a:pPr eaLnBrk="1" hangingPunct="1">
              <a:lnSpc>
                <a:spcPts val="4400"/>
              </a:lnSpc>
              <a:buSzPct val="100000"/>
              <a:buFont typeface="Wingdings" panose="05000000000000000000" pitchFamily="2" charset="2"/>
              <a:buNone/>
            </a:pPr>
            <a:r>
              <a:rPr lang="zh-CN" altLang="en-US" sz="3200" b="1" dirty="0">
                <a:latin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someone for the first time.</a:t>
            </a:r>
          </a:p>
          <a:p>
            <a:pPr eaLnBrk="1" hangingPunct="1">
              <a:lnSpc>
                <a:spcPts val="4400"/>
              </a:lnSpc>
              <a:buSzPct val="100000"/>
              <a:buFont typeface="Wingdings" panose="05000000000000000000" pitchFamily="2" charset="2"/>
              <a:buChar char="u"/>
            </a:pPr>
            <a:r>
              <a:rPr lang="zh-CN" altLang="en-US" sz="3200" b="1" dirty="0">
                <a:latin typeface="Times New Roman" panose="02020603050405020304" pitchFamily="18" charset="0"/>
                <a:cs typeface="Times New Roman" panose="02020603050405020304" pitchFamily="18" charset="0"/>
              </a:rPr>
              <a:t>You </a:t>
            </a:r>
            <a:r>
              <a:rPr lang="zh-CN" altLang="en-US" sz="3200" b="1" dirty="0">
                <a:solidFill>
                  <a:srgbClr val="FF0000"/>
                </a:solidFill>
                <a:latin typeface="Times New Roman" panose="02020603050405020304" pitchFamily="18" charset="0"/>
                <a:cs typeface="Times New Roman" panose="02020603050405020304" pitchFamily="18" charset="0"/>
              </a:rPr>
              <a:t>can </a:t>
            </a:r>
            <a:r>
              <a:rPr lang="zh-CN" altLang="en-US" sz="3200" b="1" dirty="0">
                <a:latin typeface="Times New Roman" panose="02020603050405020304" pitchFamily="18" charset="0"/>
                <a:cs typeface="Times New Roman" panose="02020603050405020304" pitchFamily="18" charset="0"/>
              </a:rPr>
              <a:t>take it away.</a:t>
            </a:r>
          </a:p>
          <a:p>
            <a:pPr eaLnBrk="1" hangingPunct="1">
              <a:lnSpc>
                <a:spcPts val="4400"/>
              </a:lnSpc>
              <a:buSzPct val="100000"/>
              <a:buFont typeface="Wingdings" panose="05000000000000000000" pitchFamily="2" charset="2"/>
              <a:buChar char="u"/>
            </a:pPr>
            <a:r>
              <a:rPr lang="zh-CN" altLang="en-US" sz="3200" b="1" dirty="0">
                <a:latin typeface="Times New Roman" panose="02020603050405020304" pitchFamily="18" charset="0"/>
                <a:cs typeface="Times New Roman" panose="02020603050405020304" pitchFamily="18" charset="0"/>
              </a:rPr>
              <a:t>You </a:t>
            </a:r>
            <a:r>
              <a:rPr lang="zh-CN" altLang="en-US" sz="3200" b="1" dirty="0">
                <a:solidFill>
                  <a:srgbClr val="FF0000"/>
                </a:solidFill>
                <a:latin typeface="Times New Roman" panose="02020603050405020304" pitchFamily="18" charset="0"/>
                <a:cs typeface="Times New Roman" panose="02020603050405020304" pitchFamily="18" charset="0"/>
              </a:rPr>
              <a:t>mustn’t</a:t>
            </a:r>
            <a:r>
              <a:rPr lang="zh-CN" altLang="en-US" sz="3200" b="1" dirty="0">
                <a:latin typeface="Times New Roman" panose="02020603050405020304" pitchFamily="18" charset="0"/>
                <a:cs typeface="Times New Roman" panose="02020603050405020304" pitchFamily="18" charset="0"/>
              </a:rPr>
              <a:t> break anything.</a:t>
            </a:r>
          </a:p>
          <a:p>
            <a:pPr eaLnBrk="1" hangingPunct="1">
              <a:lnSpc>
                <a:spcPts val="4400"/>
              </a:lnSpc>
              <a:buSzPct val="100000"/>
              <a:buFont typeface="Wingdings" panose="05000000000000000000" pitchFamily="2" charset="2"/>
              <a:buChar char="u"/>
            </a:pPr>
            <a:r>
              <a:rPr lang="zh-CN" altLang="en-US" sz="3200" b="1" dirty="0">
                <a:latin typeface="Times New Roman" panose="02020603050405020304" pitchFamily="18" charset="0"/>
                <a:cs typeface="Times New Roman" panose="02020603050405020304" pitchFamily="18" charset="0"/>
              </a:rPr>
              <a:t>You </a:t>
            </a:r>
            <a:r>
              <a:rPr lang="zh-CN" altLang="en-US" sz="3200" b="1" dirty="0">
                <a:solidFill>
                  <a:srgbClr val="FF0000"/>
                </a:solidFill>
                <a:latin typeface="Times New Roman" panose="02020603050405020304" pitchFamily="18" charset="0"/>
                <a:cs typeface="Times New Roman" panose="02020603050405020304" pitchFamily="18" charset="0"/>
              </a:rPr>
              <a:t>needn’t </a:t>
            </a:r>
            <a:r>
              <a:rPr lang="zh-CN" altLang="en-US" sz="3200" b="1" dirty="0">
                <a:latin typeface="Times New Roman" panose="02020603050405020304" pitchFamily="18" charset="0"/>
                <a:cs typeface="Times New Roman" panose="02020603050405020304" pitchFamily="18" charset="0"/>
              </a:rPr>
              <a:t>wait!</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58775" y="1000125"/>
            <a:ext cx="87852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003399"/>
                </a:solidFill>
                <a:latin typeface="Times New Roman" panose="02020603050405020304" pitchFamily="18" charset="0"/>
              </a:rPr>
              <a:t>10 Work in pairs. Show the advice you wrote in Activity 9 to your group members. Choose two best pieces of advice.</a:t>
            </a:r>
          </a:p>
        </p:txBody>
      </p:sp>
      <p:sp>
        <p:nvSpPr>
          <p:cNvPr id="22531" name="Text Box 3"/>
          <p:cNvSpPr txBox="1">
            <a:spLocks noChangeArrowheads="1"/>
          </p:cNvSpPr>
          <p:nvPr/>
        </p:nvSpPr>
        <p:spPr bwMode="auto">
          <a:xfrm>
            <a:off x="704850" y="20986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2532" name="Picture 12" descr="Img278087070"/>
          <p:cNvPicPr>
            <a:picLocks noChangeAspect="1" noChangeArrowheads="1"/>
          </p:cNvPicPr>
          <p:nvPr/>
        </p:nvPicPr>
        <p:blipFill>
          <a:blip r:embed="rId2" cstate="email"/>
          <a:srcRect/>
          <a:stretch>
            <a:fillRect/>
          </a:stretch>
        </p:blipFill>
        <p:spPr bwMode="auto">
          <a:xfrm>
            <a:off x="971550" y="5589588"/>
            <a:ext cx="12969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2" descr="Img278087070"/>
          <p:cNvPicPr>
            <a:picLocks noChangeAspect="1" noChangeArrowheads="1"/>
          </p:cNvPicPr>
          <p:nvPr/>
        </p:nvPicPr>
        <p:blipFill>
          <a:blip r:embed="rId2" cstate="email"/>
          <a:srcRect/>
          <a:stretch>
            <a:fillRect/>
          </a:stretch>
        </p:blipFill>
        <p:spPr bwMode="auto">
          <a:xfrm>
            <a:off x="6572250" y="4000500"/>
            <a:ext cx="12969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2" descr="Img278087070"/>
          <p:cNvPicPr>
            <a:picLocks noChangeAspect="1" noChangeArrowheads="1"/>
          </p:cNvPicPr>
          <p:nvPr/>
        </p:nvPicPr>
        <p:blipFill>
          <a:blip r:embed="rId2" cstate="email"/>
          <a:srcRect/>
          <a:stretch>
            <a:fillRect/>
          </a:stretch>
        </p:blipFill>
        <p:spPr bwMode="auto">
          <a:xfrm>
            <a:off x="4572000" y="4581525"/>
            <a:ext cx="12969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descr="Img278087070"/>
          <p:cNvPicPr>
            <a:picLocks noChangeAspect="1" noChangeArrowheads="1"/>
          </p:cNvPicPr>
          <p:nvPr/>
        </p:nvPicPr>
        <p:blipFill>
          <a:blip r:embed="rId2" cstate="email"/>
          <a:srcRect/>
          <a:stretch>
            <a:fillRect/>
          </a:stretch>
        </p:blipFill>
        <p:spPr bwMode="auto">
          <a:xfrm>
            <a:off x="2843213" y="5013325"/>
            <a:ext cx="1296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79388" y="549275"/>
            <a:ext cx="87820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003399"/>
                </a:solidFill>
                <a:latin typeface="Times New Roman" panose="02020603050405020304" pitchFamily="18" charset="0"/>
              </a:rPr>
              <a:t>11 Show the advice your group chose in </a:t>
            </a:r>
            <a:r>
              <a:rPr lang="en-US" sz="3600" b="1">
                <a:solidFill>
                  <a:srgbClr val="003399"/>
                </a:solidFill>
                <a:latin typeface="Times New Roman" panose="02020603050405020304" pitchFamily="18" charset="0"/>
              </a:rPr>
              <a:t>    </a:t>
            </a:r>
            <a:r>
              <a:rPr lang="zh-CN" altLang="en-US" sz="3600" b="1">
                <a:solidFill>
                  <a:srgbClr val="003399"/>
                </a:solidFill>
                <a:latin typeface="Times New Roman" panose="02020603050405020304" pitchFamily="18" charset="0"/>
              </a:rPr>
              <a:t>Activity 10 to the whole class. Put the pieces of advice together to form your class advice.</a:t>
            </a:r>
          </a:p>
        </p:txBody>
      </p:sp>
      <p:sp>
        <p:nvSpPr>
          <p:cNvPr id="23555" name="Rectangle 4"/>
          <p:cNvSpPr>
            <a:spLocks noChangeArrowheads="1"/>
          </p:cNvSpPr>
          <p:nvPr/>
        </p:nvSpPr>
        <p:spPr bwMode="auto">
          <a:xfrm>
            <a:off x="250825" y="2349500"/>
            <a:ext cx="85693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solidFill>
                  <a:srgbClr val="003399"/>
                </a:solidFill>
                <a:latin typeface="Times New Roman" panose="02020603050405020304" pitchFamily="18" charset="0"/>
              </a:rPr>
              <a:t>Then </a:t>
            </a:r>
            <a:r>
              <a:rPr lang="zh-CN" altLang="en-US" sz="3600" b="1">
                <a:solidFill>
                  <a:srgbClr val="003399"/>
                </a:solidFill>
                <a:latin typeface="Times New Roman" panose="02020603050405020304" pitchFamily="18" charset="0"/>
              </a:rPr>
              <a:t>Send your advice to your foreign friends or post it on your class blog.</a:t>
            </a:r>
          </a:p>
        </p:txBody>
      </p:sp>
      <p:pic>
        <p:nvPicPr>
          <p:cNvPr id="23556" name="Picture 482" descr="C:\Documents and Settings\ssr\Local Settings\Temporary Internet Files\Content.IE5\GG62C3HW\MC900445096[1].wmf"/>
          <p:cNvPicPr>
            <a:picLocks noChangeAspect="1" noChangeArrowheads="1"/>
          </p:cNvPicPr>
          <p:nvPr/>
        </p:nvPicPr>
        <p:blipFill>
          <a:blip r:embed="rId2" cstate="email"/>
          <a:srcRect/>
          <a:stretch>
            <a:fillRect/>
          </a:stretch>
        </p:blipFill>
        <p:spPr bwMode="auto">
          <a:xfrm>
            <a:off x="468313" y="5373688"/>
            <a:ext cx="873125"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5" descr="QQ截图20130729142007.jpg"/>
          <p:cNvPicPr>
            <a:picLocks noChangeAspect="1" noChangeArrowheads="1"/>
          </p:cNvPicPr>
          <p:nvPr/>
        </p:nvPicPr>
        <p:blipFill>
          <a:blip r:embed="rId3" cstate="email"/>
          <a:srcRect/>
          <a:stretch>
            <a:fillRect/>
          </a:stretch>
        </p:blipFill>
        <p:spPr bwMode="auto">
          <a:xfrm>
            <a:off x="7308850" y="3357563"/>
            <a:ext cx="15509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76250" y="6238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79" name="Text Box 3"/>
          <p:cNvSpPr txBox="1">
            <a:spLocks noChangeArrowheads="1"/>
          </p:cNvSpPr>
          <p:nvPr/>
        </p:nvSpPr>
        <p:spPr bwMode="auto">
          <a:xfrm>
            <a:off x="414338" y="611188"/>
            <a:ext cx="309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0" name="Rectangle 6"/>
          <p:cNvSpPr>
            <a:spLocks noChangeArrowheads="1"/>
          </p:cNvSpPr>
          <p:nvPr/>
        </p:nvSpPr>
        <p:spPr bwMode="auto">
          <a:xfrm>
            <a:off x="468313" y="1052513"/>
            <a:ext cx="8424862"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latin typeface="Times New Roman" panose="02020603050405020304" pitchFamily="18" charset="0"/>
              </a:rPr>
              <a:t>When you go to a foreign country, it is always best to check what people usually do so you do not </a:t>
            </a:r>
            <a:r>
              <a:rPr lang="zh-CN" altLang="en-US" sz="3200" b="1" dirty="0">
                <a:solidFill>
                  <a:srgbClr val="FF0000"/>
                </a:solidFill>
                <a:latin typeface="Times New Roman" panose="02020603050405020304" pitchFamily="18" charset="0"/>
              </a:rPr>
              <a:t>make mistakes</a:t>
            </a:r>
            <a:r>
              <a:rPr lang="zh-CN" altLang="en-US" sz="3200" b="1" dirty="0">
                <a:latin typeface="Times New Roman" panose="02020603050405020304" pitchFamily="18" charset="0"/>
              </a:rPr>
              <a:t>.</a:t>
            </a:r>
            <a:endParaRPr lang="en-US" sz="3200" b="1" dirty="0">
              <a:latin typeface="Times New Roman" panose="02020603050405020304" pitchFamily="18" charset="0"/>
            </a:endParaRPr>
          </a:p>
          <a:p>
            <a:r>
              <a:rPr lang="en-US" sz="3200" b="1" dirty="0">
                <a:latin typeface="Times New Roman" panose="02020603050405020304" pitchFamily="18" charset="0"/>
              </a:rPr>
              <a:t>    </a:t>
            </a:r>
            <a:r>
              <a:rPr lang="zh-CN" altLang="en-US" sz="3200" b="1" dirty="0">
                <a:latin typeface="Times New Roman" panose="02020603050405020304" pitchFamily="18" charset="0"/>
              </a:rPr>
              <a:t>当你去国外时，你最好打探好人们的日常行为习惯，那样就不会犯错。</a:t>
            </a:r>
          </a:p>
          <a:p>
            <a:r>
              <a:rPr lang="en-US" sz="3200" b="1" dirty="0">
                <a:solidFill>
                  <a:schemeClr val="hlink"/>
                </a:solidFill>
                <a:latin typeface="Times New Roman" panose="02020603050405020304" pitchFamily="18" charset="0"/>
              </a:rPr>
              <a:t>make a mistake  </a:t>
            </a:r>
            <a:r>
              <a:rPr lang="en-US" sz="3200" b="1" dirty="0">
                <a:solidFill>
                  <a:schemeClr val="hlink"/>
                </a:solidFill>
              </a:rPr>
              <a:t>“</a:t>
            </a:r>
            <a:r>
              <a:rPr lang="en-US" sz="3200" b="1" dirty="0">
                <a:solidFill>
                  <a:schemeClr val="hlink"/>
                </a:solidFill>
                <a:latin typeface="Times New Roman" panose="02020603050405020304" pitchFamily="18" charset="0"/>
              </a:rPr>
              <a:t> </a:t>
            </a:r>
            <a:r>
              <a:rPr lang="zh-CN" altLang="en-US" sz="3200" b="1" dirty="0">
                <a:solidFill>
                  <a:schemeClr val="hlink"/>
                </a:solidFill>
                <a:latin typeface="Times New Roman" panose="02020603050405020304" pitchFamily="18" charset="0"/>
              </a:rPr>
              <a:t>犯错</a:t>
            </a:r>
          </a:p>
          <a:p>
            <a:r>
              <a:rPr lang="en-US" sz="3200" b="1" dirty="0">
                <a:latin typeface="Times New Roman" panose="02020603050405020304" pitchFamily="18" charset="0"/>
              </a:rPr>
              <a:t>It's careless of her to make such mistake.</a:t>
            </a:r>
          </a:p>
          <a:p>
            <a:r>
              <a:rPr lang="zh-CN" altLang="en-US" sz="3200" b="1" dirty="0">
                <a:latin typeface="Times New Roman" panose="02020603050405020304" pitchFamily="18" charset="0"/>
              </a:rPr>
              <a:t>她犯这样的错误真是太粗心了。</a:t>
            </a:r>
          </a:p>
          <a:p>
            <a:r>
              <a:rPr lang="en-US" sz="3200" b="1" dirty="0">
                <a:latin typeface="Times New Roman" panose="02020603050405020304" pitchFamily="18" charset="0"/>
              </a:rPr>
              <a:t>This is all new to me , so let me know if I make a mistake .</a:t>
            </a:r>
          </a:p>
          <a:p>
            <a:r>
              <a:rPr lang="zh-CN" altLang="en-US" sz="3200" b="1" dirty="0">
                <a:latin typeface="Times New Roman" panose="02020603050405020304" pitchFamily="18" charset="0"/>
              </a:rPr>
              <a:t>这是我的第一次</a:t>
            </a:r>
            <a:r>
              <a:rPr lang="en-US" sz="3200" b="1" dirty="0">
                <a:latin typeface="Times New Roman" panose="02020603050405020304" pitchFamily="18" charset="0"/>
              </a:rPr>
              <a:t>,</a:t>
            </a:r>
            <a:r>
              <a:rPr lang="zh-CN" altLang="en-US" sz="3200" b="1" dirty="0">
                <a:latin typeface="Times New Roman" panose="02020603050405020304" pitchFamily="18" charset="0"/>
              </a:rPr>
              <a:t>所以错了请告诉我。</a:t>
            </a:r>
          </a:p>
        </p:txBody>
      </p:sp>
      <p:sp>
        <p:nvSpPr>
          <p:cNvPr id="24581" name="Text Box 3"/>
          <p:cNvSpPr txBox="1">
            <a:spLocks noChangeArrowheads="1"/>
          </p:cNvSpPr>
          <p:nvPr/>
        </p:nvSpPr>
        <p:spPr bwMode="auto">
          <a:xfrm>
            <a:off x="323850" y="333375"/>
            <a:ext cx="8313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solidFill>
                  <a:srgbClr val="003399"/>
                </a:solidFill>
                <a:latin typeface="Times New Roman" panose="02020603050405020304" pitchFamily="18" charset="0"/>
              </a:rPr>
              <a:t>Language points</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395288" y="1404938"/>
            <a:ext cx="85693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latin typeface="Times New Roman" panose="02020603050405020304" pitchFamily="18" charset="0"/>
              </a:rPr>
              <a:t>1. He said that you _____ watch TV all the </a:t>
            </a:r>
          </a:p>
          <a:p>
            <a:r>
              <a:rPr lang="en-US" sz="3200" b="1" dirty="0">
                <a:latin typeface="Times New Roman" panose="02020603050405020304" pitchFamily="18" charset="0"/>
              </a:rPr>
              <a:t>    evening if you wished.  </a:t>
            </a:r>
          </a:p>
          <a:p>
            <a:r>
              <a:rPr lang="en-US" sz="3200" b="1" dirty="0">
                <a:latin typeface="Times New Roman" panose="02020603050405020304" pitchFamily="18" charset="0"/>
              </a:rPr>
              <a:t>    A. may        B. must         C. can     D. might </a:t>
            </a:r>
          </a:p>
          <a:p>
            <a:r>
              <a:rPr lang="en-US" sz="3200" b="1" dirty="0">
                <a:latin typeface="Times New Roman" panose="02020603050405020304" pitchFamily="18" charset="0"/>
              </a:rPr>
              <a:t>2. -Is John coming by train?    </a:t>
            </a:r>
          </a:p>
          <a:p>
            <a:r>
              <a:rPr lang="en-US" sz="3200" b="1" dirty="0">
                <a:latin typeface="Times New Roman" panose="02020603050405020304" pitchFamily="18" charset="0"/>
              </a:rPr>
              <a:t>   -He should, but he __________ not. He likes</a:t>
            </a:r>
          </a:p>
          <a:p>
            <a:r>
              <a:rPr lang="en-US" sz="3200" b="1" dirty="0">
                <a:latin typeface="Times New Roman" panose="02020603050405020304" pitchFamily="18" charset="0"/>
              </a:rPr>
              <a:t>    driving his car.  </a:t>
            </a:r>
          </a:p>
          <a:p>
            <a:r>
              <a:rPr lang="en-US" sz="3200" b="1" dirty="0">
                <a:latin typeface="Times New Roman" panose="02020603050405020304" pitchFamily="18" charset="0"/>
              </a:rPr>
              <a:t>     A. must        B. can         C. need      D. may</a:t>
            </a:r>
          </a:p>
          <a:p>
            <a:r>
              <a:rPr lang="en-US" sz="3200" b="1" dirty="0">
                <a:latin typeface="Times New Roman" panose="02020603050405020304" pitchFamily="18" charset="0"/>
              </a:rPr>
              <a:t>3. Michael ____ be a policeman, for he's much </a:t>
            </a:r>
          </a:p>
          <a:p>
            <a:r>
              <a:rPr lang="en-US" sz="3200" b="1" dirty="0">
                <a:latin typeface="Times New Roman" panose="02020603050405020304" pitchFamily="18" charset="0"/>
              </a:rPr>
              <a:t>    too short.  </a:t>
            </a:r>
          </a:p>
          <a:p>
            <a:r>
              <a:rPr lang="en-US" sz="3200" b="1" dirty="0">
                <a:latin typeface="Times New Roman" panose="02020603050405020304" pitchFamily="18" charset="0"/>
              </a:rPr>
              <a:t> A. needn't    B. can't   C. shouldn't   D. won't </a:t>
            </a:r>
          </a:p>
        </p:txBody>
      </p:sp>
      <p:sp>
        <p:nvSpPr>
          <p:cNvPr id="25603" name="Rectangle 8"/>
          <p:cNvSpPr>
            <a:spLocks noChangeArrowheads="1"/>
          </p:cNvSpPr>
          <p:nvPr/>
        </p:nvSpPr>
        <p:spPr bwMode="auto">
          <a:xfrm>
            <a:off x="4140200" y="1358900"/>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D</a:t>
            </a:r>
            <a:endParaRPr lang="zh-CN" altLang="en-US" sz="3200" b="1">
              <a:solidFill>
                <a:srgbClr val="FF0000"/>
              </a:solidFill>
              <a:latin typeface="Times New Roman" panose="02020603050405020304" pitchFamily="18" charset="0"/>
            </a:endParaRPr>
          </a:p>
        </p:txBody>
      </p:sp>
      <p:sp>
        <p:nvSpPr>
          <p:cNvPr id="25604" name="Rectangle 9"/>
          <p:cNvSpPr>
            <a:spLocks noChangeArrowheads="1"/>
          </p:cNvSpPr>
          <p:nvPr/>
        </p:nvSpPr>
        <p:spPr bwMode="auto">
          <a:xfrm>
            <a:off x="4860925" y="3375025"/>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D</a:t>
            </a:r>
            <a:endParaRPr lang="zh-CN" altLang="en-US" sz="3200" b="1">
              <a:solidFill>
                <a:srgbClr val="FF0000"/>
              </a:solidFill>
              <a:latin typeface="Times New Roman" panose="02020603050405020304" pitchFamily="18" charset="0"/>
            </a:endParaRPr>
          </a:p>
        </p:txBody>
      </p:sp>
      <p:sp>
        <p:nvSpPr>
          <p:cNvPr id="25605" name="Rectangle 10"/>
          <p:cNvSpPr>
            <a:spLocks noChangeArrowheads="1"/>
          </p:cNvSpPr>
          <p:nvPr/>
        </p:nvSpPr>
        <p:spPr bwMode="auto">
          <a:xfrm>
            <a:off x="2484438" y="4814888"/>
            <a:ext cx="455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B</a:t>
            </a:r>
            <a:endParaRPr lang="zh-CN" altLang="en-US" sz="3200" b="1">
              <a:solidFill>
                <a:srgbClr val="FF0000"/>
              </a:solidFill>
              <a:latin typeface="Times New Roman" panose="02020603050405020304" pitchFamily="18" charset="0"/>
            </a:endParaRPr>
          </a:p>
        </p:txBody>
      </p:sp>
      <p:sp>
        <p:nvSpPr>
          <p:cNvPr id="25606" name="Rectangle 12"/>
          <p:cNvSpPr>
            <a:spLocks noChangeArrowheads="1"/>
          </p:cNvSpPr>
          <p:nvPr/>
        </p:nvSpPr>
        <p:spPr bwMode="auto">
          <a:xfrm>
            <a:off x="2987675" y="423863"/>
            <a:ext cx="25336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a:solidFill>
                  <a:srgbClr val="003399"/>
                </a:solidFill>
                <a:latin typeface="Times New Roman" panose="02020603050405020304" pitchFamily="18" charset="0"/>
              </a:rPr>
              <a:t>Exercise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4">
                                            <p:txEl>
                                              <p:pRg st="0" end="0"/>
                                            </p:txEl>
                                          </p:spTgt>
                                        </p:tgtEl>
                                        <p:attrNameLst>
                                          <p:attrName>style.visibility</p:attrName>
                                        </p:attrNameLst>
                                      </p:cBhvr>
                                      <p:to>
                                        <p:strVal val="visible"/>
                                      </p:to>
                                    </p:set>
                                    <p:anim calcmode="lin" valueType="num">
                                      <p:cBhvr additive="base">
                                        <p:cTn id="13"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5">
                                            <p:txEl>
                                              <p:pRg st="0" end="0"/>
                                            </p:txEl>
                                          </p:spTgt>
                                        </p:tgtEl>
                                        <p:attrNameLst>
                                          <p:attrName>style.visibility</p:attrName>
                                        </p:attrNameLst>
                                      </p:cBhvr>
                                      <p:to>
                                        <p:strVal val="visible"/>
                                      </p:to>
                                    </p:set>
                                    <p:anim calcmode="lin" valueType="num">
                                      <p:cBhvr additive="base">
                                        <p:cTn id="19"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250825" y="620713"/>
            <a:ext cx="849788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latin typeface="Times New Roman" panose="02020603050405020304" pitchFamily="18" charset="0"/>
              </a:rPr>
              <a:t>4. I thought you ____be hungry, so I have </a:t>
            </a:r>
          </a:p>
          <a:p>
            <a:r>
              <a:rPr lang="en-US" sz="3200" b="1" dirty="0">
                <a:latin typeface="Times New Roman" panose="02020603050405020304" pitchFamily="18" charset="0"/>
              </a:rPr>
              <a:t>    brought you some cakes.</a:t>
            </a:r>
          </a:p>
          <a:p>
            <a:r>
              <a:rPr lang="en-US" sz="3200" b="1" dirty="0">
                <a:latin typeface="Times New Roman" panose="02020603050405020304" pitchFamily="18" charset="0"/>
              </a:rPr>
              <a:t>   A. may        B. might      C. can       D. could </a:t>
            </a:r>
          </a:p>
          <a:p>
            <a:r>
              <a:rPr lang="en-US" sz="3200" b="1" dirty="0">
                <a:latin typeface="Times New Roman" panose="02020603050405020304" pitchFamily="18" charset="0"/>
              </a:rPr>
              <a:t>5. Come on! We __________ hurry because </a:t>
            </a:r>
          </a:p>
          <a:p>
            <a:r>
              <a:rPr lang="en-US" sz="3200" b="1" dirty="0">
                <a:latin typeface="Times New Roman" panose="02020603050405020304" pitchFamily="18" charset="0"/>
              </a:rPr>
              <a:t>    there isn't much time left.   </a:t>
            </a:r>
          </a:p>
          <a:p>
            <a:r>
              <a:rPr lang="en-US" sz="3200" b="1" dirty="0">
                <a:latin typeface="Times New Roman" panose="02020603050405020304" pitchFamily="18" charset="0"/>
              </a:rPr>
              <a:t>     A. may           B. must       C. can        D. need</a:t>
            </a:r>
          </a:p>
          <a:p>
            <a:r>
              <a:rPr lang="en-US" sz="3200" b="1" dirty="0">
                <a:latin typeface="Times New Roman" panose="02020603050405020304" pitchFamily="18" charset="0"/>
              </a:rPr>
              <a:t>6. ___ I take this one? </a:t>
            </a:r>
          </a:p>
          <a:p>
            <a:r>
              <a:rPr lang="en-US" sz="3200" b="1" dirty="0">
                <a:latin typeface="Times New Roman" panose="02020603050405020304" pitchFamily="18" charset="0"/>
              </a:rPr>
              <a:t>    A. May           B. Will         C. Are         D. Do </a:t>
            </a:r>
          </a:p>
          <a:p>
            <a:r>
              <a:rPr lang="en-US" sz="3200" b="1" dirty="0">
                <a:latin typeface="Times New Roman" panose="02020603050405020304" pitchFamily="18" charset="0"/>
              </a:rPr>
              <a:t>7 You'd better ___ late next time. </a:t>
            </a:r>
          </a:p>
          <a:p>
            <a:r>
              <a:rPr lang="en-US" sz="3200" b="1" dirty="0">
                <a:latin typeface="Times New Roman" panose="02020603050405020304" pitchFamily="18" charset="0"/>
              </a:rPr>
              <a:t>A. not to be B. not be   C. won't be  D. don't </a:t>
            </a:r>
            <a:r>
              <a:rPr lang="en-US" sz="3200" b="1" dirty="0" smtClean="0">
                <a:latin typeface="Times New Roman" panose="02020603050405020304" pitchFamily="18" charset="0"/>
              </a:rPr>
              <a:t>be</a:t>
            </a:r>
            <a:endParaRPr lang="en-US" sz="3200" b="1" dirty="0">
              <a:latin typeface="Times New Roman" panose="02020603050405020304" pitchFamily="18" charset="0"/>
            </a:endParaRPr>
          </a:p>
        </p:txBody>
      </p:sp>
      <p:sp>
        <p:nvSpPr>
          <p:cNvPr id="26627" name="Rectangle 6"/>
          <p:cNvSpPr>
            <a:spLocks noChangeArrowheads="1"/>
          </p:cNvSpPr>
          <p:nvPr/>
        </p:nvSpPr>
        <p:spPr bwMode="auto">
          <a:xfrm>
            <a:off x="3348038" y="620713"/>
            <a:ext cx="455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B</a:t>
            </a:r>
            <a:endParaRPr lang="zh-CN" altLang="en-US" sz="3200" b="1">
              <a:solidFill>
                <a:srgbClr val="FF0000"/>
              </a:solidFill>
              <a:latin typeface="Times New Roman" panose="02020603050405020304" pitchFamily="18" charset="0"/>
            </a:endParaRPr>
          </a:p>
        </p:txBody>
      </p:sp>
      <p:sp>
        <p:nvSpPr>
          <p:cNvPr id="26628" name="Rectangle 7"/>
          <p:cNvSpPr>
            <a:spLocks noChangeArrowheads="1"/>
          </p:cNvSpPr>
          <p:nvPr/>
        </p:nvSpPr>
        <p:spPr bwMode="auto">
          <a:xfrm>
            <a:off x="3708400" y="2060575"/>
            <a:ext cx="45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B</a:t>
            </a:r>
            <a:endParaRPr lang="zh-CN" altLang="en-US" sz="3200" b="1">
              <a:solidFill>
                <a:srgbClr val="FF0000"/>
              </a:solidFill>
              <a:latin typeface="Times New Roman" panose="02020603050405020304" pitchFamily="18" charset="0"/>
            </a:endParaRPr>
          </a:p>
        </p:txBody>
      </p:sp>
      <p:sp>
        <p:nvSpPr>
          <p:cNvPr id="26629" name="Rectangle 8"/>
          <p:cNvSpPr>
            <a:spLocks noChangeArrowheads="1"/>
          </p:cNvSpPr>
          <p:nvPr/>
        </p:nvSpPr>
        <p:spPr bwMode="auto">
          <a:xfrm>
            <a:off x="827088" y="3573463"/>
            <a:ext cx="477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A</a:t>
            </a:r>
            <a:endParaRPr lang="zh-CN" altLang="en-US" sz="3200" b="1">
              <a:solidFill>
                <a:srgbClr val="FF0000"/>
              </a:solidFill>
              <a:latin typeface="Times New Roman" panose="02020603050405020304" pitchFamily="18" charset="0"/>
            </a:endParaRPr>
          </a:p>
        </p:txBody>
      </p:sp>
      <p:sp>
        <p:nvSpPr>
          <p:cNvPr id="26630" name="Rectangle 9"/>
          <p:cNvSpPr>
            <a:spLocks noChangeArrowheads="1"/>
          </p:cNvSpPr>
          <p:nvPr/>
        </p:nvSpPr>
        <p:spPr bwMode="auto">
          <a:xfrm>
            <a:off x="3059113" y="4508500"/>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anose="02020603050405020304" pitchFamily="18" charset="0"/>
              </a:rPr>
              <a:t>B</a:t>
            </a:r>
            <a:endParaRPr lang="zh-CN" altLang="en-US"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8">
                                            <p:txEl>
                                              <p:pRg st="0" end="0"/>
                                            </p:txEl>
                                          </p:spTgt>
                                        </p:tgtEl>
                                        <p:attrNameLst>
                                          <p:attrName>style.visibility</p:attrName>
                                        </p:attrNameLst>
                                      </p:cBhvr>
                                      <p:to>
                                        <p:strVal val="visible"/>
                                      </p:to>
                                    </p:set>
                                    <p:anim calcmode="lin" valueType="num">
                                      <p:cBhvr additive="base">
                                        <p:cTn id="13" dur="5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9">
                                            <p:txEl>
                                              <p:pRg st="0" end="0"/>
                                            </p:txEl>
                                          </p:spTgt>
                                        </p:tgtEl>
                                        <p:attrNameLst>
                                          <p:attrName>style.visibility</p:attrName>
                                        </p:attrNameLst>
                                      </p:cBhvr>
                                      <p:to>
                                        <p:strVal val="visible"/>
                                      </p:to>
                                    </p:set>
                                    <p:anim calcmode="lin" valueType="num">
                                      <p:cBhvr additive="base">
                                        <p:cTn id="19" dur="500" fill="hold"/>
                                        <p:tgtEl>
                                          <p:spTgt spid="2662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30">
                                            <p:txEl>
                                              <p:pRg st="0" end="0"/>
                                            </p:txEl>
                                          </p:spTgt>
                                        </p:tgtEl>
                                        <p:attrNameLst>
                                          <p:attrName>style.visibility</p:attrName>
                                        </p:attrNameLst>
                                      </p:cBhvr>
                                      <p:to>
                                        <p:strVal val="visible"/>
                                      </p:to>
                                    </p:set>
                                    <p:anim calcmode="lin" valueType="num">
                                      <p:cBhvr additive="base">
                                        <p:cTn id="25" dur="500" fill="hold"/>
                                        <p:tgtEl>
                                          <p:spTgt spid="2663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843213" y="981075"/>
            <a:ext cx="29924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4400" b="1" dirty="0">
                <a:solidFill>
                  <a:srgbClr val="003399"/>
                </a:solidFill>
                <a:latin typeface="Times New Roman" panose="02020603050405020304" pitchFamily="18" charset="0"/>
              </a:rPr>
              <a:t>Homework </a:t>
            </a:r>
          </a:p>
        </p:txBody>
      </p:sp>
      <p:sp>
        <p:nvSpPr>
          <p:cNvPr id="27651" name="Rectangle 3"/>
          <p:cNvSpPr>
            <a:spLocks noChangeArrowheads="1"/>
          </p:cNvSpPr>
          <p:nvPr/>
        </p:nvSpPr>
        <p:spPr bwMode="auto">
          <a:xfrm>
            <a:off x="468313" y="2133600"/>
            <a:ext cx="80232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40000"/>
              </a:lnSpc>
              <a:buFont typeface="Wingdings" panose="05000000000000000000" pitchFamily="2" charset="2"/>
              <a:buChar char="Ø"/>
            </a:pPr>
            <a:r>
              <a:rPr lang="en-US" sz="3200" b="1" dirty="0">
                <a:latin typeface="Times New Roman" panose="02020603050405020304" pitchFamily="18" charset="0"/>
              </a:rPr>
              <a:t>Read more materials about foreign culture </a:t>
            </a:r>
          </a:p>
          <a:p>
            <a:pPr>
              <a:lnSpc>
                <a:spcPct val="140000"/>
              </a:lnSpc>
            </a:pPr>
            <a:r>
              <a:rPr lang="en-US" sz="3200" b="1" dirty="0">
                <a:latin typeface="Times New Roman" panose="02020603050405020304" pitchFamily="18" charset="0"/>
              </a:rPr>
              <a:t>   and customs.</a:t>
            </a:r>
          </a:p>
          <a:p>
            <a:pPr>
              <a:lnSpc>
                <a:spcPct val="140000"/>
              </a:lnSpc>
              <a:buFont typeface="Wingdings" panose="05000000000000000000" pitchFamily="2" charset="2"/>
              <a:buChar char="Ø"/>
            </a:pPr>
            <a:r>
              <a:rPr lang="en-US" sz="3200" b="1" dirty="0">
                <a:latin typeface="Times New Roman" panose="02020603050405020304" pitchFamily="18" charset="0"/>
              </a:rPr>
              <a:t>Try to recite all the new words in this unit</a:t>
            </a:r>
            <a:r>
              <a:rPr lang="en-US" sz="3200" b="1" dirty="0" smtClean="0">
                <a:latin typeface="Times New Roman" panose="02020603050405020304" pitchFamily="18" charset="0"/>
              </a:rPr>
              <a:t>. </a:t>
            </a:r>
            <a:endParaRPr lang="en-US" sz="3200" b="1" dirty="0">
              <a:latin typeface="Times New Roman" panose="02020603050405020304" pitchFamily="18" charset="0"/>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C:\Users\AppleBar\Desktop\剪头.png"/>
          <p:cNvPicPr>
            <a:picLocks noChangeAspect="1" noChangeArrowheads="1"/>
          </p:cNvPicPr>
          <p:nvPr/>
        </p:nvPicPr>
        <p:blipFill>
          <a:blip r:embed="rId2" cstate="email"/>
          <a:srcRect/>
          <a:stretch>
            <a:fillRect/>
          </a:stretch>
        </p:blipFill>
        <p:spPr bwMode="auto">
          <a:xfrm>
            <a:off x="539750" y="2636838"/>
            <a:ext cx="23034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矩形 6"/>
          <p:cNvPicPr>
            <a:picLocks noChangeArrowheads="1"/>
          </p:cNvPicPr>
          <p:nvPr/>
        </p:nvPicPr>
        <p:blipFill>
          <a:blip r:embed="rId3" cstate="email"/>
          <a:srcRect/>
          <a:stretch>
            <a:fillRect/>
          </a:stretch>
        </p:blipFill>
        <p:spPr bwMode="auto">
          <a:xfrm>
            <a:off x="2170113" y="2786063"/>
            <a:ext cx="6383337"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5"/>
          <p:cNvGrpSpPr/>
          <p:nvPr/>
        </p:nvGrpSpPr>
        <p:grpSpPr bwMode="auto">
          <a:xfrm>
            <a:off x="7235825" y="981075"/>
            <a:ext cx="1368425" cy="3454400"/>
            <a:chOff x="0" y="0"/>
            <a:chExt cx="1655762" cy="3311525"/>
          </a:xfrm>
        </p:grpSpPr>
        <p:sp>
          <p:nvSpPr>
            <p:cNvPr id="28678" name="Freeform 2"/>
            <p:cNvSpPr/>
            <p:nvPr/>
          </p:nvSpPr>
          <p:spPr bwMode="auto">
            <a:xfrm>
              <a:off x="212725" y="0"/>
              <a:ext cx="219075" cy="863600"/>
            </a:xfrm>
            <a:custGeom>
              <a:avLst/>
              <a:gdLst>
                <a:gd name="T0" fmla="*/ 2147483647 w 138"/>
                <a:gd name="T1" fmla="*/ 0 h 544"/>
                <a:gd name="T2" fmla="*/ 2147483647 w 138"/>
                <a:gd name="T3" fmla="*/ 2147483647 h 544"/>
                <a:gd name="T4" fmla="*/ 2147483647 w 138"/>
                <a:gd name="T5" fmla="*/ 2147483647 h 544"/>
                <a:gd name="T6" fmla="*/ 2147483647 w 138"/>
                <a:gd name="T7" fmla="*/ 2147483647 h 544"/>
                <a:gd name="T8" fmla="*/ 2147483647 w 138"/>
                <a:gd name="T9" fmla="*/ 2147483647 h 544"/>
                <a:gd name="T10" fmla="*/ 2147483647 w 138"/>
                <a:gd name="T11" fmla="*/ 2147483647 h 544"/>
                <a:gd name="T12" fmla="*/ 0 60000 65536"/>
                <a:gd name="T13" fmla="*/ 0 60000 65536"/>
                <a:gd name="T14" fmla="*/ 0 60000 65536"/>
                <a:gd name="T15" fmla="*/ 0 60000 65536"/>
                <a:gd name="T16" fmla="*/ 0 60000 65536"/>
                <a:gd name="T17" fmla="*/ 0 60000 65536"/>
                <a:gd name="T18" fmla="*/ 0 w 138"/>
                <a:gd name="T19" fmla="*/ 0 h 544"/>
                <a:gd name="T20" fmla="*/ 138 w 138"/>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138" h="544">
                  <a:moveTo>
                    <a:pt x="47" y="0"/>
                  </a:moveTo>
                  <a:lnTo>
                    <a:pt x="6" y="216"/>
                  </a:lnTo>
                  <a:cubicBezTo>
                    <a:pt x="0" y="273"/>
                    <a:pt x="7" y="305"/>
                    <a:pt x="12" y="342"/>
                  </a:cubicBezTo>
                  <a:cubicBezTo>
                    <a:pt x="17" y="379"/>
                    <a:pt x="29" y="411"/>
                    <a:pt x="38" y="437"/>
                  </a:cubicBezTo>
                  <a:lnTo>
                    <a:pt x="69" y="500"/>
                  </a:lnTo>
                  <a:lnTo>
                    <a:pt x="138" y="544"/>
                  </a:lnTo>
                </a:path>
              </a:pathLst>
            </a:custGeom>
            <a:noFill/>
            <a:ln w="22225"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79" name="Oval 3"/>
            <p:cNvSpPr>
              <a:spLocks noChangeArrowheads="1"/>
            </p:cNvSpPr>
            <p:nvPr/>
          </p:nvSpPr>
          <p:spPr bwMode="auto">
            <a:xfrm>
              <a:off x="431800" y="574675"/>
              <a:ext cx="360362" cy="360362"/>
            </a:xfrm>
            <a:prstGeom prst="ellipse">
              <a:avLst/>
            </a:prstGeom>
            <a:solidFill>
              <a:schemeClr val="bg1"/>
            </a:solidFill>
            <a:ln w="22225" cmpd="sng">
              <a:solidFill>
                <a:schemeClr val="tx1"/>
              </a:solidFill>
              <a:round/>
            </a:ln>
          </p:spPr>
          <p:txBody>
            <a:bodyPr wrap="none" anchor="ctr"/>
            <a:lstStyle/>
            <a:p>
              <a:pPr algn="ctr"/>
              <a:endParaRPr lang="zh-CN" altLang="en-US"/>
            </a:p>
          </p:txBody>
        </p:sp>
        <p:sp>
          <p:nvSpPr>
            <p:cNvPr id="28680" name="Freeform 4"/>
            <p:cNvSpPr/>
            <p:nvPr/>
          </p:nvSpPr>
          <p:spPr bwMode="auto">
            <a:xfrm>
              <a:off x="554037" y="574675"/>
              <a:ext cx="165100" cy="288925"/>
            </a:xfrm>
            <a:custGeom>
              <a:avLst/>
              <a:gdLst>
                <a:gd name="T0" fmla="*/ 2147483647 w 104"/>
                <a:gd name="T1" fmla="*/ 0 h 182"/>
                <a:gd name="T2" fmla="*/ 2147483647 w 104"/>
                <a:gd name="T3" fmla="*/ 2147483647 h 182"/>
                <a:gd name="T4" fmla="*/ 2147483647 w 104"/>
                <a:gd name="T5" fmla="*/ 2147483647 h 182"/>
                <a:gd name="T6" fmla="*/ 0 60000 65536"/>
                <a:gd name="T7" fmla="*/ 0 60000 65536"/>
                <a:gd name="T8" fmla="*/ 0 60000 65536"/>
                <a:gd name="T9" fmla="*/ 0 w 104"/>
                <a:gd name="T10" fmla="*/ 0 h 182"/>
                <a:gd name="T11" fmla="*/ 104 w 104"/>
                <a:gd name="T12" fmla="*/ 182 h 182"/>
              </a:gdLst>
              <a:ahLst/>
              <a:cxnLst>
                <a:cxn ang="T6">
                  <a:pos x="T0" y="T1"/>
                </a:cxn>
                <a:cxn ang="T7">
                  <a:pos x="T2" y="T3"/>
                </a:cxn>
                <a:cxn ang="T8">
                  <a:pos x="T4" y="T5"/>
                </a:cxn>
              </a:cxnLst>
              <a:rect l="T9" t="T10" r="T11" b="T12"/>
              <a:pathLst>
                <a:path w="104" h="182">
                  <a:moveTo>
                    <a:pt x="59" y="0"/>
                  </a:moveTo>
                  <a:cubicBezTo>
                    <a:pt x="53" y="19"/>
                    <a:pt x="0" y="50"/>
                    <a:pt x="25" y="113"/>
                  </a:cubicBezTo>
                  <a:cubicBezTo>
                    <a:pt x="50" y="176"/>
                    <a:pt x="88" y="168"/>
                    <a:pt x="104" y="182"/>
                  </a:cubicBezTo>
                </a:path>
              </a:pathLst>
            </a:custGeom>
            <a:solidFill>
              <a:schemeClr val="bg1"/>
            </a:solidFill>
            <a:ln w="22225" cmpd="sng">
              <a:solidFill>
                <a:schemeClr val="tx1"/>
              </a:solidFill>
              <a:miter lim="800000"/>
            </a:ln>
          </p:spPr>
          <p:txBody>
            <a:bodyPr/>
            <a:lstStyle/>
            <a:p>
              <a:endParaRPr lang="zh-CN" altLang="en-US"/>
            </a:p>
          </p:txBody>
        </p:sp>
        <p:sp>
          <p:nvSpPr>
            <p:cNvPr id="28681" name="Freeform 5"/>
            <p:cNvSpPr/>
            <p:nvPr/>
          </p:nvSpPr>
          <p:spPr bwMode="auto">
            <a:xfrm>
              <a:off x="792162" y="719137"/>
              <a:ext cx="142875" cy="144463"/>
            </a:xfrm>
            <a:custGeom>
              <a:avLst/>
              <a:gdLst>
                <a:gd name="T0" fmla="*/ 0 w 90"/>
                <a:gd name="T1" fmla="*/ 0 h 91"/>
                <a:gd name="T2" fmla="*/ 2147483647 w 90"/>
                <a:gd name="T3" fmla="*/ 2147483647 h 91"/>
                <a:gd name="T4" fmla="*/ 2147483647 w 90"/>
                <a:gd name="T5" fmla="*/ 2147483647 h 91"/>
                <a:gd name="T6" fmla="*/ 0 60000 65536"/>
                <a:gd name="T7" fmla="*/ 0 60000 65536"/>
                <a:gd name="T8" fmla="*/ 0 60000 65536"/>
                <a:gd name="T9" fmla="*/ 0 w 90"/>
                <a:gd name="T10" fmla="*/ 0 h 91"/>
                <a:gd name="T11" fmla="*/ 90 w 90"/>
                <a:gd name="T12" fmla="*/ 91 h 91"/>
              </a:gdLst>
              <a:ahLst/>
              <a:cxnLst>
                <a:cxn ang="T6">
                  <a:pos x="T0" y="T1"/>
                </a:cxn>
                <a:cxn ang="T7">
                  <a:pos x="T2" y="T3"/>
                </a:cxn>
                <a:cxn ang="T8">
                  <a:pos x="T4" y="T5"/>
                </a:cxn>
              </a:cxnLst>
              <a:rect l="T9" t="T10" r="T11" b="T12"/>
              <a:pathLst>
                <a:path w="90" h="91">
                  <a:moveTo>
                    <a:pt x="0" y="0"/>
                  </a:moveTo>
                  <a:lnTo>
                    <a:pt x="65" y="35"/>
                  </a:lnTo>
                  <a:lnTo>
                    <a:pt x="90" y="91"/>
                  </a:lnTo>
                </a:path>
              </a:pathLst>
            </a:custGeom>
            <a:noFill/>
            <a:ln w="22225"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2" name="Freeform 6"/>
            <p:cNvSpPr/>
            <p:nvPr/>
          </p:nvSpPr>
          <p:spPr bwMode="auto">
            <a:xfrm>
              <a:off x="647700" y="792162"/>
              <a:ext cx="792162" cy="273050"/>
            </a:xfrm>
            <a:custGeom>
              <a:avLst/>
              <a:gdLst>
                <a:gd name="T0" fmla="*/ 0 w 499"/>
                <a:gd name="T1" fmla="*/ 2147483647 h 172"/>
                <a:gd name="T2" fmla="*/ 2147483647 w 499"/>
                <a:gd name="T3" fmla="*/ 2147483647 h 172"/>
                <a:gd name="T4" fmla="*/ 2147483647 w 499"/>
                <a:gd name="T5" fmla="*/ 2147483647 h 172"/>
                <a:gd name="T6" fmla="*/ 2147483647 w 499"/>
                <a:gd name="T7" fmla="*/ 2147483647 h 172"/>
                <a:gd name="T8" fmla="*/ 2147483647 w 499"/>
                <a:gd name="T9" fmla="*/ 2147483647 h 172"/>
                <a:gd name="T10" fmla="*/ 2147483647 w 499"/>
                <a:gd name="T11" fmla="*/ 0 h 172"/>
                <a:gd name="T12" fmla="*/ 0 60000 65536"/>
                <a:gd name="T13" fmla="*/ 0 60000 65536"/>
                <a:gd name="T14" fmla="*/ 0 60000 65536"/>
                <a:gd name="T15" fmla="*/ 0 60000 65536"/>
                <a:gd name="T16" fmla="*/ 0 60000 65536"/>
                <a:gd name="T17" fmla="*/ 0 60000 65536"/>
                <a:gd name="T18" fmla="*/ 0 w 499"/>
                <a:gd name="T19" fmla="*/ 0 h 172"/>
                <a:gd name="T20" fmla="*/ 499 w 499"/>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499" h="172">
                  <a:moveTo>
                    <a:pt x="0" y="137"/>
                  </a:moveTo>
                  <a:lnTo>
                    <a:pt x="67" y="160"/>
                  </a:lnTo>
                  <a:lnTo>
                    <a:pt x="150" y="172"/>
                  </a:lnTo>
                  <a:lnTo>
                    <a:pt x="264" y="160"/>
                  </a:lnTo>
                  <a:lnTo>
                    <a:pt x="397" y="90"/>
                  </a:lnTo>
                  <a:lnTo>
                    <a:pt x="499" y="0"/>
                  </a:lnTo>
                </a:path>
              </a:pathLst>
            </a:custGeom>
            <a:noFill/>
            <a:ln w="22225"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3" name="Freeform 7"/>
            <p:cNvSpPr/>
            <p:nvPr/>
          </p:nvSpPr>
          <p:spPr bwMode="auto">
            <a:xfrm>
              <a:off x="382587" y="962025"/>
              <a:ext cx="93663" cy="536575"/>
            </a:xfrm>
            <a:custGeom>
              <a:avLst/>
              <a:gdLst>
                <a:gd name="T0" fmla="*/ 2147483647 w 59"/>
                <a:gd name="T1" fmla="*/ 0 h 338"/>
                <a:gd name="T2" fmla="*/ 2147483647 w 59"/>
                <a:gd name="T3" fmla="*/ 2147483647 h 338"/>
                <a:gd name="T4" fmla="*/ 0 w 59"/>
                <a:gd name="T5" fmla="*/ 2147483647 h 338"/>
                <a:gd name="T6" fmla="*/ 2147483647 w 59"/>
                <a:gd name="T7" fmla="*/ 2147483647 h 338"/>
                <a:gd name="T8" fmla="*/ 2147483647 w 59"/>
                <a:gd name="T9" fmla="*/ 2147483647 h 338"/>
                <a:gd name="T10" fmla="*/ 0 60000 65536"/>
                <a:gd name="T11" fmla="*/ 0 60000 65536"/>
                <a:gd name="T12" fmla="*/ 0 60000 65536"/>
                <a:gd name="T13" fmla="*/ 0 60000 65536"/>
                <a:gd name="T14" fmla="*/ 0 60000 65536"/>
                <a:gd name="T15" fmla="*/ 0 w 59"/>
                <a:gd name="T16" fmla="*/ 0 h 338"/>
                <a:gd name="T17" fmla="*/ 59 w 59"/>
                <a:gd name="T18" fmla="*/ 338 h 338"/>
              </a:gdLst>
              <a:ahLst/>
              <a:cxnLst>
                <a:cxn ang="T10">
                  <a:pos x="T0" y="T1"/>
                </a:cxn>
                <a:cxn ang="T11">
                  <a:pos x="T2" y="T3"/>
                </a:cxn>
                <a:cxn ang="T12">
                  <a:pos x="T4" y="T5"/>
                </a:cxn>
                <a:cxn ang="T13">
                  <a:pos x="T6" y="T7"/>
                </a:cxn>
                <a:cxn ang="T14">
                  <a:pos x="T8" y="T9"/>
                </a:cxn>
              </a:cxnLst>
              <a:rect l="T15" t="T16" r="T17" b="T18"/>
              <a:pathLst>
                <a:path w="59" h="338">
                  <a:moveTo>
                    <a:pt x="59" y="0"/>
                  </a:moveTo>
                  <a:lnTo>
                    <a:pt x="13" y="79"/>
                  </a:lnTo>
                  <a:lnTo>
                    <a:pt x="0" y="167"/>
                  </a:lnTo>
                  <a:lnTo>
                    <a:pt x="13" y="243"/>
                  </a:lnTo>
                  <a:lnTo>
                    <a:pt x="57" y="338"/>
                  </a:lnTo>
                </a:path>
              </a:pathLst>
            </a:custGeom>
            <a:noFill/>
            <a:ln w="22225"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4" name="Freeform 8"/>
            <p:cNvSpPr/>
            <p:nvPr/>
          </p:nvSpPr>
          <p:spPr bwMode="auto">
            <a:xfrm>
              <a:off x="1587" y="1511300"/>
              <a:ext cx="503238" cy="360362"/>
            </a:xfrm>
            <a:custGeom>
              <a:avLst/>
              <a:gdLst>
                <a:gd name="T0" fmla="*/ 2147483647 w 317"/>
                <a:gd name="T1" fmla="*/ 0 h 227"/>
                <a:gd name="T2" fmla="*/ 2147483647 w 317"/>
                <a:gd name="T3" fmla="*/ 2147483647 h 227"/>
                <a:gd name="T4" fmla="*/ 0 w 317"/>
                <a:gd name="T5" fmla="*/ 2147483647 h 227"/>
                <a:gd name="T6" fmla="*/ 0 60000 65536"/>
                <a:gd name="T7" fmla="*/ 0 60000 65536"/>
                <a:gd name="T8" fmla="*/ 0 60000 65536"/>
                <a:gd name="T9" fmla="*/ 0 w 317"/>
                <a:gd name="T10" fmla="*/ 0 h 227"/>
                <a:gd name="T11" fmla="*/ 317 w 317"/>
                <a:gd name="T12" fmla="*/ 227 h 227"/>
              </a:gdLst>
              <a:ahLst/>
              <a:cxnLst>
                <a:cxn ang="T6">
                  <a:pos x="T0" y="T1"/>
                </a:cxn>
                <a:cxn ang="T7">
                  <a:pos x="T2" y="T3"/>
                </a:cxn>
                <a:cxn ang="T8">
                  <a:pos x="T4" y="T5"/>
                </a:cxn>
              </a:cxnLst>
              <a:rect l="T9" t="T10" r="T11" b="T12"/>
              <a:pathLst>
                <a:path w="317" h="227">
                  <a:moveTo>
                    <a:pt x="317" y="0"/>
                  </a:moveTo>
                  <a:cubicBezTo>
                    <a:pt x="299" y="13"/>
                    <a:pt x="262" y="42"/>
                    <a:pt x="209" y="80"/>
                  </a:cubicBezTo>
                  <a:cubicBezTo>
                    <a:pt x="156" y="118"/>
                    <a:pt x="44" y="197"/>
                    <a:pt x="0" y="227"/>
                  </a:cubicBezTo>
                </a:path>
              </a:pathLst>
            </a:custGeom>
            <a:noFill/>
            <a:ln w="22225"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5" name="Freeform 9"/>
            <p:cNvSpPr/>
            <p:nvPr/>
          </p:nvSpPr>
          <p:spPr bwMode="auto">
            <a:xfrm>
              <a:off x="0" y="1366837"/>
              <a:ext cx="1008062" cy="661988"/>
            </a:xfrm>
            <a:custGeom>
              <a:avLst/>
              <a:gdLst>
                <a:gd name="T0" fmla="*/ 0 w 635"/>
                <a:gd name="T1" fmla="*/ 2147483647 h 417"/>
                <a:gd name="T2" fmla="*/ 2147483647 w 635"/>
                <a:gd name="T3" fmla="*/ 2147483647 h 417"/>
                <a:gd name="T4" fmla="*/ 2147483647 w 635"/>
                <a:gd name="T5" fmla="*/ 2147483647 h 417"/>
                <a:gd name="T6" fmla="*/ 2147483647 w 635"/>
                <a:gd name="T7" fmla="*/ 2147483647 h 417"/>
                <a:gd name="T8" fmla="*/ 2147483647 w 635"/>
                <a:gd name="T9" fmla="*/ 2147483647 h 417"/>
                <a:gd name="T10" fmla="*/ 2147483647 w 635"/>
                <a:gd name="T11" fmla="*/ 2147483647 h 417"/>
                <a:gd name="T12" fmla="*/ 2147483647 w 635"/>
                <a:gd name="T13" fmla="*/ 2147483647 h 417"/>
                <a:gd name="T14" fmla="*/ 2147483647 w 635"/>
                <a:gd name="T15" fmla="*/ 2147483647 h 417"/>
                <a:gd name="T16" fmla="*/ 2147483647 w 635"/>
                <a:gd name="T17" fmla="*/ 2147483647 h 417"/>
                <a:gd name="T18" fmla="*/ 2147483647 w 635"/>
                <a:gd name="T19" fmla="*/ 2147483647 h 417"/>
                <a:gd name="T20" fmla="*/ 2147483647 w 635"/>
                <a:gd name="T21" fmla="*/ 2147483647 h 417"/>
                <a:gd name="T22" fmla="*/ 2147483647 w 635"/>
                <a:gd name="T23" fmla="*/ 2147483647 h 417"/>
                <a:gd name="T24" fmla="*/ 2147483647 w 635"/>
                <a:gd name="T25" fmla="*/ 2147483647 h 417"/>
                <a:gd name="T26" fmla="*/ 2147483647 w 635"/>
                <a:gd name="T27" fmla="*/ 2147483647 h 417"/>
                <a:gd name="T28" fmla="*/ 2147483647 w 635"/>
                <a:gd name="T29" fmla="*/ 0 h 417"/>
                <a:gd name="T30" fmla="*/ 2147483647 w 635"/>
                <a:gd name="T31" fmla="*/ 2147483647 h 417"/>
                <a:gd name="T32" fmla="*/ 2147483647 w 635"/>
                <a:gd name="T33" fmla="*/ 2147483647 h 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417"/>
                <a:gd name="T53" fmla="*/ 635 w 635"/>
                <a:gd name="T54" fmla="*/ 417 h 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417">
                  <a:moveTo>
                    <a:pt x="0" y="318"/>
                  </a:moveTo>
                  <a:cubicBezTo>
                    <a:pt x="11" y="333"/>
                    <a:pt x="22" y="348"/>
                    <a:pt x="45" y="363"/>
                  </a:cubicBezTo>
                  <a:cubicBezTo>
                    <a:pt x="68" y="378"/>
                    <a:pt x="113" y="409"/>
                    <a:pt x="136" y="409"/>
                  </a:cubicBezTo>
                  <a:cubicBezTo>
                    <a:pt x="159" y="409"/>
                    <a:pt x="166" y="363"/>
                    <a:pt x="181" y="363"/>
                  </a:cubicBezTo>
                  <a:cubicBezTo>
                    <a:pt x="196" y="363"/>
                    <a:pt x="211" y="401"/>
                    <a:pt x="226" y="409"/>
                  </a:cubicBezTo>
                  <a:cubicBezTo>
                    <a:pt x="241" y="417"/>
                    <a:pt x="257" y="417"/>
                    <a:pt x="272" y="409"/>
                  </a:cubicBezTo>
                  <a:cubicBezTo>
                    <a:pt x="287" y="401"/>
                    <a:pt x="294" y="363"/>
                    <a:pt x="317" y="363"/>
                  </a:cubicBezTo>
                  <a:cubicBezTo>
                    <a:pt x="340" y="363"/>
                    <a:pt x="385" y="416"/>
                    <a:pt x="408" y="409"/>
                  </a:cubicBezTo>
                  <a:cubicBezTo>
                    <a:pt x="431" y="402"/>
                    <a:pt x="438" y="333"/>
                    <a:pt x="453" y="318"/>
                  </a:cubicBezTo>
                  <a:cubicBezTo>
                    <a:pt x="468" y="303"/>
                    <a:pt x="484" y="333"/>
                    <a:pt x="499" y="318"/>
                  </a:cubicBezTo>
                  <a:cubicBezTo>
                    <a:pt x="514" y="303"/>
                    <a:pt x="529" y="242"/>
                    <a:pt x="544" y="227"/>
                  </a:cubicBezTo>
                  <a:cubicBezTo>
                    <a:pt x="559" y="212"/>
                    <a:pt x="582" y="242"/>
                    <a:pt x="589" y="227"/>
                  </a:cubicBezTo>
                  <a:cubicBezTo>
                    <a:pt x="596" y="212"/>
                    <a:pt x="581" y="159"/>
                    <a:pt x="589" y="136"/>
                  </a:cubicBezTo>
                  <a:cubicBezTo>
                    <a:pt x="597" y="113"/>
                    <a:pt x="635" y="114"/>
                    <a:pt x="635" y="91"/>
                  </a:cubicBezTo>
                  <a:cubicBezTo>
                    <a:pt x="635" y="68"/>
                    <a:pt x="612" y="0"/>
                    <a:pt x="589" y="0"/>
                  </a:cubicBezTo>
                  <a:cubicBezTo>
                    <a:pt x="566" y="0"/>
                    <a:pt x="547" y="75"/>
                    <a:pt x="499" y="91"/>
                  </a:cubicBezTo>
                  <a:cubicBezTo>
                    <a:pt x="451" y="107"/>
                    <a:pt x="340" y="94"/>
                    <a:pt x="298" y="95"/>
                  </a:cubicBezTo>
                </a:path>
              </a:pathLst>
            </a:custGeom>
            <a:solidFill>
              <a:srgbClr val="FFFF00"/>
            </a:solidFill>
            <a:ln w="22225" cmpd="sng">
              <a:solidFill>
                <a:schemeClr val="tx1"/>
              </a:solidFill>
              <a:miter lim="800000"/>
            </a:ln>
          </p:spPr>
          <p:txBody>
            <a:bodyPr/>
            <a:lstStyle/>
            <a:p>
              <a:endParaRPr lang="zh-CN" altLang="en-US"/>
            </a:p>
          </p:txBody>
        </p:sp>
        <p:sp>
          <p:nvSpPr>
            <p:cNvPr id="28686" name="Freeform 10"/>
            <p:cNvSpPr/>
            <p:nvPr/>
          </p:nvSpPr>
          <p:spPr bwMode="auto">
            <a:xfrm>
              <a:off x="403225" y="2087562"/>
              <a:ext cx="173037" cy="1079500"/>
            </a:xfrm>
            <a:custGeom>
              <a:avLst/>
              <a:gdLst>
                <a:gd name="T0" fmla="*/ 2147483647 w 109"/>
                <a:gd name="T1" fmla="*/ 0 h 680"/>
                <a:gd name="T2" fmla="*/ 0 w 109"/>
                <a:gd name="T3" fmla="*/ 2147483647 h 680"/>
                <a:gd name="T4" fmla="*/ 2147483647 w 109"/>
                <a:gd name="T5" fmla="*/ 2147483647 h 680"/>
                <a:gd name="T6" fmla="*/ 0 60000 65536"/>
                <a:gd name="T7" fmla="*/ 0 60000 65536"/>
                <a:gd name="T8" fmla="*/ 0 60000 65536"/>
                <a:gd name="T9" fmla="*/ 0 w 109"/>
                <a:gd name="T10" fmla="*/ 0 h 680"/>
                <a:gd name="T11" fmla="*/ 109 w 109"/>
                <a:gd name="T12" fmla="*/ 680 h 680"/>
              </a:gdLst>
              <a:ahLst/>
              <a:cxnLst>
                <a:cxn ang="T6">
                  <a:pos x="T0" y="T1"/>
                </a:cxn>
                <a:cxn ang="T7">
                  <a:pos x="T2" y="T3"/>
                </a:cxn>
                <a:cxn ang="T8">
                  <a:pos x="T4" y="T5"/>
                </a:cxn>
              </a:cxnLst>
              <a:rect l="T9" t="T10" r="T11" b="T12"/>
              <a:pathLst>
                <a:path w="109" h="680">
                  <a:moveTo>
                    <a:pt x="18" y="0"/>
                  </a:moveTo>
                  <a:lnTo>
                    <a:pt x="0" y="242"/>
                  </a:lnTo>
                  <a:lnTo>
                    <a:pt x="109" y="680"/>
                  </a:lnTo>
                </a:path>
              </a:pathLst>
            </a:custGeom>
            <a:noFill/>
            <a:ln w="22225"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7" name="Freeform 11"/>
            <p:cNvSpPr/>
            <p:nvPr/>
          </p:nvSpPr>
          <p:spPr bwMode="auto">
            <a:xfrm>
              <a:off x="935037" y="1295400"/>
              <a:ext cx="576263" cy="484187"/>
            </a:xfrm>
            <a:custGeom>
              <a:avLst/>
              <a:gdLst>
                <a:gd name="T0" fmla="*/ 0 w 363"/>
                <a:gd name="T1" fmla="*/ 2147483647 h 305"/>
                <a:gd name="T2" fmla="*/ 2147483647 w 363"/>
                <a:gd name="T3" fmla="*/ 2147483647 h 305"/>
                <a:gd name="T4" fmla="*/ 2147483647 w 363"/>
                <a:gd name="T5" fmla="*/ 2147483647 h 305"/>
                <a:gd name="T6" fmla="*/ 2147483647 w 363"/>
                <a:gd name="T7" fmla="*/ 2147483647 h 305"/>
                <a:gd name="T8" fmla="*/ 2147483647 w 363"/>
                <a:gd name="T9" fmla="*/ 0 h 305"/>
                <a:gd name="T10" fmla="*/ 0 60000 65536"/>
                <a:gd name="T11" fmla="*/ 0 60000 65536"/>
                <a:gd name="T12" fmla="*/ 0 60000 65536"/>
                <a:gd name="T13" fmla="*/ 0 60000 65536"/>
                <a:gd name="T14" fmla="*/ 0 60000 65536"/>
                <a:gd name="T15" fmla="*/ 0 w 363"/>
                <a:gd name="T16" fmla="*/ 0 h 305"/>
                <a:gd name="T17" fmla="*/ 363 w 363"/>
                <a:gd name="T18" fmla="*/ 305 h 305"/>
              </a:gdLst>
              <a:ahLst/>
              <a:cxnLst>
                <a:cxn ang="T10">
                  <a:pos x="T0" y="T1"/>
                </a:cxn>
                <a:cxn ang="T11">
                  <a:pos x="T2" y="T3"/>
                </a:cxn>
                <a:cxn ang="T12">
                  <a:pos x="T4" y="T5"/>
                </a:cxn>
                <a:cxn ang="T13">
                  <a:pos x="T6" y="T7"/>
                </a:cxn>
                <a:cxn ang="T14">
                  <a:pos x="T8" y="T9"/>
                </a:cxn>
              </a:cxnLst>
              <a:rect l="T15" t="T16" r="T17" b="T18"/>
              <a:pathLst>
                <a:path w="363" h="305">
                  <a:moveTo>
                    <a:pt x="0" y="272"/>
                  </a:moveTo>
                  <a:lnTo>
                    <a:pt x="38" y="292"/>
                  </a:lnTo>
                  <a:lnTo>
                    <a:pt x="140" y="305"/>
                  </a:lnTo>
                  <a:lnTo>
                    <a:pt x="311" y="96"/>
                  </a:lnTo>
                  <a:lnTo>
                    <a:pt x="363" y="0"/>
                  </a:lnTo>
                </a:path>
              </a:pathLst>
            </a:custGeom>
            <a:noFill/>
            <a:ln w="22225"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8" name="Freeform 12"/>
            <p:cNvSpPr/>
            <p:nvPr/>
          </p:nvSpPr>
          <p:spPr bwMode="auto">
            <a:xfrm>
              <a:off x="1511300" y="1152525"/>
              <a:ext cx="144462" cy="144462"/>
            </a:xfrm>
            <a:custGeom>
              <a:avLst/>
              <a:gdLst>
                <a:gd name="T0" fmla="*/ 0 w 91"/>
                <a:gd name="T1" fmla="*/ 2147483647 h 91"/>
                <a:gd name="T2" fmla="*/ 2147483647 w 91"/>
                <a:gd name="T3" fmla="*/ 2147483647 h 91"/>
                <a:gd name="T4" fmla="*/ 2147483647 w 91"/>
                <a:gd name="T5" fmla="*/ 0 h 91"/>
                <a:gd name="T6" fmla="*/ 0 60000 65536"/>
                <a:gd name="T7" fmla="*/ 0 60000 65536"/>
                <a:gd name="T8" fmla="*/ 0 60000 65536"/>
                <a:gd name="T9" fmla="*/ 0 w 91"/>
                <a:gd name="T10" fmla="*/ 0 h 91"/>
                <a:gd name="T11" fmla="*/ 91 w 91"/>
                <a:gd name="T12" fmla="*/ 91 h 91"/>
              </a:gdLst>
              <a:ahLst/>
              <a:cxnLst>
                <a:cxn ang="T6">
                  <a:pos x="T0" y="T1"/>
                </a:cxn>
                <a:cxn ang="T7">
                  <a:pos x="T2" y="T3"/>
                </a:cxn>
                <a:cxn ang="T8">
                  <a:pos x="T4" y="T5"/>
                </a:cxn>
              </a:cxnLst>
              <a:rect l="T9" t="T10" r="T11" b="T12"/>
              <a:pathLst>
                <a:path w="91" h="91">
                  <a:moveTo>
                    <a:pt x="0" y="91"/>
                  </a:moveTo>
                  <a:lnTo>
                    <a:pt x="68" y="37"/>
                  </a:lnTo>
                  <a:lnTo>
                    <a:pt x="91" y="0"/>
                  </a:lnTo>
                </a:path>
              </a:pathLst>
            </a:custGeom>
            <a:noFill/>
            <a:ln w="22225"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9" name="Freeform 13"/>
            <p:cNvSpPr/>
            <p:nvPr/>
          </p:nvSpPr>
          <p:spPr bwMode="auto">
            <a:xfrm>
              <a:off x="433387" y="3167062"/>
              <a:ext cx="144463" cy="144463"/>
            </a:xfrm>
            <a:custGeom>
              <a:avLst/>
              <a:gdLst>
                <a:gd name="T0" fmla="*/ 2147483647 w 91"/>
                <a:gd name="T1" fmla="*/ 0 h 91"/>
                <a:gd name="T2" fmla="*/ 2147483647 w 91"/>
                <a:gd name="T3" fmla="*/ 2147483647 h 91"/>
                <a:gd name="T4" fmla="*/ 0 w 91"/>
                <a:gd name="T5" fmla="*/ 2147483647 h 91"/>
                <a:gd name="T6" fmla="*/ 0 60000 65536"/>
                <a:gd name="T7" fmla="*/ 0 60000 65536"/>
                <a:gd name="T8" fmla="*/ 0 60000 65536"/>
                <a:gd name="T9" fmla="*/ 0 w 91"/>
                <a:gd name="T10" fmla="*/ 0 h 91"/>
                <a:gd name="T11" fmla="*/ 91 w 91"/>
                <a:gd name="T12" fmla="*/ 91 h 91"/>
              </a:gdLst>
              <a:ahLst/>
              <a:cxnLst>
                <a:cxn ang="T6">
                  <a:pos x="T0" y="T1"/>
                </a:cxn>
                <a:cxn ang="T7">
                  <a:pos x="T2" y="T3"/>
                </a:cxn>
                <a:cxn ang="T8">
                  <a:pos x="T4" y="T5"/>
                </a:cxn>
              </a:cxnLst>
              <a:rect l="T9" t="T10" r="T11" b="T12"/>
              <a:pathLst>
                <a:path w="91" h="91">
                  <a:moveTo>
                    <a:pt x="91" y="0"/>
                  </a:moveTo>
                  <a:lnTo>
                    <a:pt x="60" y="45"/>
                  </a:lnTo>
                  <a:lnTo>
                    <a:pt x="0" y="91"/>
                  </a:lnTo>
                </a:path>
              </a:pathLst>
            </a:custGeom>
            <a:noFill/>
            <a:ln w="22225"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90" name="Freeform 14"/>
            <p:cNvSpPr/>
            <p:nvPr/>
          </p:nvSpPr>
          <p:spPr bwMode="auto">
            <a:xfrm>
              <a:off x="576262" y="3167062"/>
              <a:ext cx="114300" cy="119063"/>
            </a:xfrm>
            <a:custGeom>
              <a:avLst/>
              <a:gdLst>
                <a:gd name="T0" fmla="*/ 0 w 72"/>
                <a:gd name="T1" fmla="*/ 0 h 75"/>
                <a:gd name="T2" fmla="*/ 2147483647 w 72"/>
                <a:gd name="T3" fmla="*/ 2147483647 h 75"/>
                <a:gd name="T4" fmla="*/ 2147483647 w 72"/>
                <a:gd name="T5" fmla="*/ 2147483647 h 75"/>
                <a:gd name="T6" fmla="*/ 0 60000 65536"/>
                <a:gd name="T7" fmla="*/ 0 60000 65536"/>
                <a:gd name="T8" fmla="*/ 0 60000 65536"/>
                <a:gd name="T9" fmla="*/ 0 w 72"/>
                <a:gd name="T10" fmla="*/ 0 h 75"/>
                <a:gd name="T11" fmla="*/ 72 w 72"/>
                <a:gd name="T12" fmla="*/ 75 h 75"/>
              </a:gdLst>
              <a:ahLst/>
              <a:cxnLst>
                <a:cxn ang="T6">
                  <a:pos x="T0" y="T1"/>
                </a:cxn>
                <a:cxn ang="T7">
                  <a:pos x="T2" y="T3"/>
                </a:cxn>
                <a:cxn ang="T8">
                  <a:pos x="T4" y="T5"/>
                </a:cxn>
              </a:cxnLst>
              <a:rect l="T9" t="T10" r="T11" b="T12"/>
              <a:pathLst>
                <a:path w="72" h="75">
                  <a:moveTo>
                    <a:pt x="0" y="0"/>
                  </a:moveTo>
                  <a:cubicBezTo>
                    <a:pt x="10" y="1"/>
                    <a:pt x="49" y="18"/>
                    <a:pt x="62" y="6"/>
                  </a:cubicBezTo>
                  <a:cubicBezTo>
                    <a:pt x="72" y="18"/>
                    <a:pt x="62" y="61"/>
                    <a:pt x="62" y="75"/>
                  </a:cubicBezTo>
                </a:path>
              </a:pathLst>
            </a:custGeom>
            <a:noFill/>
            <a:ln w="22225" cmpd="sng">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500"/>
                                        <p:tgtEl>
                                          <p:spTgt spid="2867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wipe(left)">
                                      <p:cBhvr>
                                        <p:cTn id="11" dur="500"/>
                                        <p:tgtEl>
                                          <p:spTgt spid="2867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8677"/>
                                        </p:tgtEl>
                                        <p:attrNameLst>
                                          <p:attrName>style.visibility</p:attrName>
                                        </p:attrNameLst>
                                      </p:cBhvr>
                                      <p:to>
                                        <p:strVal val="visible"/>
                                      </p:to>
                                    </p:set>
                                    <p:animEffect transition="in" filter="wipe(down)">
                                      <p:cBhvr>
                                        <p:cTn id="15"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p:nvPr/>
        </p:nvGrpSpPr>
        <p:grpSpPr bwMode="auto">
          <a:xfrm>
            <a:off x="285750" y="963613"/>
            <a:ext cx="8632825" cy="5321300"/>
            <a:chOff x="0" y="0"/>
            <a:chExt cx="5438" cy="3352"/>
          </a:xfrm>
        </p:grpSpPr>
        <p:pic>
          <p:nvPicPr>
            <p:cNvPr id="5123" name="AutoShape 2"/>
            <p:cNvPicPr>
              <a:picLocks noChangeArrowheads="1"/>
            </p:cNvPicPr>
            <p:nvPr/>
          </p:nvPicPr>
          <p:blipFill>
            <a:blip r:embed="rId2" cstate="email"/>
            <a:srcRect/>
            <a:stretch>
              <a:fillRect/>
            </a:stretch>
          </p:blipFill>
          <p:spPr bwMode="auto">
            <a:xfrm>
              <a:off x="0" y="0"/>
              <a:ext cx="5438" cy="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220" y="219"/>
              <a:ext cx="4994" cy="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sz="2400" b="1">
                <a:solidFill>
                  <a:srgbClr val="800000"/>
                </a:solidFill>
                <a:ea typeface="楷体_GB2312" pitchFamily="1" charset="-122"/>
              </a:endParaRPr>
            </a:p>
          </p:txBody>
        </p:sp>
      </p:grpSp>
      <p:sp>
        <p:nvSpPr>
          <p:cNvPr id="5125" name="Rectangle 3"/>
          <p:cNvSpPr>
            <a:spLocks noChangeArrowheads="1"/>
          </p:cNvSpPr>
          <p:nvPr/>
        </p:nvSpPr>
        <p:spPr bwMode="auto">
          <a:xfrm>
            <a:off x="827088" y="2492375"/>
            <a:ext cx="7543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50000"/>
              </a:lnSpc>
            </a:pPr>
            <a:r>
              <a:rPr lang="en-US" sz="3200" b="1" dirty="0">
                <a:latin typeface="Times New Roman" panose="02020603050405020304" pitchFamily="18" charset="0"/>
                <a:cs typeface="Times New Roman" panose="02020603050405020304" pitchFamily="18" charset="0"/>
              </a:rPr>
              <a:t>Try to make a face book about cultures of English- speaking countries. Write down the interesting things you find. Look for some pictures to go with them.</a:t>
            </a:r>
          </a:p>
        </p:txBody>
      </p:sp>
      <p:sp>
        <p:nvSpPr>
          <p:cNvPr id="5126" name="WordArt 4"/>
          <p:cNvSpPr>
            <a:spLocks noChangeArrowheads="1" noChangeShapeType="1" noTextEdit="1"/>
          </p:cNvSpPr>
          <p:nvPr/>
        </p:nvSpPr>
        <p:spPr bwMode="auto">
          <a:xfrm>
            <a:off x="2438400" y="1371600"/>
            <a:ext cx="3657600" cy="914400"/>
          </a:xfrm>
          <a:prstGeom prst="rect">
            <a:avLst/>
          </a:prstGeom>
        </p:spPr>
        <p:txBody>
          <a:bodyPr wrap="none" fromWordArt="1">
            <a:prstTxWarp prst="textPlain">
              <a:avLst>
                <a:gd name="adj" fmla="val 50000"/>
              </a:avLst>
            </a:prstTxWarp>
          </a:bodyPr>
          <a:lstStyle/>
          <a:p>
            <a:pPr algn="ctr"/>
            <a:r>
              <a:rPr lang="en-US" altLang="zh-CN" sz="4800" b="1" kern="10" dirty="0">
                <a:ln w="12700" cmpd="sng">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9"/>
                    </a:srgbClr>
                  </a:outerShdw>
                </a:effectLst>
                <a:latin typeface="Times"/>
                <a:cs typeface="Times"/>
              </a:rPr>
              <a:t>Learning to learn</a:t>
            </a:r>
            <a:endParaRPr lang="zh-CN" altLang="en-US" sz="4800" b="1" kern="10" dirty="0">
              <a:ln w="12700" cmpd="sng">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9"/>
                  </a:srgbClr>
                </a:outerShdw>
              </a:effectLst>
              <a:latin typeface="Times"/>
              <a:cs typeface="Times"/>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469900" y="1412875"/>
            <a:ext cx="8207375"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0" tIns="59255" rIns="118510" bIns="59255">
            <a:spAutoFit/>
          </a:bodyPr>
          <a:lstStyle>
            <a:lvl1pPr marL="443230" indent="-44323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4000"/>
              </a:lnSpc>
              <a:spcBef>
                <a:spcPct val="20000"/>
              </a:spcBef>
            </a:pPr>
            <a:r>
              <a:rPr lang="en-US" sz="2800" b="1" dirty="0">
                <a:latin typeface="Times New Roman" panose="02020603050405020304" pitchFamily="18" charset="0"/>
                <a:cs typeface="Times New Roman" panose="02020603050405020304" pitchFamily="18" charset="0"/>
              </a:rPr>
              <a:t>1 A: Can you drive a car at the age of seventeen in </a:t>
            </a:r>
            <a:r>
              <a:rPr lang="zh-CN" altLang="en-US" sz="2800" b="1" dirty="0">
                <a:latin typeface="Times New Roman" panose="02020603050405020304" pitchFamily="18" charset="0"/>
              </a:rPr>
              <a:t>   </a:t>
            </a:r>
          </a:p>
          <a:p>
            <a:pPr eaLnBrk="1" hangingPunct="1">
              <a:lnSpc>
                <a:spcPts val="4000"/>
              </a:lnSpc>
              <a:spcBef>
                <a:spcPct val="20000"/>
              </a:spcBef>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England?</a:t>
            </a:r>
          </a:p>
          <a:p>
            <a:pPr eaLnBrk="1" hangingPunct="1">
              <a:lnSpc>
                <a:spcPts val="4000"/>
              </a:lnSpc>
              <a:spcBef>
                <a:spcPct val="20000"/>
              </a:spcBef>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 Yes, we </a:t>
            </a: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How about China?</a:t>
            </a:r>
          </a:p>
          <a:p>
            <a:pPr eaLnBrk="1" hangingPunct="1">
              <a:lnSpc>
                <a:spcPts val="4000"/>
              </a:lnSpc>
              <a:spcBef>
                <a:spcPct val="20000"/>
              </a:spcBef>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 No, we</a:t>
            </a: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p>
          <a:p>
            <a:pPr eaLnBrk="1" hangingPunct="1">
              <a:lnSpc>
                <a:spcPts val="4000"/>
              </a:lnSpc>
              <a:spcBef>
                <a:spcPct val="20000"/>
              </a:spcBef>
            </a:pPr>
            <a:r>
              <a:rPr lang="en-US" sz="2800" b="1" dirty="0">
                <a:latin typeface="Times New Roman" panose="02020603050405020304" pitchFamily="18" charset="0"/>
                <a:cs typeface="Times New Roman" panose="02020603050405020304" pitchFamily="18" charset="0"/>
              </a:rPr>
              <a:t>2 A: Can you open a gift immediately after you </a:t>
            </a:r>
          </a:p>
          <a:p>
            <a:pPr eaLnBrk="1" hangingPunct="1">
              <a:lnSpc>
                <a:spcPts val="4000"/>
              </a:lnSpc>
              <a:spcBef>
                <a:spcPct val="20000"/>
              </a:spcBef>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receive it in England?</a:t>
            </a:r>
          </a:p>
          <a:p>
            <a:pPr eaLnBrk="1" hangingPunct="1">
              <a:lnSpc>
                <a:spcPts val="4000"/>
              </a:lnSpc>
              <a:spcBef>
                <a:spcPct val="20000"/>
              </a:spcBef>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 </a:t>
            </a: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.What about China?</a:t>
            </a:r>
          </a:p>
          <a:p>
            <a:pPr eaLnBrk="1" hangingPunct="1">
              <a:lnSpc>
                <a:spcPts val="4000"/>
              </a:lnSpc>
              <a:spcBef>
                <a:spcPct val="20000"/>
              </a:spcBef>
            </a:pPr>
            <a:r>
              <a:rPr lang="en-US" sz="2800" b="1" dirty="0">
                <a:latin typeface="Times New Roman" panose="02020603050405020304" pitchFamily="18" charset="0"/>
                <a:cs typeface="Times New Roman" panose="02020603050405020304" pitchFamily="18" charset="0"/>
              </a:rPr>
              <a:t>　　 A: No, we usually don’t.</a:t>
            </a:r>
          </a:p>
          <a:p>
            <a:pPr eaLnBrk="1" hangingPunct="1">
              <a:lnSpc>
                <a:spcPts val="4000"/>
              </a:lnSpc>
              <a:spcBef>
                <a:spcPct val="20000"/>
              </a:spcBef>
            </a:pPr>
            <a:r>
              <a:rPr lang="en-US" sz="2800" b="1" dirty="0">
                <a:latin typeface="Times New Roman" panose="02020603050405020304" pitchFamily="18" charset="0"/>
                <a:cs typeface="Times New Roman" panose="02020603050405020304" pitchFamily="18" charset="0"/>
              </a:rPr>
              <a:t>　　</a:t>
            </a:r>
          </a:p>
        </p:txBody>
      </p:sp>
      <p:sp>
        <p:nvSpPr>
          <p:cNvPr id="6147" name="Text Box 7"/>
          <p:cNvSpPr txBox="1">
            <a:spLocks noChangeArrowheads="1"/>
          </p:cNvSpPr>
          <p:nvPr/>
        </p:nvSpPr>
        <p:spPr bwMode="auto">
          <a:xfrm>
            <a:off x="2124075" y="2312988"/>
            <a:ext cx="6889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8510" tIns="59255" rIns="118510" bIns="59255">
            <a:spAutoFit/>
          </a:bodyPr>
          <a:lstStyle>
            <a:lvl1pPr marL="443230" indent="-44323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Arial" panose="020B0604020202020204" pitchFamily="34" charset="0"/>
              <a:buChar char="•"/>
            </a:pPr>
            <a:endParaRPr lang="zh-CN" altLang="en-US" sz="3600" b="1">
              <a:latin typeface="Times New Roman" panose="02020603050405020304" pitchFamily="18" charset="0"/>
              <a:cs typeface="Times New Roman" panose="02020603050405020304" pitchFamily="18" charset="0"/>
            </a:endParaRPr>
          </a:p>
        </p:txBody>
      </p:sp>
      <p:sp>
        <p:nvSpPr>
          <p:cNvPr id="6148" name="Text Box 17"/>
          <p:cNvSpPr txBox="1">
            <a:spLocks noChangeArrowheads="1"/>
          </p:cNvSpPr>
          <p:nvPr/>
        </p:nvSpPr>
        <p:spPr bwMode="auto">
          <a:xfrm>
            <a:off x="539750" y="404813"/>
            <a:ext cx="7775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8510" tIns="59255" rIns="118510" bIns="59255"/>
          <a:lstStyle>
            <a:lvl1pPr marL="443230" indent="-44323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600" b="1" dirty="0">
                <a:solidFill>
                  <a:srgbClr val="003399"/>
                </a:solidFill>
              </a:rPr>
              <a:t>1 Complete the conversations with </a:t>
            </a:r>
          </a:p>
          <a:p>
            <a:pPr eaLnBrk="1" hangingPunct="1"/>
            <a:r>
              <a:rPr lang="zh-CN" altLang="en-US" sz="3600" b="1" dirty="0">
                <a:solidFill>
                  <a:srgbClr val="003399"/>
                </a:solidFill>
              </a:rPr>
              <a:t>   </a:t>
            </a:r>
            <a:r>
              <a:rPr lang="en-US" sz="3600" b="1" dirty="0">
                <a:solidFill>
                  <a:srgbClr val="003399"/>
                </a:solidFill>
              </a:rPr>
              <a:t>can or can’t.</a:t>
            </a:r>
          </a:p>
        </p:txBody>
      </p:sp>
      <p:sp>
        <p:nvSpPr>
          <p:cNvPr id="6149" name="Rectangle 6"/>
          <p:cNvSpPr>
            <a:spLocks noChangeArrowheads="1"/>
          </p:cNvSpPr>
          <p:nvPr/>
        </p:nvSpPr>
        <p:spPr bwMode="auto">
          <a:xfrm>
            <a:off x="2771775" y="2636838"/>
            <a:ext cx="717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can</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6150" name="Rectangle 7"/>
          <p:cNvSpPr>
            <a:spLocks noChangeArrowheads="1"/>
          </p:cNvSpPr>
          <p:nvPr/>
        </p:nvSpPr>
        <p:spPr bwMode="auto">
          <a:xfrm>
            <a:off x="2484438" y="3213100"/>
            <a:ext cx="955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can’t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6151" name="Rectangle 8"/>
          <p:cNvSpPr>
            <a:spLocks noChangeArrowheads="1"/>
          </p:cNvSpPr>
          <p:nvPr/>
        </p:nvSpPr>
        <p:spPr bwMode="auto">
          <a:xfrm>
            <a:off x="1403350" y="5013325"/>
            <a:ext cx="1951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Yes, we can</a:t>
            </a:r>
            <a:endParaRPr lang="zh-CN"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additive="base">
                                        <p:cTn id="7" dur="500" fill="hold"/>
                                        <p:tgtEl>
                                          <p:spTgt spid="61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0">
                                            <p:txEl>
                                              <p:pRg st="0" end="0"/>
                                            </p:txEl>
                                          </p:spTgt>
                                        </p:tgtEl>
                                        <p:attrNameLst>
                                          <p:attrName>style.visibility</p:attrName>
                                        </p:attrNameLst>
                                      </p:cBhvr>
                                      <p:to>
                                        <p:strVal val="visible"/>
                                      </p:to>
                                    </p:set>
                                    <p:anim calcmode="lin" valueType="num">
                                      <p:cBhvr additive="base">
                                        <p:cTn id="13" dur="500" fill="hold"/>
                                        <p:tgtEl>
                                          <p:spTgt spid="61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1">
                                            <p:txEl>
                                              <p:pRg st="0" end="0"/>
                                            </p:txEl>
                                          </p:spTgt>
                                        </p:tgtEl>
                                        <p:attrNameLst>
                                          <p:attrName>style.visibility</p:attrName>
                                        </p:attrNameLst>
                                      </p:cBhvr>
                                      <p:to>
                                        <p:strVal val="visible"/>
                                      </p:to>
                                    </p:set>
                                    <p:anim calcmode="lin" valueType="num">
                                      <p:cBhvr additive="base">
                                        <p:cTn id="19" dur="500" fill="hold"/>
                                        <p:tgtEl>
                                          <p:spTgt spid="615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027113" y="836613"/>
            <a:ext cx="7362825"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4600"/>
              </a:lnSpc>
            </a:pPr>
            <a:r>
              <a:rPr lang="en-US" sz="2800" b="1" dirty="0">
                <a:latin typeface="Times New Roman" panose="02020603050405020304" pitchFamily="18" charset="0"/>
                <a:cs typeface="Times New Roman" panose="02020603050405020304" pitchFamily="18" charset="0"/>
              </a:rPr>
              <a:t>3 A: Can you push your way onto a bus in </a:t>
            </a:r>
          </a:p>
          <a:p>
            <a:pPr eaLnBrk="1" hangingPunct="1">
              <a:lnSpc>
                <a:spcPts val="4600"/>
              </a:lnSpc>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England?</a:t>
            </a:r>
          </a:p>
          <a:p>
            <a:pPr eaLnBrk="1" hangingPunct="1">
              <a:lnSpc>
                <a:spcPts val="4600"/>
              </a:lnSpc>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a:t>
            </a: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.How about China?</a:t>
            </a:r>
          </a:p>
          <a:p>
            <a:pPr eaLnBrk="1" hangingPunct="1">
              <a:lnSpc>
                <a:spcPts val="4600"/>
              </a:lnSpc>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 No, we</a:t>
            </a: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either.</a:t>
            </a:r>
          </a:p>
          <a:p>
            <a:pPr eaLnBrk="1" hangingPunct="1">
              <a:lnSpc>
                <a:spcPts val="4600"/>
              </a:lnSpc>
            </a:pPr>
            <a:r>
              <a:rPr lang="en-US" sz="2800" b="1" dirty="0">
                <a:latin typeface="Times New Roman" panose="02020603050405020304" pitchFamily="18" charset="0"/>
                <a:cs typeface="Times New Roman" panose="02020603050405020304" pitchFamily="18" charset="0"/>
              </a:rPr>
              <a:t>4 A: Can you drive on the right-hand side of </a:t>
            </a:r>
          </a:p>
          <a:p>
            <a:pPr eaLnBrk="1" hangingPunct="1">
              <a:lnSpc>
                <a:spcPts val="4600"/>
              </a:lnSpc>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road in England?</a:t>
            </a:r>
          </a:p>
          <a:p>
            <a:pPr eaLnBrk="1" hangingPunct="1">
              <a:lnSpc>
                <a:spcPts val="4600"/>
              </a:lnSpc>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a:t>
            </a: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.What about China?</a:t>
            </a:r>
          </a:p>
          <a:p>
            <a:pPr eaLnBrk="1" hangingPunct="1">
              <a:lnSpc>
                <a:spcPts val="4600"/>
              </a:lnSpc>
            </a:pPr>
            <a:r>
              <a:rPr lang="zh-CN" altLang="en-US" sz="2800" b="1" dirty="0">
                <a:latin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 Yes, we must.</a:t>
            </a:r>
          </a:p>
          <a:p>
            <a:pPr eaLnBrk="1" hangingPunct="1"/>
            <a:endParaRPr lang="en-US" sz="2800" b="1" dirty="0">
              <a:latin typeface="Times New Roman" panose="02020603050405020304" pitchFamily="18" charset="0"/>
              <a:cs typeface="Times New Roman" panose="02020603050405020304" pitchFamily="18" charset="0"/>
            </a:endParaRPr>
          </a:p>
        </p:txBody>
      </p:sp>
      <p:sp>
        <p:nvSpPr>
          <p:cNvPr id="7171" name="Rectangle 3"/>
          <p:cNvSpPr>
            <a:spLocks noChangeArrowheads="1"/>
          </p:cNvSpPr>
          <p:nvPr/>
        </p:nvSpPr>
        <p:spPr bwMode="auto">
          <a:xfrm>
            <a:off x="1908175" y="206057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No, we can’t </a:t>
            </a:r>
          </a:p>
        </p:txBody>
      </p:sp>
      <p:sp>
        <p:nvSpPr>
          <p:cNvPr id="7172" name="Rectangle 4"/>
          <p:cNvSpPr>
            <a:spLocks noChangeArrowheads="1"/>
          </p:cNvSpPr>
          <p:nvPr/>
        </p:nvSpPr>
        <p:spPr bwMode="auto">
          <a:xfrm>
            <a:off x="3203575" y="2708275"/>
            <a:ext cx="955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can’t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7173" name="Rectangle 6"/>
          <p:cNvSpPr>
            <a:spLocks noChangeArrowheads="1"/>
          </p:cNvSpPr>
          <p:nvPr/>
        </p:nvSpPr>
        <p:spPr bwMode="auto">
          <a:xfrm>
            <a:off x="1908175" y="4437063"/>
            <a:ext cx="2160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No, we can’t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2">
                                            <p:txEl>
                                              <p:pRg st="0" end="0"/>
                                            </p:txEl>
                                          </p:spTgt>
                                        </p:tgtEl>
                                        <p:attrNameLst>
                                          <p:attrName>style.visibility</p:attrName>
                                        </p:attrNameLst>
                                      </p:cBhvr>
                                      <p:to>
                                        <p:strVal val="visible"/>
                                      </p:to>
                                    </p:set>
                                    <p:anim calcmode="lin" valueType="num">
                                      <p:cBhvr additive="base">
                                        <p:cTn id="13"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3">
                                            <p:txEl>
                                              <p:pRg st="0" end="0"/>
                                            </p:txEl>
                                          </p:spTgt>
                                        </p:tgtEl>
                                        <p:attrNameLst>
                                          <p:attrName>style.visibility</p:attrName>
                                        </p:attrNameLst>
                                      </p:cBhvr>
                                      <p:to>
                                        <p:strVal val="visible"/>
                                      </p:to>
                                    </p:set>
                                    <p:anim calcmode="lin" valueType="num">
                                      <p:cBhvr additive="base">
                                        <p:cTn id="19"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7"/>
          <p:cNvSpPr txBox="1">
            <a:spLocks noChangeArrowheads="1"/>
          </p:cNvSpPr>
          <p:nvPr/>
        </p:nvSpPr>
        <p:spPr bwMode="auto">
          <a:xfrm>
            <a:off x="250825" y="476250"/>
            <a:ext cx="87137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8510" tIns="59255" rIns="118510" bIns="59255"/>
          <a:lstStyle>
            <a:lvl1pPr marL="443230" indent="-44323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3600" b="1">
                <a:solidFill>
                  <a:srgbClr val="003399"/>
                </a:solidFill>
              </a:rPr>
              <a:t>2 Complete the sentences with must </a:t>
            </a:r>
          </a:p>
          <a:p>
            <a:pPr eaLnBrk="1" hangingPunct="1"/>
            <a:r>
              <a:rPr lang="en-US" sz="3600" b="1">
                <a:solidFill>
                  <a:srgbClr val="003399"/>
                </a:solidFill>
              </a:rPr>
              <a:t>   or must not.</a:t>
            </a:r>
          </a:p>
        </p:txBody>
      </p:sp>
      <p:sp>
        <p:nvSpPr>
          <p:cNvPr id="8195" name="矩形 4"/>
          <p:cNvSpPr>
            <a:spLocks noChangeArrowheads="1"/>
          </p:cNvSpPr>
          <p:nvPr/>
        </p:nvSpPr>
        <p:spPr bwMode="auto">
          <a:xfrm>
            <a:off x="179388" y="1773238"/>
            <a:ext cx="5976937"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000000"/>
                </a:solidFill>
                <a:latin typeface="Times New Roman" panose="02020603050405020304" pitchFamily="18" charset="0"/>
                <a:cs typeface="Times New Roman" panose="02020603050405020304" pitchFamily="18" charset="0"/>
              </a:rPr>
              <a:t>School rules</a:t>
            </a:r>
          </a:p>
          <a:p>
            <a:pPr>
              <a:lnSpc>
                <a:spcPct val="130000"/>
              </a:lnSpc>
            </a:pPr>
            <a:r>
              <a:rPr lang="zh-CN" altLang="en-US" sz="2800" b="1" dirty="0">
                <a:solidFill>
                  <a:srgbClr val="000000"/>
                </a:solidFill>
                <a:latin typeface="Times New Roman" panose="02020603050405020304" pitchFamily="18" charset="0"/>
                <a:cs typeface="Times New Roman" panose="02020603050405020304" pitchFamily="18" charset="0"/>
              </a:rPr>
              <a:t>1 You</a:t>
            </a:r>
            <a:r>
              <a:rPr lang="zh-CN" altLang="en-US" sz="2800" b="1" u="sng" dirty="0">
                <a:solidFill>
                  <a:srgbClr val="000000"/>
                </a:solidFill>
                <a:latin typeface="Times New Roman" panose="02020603050405020304" pitchFamily="18" charset="0"/>
                <a:cs typeface="Times New Roman" panose="02020603050405020304" pitchFamily="18" charset="0"/>
              </a:rPr>
              <a:t>          </a:t>
            </a:r>
            <a:r>
              <a:rPr lang="zh-CN" altLang="en-US" sz="2800" b="1" u="sng" dirty="0">
                <a:solidFill>
                  <a:srgbClr val="000000"/>
                </a:solidFill>
                <a:latin typeface="Times New Roman" panose="02020603050405020304" pitchFamily="18" charset="0"/>
              </a:rPr>
              <a:t>        </a:t>
            </a:r>
            <a:r>
              <a:rPr lang="zh-CN" altLang="en-US" sz="2800" b="1" dirty="0">
                <a:solidFill>
                  <a:srgbClr val="000000"/>
                </a:solidFill>
                <a:latin typeface="Times New Roman" panose="02020603050405020304" pitchFamily="18" charset="0"/>
                <a:cs typeface="Times New Roman" panose="02020603050405020304" pitchFamily="18" charset="0"/>
              </a:rPr>
              <a:t>be late for school.</a:t>
            </a:r>
          </a:p>
          <a:p>
            <a:pPr>
              <a:lnSpc>
                <a:spcPct val="130000"/>
              </a:lnSpc>
            </a:pPr>
            <a:r>
              <a:rPr lang="zh-CN" altLang="en-US" sz="2800" b="1" dirty="0">
                <a:solidFill>
                  <a:srgbClr val="000000"/>
                </a:solidFill>
                <a:latin typeface="Times New Roman" panose="02020603050405020304" pitchFamily="18" charset="0"/>
                <a:cs typeface="Times New Roman" panose="02020603050405020304" pitchFamily="18" charset="0"/>
              </a:rPr>
              <a:t>2 You</a:t>
            </a:r>
            <a:r>
              <a:rPr lang="zh-CN" altLang="en-US" sz="2800" b="1" u="sng" dirty="0">
                <a:solidFill>
                  <a:srgbClr val="000000"/>
                </a:solidFill>
                <a:latin typeface="Times New Roman" panose="02020603050405020304" pitchFamily="18" charset="0"/>
                <a:cs typeface="Times New Roman" panose="02020603050405020304" pitchFamily="18" charset="0"/>
              </a:rPr>
              <a:t>           </a:t>
            </a:r>
            <a:r>
              <a:rPr lang="en-US" sz="2800" b="1" u="sng" dirty="0">
                <a:solidFill>
                  <a:srgbClr val="000000"/>
                </a:solidFill>
                <a:latin typeface="Times New Roman" panose="02020603050405020304" pitchFamily="18" charset="0"/>
                <a:cs typeface="Times New Roman" panose="02020603050405020304" pitchFamily="18" charset="0"/>
              </a:rPr>
              <a:t>       </a:t>
            </a:r>
            <a:r>
              <a:rPr lang="zh-CN" altLang="en-US" sz="2800" b="1" dirty="0">
                <a:solidFill>
                  <a:srgbClr val="000000"/>
                </a:solidFill>
                <a:latin typeface="Times New Roman" panose="02020603050405020304" pitchFamily="18" charset="0"/>
                <a:cs typeface="Times New Roman" panose="02020603050405020304" pitchFamily="18" charset="0"/>
              </a:rPr>
              <a:t>eat in the library.</a:t>
            </a:r>
          </a:p>
          <a:p>
            <a:pPr>
              <a:lnSpc>
                <a:spcPct val="130000"/>
              </a:lnSpc>
            </a:pPr>
            <a:r>
              <a:rPr lang="zh-CN" altLang="en-US" sz="2800" b="1" dirty="0">
                <a:solidFill>
                  <a:srgbClr val="000000"/>
                </a:solidFill>
                <a:latin typeface="Times New Roman" panose="02020603050405020304" pitchFamily="18" charset="0"/>
                <a:cs typeface="Times New Roman" panose="02020603050405020304" pitchFamily="18" charset="0"/>
              </a:rPr>
              <a:t>3 You</a:t>
            </a:r>
            <a:r>
              <a:rPr lang="zh-CN" altLang="en-US" sz="2800" b="1" u="sng" dirty="0">
                <a:solidFill>
                  <a:srgbClr val="000000"/>
                </a:solidFill>
                <a:latin typeface="Times New Roman" panose="02020603050405020304" pitchFamily="18" charset="0"/>
                <a:cs typeface="Times New Roman" panose="02020603050405020304" pitchFamily="18" charset="0"/>
              </a:rPr>
              <a:t>          </a:t>
            </a:r>
            <a:r>
              <a:rPr lang="en-US" sz="2800" b="1" u="sng" dirty="0">
                <a:solidFill>
                  <a:srgbClr val="000000"/>
                </a:solidFill>
                <a:latin typeface="Times New Roman" panose="02020603050405020304" pitchFamily="18" charset="0"/>
                <a:cs typeface="Times New Roman" panose="02020603050405020304" pitchFamily="18" charset="0"/>
              </a:rPr>
              <a:t>        </a:t>
            </a:r>
            <a:r>
              <a:rPr lang="zh-CN" altLang="en-US" sz="2800" b="1" u="sng" dirty="0">
                <a:solidFill>
                  <a:srgbClr val="000000"/>
                </a:solidFill>
                <a:latin typeface="Times New Roman" panose="02020603050405020304" pitchFamily="18" charset="0"/>
                <a:cs typeface="Times New Roman" panose="02020603050405020304" pitchFamily="18" charset="0"/>
              </a:rPr>
              <a:t> </a:t>
            </a:r>
            <a:r>
              <a:rPr lang="zh-CN" altLang="en-US" sz="2800" b="1" dirty="0">
                <a:solidFill>
                  <a:srgbClr val="000000"/>
                </a:solidFill>
                <a:latin typeface="Times New Roman" panose="02020603050405020304" pitchFamily="18" charset="0"/>
                <a:cs typeface="Times New Roman" panose="02020603050405020304" pitchFamily="18" charset="0"/>
              </a:rPr>
              <a:t>ride your bike in </a:t>
            </a:r>
          </a:p>
          <a:p>
            <a:pPr>
              <a:lnSpc>
                <a:spcPct val="130000"/>
              </a:lnSpc>
            </a:pPr>
            <a:r>
              <a:rPr lang="zh-CN" altLang="en-US" sz="2800" b="1" dirty="0">
                <a:solidFill>
                  <a:srgbClr val="000000"/>
                </a:solidFill>
                <a:latin typeface="Times New Roman" panose="02020603050405020304" pitchFamily="18" charset="0"/>
              </a:rPr>
              <a:t>     </a:t>
            </a:r>
            <a:r>
              <a:rPr lang="zh-CN" altLang="en-US" sz="2800" b="1" dirty="0">
                <a:solidFill>
                  <a:srgbClr val="000000"/>
                </a:solidFill>
                <a:latin typeface="Times New Roman" panose="02020603050405020304" pitchFamily="18" charset="0"/>
                <a:cs typeface="Times New Roman" panose="02020603050405020304" pitchFamily="18" charset="0"/>
              </a:rPr>
              <a:t>the playground.</a:t>
            </a:r>
          </a:p>
          <a:p>
            <a:pPr>
              <a:lnSpc>
                <a:spcPct val="130000"/>
              </a:lnSpc>
            </a:pPr>
            <a:r>
              <a:rPr lang="zh-CN" altLang="en-US" sz="2800" b="1" dirty="0">
                <a:solidFill>
                  <a:srgbClr val="000000"/>
                </a:solidFill>
                <a:latin typeface="Times New Roman" panose="02020603050405020304" pitchFamily="18" charset="0"/>
                <a:cs typeface="Times New Roman" panose="02020603050405020304" pitchFamily="18" charset="0"/>
              </a:rPr>
              <a:t>4 You</a:t>
            </a:r>
            <a:r>
              <a:rPr lang="zh-CN" altLang="en-US" sz="2800" b="1" u="sng" dirty="0">
                <a:solidFill>
                  <a:srgbClr val="000000"/>
                </a:solidFill>
                <a:latin typeface="Times New Roman" panose="02020603050405020304" pitchFamily="18" charset="0"/>
                <a:cs typeface="Times New Roman" panose="02020603050405020304" pitchFamily="18" charset="0"/>
              </a:rPr>
              <a:t>          </a:t>
            </a:r>
            <a:r>
              <a:rPr lang="en-US" sz="2800" b="1" u="sng" dirty="0">
                <a:solidFill>
                  <a:srgbClr val="000000"/>
                </a:solidFill>
                <a:latin typeface="Times New Roman" panose="02020603050405020304" pitchFamily="18" charset="0"/>
                <a:cs typeface="Times New Roman" panose="02020603050405020304" pitchFamily="18" charset="0"/>
              </a:rPr>
              <a:t>   </a:t>
            </a:r>
            <a:r>
              <a:rPr lang="zh-CN" altLang="en-US" sz="2800" b="1" u="sng" dirty="0">
                <a:solidFill>
                  <a:srgbClr val="000000"/>
                </a:solidFill>
                <a:latin typeface="Times New Roman" panose="02020603050405020304" pitchFamily="18" charset="0"/>
                <a:cs typeface="Times New Roman" panose="02020603050405020304" pitchFamily="18" charset="0"/>
              </a:rPr>
              <a:t> </a:t>
            </a:r>
            <a:r>
              <a:rPr lang="zh-CN" altLang="en-US" sz="2800" b="1" dirty="0">
                <a:solidFill>
                  <a:srgbClr val="000000"/>
                </a:solidFill>
                <a:latin typeface="Times New Roman" panose="02020603050405020304" pitchFamily="18" charset="0"/>
                <a:cs typeface="Times New Roman" panose="02020603050405020304" pitchFamily="18" charset="0"/>
              </a:rPr>
              <a:t>do your homework.</a:t>
            </a:r>
          </a:p>
          <a:p>
            <a:pPr>
              <a:lnSpc>
                <a:spcPct val="130000"/>
              </a:lnSpc>
            </a:pPr>
            <a:r>
              <a:rPr lang="zh-CN" altLang="en-US" sz="2800" b="1" dirty="0">
                <a:solidFill>
                  <a:srgbClr val="000000"/>
                </a:solidFill>
                <a:latin typeface="Times New Roman" panose="02020603050405020304" pitchFamily="18" charset="0"/>
                <a:cs typeface="Times New Roman" panose="02020603050405020304" pitchFamily="18" charset="0"/>
              </a:rPr>
              <a:t>5 You</a:t>
            </a:r>
            <a:r>
              <a:rPr lang="zh-CN" altLang="en-US" sz="2800" b="1" u="sng" dirty="0">
                <a:solidFill>
                  <a:srgbClr val="000000"/>
                </a:solidFill>
                <a:latin typeface="Times New Roman" panose="02020603050405020304" pitchFamily="18" charset="0"/>
                <a:cs typeface="Times New Roman" panose="02020603050405020304" pitchFamily="18" charset="0"/>
              </a:rPr>
              <a:t>         </a:t>
            </a:r>
            <a:r>
              <a:rPr lang="en-US" sz="2800" b="1" u="sng" dirty="0">
                <a:solidFill>
                  <a:srgbClr val="000000"/>
                </a:solidFill>
                <a:latin typeface="Times New Roman" panose="02020603050405020304" pitchFamily="18" charset="0"/>
                <a:cs typeface="Times New Roman" panose="02020603050405020304" pitchFamily="18" charset="0"/>
              </a:rPr>
              <a:t>   </a:t>
            </a:r>
            <a:r>
              <a:rPr lang="zh-CN" altLang="en-US" sz="2800" b="1" u="sng" dirty="0">
                <a:solidFill>
                  <a:srgbClr val="000000"/>
                </a:solidFill>
                <a:latin typeface="Times New Roman" panose="02020603050405020304" pitchFamily="18" charset="0"/>
                <a:cs typeface="Times New Roman" panose="02020603050405020304" pitchFamily="18" charset="0"/>
              </a:rPr>
              <a:t>  </a:t>
            </a:r>
            <a:r>
              <a:rPr lang="zh-CN" altLang="en-US" sz="2800" b="1" dirty="0">
                <a:solidFill>
                  <a:srgbClr val="000000"/>
                </a:solidFill>
                <a:latin typeface="Times New Roman" panose="02020603050405020304" pitchFamily="18" charset="0"/>
                <a:cs typeface="Times New Roman" panose="02020603050405020304" pitchFamily="18" charset="0"/>
              </a:rPr>
              <a:t>listen to the teacher.</a:t>
            </a:r>
          </a:p>
        </p:txBody>
      </p:sp>
      <p:sp>
        <p:nvSpPr>
          <p:cNvPr id="8196" name="Text Box 4"/>
          <p:cNvSpPr txBox="1">
            <a:spLocks noChangeArrowheads="1"/>
          </p:cNvSpPr>
          <p:nvPr/>
        </p:nvSpPr>
        <p:spPr bwMode="auto">
          <a:xfrm>
            <a:off x="7019925" y="2420938"/>
            <a:ext cx="457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197" name="Text Box 5"/>
          <p:cNvSpPr txBox="1">
            <a:spLocks noChangeArrowheads="1"/>
          </p:cNvSpPr>
          <p:nvPr/>
        </p:nvSpPr>
        <p:spPr bwMode="auto">
          <a:xfrm>
            <a:off x="5949950" y="27257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8198" name="Picture 6" descr="Unit 3-3"/>
          <p:cNvPicPr>
            <a:picLocks noChangeAspect="1" noChangeArrowheads="1"/>
          </p:cNvPicPr>
          <p:nvPr/>
        </p:nvPicPr>
        <p:blipFill>
          <a:blip r:embed="rId3"/>
          <a:srcRect/>
          <a:stretch>
            <a:fillRect/>
          </a:stretch>
        </p:blipFill>
        <p:spPr bwMode="auto">
          <a:xfrm>
            <a:off x="5929313" y="1357313"/>
            <a:ext cx="2782887"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7"/>
          <p:cNvSpPr>
            <a:spLocks noChangeArrowheads="1"/>
          </p:cNvSpPr>
          <p:nvPr/>
        </p:nvSpPr>
        <p:spPr bwMode="auto">
          <a:xfrm>
            <a:off x="1331913" y="2420938"/>
            <a:ext cx="13731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mustn’t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8200" name="Rectangle 8"/>
          <p:cNvSpPr>
            <a:spLocks noChangeArrowheads="1"/>
          </p:cNvSpPr>
          <p:nvPr/>
        </p:nvSpPr>
        <p:spPr bwMode="auto">
          <a:xfrm>
            <a:off x="1258888" y="2997200"/>
            <a:ext cx="13731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mustn’t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8201" name="Rectangle 9"/>
          <p:cNvSpPr>
            <a:spLocks noChangeArrowheads="1"/>
          </p:cNvSpPr>
          <p:nvPr/>
        </p:nvSpPr>
        <p:spPr bwMode="auto">
          <a:xfrm>
            <a:off x="1403350" y="3573463"/>
            <a:ext cx="1373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mustn’t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8202" name="Rectangle 10"/>
          <p:cNvSpPr>
            <a:spLocks noChangeArrowheads="1"/>
          </p:cNvSpPr>
          <p:nvPr/>
        </p:nvSpPr>
        <p:spPr bwMode="auto">
          <a:xfrm>
            <a:off x="1187450" y="4652963"/>
            <a:ext cx="936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must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8203" name="Rectangle 11"/>
          <p:cNvSpPr>
            <a:spLocks noChangeArrowheads="1"/>
          </p:cNvSpPr>
          <p:nvPr/>
        </p:nvSpPr>
        <p:spPr bwMode="auto">
          <a:xfrm>
            <a:off x="1331913" y="5229225"/>
            <a:ext cx="936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must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 calcmode="lin" valueType="num">
                                      <p:cBhvr additive="base">
                                        <p:cTn id="7" dur="500" fill="hold"/>
                                        <p:tgtEl>
                                          <p:spTgt spid="81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00">
                                            <p:txEl>
                                              <p:pRg st="0" end="0"/>
                                            </p:txEl>
                                          </p:spTgt>
                                        </p:tgtEl>
                                        <p:attrNameLst>
                                          <p:attrName>style.visibility</p:attrName>
                                        </p:attrNameLst>
                                      </p:cBhvr>
                                      <p:to>
                                        <p:strVal val="visible"/>
                                      </p:to>
                                    </p:set>
                                    <p:anim calcmode="lin" valueType="num">
                                      <p:cBhvr additive="base">
                                        <p:cTn id="13" dur="500" fill="hold"/>
                                        <p:tgtEl>
                                          <p:spTgt spid="82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01">
                                            <p:txEl>
                                              <p:pRg st="0" end="0"/>
                                            </p:txEl>
                                          </p:spTgt>
                                        </p:tgtEl>
                                        <p:attrNameLst>
                                          <p:attrName>style.visibility</p:attrName>
                                        </p:attrNameLst>
                                      </p:cBhvr>
                                      <p:to>
                                        <p:strVal val="visible"/>
                                      </p:to>
                                    </p:set>
                                    <p:anim calcmode="lin" valueType="num">
                                      <p:cBhvr additive="base">
                                        <p:cTn id="19" dur="500" fill="hold"/>
                                        <p:tgtEl>
                                          <p:spTgt spid="820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2">
                                            <p:txEl>
                                              <p:pRg st="0" end="0"/>
                                            </p:txEl>
                                          </p:spTgt>
                                        </p:tgtEl>
                                        <p:attrNameLst>
                                          <p:attrName>style.visibility</p:attrName>
                                        </p:attrNameLst>
                                      </p:cBhvr>
                                      <p:to>
                                        <p:strVal val="visible"/>
                                      </p:to>
                                    </p:set>
                                    <p:anim calcmode="lin" valueType="num">
                                      <p:cBhvr additive="base">
                                        <p:cTn id="25" dur="500" fill="hold"/>
                                        <p:tgtEl>
                                          <p:spTgt spid="820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203">
                                            <p:txEl>
                                              <p:pRg st="0" end="0"/>
                                            </p:txEl>
                                          </p:spTgt>
                                        </p:tgtEl>
                                        <p:attrNameLst>
                                          <p:attrName>style.visibility</p:attrName>
                                        </p:attrNameLst>
                                      </p:cBhvr>
                                      <p:to>
                                        <p:strVal val="visible"/>
                                      </p:to>
                                    </p:set>
                                    <p:anim calcmode="lin" valueType="num">
                                      <p:cBhvr additive="base">
                                        <p:cTn id="31" dur="500" fill="hold"/>
                                        <p:tgtEl>
                                          <p:spTgt spid="820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txBox="1">
            <a:spLocks noChangeArrowheads="1"/>
          </p:cNvSpPr>
          <p:nvPr/>
        </p:nvSpPr>
        <p:spPr bwMode="auto">
          <a:xfrm>
            <a:off x="468313" y="406400"/>
            <a:ext cx="84963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0" tIns="59255" rIns="118510" bIns="59255"/>
          <a:lstStyle>
            <a:lvl1pPr marL="443230" indent="-44323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ts val="4400"/>
              </a:lnSpc>
            </a:pPr>
            <a:r>
              <a:rPr lang="en-US" sz="3600" b="1">
                <a:solidFill>
                  <a:srgbClr val="003399"/>
                </a:solidFill>
              </a:rPr>
              <a:t>3 Underline the correct words.</a:t>
            </a:r>
          </a:p>
        </p:txBody>
      </p:sp>
      <p:sp>
        <p:nvSpPr>
          <p:cNvPr id="9219" name="Text Box 3"/>
          <p:cNvSpPr txBox="1">
            <a:spLocks noChangeArrowheads="1"/>
          </p:cNvSpPr>
          <p:nvPr/>
        </p:nvSpPr>
        <p:spPr bwMode="auto">
          <a:xfrm>
            <a:off x="250825" y="1276350"/>
            <a:ext cx="889317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3200" b="1">
                <a:latin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It is important to know what you must and must not do when you meet people from a different country.</a:t>
            </a:r>
          </a:p>
          <a:p>
            <a:pPr eaLnBrk="1" hangingPunct="1">
              <a:lnSpc>
                <a:spcPct val="125000"/>
              </a:lnSpc>
            </a:pPr>
            <a:r>
              <a:rPr lang="zh-CN" altLang="en-US" sz="3200" b="1">
                <a:latin typeface="Times New Roman" panose="02020603050405020304" pitchFamily="18" charset="0"/>
                <a:cs typeface="Times New Roman" panose="02020603050405020304" pitchFamily="18" charset="0"/>
              </a:rPr>
              <a:t>   You (1) </a:t>
            </a:r>
            <a:r>
              <a:rPr lang="zh-CN" altLang="en-US" sz="3200" b="1">
                <a:solidFill>
                  <a:schemeClr val="hlink"/>
                </a:solidFill>
                <a:latin typeface="Times New Roman" panose="02020603050405020304" pitchFamily="18" charset="0"/>
                <a:cs typeface="Times New Roman" panose="02020603050405020304" pitchFamily="18" charset="0"/>
              </a:rPr>
              <a:t>may / must not </a:t>
            </a:r>
            <a:r>
              <a:rPr lang="zh-CN" altLang="en-US" sz="3200" b="1">
                <a:latin typeface="Times New Roman" panose="02020603050405020304" pitchFamily="18" charset="0"/>
                <a:cs typeface="Times New Roman" panose="02020603050405020304" pitchFamily="18" charset="0"/>
              </a:rPr>
              <a:t>ask Westerners “How old are you?” because it is not polite. You (2) </a:t>
            </a:r>
            <a:r>
              <a:rPr lang="zh-CN" altLang="en-US" sz="3200" b="1">
                <a:solidFill>
                  <a:schemeClr val="hlink"/>
                </a:solidFill>
                <a:latin typeface="Times New Roman" panose="02020603050405020304" pitchFamily="18" charset="0"/>
                <a:cs typeface="Times New Roman" panose="02020603050405020304" pitchFamily="18" charset="0"/>
              </a:rPr>
              <a:t>might / can</a:t>
            </a:r>
            <a:r>
              <a:rPr lang="zh-CN" altLang="en-US" sz="3200" b="1">
                <a:latin typeface="Times New Roman" panose="02020603050405020304" pitchFamily="18" charset="0"/>
                <a:cs typeface="Times New Roman" panose="02020603050405020304" pitchFamily="18" charset="0"/>
              </a:rPr>
              <a:t> know someone well, but (3) you </a:t>
            </a:r>
            <a:r>
              <a:rPr lang="zh-CN" altLang="en-US" sz="3200" b="1">
                <a:solidFill>
                  <a:schemeClr val="hlink"/>
                </a:solidFill>
                <a:latin typeface="Times New Roman" panose="02020603050405020304" pitchFamily="18" charset="0"/>
                <a:cs typeface="Times New Roman" panose="02020603050405020304" pitchFamily="18" charset="0"/>
              </a:rPr>
              <a:t>must / </a:t>
            </a:r>
            <a:r>
              <a:rPr lang="en-US" sz="3200" b="1">
                <a:solidFill>
                  <a:schemeClr val="hlink"/>
                </a:solidFill>
                <a:latin typeface="Times New Roman" panose="02020603050405020304" pitchFamily="18" charset="0"/>
                <a:cs typeface="Times New Roman" panose="02020603050405020304" pitchFamily="18" charset="0"/>
              </a:rPr>
              <a:t>need</a:t>
            </a:r>
            <a:r>
              <a:rPr lang="zh-CN" altLang="en-US" sz="3200" b="1">
                <a:latin typeface="Times New Roman" panose="02020603050405020304" pitchFamily="18" charset="0"/>
                <a:cs typeface="Times New Roman" panose="02020603050405020304" pitchFamily="18" charset="0"/>
              </a:rPr>
              <a:t> not ask “How much money do you make?” He (4) </a:t>
            </a:r>
            <a:r>
              <a:rPr lang="zh-CN" altLang="en-US" sz="3200" b="1">
                <a:solidFill>
                  <a:schemeClr val="hlink"/>
                </a:solidFill>
                <a:latin typeface="Times New Roman" panose="02020603050405020304" pitchFamily="18" charset="0"/>
                <a:cs typeface="Times New Roman" panose="02020603050405020304" pitchFamily="18" charset="0"/>
              </a:rPr>
              <a:t>may / can</a:t>
            </a:r>
            <a:r>
              <a:rPr lang="zh-CN" altLang="en-US" sz="3200" b="1">
                <a:latin typeface="Times New Roman" panose="02020603050405020304" pitchFamily="18" charset="0"/>
                <a:cs typeface="Times New Roman" panose="02020603050405020304" pitchFamily="18" charset="0"/>
              </a:rPr>
              <a:t> never speak to you again!</a:t>
            </a:r>
          </a:p>
          <a:p>
            <a:pPr eaLnBrk="1" hangingPunct="1">
              <a:lnSpc>
                <a:spcPct val="125000"/>
              </a:lnSpc>
            </a:pPr>
            <a:r>
              <a:rPr lang="zh-CN" altLang="en-US"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p:txBody>
      </p:sp>
      <p:sp>
        <p:nvSpPr>
          <p:cNvPr id="9220" name="Line 4"/>
          <p:cNvSpPr>
            <a:spLocks noChangeShapeType="1"/>
          </p:cNvSpPr>
          <p:nvPr/>
        </p:nvSpPr>
        <p:spPr bwMode="auto">
          <a:xfrm>
            <a:off x="3059113" y="3789363"/>
            <a:ext cx="1584325" cy="0"/>
          </a:xfrm>
          <a:prstGeom prst="line">
            <a:avLst/>
          </a:prstGeom>
          <a:noFill/>
          <a:ln w="38100" cmpd="sng">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1" name="Line 5"/>
          <p:cNvSpPr>
            <a:spLocks noChangeShapeType="1"/>
          </p:cNvSpPr>
          <p:nvPr/>
        </p:nvSpPr>
        <p:spPr bwMode="auto">
          <a:xfrm>
            <a:off x="250825" y="5013325"/>
            <a:ext cx="1079500" cy="0"/>
          </a:xfrm>
          <a:prstGeom prst="line">
            <a:avLst/>
          </a:prstGeom>
          <a:noFill/>
          <a:ln w="38100" cmpd="sng">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2" name="Line 7"/>
          <p:cNvSpPr>
            <a:spLocks noChangeShapeType="1"/>
          </p:cNvSpPr>
          <p:nvPr/>
        </p:nvSpPr>
        <p:spPr bwMode="auto">
          <a:xfrm>
            <a:off x="7885113" y="5013325"/>
            <a:ext cx="1079500" cy="0"/>
          </a:xfrm>
          <a:prstGeom prst="line">
            <a:avLst/>
          </a:prstGeom>
          <a:noFill/>
          <a:ln w="38100" cmpd="sng">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3" name="Line 8"/>
          <p:cNvSpPr>
            <a:spLocks noChangeShapeType="1"/>
          </p:cNvSpPr>
          <p:nvPr/>
        </p:nvSpPr>
        <p:spPr bwMode="auto">
          <a:xfrm>
            <a:off x="1258888" y="6165850"/>
            <a:ext cx="1079500" cy="0"/>
          </a:xfrm>
          <a:prstGeom prst="line">
            <a:avLst/>
          </a:prstGeom>
          <a:noFill/>
          <a:ln w="38100" cmpd="sng">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wipe(down)">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wipe(down)">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23"/>
                                        </p:tgtEl>
                                        <p:attrNameLst>
                                          <p:attrName>style.visibility</p:attrName>
                                        </p:attrNameLst>
                                      </p:cBhvr>
                                      <p:to>
                                        <p:strVal val="visible"/>
                                      </p:to>
                                    </p:set>
                                    <p:animEffect transition="in" filter="wipe(down)">
                                      <p:cBhvr>
                                        <p:cTn id="2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395288" y="549275"/>
            <a:ext cx="8353425"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3200" b="1">
                <a:latin typeface="Times New Roman" panose="02020603050405020304" pitchFamily="18" charset="0"/>
                <a:cs typeface="Times New Roman" panose="02020603050405020304" pitchFamily="18" charset="0"/>
              </a:rPr>
              <a:t>In public places, you (5) </a:t>
            </a:r>
            <a:r>
              <a:rPr lang="zh-CN" altLang="en-US" sz="3200" b="1">
                <a:solidFill>
                  <a:schemeClr val="hlink"/>
                </a:solidFill>
                <a:latin typeface="Times New Roman" panose="02020603050405020304" pitchFamily="18" charset="0"/>
                <a:cs typeface="Times New Roman" panose="02020603050405020304" pitchFamily="18" charset="0"/>
              </a:rPr>
              <a:t>must / can</a:t>
            </a:r>
            <a:r>
              <a:rPr lang="zh-CN" altLang="en-US" sz="3200" b="1">
                <a:latin typeface="Times New Roman" panose="02020603050405020304" pitchFamily="18" charset="0"/>
                <a:cs typeface="Times New Roman" panose="02020603050405020304" pitchFamily="18" charset="0"/>
              </a:rPr>
              <a:t> ask people before you take photos of them, and you (6) </a:t>
            </a:r>
            <a:r>
              <a:rPr lang="zh-CN" altLang="en-US" sz="3200" b="1">
                <a:solidFill>
                  <a:schemeClr val="hlink"/>
                </a:solidFill>
                <a:latin typeface="Times New Roman" panose="02020603050405020304" pitchFamily="18" charset="0"/>
                <a:cs typeface="Times New Roman" panose="02020603050405020304" pitchFamily="18" charset="0"/>
              </a:rPr>
              <a:t>must not / might not</a:t>
            </a:r>
            <a:r>
              <a:rPr lang="zh-CN" altLang="en-US" sz="3200" b="1">
                <a:latin typeface="Times New Roman" panose="02020603050405020304" pitchFamily="18" charset="0"/>
                <a:cs typeface="Times New Roman" panose="02020603050405020304" pitchFamily="18" charset="0"/>
              </a:rPr>
              <a:t> eat or drink in shops or museums.</a:t>
            </a:r>
          </a:p>
          <a:p>
            <a:pPr>
              <a:lnSpc>
                <a:spcPct val="130000"/>
              </a:lnSpc>
            </a:pPr>
            <a:r>
              <a:rPr lang="zh-CN" altLang="en-US"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In some countries you (7) </a:t>
            </a:r>
            <a:r>
              <a:rPr lang="zh-CN" altLang="en-US" sz="3200" b="1">
                <a:solidFill>
                  <a:schemeClr val="hlink"/>
                </a:solidFill>
                <a:latin typeface="Times New Roman" panose="02020603050405020304" pitchFamily="18" charset="0"/>
                <a:cs typeface="Times New Roman" panose="02020603050405020304" pitchFamily="18" charset="0"/>
              </a:rPr>
              <a:t>cannot / can</a:t>
            </a:r>
            <a:r>
              <a:rPr lang="zh-CN" altLang="en-US" sz="3200" b="1">
                <a:latin typeface="Times New Roman" panose="02020603050405020304" pitchFamily="18" charset="0"/>
                <a:cs typeface="Times New Roman" panose="02020603050405020304" pitchFamily="18" charset="0"/>
              </a:rPr>
              <a:t> go into someone’s house with your shoes on. You (8) </a:t>
            </a:r>
            <a:r>
              <a:rPr lang="zh-CN" altLang="en-US" sz="3200" b="1">
                <a:solidFill>
                  <a:schemeClr val="hlink"/>
                </a:solidFill>
                <a:latin typeface="Times New Roman" panose="02020603050405020304" pitchFamily="18" charset="0"/>
                <a:cs typeface="Times New Roman" panose="02020603050405020304" pitchFamily="18" charset="0"/>
              </a:rPr>
              <a:t>need not / must not</a:t>
            </a:r>
            <a:r>
              <a:rPr lang="zh-CN" altLang="en-US" sz="3200" b="1">
                <a:latin typeface="Times New Roman" panose="02020603050405020304" pitchFamily="18" charset="0"/>
                <a:cs typeface="Times New Roman" panose="02020603050405020304" pitchFamily="18" charset="0"/>
              </a:rPr>
              <a:t> take them off. But in some other countries you (9) </a:t>
            </a:r>
            <a:r>
              <a:rPr lang="zh-CN" altLang="en-US" sz="3200" b="1">
                <a:solidFill>
                  <a:schemeClr val="hlink"/>
                </a:solidFill>
                <a:latin typeface="Times New Roman" panose="02020603050405020304" pitchFamily="18" charset="0"/>
                <a:cs typeface="Times New Roman" panose="02020603050405020304" pitchFamily="18" charset="0"/>
              </a:rPr>
              <a:t>might / must not</a:t>
            </a:r>
            <a:r>
              <a:rPr lang="zh-CN" altLang="en-US" sz="3200" b="1">
                <a:latin typeface="Times New Roman" panose="02020603050405020304" pitchFamily="18" charset="0"/>
                <a:cs typeface="Times New Roman" panose="02020603050405020304" pitchFamily="18" charset="0"/>
              </a:rPr>
              <a:t> wear shoes in the house.</a:t>
            </a:r>
          </a:p>
        </p:txBody>
      </p:sp>
      <p:sp>
        <p:nvSpPr>
          <p:cNvPr id="10243" name="Line 6"/>
          <p:cNvSpPr>
            <a:spLocks noChangeShapeType="1"/>
          </p:cNvSpPr>
          <p:nvPr/>
        </p:nvSpPr>
        <p:spPr bwMode="auto">
          <a:xfrm>
            <a:off x="4500563" y="1268413"/>
            <a:ext cx="1079500" cy="0"/>
          </a:xfrm>
          <a:prstGeom prst="line">
            <a:avLst/>
          </a:prstGeom>
          <a:noFill/>
          <a:ln w="38100" cmpd="sng">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4" name="Line 7"/>
          <p:cNvSpPr>
            <a:spLocks noChangeShapeType="1"/>
          </p:cNvSpPr>
          <p:nvPr/>
        </p:nvSpPr>
        <p:spPr bwMode="auto">
          <a:xfrm>
            <a:off x="755650" y="2492375"/>
            <a:ext cx="1079500" cy="0"/>
          </a:xfrm>
          <a:prstGeom prst="line">
            <a:avLst/>
          </a:prstGeom>
          <a:noFill/>
          <a:ln w="38100" cmpd="sng">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5" name="Line 8"/>
          <p:cNvSpPr>
            <a:spLocks noChangeShapeType="1"/>
          </p:cNvSpPr>
          <p:nvPr/>
        </p:nvSpPr>
        <p:spPr bwMode="auto">
          <a:xfrm>
            <a:off x="6732588" y="3789363"/>
            <a:ext cx="1079500" cy="0"/>
          </a:xfrm>
          <a:prstGeom prst="line">
            <a:avLst/>
          </a:prstGeom>
          <a:noFill/>
          <a:ln w="38100" cmpd="sng">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6" name="Line 9"/>
          <p:cNvSpPr>
            <a:spLocks noChangeShapeType="1"/>
          </p:cNvSpPr>
          <p:nvPr/>
        </p:nvSpPr>
        <p:spPr bwMode="auto">
          <a:xfrm>
            <a:off x="1331913" y="5013325"/>
            <a:ext cx="1079500" cy="0"/>
          </a:xfrm>
          <a:prstGeom prst="line">
            <a:avLst/>
          </a:prstGeom>
          <a:noFill/>
          <a:ln w="38100" cmpd="sng">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7" name="Line 10"/>
          <p:cNvSpPr>
            <a:spLocks noChangeShapeType="1"/>
          </p:cNvSpPr>
          <p:nvPr/>
        </p:nvSpPr>
        <p:spPr bwMode="auto">
          <a:xfrm>
            <a:off x="7164388" y="5661025"/>
            <a:ext cx="1079500" cy="0"/>
          </a:xfrm>
          <a:prstGeom prst="line">
            <a:avLst/>
          </a:prstGeom>
          <a:noFill/>
          <a:ln w="38100" cmpd="sng">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wipe(down)">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wipe(down)">
                                      <p:cBhvr>
                                        <p:cTn id="17" dur="500"/>
                                        <p:tgtEl>
                                          <p:spTgt spid="102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46"/>
                                        </p:tgtEl>
                                        <p:attrNameLst>
                                          <p:attrName>style.visibility</p:attrName>
                                        </p:attrNameLst>
                                      </p:cBhvr>
                                      <p:to>
                                        <p:strVal val="visible"/>
                                      </p:to>
                                    </p:set>
                                    <p:animEffect transition="in" filter="wipe(down)">
                                      <p:cBhvr>
                                        <p:cTn id="22" dur="500"/>
                                        <p:tgtEl>
                                          <p:spTgt spid="102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247"/>
                                        </p:tgtEl>
                                        <p:attrNameLst>
                                          <p:attrName>style.visibility</p:attrName>
                                        </p:attrNameLst>
                                      </p:cBhvr>
                                      <p:to>
                                        <p:strVal val="visible"/>
                                      </p:to>
                                    </p:set>
                                    <p:animEffect transition="in" filter="wipe(down)">
                                      <p:cBhvr>
                                        <p:cTn id="2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P spid="10246" grpId="0" animBg="1"/>
      <p:bldP spid="102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250825" y="188913"/>
            <a:ext cx="87852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0" tIns="59255" rIns="118510" bIns="59255"/>
          <a:lstStyle>
            <a:lvl1pPr marL="443230" indent="-44323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sz="4700" b="1">
                <a:solidFill>
                  <a:srgbClr val="000099"/>
                </a:solidFill>
                <a:cs typeface="Arial" panose="020B0604020202020204" pitchFamily="34" charset="0"/>
              </a:rPr>
              <a:t> </a:t>
            </a:r>
            <a:r>
              <a:rPr lang="en-US" sz="3600" b="1">
                <a:solidFill>
                  <a:srgbClr val="003399"/>
                </a:solidFill>
              </a:rPr>
              <a:t>4 Listen to a teenager talking about his life. Check (√) the things he must or mustn’t do.</a:t>
            </a:r>
          </a:p>
        </p:txBody>
      </p:sp>
      <p:pic>
        <p:nvPicPr>
          <p:cNvPr id="11267" name="Picture 3" descr="Unit 3-4"/>
          <p:cNvPicPr>
            <a:picLocks noChangeAspect="1" noChangeArrowheads="1"/>
          </p:cNvPicPr>
          <p:nvPr/>
        </p:nvPicPr>
        <p:blipFill>
          <a:blip r:embed="rId2"/>
          <a:srcRect/>
          <a:stretch>
            <a:fillRect/>
          </a:stretch>
        </p:blipFill>
        <p:spPr bwMode="auto">
          <a:xfrm>
            <a:off x="323850" y="2278063"/>
            <a:ext cx="83534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00132">
            <a:hlinkClick r:id="rId3" action="ppaction://hlinkfile"/>
          </p:cNvPr>
          <p:cNvPicPr>
            <a:picLocks noChangeAspect="1" noChangeArrowheads="1"/>
          </p:cNvPicPr>
          <p:nvPr/>
        </p:nvPicPr>
        <p:blipFill>
          <a:blip r:embed="rId4" cstate="email"/>
          <a:srcRect/>
          <a:stretch>
            <a:fillRect/>
          </a:stretch>
        </p:blipFill>
        <p:spPr bwMode="auto">
          <a:xfrm>
            <a:off x="7596188" y="1412875"/>
            <a:ext cx="838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theme/theme1.xml><?xml version="1.0" encoding="utf-8"?>
<a:theme xmlns:a="http://schemas.openxmlformats.org/drawingml/2006/main" name="WWW.2PPT.COM&#10;">
  <a:themeElements>
    <a:clrScheme name="演示文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演示文稿1">
      <a:majorFont>
        <a:latin typeface="微软雅黑"/>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演示文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演示文稿1</Template>
  <TotalTime>0</TotalTime>
  <Words>1185</Words>
  <Application>Microsoft Office PowerPoint</Application>
  <PresentationFormat>全屏显示(4:3)</PresentationFormat>
  <Paragraphs>171</Paragraphs>
  <Slides>26</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楷体_GB2312</vt:lpstr>
      <vt:lpstr>宋体</vt:lpstr>
      <vt:lpstr>微软雅黑</vt:lpstr>
      <vt:lpstr>Arial</vt:lpstr>
      <vt:lpstr>Calibri</vt:lpstr>
      <vt:lpstr>Franklin Gothic Medium</vt:lpstr>
      <vt:lpstr>Times</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2013-08-13T09:10:00Z</dcterms:created>
  <dcterms:modified xsi:type="dcterms:W3CDTF">2023-01-16T22:50:16Z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2052-11.1.0.11294</vt:lpwstr>
  </property>
  <property fmtid="{D5CDD505-2E9C-101B-9397-08002B2CF9AE}" pid="4" name="ICV">
    <vt:lpwstr>66B8740DC88C405B9D6F84170A917D70</vt:lpwstr>
  </property>
  <property fmtid="{A09F084E-AD41-489F-8076-AA5BE3082BCA}" pid="100">
    <vt:ui4>5</vt:ui4>
  </property>
  <property fmtid="{64440492-4C8B-11D1-8B70-080036B11A03}" pid="11">
    <vt:lpwstr>www.2ppt.com-爱PPT提供资源下载</vt:lpwstr>
  </property>
</Properties>
</file>