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4DE19-60C6-4C2C-9E3F-B57EA704ED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90F81-CD8F-4515-8509-E349868023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0F81-CD8F-4515-8509-E349868023F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C0A20-0499-47BE-AD22-5EA1E6FF52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3B38A-AD4A-479A-AD6A-4BC36996E1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00D57-C734-4BCC-8EAF-A77A5D79F9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29156-1045-46BE-9609-9316ADCF07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C0A20-0499-47BE-AD22-5EA1E6FF52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0BC97-1B66-492E-B714-9715032A04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344EC-3A28-42C9-B081-B4BBB525B3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E1497-4A5A-494D-868F-F452CB5A172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4C7AC-9E06-4B7F-B08B-9CF2E6C0D1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DA811-E8C4-481B-995A-D557BE6FA6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BA7C6-BA63-432B-85B8-39ED2CA200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330F4-FBAF-4230-8CF2-DD4DE28811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F7D6238-A6AF-4FB6-81D1-2A15A7B5694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399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400" b="1" spc="-15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 How often do you exercise?</a:t>
            </a:r>
          </a:p>
          <a:p>
            <a:endParaRPr lang="zh-CN" altLang="en-US" sz="2800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(1a - 1e)</a:t>
            </a:r>
          </a:p>
        </p:txBody>
      </p:sp>
      <p:sp>
        <p:nvSpPr>
          <p:cNvPr id="3" name="矩形 2"/>
          <p:cNvSpPr/>
          <p:nvPr/>
        </p:nvSpPr>
        <p:spPr>
          <a:xfrm>
            <a:off x="2853918" y="505777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00113" y="404813"/>
            <a:ext cx="7372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33CC"/>
                </a:solidFill>
                <a:latin typeface="Comic Sans MS" panose="030F0702030302020204" pitchFamily="66" charset="0"/>
              </a:rPr>
              <a:t>1a.</a:t>
            </a:r>
            <a:r>
              <a:rPr lang="en-US" altLang="zh-CN" sz="2800" b="1" dirty="0">
                <a:solidFill>
                  <a:srgbClr val="FF33CC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Match the words with the pictures.</a:t>
            </a:r>
          </a:p>
        </p:txBody>
      </p:sp>
      <p:pic>
        <p:nvPicPr>
          <p:cNvPr id="73731" name="Picture 3" descr="饮料饮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3138" y="2670175"/>
            <a:ext cx="1611312" cy="166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827088" y="981075"/>
            <a:ext cx="77089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altLang="zh-CN" sz="2000" b="1" dirty="0">
                <a:solidFill>
                  <a:schemeClr val="accent6">
                    <a:lumMod val="50000"/>
                  </a:schemeClr>
                </a:solidFill>
              </a:rPr>
              <a:t>1. junk food_____        3. fruit _____                 5. sleep _____</a:t>
            </a:r>
          </a:p>
          <a:p>
            <a:pPr algn="l">
              <a:lnSpc>
                <a:spcPct val="200000"/>
              </a:lnSpc>
            </a:pPr>
            <a:r>
              <a:rPr lang="en-US" altLang="zh-CN" sz="2000" b="1" dirty="0">
                <a:solidFill>
                  <a:schemeClr val="accent6">
                    <a:lumMod val="50000"/>
                  </a:schemeClr>
                </a:solidFill>
              </a:rPr>
              <a:t>2. milk _____                4. vegetables _____      6. coffee _____</a:t>
            </a:r>
          </a:p>
        </p:txBody>
      </p:sp>
      <p:pic>
        <p:nvPicPr>
          <p:cNvPr id="73733" name="Picture 5" descr="cq06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63" y="4654550"/>
            <a:ext cx="1611312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3734" name="Picture 6" descr="食物原料 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61150" y="2590800"/>
            <a:ext cx="13874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3735" name="Picture 7" descr="u=609444212,903279200&amp;fm=21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4737100"/>
            <a:ext cx="21415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u=1270808531,1637684262&amp;fm=5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00788" y="4725988"/>
            <a:ext cx="2163762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u=3086461382,3600415801&amp;fm=21&amp;gp=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35375" y="27813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300788" y="4654550"/>
            <a:ext cx="431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i="1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851275" y="4581525"/>
            <a:ext cx="431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i="1">
                <a:solidFill>
                  <a:srgbClr val="FF3300"/>
                </a:solidFill>
              </a:rPr>
              <a:t>e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900113" y="4654550"/>
            <a:ext cx="430212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i="1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6661150" y="2565400"/>
            <a:ext cx="431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i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3635375" y="2708275"/>
            <a:ext cx="43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i="1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993775" y="2565400"/>
            <a:ext cx="431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i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2484438" y="981075"/>
            <a:ext cx="430212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i="1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1908175" y="1636713"/>
            <a:ext cx="431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i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7524750" y="1636713"/>
            <a:ext cx="431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i="1">
                <a:solidFill>
                  <a:srgbClr val="FF3300"/>
                </a:solidFill>
              </a:rPr>
              <a:t>d</a:t>
            </a:r>
            <a:endParaRPr lang="en-US" altLang="zh-CN"/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5326063" y="1651000"/>
            <a:ext cx="430212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i="1">
                <a:solidFill>
                  <a:srgbClr val="FF3300"/>
                </a:solidFill>
              </a:rPr>
              <a:t>c</a:t>
            </a:r>
            <a:endParaRPr lang="en-US" altLang="zh-CN"/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4572000" y="1011238"/>
            <a:ext cx="431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i="1">
                <a:solidFill>
                  <a:srgbClr val="FF3300"/>
                </a:solidFill>
              </a:rPr>
              <a:t>e</a:t>
            </a:r>
            <a:endParaRPr lang="en-US" altLang="zh-CN"/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7453313" y="1011238"/>
            <a:ext cx="43021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i="1">
                <a:solidFill>
                  <a:srgbClr val="FF3300"/>
                </a:solidFill>
              </a:rPr>
              <a:t>f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4" grpId="0" bldLvl="0" autoUpdateAnimBg="0"/>
      <p:bldP spid="73745" grpId="0" bldLvl="0" autoUpdateAnimBg="0"/>
      <p:bldP spid="73746" grpId="0" bldLvl="0" autoUpdateAnimBg="0"/>
      <p:bldP spid="73747" grpId="0" bldLvl="0" autoUpdateAnimBg="0"/>
      <p:bldP spid="73748" grpId="0" bldLvl="0" autoUpdateAnimBg="0"/>
      <p:bldP spid="73749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722313" y="479425"/>
            <a:ext cx="25542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116013" y="844550"/>
            <a:ext cx="4319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 i="1" dirty="0">
                <a:solidFill>
                  <a:srgbClr val="FF6600"/>
                </a:solidFill>
              </a:rPr>
              <a:t>Role-play the conversation.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116013" y="1701800"/>
            <a:ext cx="6672262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How often do you drink milk, Liu Fang?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I drink milk every day.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Do you like it</a:t>
            </a:r>
            <a:r>
              <a:rPr lang="zh-CN" alt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No. But my mother wants me to drink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it. She says it's good for my health.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71550" y="260350"/>
            <a:ext cx="7335838" cy="100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28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1c.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Listen to the interview about eating habits. Circle your answer to each question.</a:t>
            </a:r>
          </a:p>
        </p:txBody>
      </p:sp>
      <p:graphicFrame>
        <p:nvGraphicFramePr>
          <p:cNvPr id="75779" name="Group 3"/>
          <p:cNvGraphicFramePr>
            <a:graphicFrameLocks noGrp="1"/>
          </p:cNvGraphicFramePr>
          <p:nvPr/>
        </p:nvGraphicFramePr>
        <p:xfrm>
          <a:off x="1116013" y="1457325"/>
          <a:ext cx="6840537" cy="781050"/>
        </p:xfrm>
        <a:graphic>
          <a:graphicData uri="http://schemas.openxmlformats.org/drawingml/2006/table">
            <a:tbl>
              <a:tblPr/>
              <a:tblGrid>
                <a:gridCol w="240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31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Bill healthy?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1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1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1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don't know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31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Tina healthy?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1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1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13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don't know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5810" name="Text Box 34"/>
          <p:cNvSpPr txBox="1">
            <a:spLocks noChangeArrowheads="1"/>
          </p:cNvSpPr>
          <p:nvPr/>
        </p:nvSpPr>
        <p:spPr bwMode="auto">
          <a:xfrm>
            <a:off x="963613" y="2406650"/>
            <a:ext cx="61293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1d.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Listen again. Fill the blanks in the survey.</a:t>
            </a:r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730250" y="3141663"/>
            <a:ext cx="7577138" cy="299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                   Question                                                   Tina                 Bill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1. How often do you exercise?                                ________       ________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2. How often do you eat fruit?                                ________       ________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3. How many hours do you sleep every night?     ________        ________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4. How often do you drink milk?                           ________        ________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5. How often do you eat junk food?                      ________        ________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6. How often do you drink coffee?                        ________         ________</a:t>
            </a:r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5435600" y="364490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</a:rPr>
              <a:t>every day</a:t>
            </a:r>
          </a:p>
        </p:txBody>
      </p:sp>
      <p:sp>
        <p:nvSpPr>
          <p:cNvPr id="75813" name="AutoShape 37"/>
          <p:cNvSpPr>
            <a:spLocks noChangeArrowheads="1"/>
          </p:cNvSpPr>
          <p:nvPr/>
        </p:nvSpPr>
        <p:spPr bwMode="auto">
          <a:xfrm>
            <a:off x="7092950" y="404813"/>
            <a:ext cx="935038" cy="385762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5814" name="AutoShape 38"/>
          <p:cNvSpPr>
            <a:spLocks noChangeArrowheads="1"/>
          </p:cNvSpPr>
          <p:nvPr/>
        </p:nvSpPr>
        <p:spPr bwMode="auto">
          <a:xfrm>
            <a:off x="5003800" y="1457325"/>
            <a:ext cx="936625" cy="385763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5815" name="AutoShape 39"/>
          <p:cNvSpPr>
            <a:spLocks noChangeArrowheads="1"/>
          </p:cNvSpPr>
          <p:nvPr/>
        </p:nvSpPr>
        <p:spPr bwMode="auto">
          <a:xfrm>
            <a:off x="3708400" y="1844675"/>
            <a:ext cx="936625" cy="385763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5816" name="Text Box 40"/>
          <p:cNvSpPr txBox="1">
            <a:spLocks noChangeArrowheads="1"/>
          </p:cNvSpPr>
          <p:nvPr/>
        </p:nvSpPr>
        <p:spPr bwMode="auto">
          <a:xfrm>
            <a:off x="6661150" y="3646488"/>
            <a:ext cx="14287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hardly ever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5435600" y="407035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</a:rPr>
              <a:t>every day</a:t>
            </a: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6999288" y="4070350"/>
            <a:ext cx="10287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never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819" name="Text Box 43"/>
          <p:cNvSpPr txBox="1">
            <a:spLocks noChangeArrowheads="1"/>
          </p:cNvSpPr>
          <p:nvPr/>
        </p:nvSpPr>
        <p:spPr bwMode="auto">
          <a:xfrm>
            <a:off x="5695950" y="4503738"/>
            <a:ext cx="892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nine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820" name="Text Box 44"/>
          <p:cNvSpPr txBox="1">
            <a:spLocks noChangeArrowheads="1"/>
          </p:cNvSpPr>
          <p:nvPr/>
        </p:nvSpPr>
        <p:spPr bwMode="auto">
          <a:xfrm>
            <a:off x="6999288" y="4437063"/>
            <a:ext cx="893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nine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821" name="Text Box 45"/>
          <p:cNvSpPr txBox="1">
            <a:spLocks noChangeArrowheads="1"/>
          </p:cNvSpPr>
          <p:nvPr/>
        </p:nvSpPr>
        <p:spPr bwMode="auto">
          <a:xfrm>
            <a:off x="6708775" y="5229225"/>
            <a:ext cx="16795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60000"/>
              </a:lnSpc>
            </a:pPr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three or four times a week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822" name="Text Box 46"/>
          <p:cNvSpPr txBox="1">
            <a:spLocks noChangeArrowheads="1"/>
          </p:cNvSpPr>
          <p:nvPr/>
        </p:nvSpPr>
        <p:spPr bwMode="auto">
          <a:xfrm>
            <a:off x="5435600" y="4862513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</a:rPr>
              <a:t>every day</a:t>
            </a:r>
          </a:p>
        </p:txBody>
      </p:sp>
      <p:sp>
        <p:nvSpPr>
          <p:cNvPr id="75823" name="Text Box 47"/>
          <p:cNvSpPr txBox="1">
            <a:spLocks noChangeArrowheads="1"/>
          </p:cNvSpPr>
          <p:nvPr/>
        </p:nvSpPr>
        <p:spPr bwMode="auto">
          <a:xfrm>
            <a:off x="6999288" y="4868863"/>
            <a:ext cx="1028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never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824" name="Text Box 48"/>
          <p:cNvSpPr txBox="1">
            <a:spLocks noChangeArrowheads="1"/>
          </p:cNvSpPr>
          <p:nvPr/>
        </p:nvSpPr>
        <p:spPr bwMode="auto">
          <a:xfrm>
            <a:off x="5221288" y="5235575"/>
            <a:ext cx="16795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60000"/>
              </a:lnSpc>
            </a:pPr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two or three times a week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825" name="Text Box 49"/>
          <p:cNvSpPr txBox="1">
            <a:spLocks noChangeArrowheads="1"/>
          </p:cNvSpPr>
          <p:nvPr/>
        </p:nvSpPr>
        <p:spPr bwMode="auto">
          <a:xfrm>
            <a:off x="5632450" y="5727700"/>
            <a:ext cx="10287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never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826" name="Text Box 50"/>
          <p:cNvSpPr txBox="1">
            <a:spLocks noChangeArrowheads="1"/>
          </p:cNvSpPr>
          <p:nvPr/>
        </p:nvSpPr>
        <p:spPr bwMode="auto">
          <a:xfrm>
            <a:off x="6588125" y="5727700"/>
            <a:ext cx="19113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four times a day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58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75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75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ldLvl="0" autoUpdateAnimBg="0"/>
      <p:bldP spid="75810" grpId="0" bldLvl="0" autoUpdateAnimBg="0"/>
      <p:bldP spid="75811" grpId="0" bldLvl="0"/>
      <p:bldP spid="75812" grpId="0" bldLvl="0" autoUpdateAnimBg="0"/>
      <p:bldP spid="75813" grpId="0" animBg="1"/>
      <p:bldP spid="75814" grpId="0" animBg="1"/>
      <p:bldP spid="75815" grpId="0" animBg="1"/>
      <p:bldP spid="75816" grpId="0" bldLvl="0" autoUpdateAnimBg="0"/>
      <p:bldP spid="75817" grpId="0" bldLvl="0" autoUpdateAnimBg="0"/>
      <p:bldP spid="75818" grpId="0" bldLvl="0" autoUpdateAnimBg="0"/>
      <p:bldP spid="75819" grpId="0" bldLvl="0" autoUpdateAnimBg="0"/>
      <p:bldP spid="75820" grpId="0" bldLvl="0" autoUpdateAnimBg="0"/>
      <p:bldP spid="75821" grpId="0" bldLvl="0" autoUpdateAnimBg="0"/>
      <p:bldP spid="75822" grpId="0" bldLvl="0" autoUpdateAnimBg="0"/>
      <p:bldP spid="75823" grpId="0" bldLvl="0" autoUpdateAnimBg="0"/>
      <p:bldP spid="75824" grpId="0" bldLvl="0" autoUpdateAnimBg="0"/>
      <p:bldP spid="75825" grpId="0" bldLvl="0" autoUpdateAnimBg="0"/>
      <p:bldP spid="75826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WordArt 2"/>
          <p:cNvSpPr>
            <a:spLocks noChangeArrowheads="1" noChangeShapeType="1"/>
          </p:cNvSpPr>
          <p:nvPr/>
        </p:nvSpPr>
        <p:spPr bwMode="auto">
          <a:xfrm>
            <a:off x="990600" y="712788"/>
            <a:ext cx="2743200" cy="9350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64968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altLang="zh-CN" sz="3600" b="1" i="1" dirty="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Role-play</a:t>
            </a:r>
            <a:endParaRPr lang="zh-CN" altLang="en-US" sz="3600" b="1" i="1" dirty="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979613" y="1989138"/>
            <a:ext cx="54229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A: How often do you exercise?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B: I exercise every day.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A: And how often do you ...?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B: ......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 ......</a:t>
            </a: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WordArt 2"/>
          <p:cNvSpPr>
            <a:spLocks noChangeArrowheads="1" noChangeShapeType="1"/>
          </p:cNvSpPr>
          <p:nvPr/>
        </p:nvSpPr>
        <p:spPr bwMode="auto">
          <a:xfrm>
            <a:off x="469900" y="477838"/>
            <a:ext cx="2232025" cy="4206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45065"/>
              </a:avLst>
            </a:prstTxWarp>
          </a:bodyPr>
          <a:lstStyle/>
          <a:p>
            <a:r>
              <a:rPr lang="zh-CN" altLang="en-US" sz="3600" b="1" dirty="0">
                <a:solidFill>
                  <a:srgbClr val="0066FF"/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小结训练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403350" y="1198563"/>
            <a:ext cx="6408738" cy="496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70000"/>
              </a:lnSpc>
            </a:pPr>
            <a:r>
              <a:rPr lang="zh-CN" altLang="en-US" sz="2800" b="1" i="1" dirty="0">
                <a:solidFill>
                  <a:srgbClr val="0033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对划线部分提问。</a:t>
            </a:r>
          </a:p>
          <a:p>
            <a:pPr algn="l">
              <a:lnSpc>
                <a:spcPct val="17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1) I </a:t>
            </a:r>
            <a:r>
              <a:rPr lang="en-US" altLang="zh-CN" sz="20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hardly ever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drink milk for breakfast.</a:t>
            </a:r>
          </a:p>
          <a:p>
            <a:pPr algn="l">
              <a:lnSpc>
                <a:spcPct val="17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______________________________________________</a:t>
            </a:r>
          </a:p>
          <a:p>
            <a:pPr algn="l">
              <a:lnSpc>
                <a:spcPct val="17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2) They sleep </a:t>
            </a:r>
            <a:r>
              <a:rPr lang="en-US" altLang="zh-CN" sz="20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nine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hours every night.</a:t>
            </a:r>
          </a:p>
          <a:p>
            <a:pPr algn="l">
              <a:lnSpc>
                <a:spcPct val="17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______________________________________________</a:t>
            </a:r>
          </a:p>
          <a:p>
            <a:pPr algn="l">
              <a:lnSpc>
                <a:spcPct val="17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3) I went to Beijing </a:t>
            </a:r>
            <a:r>
              <a:rPr lang="en-US" altLang="zh-CN" sz="20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twice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last year.</a:t>
            </a:r>
          </a:p>
          <a:p>
            <a:pPr algn="l">
              <a:lnSpc>
                <a:spcPct val="17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______________________________________________</a:t>
            </a:r>
          </a:p>
          <a:p>
            <a:pPr algn="l">
              <a:lnSpc>
                <a:spcPct val="17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4) He watches TV </a:t>
            </a:r>
            <a:r>
              <a:rPr lang="en-US" altLang="zh-CN" sz="20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for two hours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every day.</a:t>
            </a:r>
          </a:p>
          <a:p>
            <a:pPr algn="l">
              <a:lnSpc>
                <a:spcPct val="17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______________________________________________</a:t>
            </a: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682750" y="2600325"/>
            <a:ext cx="4833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How often do you drink milk for </a:t>
            </a:r>
            <a:r>
              <a:rPr lang="en-US" altLang="zh-CN" sz="2000" b="1" dirty="0" err="1">
                <a:solidFill>
                  <a:srgbClr val="FF33CC"/>
                </a:solidFill>
                <a:latin typeface="Times New Roman" panose="02020603050405020304" pitchFamily="18" charset="0"/>
              </a:rPr>
              <a:t>breskfast</a:t>
            </a:r>
            <a:r>
              <a:rPr lang="en-US" altLang="zh-CN" sz="20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692275" y="3536950"/>
            <a:ext cx="5256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dirty="0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How many hours do they sleep every night?</a:t>
            </a:r>
            <a:endParaRPr lang="zh-CN" altLang="en-US" sz="2000" b="1" dirty="0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692275" y="4616450"/>
            <a:ext cx="531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dirty="0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How many times did you go to Beijing last year?</a:t>
            </a:r>
            <a:endParaRPr lang="zh-CN" altLang="en-US" sz="2000" b="1" dirty="0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692275" y="5697538"/>
            <a:ext cx="4833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dirty="0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How long does he watch TV every day</a:t>
            </a:r>
            <a:r>
              <a:rPr lang="en-US" altLang="zh-CN" sz="2000" b="1" dirty="0" smtClean="0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?  </a:t>
            </a:r>
            <a:endParaRPr lang="zh-CN" altLang="en-US" sz="2000" b="1" dirty="0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bldLvl="0" autoUpdateAnimBg="0"/>
      <p:bldP spid="77829" grpId="0" bldLvl="0" autoUpdateAnimBg="0"/>
      <p:bldP spid="77830" grpId="0" bldLvl="0" autoUpdateAnimBg="0"/>
      <p:bldP spid="77831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全屏显示(4:3)</PresentationFormat>
  <Paragraphs>76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黑体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E50BA6F7426544D2B2444165F7D6C8C4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