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000000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09ABE-82FE-4508-9012-F7D558EF0A1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3041A-2DC1-4253-BBB0-C06AE8ADDF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3041A-2DC1-4253-BBB0-C06AE8ADDF9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714" y="1485948"/>
            <a:ext cx="868838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860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sz="4400" b="1" dirty="0" smtClean="0">
                <a:solidFill>
                  <a:schemeClr val="accent1">
                    <a:lumMod val="25000"/>
                  </a:schemeClr>
                </a:solidFill>
                <a:latin typeface="Adobe Garamond Pro Bold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Unit</a:t>
            </a:r>
            <a:r>
              <a:rPr lang="zh-CN" altLang="en-US" sz="4400" b="1" dirty="0" smtClean="0">
                <a:solidFill>
                  <a:schemeClr val="accent1">
                    <a:lumMod val="25000"/>
                  </a:schemeClr>
                </a:solidFill>
                <a:latin typeface="Adobe Garamond Pro Bold" pitchFamily="18" charset="0"/>
                <a:sym typeface="Times New Roman" panose="02020603050405020304" pitchFamily="18" charset="0"/>
              </a:rPr>
              <a:t> 10  </a:t>
            </a:r>
            <a:r>
              <a:rPr lang="en-US" altLang="zh-CN" sz="4400" b="1" dirty="0">
                <a:solidFill>
                  <a:schemeClr val="accent1">
                    <a:lumMod val="25000"/>
                  </a:schemeClr>
                </a:solidFill>
                <a:latin typeface="Adobe Garamond Pro Bold" pitchFamily="18" charset="0"/>
              </a:rPr>
              <a:t>You are supposed to shake </a:t>
            </a:r>
            <a:r>
              <a:rPr lang="en-US" altLang="zh-CN" sz="4400" b="1" dirty="0" smtClean="0">
                <a:solidFill>
                  <a:schemeClr val="accent1">
                    <a:lumMod val="25000"/>
                  </a:schemeClr>
                </a:solidFill>
                <a:latin typeface="Adobe Garamond Pro Bold" pitchFamily="18" charset="0"/>
              </a:rPr>
              <a:t>hands</a:t>
            </a:r>
          </a:p>
          <a:p>
            <a:pPr algn="ctr"/>
            <a:endParaRPr lang="en-US" altLang="zh-CN" sz="4400" b="1" dirty="0">
              <a:solidFill>
                <a:schemeClr val="accent1">
                  <a:lumMod val="25000"/>
                </a:schemeClr>
              </a:solidFill>
              <a:latin typeface="Adobe Garamond Pro Bold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ctr"/>
            <a:r>
              <a:rPr lang="zh-CN" altLang="en-US" sz="4000" b="1" dirty="0" smtClean="0">
                <a:solidFill>
                  <a:schemeClr val="accent1">
                    <a:lumMod val="25000"/>
                  </a:schemeClr>
                </a:solidFill>
                <a:latin typeface="Adobe Garamond Pro Bold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期末单元复习</a:t>
            </a:r>
          </a:p>
        </p:txBody>
      </p:sp>
      <p:sp>
        <p:nvSpPr>
          <p:cNvPr id="3" name="矩形 2"/>
          <p:cNvSpPr/>
          <p:nvPr/>
        </p:nvSpPr>
        <p:spPr>
          <a:xfrm>
            <a:off x="2795810" y="5486346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二、英译汉。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1．the wrong way</a:t>
            </a:r>
            <a:r>
              <a:rPr lang="zh-CN" altLang="en-US" sz="2400" dirty="0">
                <a:solidFill>
                  <a:srgbClr val="CC0000"/>
                </a:solidFill>
              </a:rPr>
              <a:t>错误的方式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2．make some mistakes</a:t>
            </a:r>
            <a:r>
              <a:rPr lang="zh-CN" altLang="en-US" sz="2400" dirty="0">
                <a:solidFill>
                  <a:srgbClr val="CC0000"/>
                </a:solidFill>
              </a:rPr>
              <a:t>犯了一些错误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3．as soon as</a:t>
            </a:r>
            <a:r>
              <a:rPr lang="zh-CN" altLang="en-US" sz="2400" dirty="0">
                <a:solidFill>
                  <a:srgbClr val="CC0000"/>
                </a:solidFill>
              </a:rPr>
              <a:t>一……就……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4．find out </a:t>
            </a:r>
            <a:r>
              <a:rPr lang="zh-CN" altLang="en-US" sz="2400" dirty="0">
                <a:solidFill>
                  <a:srgbClr val="CC0000"/>
                </a:solidFill>
              </a:rPr>
              <a:t>发现；找出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5．rush around</a:t>
            </a:r>
            <a:r>
              <a:rPr lang="zh-CN" altLang="en-US" sz="2400" dirty="0">
                <a:solidFill>
                  <a:srgbClr val="CC0000"/>
                </a:solidFill>
              </a:rPr>
              <a:t>到处乱跑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6．enjoy our time </a:t>
            </a:r>
            <a:r>
              <a:rPr lang="zh-CN" altLang="en-US" sz="2400" dirty="0">
                <a:solidFill>
                  <a:srgbClr val="CC0000"/>
                </a:solidFill>
              </a:rPr>
              <a:t>享受我们的时光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7．make plans</a:t>
            </a:r>
            <a:r>
              <a:rPr lang="zh-CN" altLang="en-US" sz="2400" dirty="0">
                <a:solidFill>
                  <a:srgbClr val="CC0000"/>
                </a:solidFill>
              </a:rPr>
              <a:t>制订计划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8．as…as sb. can</a:t>
            </a:r>
            <a:r>
              <a:rPr lang="zh-CN" altLang="en-US" sz="2400" dirty="0">
                <a:solidFill>
                  <a:srgbClr val="CC0000"/>
                </a:solidFill>
              </a:rPr>
              <a:t>尽某人的可能……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9．after all</a:t>
            </a:r>
            <a:r>
              <a:rPr lang="zh-CN" altLang="en-US" sz="2400" dirty="0">
                <a:solidFill>
                  <a:srgbClr val="CC0000"/>
                </a:solidFill>
              </a:rPr>
              <a:t>毕竟；终究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10．keep others waiting </a:t>
            </a:r>
            <a:r>
              <a:rPr lang="zh-CN" altLang="en-US" sz="2400" dirty="0">
                <a:solidFill>
                  <a:srgbClr val="CC0000"/>
                </a:solidFill>
              </a:rPr>
              <a:t>让其他人等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11．no big deal </a:t>
            </a:r>
            <a:r>
              <a:rPr lang="zh-CN" altLang="en-US" sz="2400" dirty="0">
                <a:solidFill>
                  <a:srgbClr val="CC0000"/>
                </a:solidFill>
              </a:rPr>
              <a:t>没什么大不了的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12．go abroad </a:t>
            </a:r>
            <a:r>
              <a:rPr lang="zh-CN" altLang="en-US" sz="2400" dirty="0">
                <a:solidFill>
                  <a:srgbClr val="CC0000"/>
                </a:solidFill>
              </a:rPr>
              <a:t>去国外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13．take off </a:t>
            </a:r>
            <a:r>
              <a:rPr lang="zh-CN" altLang="en-US" sz="2400" dirty="0">
                <a:solidFill>
                  <a:srgbClr val="CC0000"/>
                </a:solidFill>
              </a:rPr>
              <a:t>脱下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14．social situations</a:t>
            </a:r>
            <a:r>
              <a:rPr lang="zh-CN" altLang="en-US" sz="2400" dirty="0">
                <a:solidFill>
                  <a:srgbClr val="CC0000"/>
                </a:solidFill>
              </a:rPr>
              <a:t>社交场合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/>
              <a:t>15．thanks for... </a:t>
            </a:r>
            <a:r>
              <a:rPr lang="zh-CN" altLang="en-US" sz="2400">
                <a:solidFill>
                  <a:srgbClr val="CC0000"/>
                </a:solidFill>
              </a:rPr>
              <a:t>因……而感谢</a:t>
            </a:r>
          </a:p>
          <a:p>
            <a:pPr>
              <a:lnSpc>
                <a:spcPct val="90000"/>
              </a:lnSpc>
            </a:pPr>
            <a:endParaRPr lang="zh-CN" altLang="en-US" sz="2400"/>
          </a:p>
          <a:p>
            <a:pPr>
              <a:lnSpc>
                <a:spcPct val="90000"/>
              </a:lnSpc>
            </a:pPr>
            <a:r>
              <a:rPr lang="zh-CN" altLang="en-US" sz="2400"/>
              <a:t>16．have a great time</a:t>
            </a:r>
            <a:r>
              <a:rPr lang="zh-CN" altLang="en-US" sz="2400">
                <a:solidFill>
                  <a:srgbClr val="CC0000"/>
                </a:solidFill>
              </a:rPr>
              <a:t>玩得高兴</a:t>
            </a:r>
          </a:p>
          <a:p>
            <a:pPr>
              <a:lnSpc>
                <a:spcPct val="90000"/>
              </a:lnSpc>
            </a:pPr>
            <a:endParaRPr lang="zh-CN" altLang="en-US" sz="2400"/>
          </a:p>
          <a:p>
            <a:pPr>
              <a:lnSpc>
                <a:spcPct val="90000"/>
              </a:lnSpc>
            </a:pPr>
            <a:r>
              <a:rPr lang="zh-CN" altLang="en-US" sz="2400"/>
              <a:t>17．talk to sb. </a:t>
            </a:r>
            <a:r>
              <a:rPr lang="zh-CN" altLang="en-US" sz="2400">
                <a:solidFill>
                  <a:srgbClr val="CC0000"/>
                </a:solidFill>
              </a:rPr>
              <a:t>和某人交谈</a:t>
            </a:r>
          </a:p>
          <a:p>
            <a:pPr>
              <a:lnSpc>
                <a:spcPct val="90000"/>
              </a:lnSpc>
            </a:pPr>
            <a:endParaRPr lang="zh-CN" altLang="en-US" sz="2400"/>
          </a:p>
          <a:p>
            <a:pPr>
              <a:lnSpc>
                <a:spcPct val="90000"/>
              </a:lnSpc>
            </a:pPr>
            <a:r>
              <a:rPr lang="zh-CN" altLang="en-US" sz="2400"/>
              <a:t>18．because of</a:t>
            </a:r>
            <a:r>
              <a:rPr lang="zh-CN" altLang="en-US" sz="2400">
                <a:solidFill>
                  <a:srgbClr val="CC0000"/>
                </a:solidFill>
              </a:rPr>
              <a:t>由于；因为</a:t>
            </a:r>
          </a:p>
          <a:p>
            <a:pPr>
              <a:lnSpc>
                <a:spcPct val="90000"/>
              </a:lnSpc>
              <a:buFontTx/>
              <a:buNone/>
            </a:pPr>
            <a:endParaRPr lang="zh-CN" altLang="en-US" sz="24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en-US" altLang="zh-CN" sz="2400" dirty="0"/>
              <a:t>19</a:t>
            </a:r>
            <a:r>
              <a:rPr lang="zh-CN" altLang="en-US" sz="2400" dirty="0"/>
              <a:t>．</a:t>
            </a:r>
            <a:r>
              <a:rPr lang="en-US" altLang="zh-CN" sz="2400" dirty="0"/>
              <a:t>make sb. nervous</a:t>
            </a:r>
            <a:r>
              <a:rPr lang="zh-CN" altLang="en-US" sz="2400" dirty="0">
                <a:solidFill>
                  <a:srgbClr val="CC0000"/>
                </a:solidFill>
              </a:rPr>
              <a:t>使某人紧张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20</a:t>
            </a:r>
            <a:r>
              <a:rPr lang="zh-CN" altLang="en-US" sz="2400" dirty="0"/>
              <a:t>．</a:t>
            </a:r>
            <a:r>
              <a:rPr lang="en-US" altLang="zh-CN" sz="2400" dirty="0"/>
              <a:t>feel good about </a:t>
            </a:r>
            <a:r>
              <a:rPr lang="en-US" altLang="zh-CN" sz="2400" dirty="0" err="1"/>
              <a:t>sth</a:t>
            </a:r>
            <a:r>
              <a:rPr lang="en-US" altLang="zh-CN" sz="2400" dirty="0"/>
              <a:t>. </a:t>
            </a:r>
            <a:r>
              <a:rPr lang="zh-CN" altLang="en-US" sz="2400" dirty="0">
                <a:solidFill>
                  <a:srgbClr val="CC0000"/>
                </a:solidFill>
              </a:rPr>
              <a:t>对某事感觉不错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21</a:t>
            </a:r>
            <a:r>
              <a:rPr lang="zh-CN" altLang="en-US" sz="2400" dirty="0"/>
              <a:t>．</a:t>
            </a:r>
            <a:r>
              <a:rPr lang="en-US" altLang="zh-CN" sz="2400" dirty="0"/>
              <a:t>look forward to doing </a:t>
            </a:r>
            <a:r>
              <a:rPr lang="en-US" altLang="zh-CN" sz="2400" dirty="0" err="1"/>
              <a:t>sth</a:t>
            </a:r>
            <a:r>
              <a:rPr lang="en-US" altLang="zh-CN" sz="2400" dirty="0"/>
              <a:t>.</a:t>
            </a:r>
            <a:r>
              <a:rPr lang="en-US" altLang="zh-CN" sz="2400" dirty="0">
                <a:solidFill>
                  <a:srgbClr val="CC0000"/>
                </a:solidFill>
              </a:rPr>
              <a:t> </a:t>
            </a:r>
            <a:r>
              <a:rPr lang="zh-CN" altLang="en-US" sz="2400" dirty="0">
                <a:solidFill>
                  <a:srgbClr val="CC0000"/>
                </a:solidFill>
              </a:rPr>
              <a:t>期盼着做某事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22</a:t>
            </a:r>
            <a:r>
              <a:rPr lang="zh-CN" altLang="en-US" sz="2400" dirty="0"/>
              <a:t>．</a:t>
            </a:r>
            <a:r>
              <a:rPr lang="en-US" altLang="zh-CN" sz="2400" dirty="0"/>
              <a:t>show up</a:t>
            </a:r>
            <a:r>
              <a:rPr lang="zh-CN" altLang="en-US" sz="2400" dirty="0">
                <a:solidFill>
                  <a:srgbClr val="CC0000"/>
                </a:solidFill>
              </a:rPr>
              <a:t>露面；出现；出</a:t>
            </a:r>
            <a:r>
              <a:rPr lang="zh-CN" altLang="en-US" sz="2400" dirty="0" smtClean="0">
                <a:solidFill>
                  <a:srgbClr val="CC0000"/>
                </a:solidFill>
              </a:rPr>
              <a:t>席</a:t>
            </a:r>
            <a:endParaRPr lang="zh-CN" altLang="en-US" sz="24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200" dirty="0"/>
              <a:t>◆句型过关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根据汉语提示完成句子。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1</a:t>
            </a:r>
            <a:r>
              <a:rPr lang="zh-CN" altLang="en-US" sz="2200" dirty="0"/>
              <a:t>．你应该握手。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You're </a:t>
            </a:r>
            <a:r>
              <a:rPr lang="en-US" altLang="zh-CN" sz="2200" dirty="0">
                <a:solidFill>
                  <a:srgbClr val="CC0000"/>
                </a:solidFill>
              </a:rPr>
              <a:t>supposed to shake</a:t>
            </a:r>
            <a:r>
              <a:rPr lang="en-US" altLang="zh-CN" sz="2200" dirty="0"/>
              <a:t> hands.</a:t>
            </a:r>
          </a:p>
          <a:p>
            <a:pPr>
              <a:lnSpc>
                <a:spcPct val="80000"/>
              </a:lnSpc>
            </a:pPr>
            <a:endParaRPr lang="en-US" altLang="zh-CN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2</a:t>
            </a:r>
            <a:r>
              <a:rPr lang="zh-CN" altLang="en-US" sz="2200" dirty="0"/>
              <a:t>．在美国是怎样的呢？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en-US" altLang="zh-CN" sz="2200" dirty="0">
                <a:solidFill>
                  <a:srgbClr val="CC0000"/>
                </a:solidFill>
              </a:rPr>
              <a:t>What/How about </a:t>
            </a:r>
            <a:r>
              <a:rPr lang="en-US" altLang="zh-CN" sz="2200" dirty="0"/>
              <a:t>in the United States?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400" dirty="0"/>
              <a:t>3．在我们那个地方，我们的时间观念比较随意。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>
                <a:solidFill>
                  <a:srgbClr val="CC0000"/>
                </a:solidFill>
              </a:rPr>
              <a:t>Where I'm from </a:t>
            </a:r>
            <a:r>
              <a:rPr lang="zh-CN" altLang="en-US" sz="2400" dirty="0"/>
              <a:t>, we're pretty relaxed about time.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4．当我们互相见面时，男孩子相互握手、女孩子相互亲吻脸颊是有礼貌的体现。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When we see each other, it's polite</a:t>
            </a:r>
            <a:r>
              <a:rPr lang="zh-CN" altLang="en-US" sz="2400" dirty="0">
                <a:solidFill>
                  <a:srgbClr val="CC0000"/>
                </a:solidFill>
              </a:rPr>
              <a:t> for</a:t>
            </a:r>
            <a:r>
              <a:rPr lang="zh-CN" altLang="en-US" sz="2400" dirty="0"/>
              <a:t> boys </a:t>
            </a:r>
            <a:r>
              <a:rPr lang="zh-CN" altLang="en-US" sz="2400" dirty="0">
                <a:solidFill>
                  <a:srgbClr val="CC0000"/>
                </a:solidFill>
              </a:rPr>
              <a:t>to shake </a:t>
            </a:r>
            <a:r>
              <a:rPr lang="zh-CN" altLang="en-US" sz="2400" dirty="0"/>
              <a:t>hands and for girls </a:t>
            </a:r>
            <a:r>
              <a:rPr lang="zh-CN" altLang="en-US" sz="2400" dirty="0">
                <a:solidFill>
                  <a:srgbClr val="CC0000"/>
                </a:solidFill>
              </a:rPr>
              <a:t>to kiss</a:t>
            </a:r>
            <a:r>
              <a:rPr lang="zh-CN" altLang="en-US" sz="2400" dirty="0"/>
              <a:t> each other on the side of the face.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94318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en-US" altLang="zh-CN" sz="2400" dirty="0"/>
              <a:t>5</a:t>
            </a:r>
            <a:r>
              <a:rPr lang="zh-CN" altLang="en-US" sz="2400" dirty="0"/>
              <a:t>．而且，我们从不事先未通电话便登门拜访朋友。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400" dirty="0"/>
              <a:t>Also, we never visit a friend's house</a:t>
            </a:r>
            <a:r>
              <a:rPr lang="en-US" altLang="zh-CN" sz="2400" dirty="0">
                <a:solidFill>
                  <a:srgbClr val="CC0000"/>
                </a:solidFill>
              </a:rPr>
              <a:t> without calling</a:t>
            </a:r>
            <a:r>
              <a:rPr lang="en-US" altLang="zh-CN" sz="2400" dirty="0"/>
              <a:t> first.</a:t>
            </a:r>
          </a:p>
          <a:p>
            <a:pPr>
              <a:lnSpc>
                <a:spcPct val="80000"/>
              </a:lnSpc>
            </a:pPr>
            <a:endParaRPr lang="en-US" altLang="zh-CN" sz="2400" dirty="0"/>
          </a:p>
          <a:p>
            <a:pPr>
              <a:lnSpc>
                <a:spcPct val="80000"/>
              </a:lnSpc>
            </a:pPr>
            <a:r>
              <a:rPr lang="en-US" altLang="zh-CN" sz="2400" dirty="0"/>
              <a:t>6</a:t>
            </a:r>
            <a:r>
              <a:rPr lang="zh-CN" altLang="en-US" sz="2400" dirty="0"/>
              <a:t>．在中国，你不应该把筷子插入食物中。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en-US" altLang="zh-CN" sz="2400" dirty="0"/>
              <a:t>In China, you're </a:t>
            </a:r>
            <a:r>
              <a:rPr lang="en-US" altLang="zh-CN" sz="2400" dirty="0">
                <a:solidFill>
                  <a:srgbClr val="CC0000"/>
                </a:solidFill>
              </a:rPr>
              <a:t>not supposed</a:t>
            </a:r>
            <a:r>
              <a:rPr lang="en-US" altLang="zh-CN" sz="2400" dirty="0"/>
              <a:t> to stick your chopsticks into the food.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94318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en-US" altLang="zh-CN" sz="2400" dirty="0"/>
              <a:t>7</a:t>
            </a:r>
            <a:r>
              <a:rPr lang="zh-CN" altLang="en-US" sz="2400" dirty="0"/>
              <a:t>．你简直都想不到就因为那样我的法语提高得有多快。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400" dirty="0">
                <a:solidFill>
                  <a:srgbClr val="CC0000"/>
                </a:solidFill>
              </a:rPr>
              <a:t>You wouldn't believe</a:t>
            </a:r>
            <a:r>
              <a:rPr lang="en-US" altLang="zh-CN" sz="2400" dirty="0"/>
              <a:t> how quickly my French has improved because of that.</a:t>
            </a:r>
          </a:p>
          <a:p>
            <a:pPr>
              <a:lnSpc>
                <a:spcPct val="90000"/>
              </a:lnSpc>
            </a:pP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8</a:t>
            </a:r>
            <a:r>
              <a:rPr lang="zh-CN" altLang="en-US" sz="2400" dirty="0"/>
              <a:t>．我最大的挑战是学习如何在餐桌上表现。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My biggest challenge is </a:t>
            </a:r>
            <a:r>
              <a:rPr lang="en-US" altLang="zh-CN" sz="2400" dirty="0">
                <a:solidFill>
                  <a:srgbClr val="CC0000"/>
                </a:solidFill>
              </a:rPr>
              <a:t>learning how to behave</a:t>
            </a:r>
            <a:r>
              <a:rPr lang="en-US" altLang="zh-CN" sz="2400" dirty="0"/>
              <a:t> at the dinner table</a:t>
            </a:r>
            <a:r>
              <a:rPr lang="en-US" altLang="zh-CN" sz="2400" dirty="0" smtClean="0"/>
              <a:t>. </a:t>
            </a:r>
            <a:endParaRPr lang="en-US" altLang="zh-CN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◆单词过关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一、词义助记。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1．亲吻</a:t>
            </a:r>
            <a:r>
              <a:rPr lang="zh-CN" altLang="en-US" sz="2400" dirty="0">
                <a:solidFill>
                  <a:srgbClr val="CC0000"/>
                </a:solidFill>
              </a:rPr>
              <a:t>kiss</a:t>
            </a:r>
            <a:r>
              <a:rPr lang="zh-CN" altLang="en-US" sz="2400" dirty="0"/>
              <a:t>　　　            2.和……打招呼</a:t>
            </a:r>
            <a:r>
              <a:rPr lang="zh-CN" altLang="en-US" sz="2400" dirty="0">
                <a:solidFill>
                  <a:srgbClr val="CC0000"/>
                </a:solidFill>
              </a:rPr>
              <a:t>greet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3．正午；中午</a:t>
            </a:r>
            <a:r>
              <a:rPr lang="zh-CN" altLang="en-US" sz="2400" dirty="0">
                <a:solidFill>
                  <a:srgbClr val="CC0000"/>
                </a:solidFill>
              </a:rPr>
              <a:t>noon         </a:t>
            </a:r>
            <a:r>
              <a:rPr lang="zh-CN" altLang="en-US" sz="2400" dirty="0"/>
              <a:t> 4.努力；尽力</a:t>
            </a:r>
            <a:r>
              <a:rPr lang="zh-CN" altLang="en-US" sz="2400" dirty="0">
                <a:solidFill>
                  <a:srgbClr val="CC0000"/>
                </a:solidFill>
              </a:rPr>
              <a:t>effort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5．粉笔</a:t>
            </a:r>
            <a:r>
              <a:rPr lang="zh-CN" altLang="en-US" sz="2400" dirty="0">
                <a:solidFill>
                  <a:srgbClr val="CC0000"/>
                </a:solidFill>
              </a:rPr>
              <a:t>chalk</a:t>
            </a:r>
            <a:r>
              <a:rPr lang="zh-CN" altLang="en-US" sz="2400" dirty="0"/>
              <a:t>                    6.海岸；海滨 </a:t>
            </a:r>
            <a:r>
              <a:rPr lang="zh-CN" altLang="en-US" sz="2400" dirty="0">
                <a:solidFill>
                  <a:srgbClr val="CC0000"/>
                </a:solidFill>
              </a:rPr>
              <a:t>coast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308" y="1447852"/>
            <a:ext cx="8229600" cy="30733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7．季节</a:t>
            </a:r>
            <a:r>
              <a:rPr lang="zh-CN" altLang="en-US" sz="2400" dirty="0">
                <a:solidFill>
                  <a:srgbClr val="CC0000"/>
                </a:solidFill>
              </a:rPr>
              <a:t>season</a:t>
            </a:r>
            <a:r>
              <a:rPr lang="zh-CN" altLang="en-US" sz="2400" dirty="0"/>
              <a:t>                      8.基本的；基础的</a:t>
            </a:r>
            <a:r>
              <a:rPr lang="zh-CN" altLang="en-US" sz="2400" dirty="0">
                <a:solidFill>
                  <a:srgbClr val="CC0000"/>
                </a:solidFill>
              </a:rPr>
              <a:t>basic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9．(外)孙女</a:t>
            </a:r>
            <a:r>
              <a:rPr lang="zh-CN" altLang="en-US" sz="2400" dirty="0">
                <a:solidFill>
                  <a:srgbClr val="CC0000"/>
                </a:solidFill>
              </a:rPr>
              <a:t>granddaughter</a:t>
            </a:r>
            <a:r>
              <a:rPr lang="zh-CN" altLang="en-US" sz="2400" dirty="0"/>
              <a:t>    10.表现；举止</a:t>
            </a:r>
            <a:r>
              <a:rPr lang="zh-CN" altLang="en-US" sz="2400" dirty="0">
                <a:solidFill>
                  <a:srgbClr val="CC0000"/>
                </a:solidFill>
              </a:rPr>
              <a:t>behave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11．除……之外；只是</a:t>
            </a:r>
            <a:r>
              <a:rPr lang="zh-CN" altLang="en-US" sz="2400" dirty="0">
                <a:solidFill>
                  <a:srgbClr val="CC0000"/>
                </a:solidFill>
              </a:rPr>
              <a:t>except   </a:t>
            </a:r>
            <a:r>
              <a:rPr lang="zh-CN" altLang="en-US" sz="2400" dirty="0"/>
              <a:t>12.肘；胳膊</a:t>
            </a:r>
            <a:r>
              <a:rPr lang="zh-CN" altLang="en-US" sz="2400" dirty="0">
                <a:solidFill>
                  <a:srgbClr val="CC0000"/>
                </a:solidFill>
              </a:rPr>
              <a:t>elbow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13．逐步地；渐进地</a:t>
            </a:r>
            <a:r>
              <a:rPr lang="zh-CN" altLang="en-US" sz="2400" dirty="0">
                <a:solidFill>
                  <a:srgbClr val="CC0000"/>
                </a:solidFill>
              </a:rPr>
              <a:t>gradually </a:t>
            </a:r>
            <a:r>
              <a:rPr lang="zh-CN" altLang="en-US" sz="2400" dirty="0"/>
              <a:t>  14.值得</a:t>
            </a:r>
            <a:r>
              <a:rPr lang="zh-CN" altLang="en-US" sz="2400" dirty="0">
                <a:solidFill>
                  <a:srgbClr val="CC0000"/>
                </a:solidFill>
              </a:rPr>
              <a:t>worth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110" y="1295456"/>
            <a:ext cx="8229600" cy="29971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二、词形转换。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1．relax(v.)放松；休息→ </a:t>
            </a:r>
            <a:r>
              <a:rPr lang="zh-CN" altLang="en-US" sz="2400" dirty="0">
                <a:solidFill>
                  <a:srgbClr val="CC0000"/>
                </a:solidFill>
              </a:rPr>
              <a:t>relaxed </a:t>
            </a:r>
            <a:r>
              <a:rPr lang="zh-CN" altLang="en-US" sz="2400" dirty="0"/>
              <a:t>(形容词，放松的)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2．valuable(adj.)贵重的；珍贵的→ </a:t>
            </a:r>
            <a:r>
              <a:rPr lang="zh-CN" altLang="en-US" sz="2400" dirty="0">
                <a:solidFill>
                  <a:srgbClr val="CC0000"/>
                </a:solidFill>
              </a:rPr>
              <a:t>value </a:t>
            </a:r>
            <a:r>
              <a:rPr lang="zh-CN" altLang="en-US" sz="2400" dirty="0"/>
              <a:t>(动词)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3．north(n.)北方→ </a:t>
            </a:r>
            <a:r>
              <a:rPr lang="zh-CN" altLang="en-US" sz="2400" dirty="0">
                <a:solidFill>
                  <a:srgbClr val="CC0000"/>
                </a:solidFill>
              </a:rPr>
              <a:t>northern </a:t>
            </a:r>
            <a:r>
              <a:rPr lang="zh-CN" altLang="en-US" sz="2400" dirty="0"/>
              <a:t>(形容词)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4．east(n.)东方→ </a:t>
            </a:r>
            <a:r>
              <a:rPr lang="zh-CN" altLang="en-US" sz="2400" dirty="0">
                <a:solidFill>
                  <a:srgbClr val="CC0000"/>
                </a:solidFill>
              </a:rPr>
              <a:t>eastern </a:t>
            </a:r>
            <a:r>
              <a:rPr lang="zh-CN" altLang="en-US" sz="2400" dirty="0"/>
              <a:t>(形容词)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5．teenager(n.)青少年→ </a:t>
            </a:r>
            <a:r>
              <a:rPr lang="zh-CN" altLang="en-US" sz="2400" dirty="0">
                <a:solidFill>
                  <a:srgbClr val="CC0000"/>
                </a:solidFill>
              </a:rPr>
              <a:t>teenage </a:t>
            </a:r>
            <a:r>
              <a:rPr lang="zh-CN" altLang="en-US" sz="2400" dirty="0"/>
              <a:t>(形容词)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6．suggest(v.)建议→ </a:t>
            </a:r>
            <a:r>
              <a:rPr lang="zh-CN" altLang="en-US" sz="2400" dirty="0">
                <a:solidFill>
                  <a:srgbClr val="CC0000"/>
                </a:solidFill>
              </a:rPr>
              <a:t>suggestion </a:t>
            </a:r>
            <a:r>
              <a:rPr lang="zh-CN" altLang="en-US" sz="2400" dirty="0"/>
              <a:t>(名词)</a:t>
            </a:r>
          </a:p>
          <a:p>
            <a:pPr>
              <a:lnSpc>
                <a:spcPct val="90000"/>
              </a:lnSpc>
              <a:buFontTx/>
              <a:buNone/>
            </a:pPr>
            <a:endParaRPr lang="zh-CN" alt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200" dirty="0"/>
              <a:t>◆词组过关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一、汉译英。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1</a:t>
            </a:r>
            <a:r>
              <a:rPr lang="zh-CN" altLang="en-US" sz="2200" dirty="0"/>
              <a:t>．应该</a:t>
            </a:r>
            <a:r>
              <a:rPr lang="en-US" altLang="zh-CN" sz="2200" dirty="0">
                <a:solidFill>
                  <a:srgbClr val="CC0000"/>
                </a:solidFill>
              </a:rPr>
              <a:t>be supposed to</a:t>
            </a:r>
          </a:p>
          <a:p>
            <a:pPr>
              <a:lnSpc>
                <a:spcPct val="80000"/>
              </a:lnSpc>
            </a:pPr>
            <a:endParaRPr lang="en-US" altLang="zh-CN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2</a:t>
            </a:r>
            <a:r>
              <a:rPr lang="zh-CN" altLang="en-US" sz="2200" dirty="0"/>
              <a:t>．第一次</a:t>
            </a:r>
            <a:r>
              <a:rPr lang="en-US" altLang="zh-CN" sz="2200" dirty="0">
                <a:solidFill>
                  <a:srgbClr val="CC0000"/>
                </a:solidFill>
              </a:rPr>
              <a:t>for the first time</a:t>
            </a:r>
          </a:p>
          <a:p>
            <a:pPr>
              <a:lnSpc>
                <a:spcPct val="80000"/>
              </a:lnSpc>
            </a:pPr>
            <a:endParaRPr lang="en-US" altLang="zh-CN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3</a:t>
            </a:r>
            <a:r>
              <a:rPr lang="zh-CN" altLang="en-US" sz="2200" dirty="0"/>
              <a:t>．握手</a:t>
            </a:r>
            <a:r>
              <a:rPr lang="en-US" altLang="zh-CN" sz="2200" dirty="0">
                <a:solidFill>
                  <a:srgbClr val="CC0000"/>
                </a:solidFill>
              </a:rPr>
              <a:t>shake hands</a:t>
            </a:r>
          </a:p>
          <a:p>
            <a:pPr>
              <a:lnSpc>
                <a:spcPct val="80000"/>
              </a:lnSpc>
            </a:pPr>
            <a:endParaRPr lang="en-US" altLang="zh-CN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4</a:t>
            </a:r>
            <a:r>
              <a:rPr lang="zh-CN" altLang="en-US" sz="2200" dirty="0"/>
              <a:t>．被期待做某事</a:t>
            </a:r>
            <a:r>
              <a:rPr lang="en-US" altLang="zh-CN" sz="2200" dirty="0">
                <a:solidFill>
                  <a:srgbClr val="CC0000"/>
                </a:solidFill>
              </a:rPr>
              <a:t>be expected to do </a:t>
            </a:r>
            <a:r>
              <a:rPr lang="en-US" altLang="zh-CN" sz="2200" dirty="0" err="1">
                <a:solidFill>
                  <a:srgbClr val="CC0000"/>
                </a:solidFill>
              </a:rPr>
              <a:t>sth</a:t>
            </a:r>
            <a:r>
              <a:rPr lang="en-US" altLang="zh-CN" sz="2200" dirty="0"/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en-US" altLang="zh-CN" sz="2400" dirty="0"/>
              <a:t>5</a:t>
            </a:r>
            <a:r>
              <a:rPr lang="zh-CN" altLang="en-US" sz="2400" dirty="0"/>
              <a:t>．欢迎会</a:t>
            </a:r>
            <a:r>
              <a:rPr lang="en-US" altLang="zh-CN" sz="2400" dirty="0">
                <a:solidFill>
                  <a:srgbClr val="CC0000"/>
                </a:solidFill>
              </a:rPr>
              <a:t>the welcome party</a:t>
            </a:r>
          </a:p>
          <a:p>
            <a:pPr>
              <a:lnSpc>
                <a:spcPct val="90000"/>
              </a:lnSpc>
            </a:pP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6</a:t>
            </a:r>
            <a:r>
              <a:rPr lang="zh-CN" altLang="en-US" sz="2400" dirty="0"/>
              <a:t>．交朋友</a:t>
            </a:r>
            <a:r>
              <a:rPr lang="en-US" altLang="zh-CN" sz="2400" dirty="0">
                <a:solidFill>
                  <a:srgbClr val="CC0000"/>
                </a:solidFill>
              </a:rPr>
              <a:t>make friends</a:t>
            </a:r>
          </a:p>
          <a:p>
            <a:pPr>
              <a:lnSpc>
                <a:spcPct val="90000"/>
              </a:lnSpc>
            </a:pP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7</a:t>
            </a:r>
            <a:r>
              <a:rPr lang="zh-CN" altLang="en-US" sz="2400" dirty="0"/>
              <a:t>．伸出；坚持</a:t>
            </a:r>
            <a:r>
              <a:rPr lang="en-US" altLang="zh-CN" sz="2400" dirty="0">
                <a:solidFill>
                  <a:srgbClr val="CC0000"/>
                </a:solidFill>
              </a:rPr>
              <a:t>hold out</a:t>
            </a:r>
          </a:p>
          <a:p>
            <a:pPr>
              <a:lnSpc>
                <a:spcPct val="90000"/>
              </a:lnSpc>
            </a:pP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8</a:t>
            </a:r>
            <a:r>
              <a:rPr lang="zh-CN" altLang="en-US" sz="2400" dirty="0"/>
              <a:t>．使某人惊讶的是</a:t>
            </a:r>
            <a:r>
              <a:rPr lang="en-US" altLang="zh-CN" sz="2400" dirty="0">
                <a:solidFill>
                  <a:srgbClr val="CC0000"/>
                </a:solidFill>
              </a:rPr>
              <a:t>to one's surprise</a:t>
            </a:r>
          </a:p>
          <a:p>
            <a:pPr>
              <a:lnSpc>
                <a:spcPct val="90000"/>
              </a:lnSpc>
            </a:pP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9</a:t>
            </a:r>
            <a:r>
              <a:rPr lang="zh-CN" altLang="en-US" sz="2400" dirty="0"/>
              <a:t>．有点儿迟</a:t>
            </a:r>
            <a:r>
              <a:rPr lang="en-US" altLang="zh-CN" sz="2400" dirty="0">
                <a:solidFill>
                  <a:srgbClr val="CC0000"/>
                </a:solidFill>
              </a:rPr>
              <a:t>a little/bit late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en-US" altLang="zh-CN" sz="2400" dirty="0"/>
              <a:t>10</a:t>
            </a:r>
            <a:r>
              <a:rPr lang="zh-CN" altLang="en-US" sz="2400" dirty="0"/>
              <a:t>．顺便访问</a:t>
            </a:r>
            <a:r>
              <a:rPr lang="en-US" altLang="zh-CN" sz="2400" dirty="0">
                <a:solidFill>
                  <a:srgbClr val="CC0000"/>
                </a:solidFill>
              </a:rPr>
              <a:t>drop by</a:t>
            </a:r>
          </a:p>
          <a:p>
            <a:pPr>
              <a:lnSpc>
                <a:spcPct val="90000"/>
              </a:lnSpc>
            </a:pP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11</a:t>
            </a:r>
            <a:r>
              <a:rPr lang="zh-CN" altLang="en-US" sz="2400" dirty="0"/>
              <a:t>．准时</a:t>
            </a:r>
            <a:r>
              <a:rPr lang="en-US" altLang="zh-CN" sz="2400" dirty="0">
                <a:solidFill>
                  <a:srgbClr val="CC0000"/>
                </a:solidFill>
              </a:rPr>
              <a:t>on time</a:t>
            </a:r>
          </a:p>
          <a:p>
            <a:pPr>
              <a:lnSpc>
                <a:spcPct val="90000"/>
              </a:lnSpc>
            </a:pP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12</a:t>
            </a:r>
            <a:r>
              <a:rPr lang="zh-CN" altLang="en-US" sz="2400" dirty="0"/>
              <a:t>．</a:t>
            </a:r>
            <a:r>
              <a:rPr lang="en-US" altLang="zh-CN" sz="2400" dirty="0"/>
              <a:t>……</a:t>
            </a:r>
            <a:r>
              <a:rPr lang="zh-CN" altLang="en-US" sz="2400" dirty="0"/>
              <a:t>的首都</a:t>
            </a:r>
            <a:r>
              <a:rPr lang="en-US" altLang="zh-CN" sz="2400" dirty="0">
                <a:solidFill>
                  <a:srgbClr val="CC0000"/>
                </a:solidFill>
              </a:rPr>
              <a:t>the capital of</a:t>
            </a:r>
          </a:p>
          <a:p>
            <a:pPr>
              <a:lnSpc>
                <a:spcPct val="90000"/>
              </a:lnSpc>
            </a:pP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13</a:t>
            </a:r>
            <a:r>
              <a:rPr lang="zh-CN" altLang="en-US" sz="2400" dirty="0"/>
              <a:t>．把</a:t>
            </a:r>
            <a:r>
              <a:rPr lang="en-US" altLang="zh-CN" sz="2400" dirty="0"/>
              <a:t>……</a:t>
            </a:r>
            <a:r>
              <a:rPr lang="zh-CN" altLang="en-US" sz="2400" dirty="0"/>
              <a:t>擦掉</a:t>
            </a:r>
            <a:r>
              <a:rPr lang="en-US" altLang="zh-CN" sz="2400" dirty="0">
                <a:solidFill>
                  <a:srgbClr val="CC0000"/>
                </a:solidFill>
              </a:rPr>
              <a:t>clean…off</a:t>
            </a:r>
          </a:p>
          <a:p>
            <a:pPr>
              <a:lnSpc>
                <a:spcPct val="90000"/>
              </a:lnSpc>
            </a:pP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14</a:t>
            </a:r>
            <a:r>
              <a:rPr lang="zh-CN" altLang="en-US" sz="2400" dirty="0"/>
              <a:t>．大动肝火；气愤</a:t>
            </a:r>
            <a:r>
              <a:rPr lang="en-US" altLang="zh-CN" sz="2400" dirty="0">
                <a:solidFill>
                  <a:srgbClr val="CC0000"/>
                </a:solidFill>
              </a:rPr>
              <a:t>get mad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en-US" altLang="zh-CN" sz="2400"/>
              <a:t>15</a:t>
            </a:r>
            <a:r>
              <a:rPr lang="zh-CN" altLang="en-US" sz="2400"/>
              <a:t>．作出努力</a:t>
            </a:r>
            <a:r>
              <a:rPr lang="en-US" altLang="zh-CN" sz="2400">
                <a:solidFill>
                  <a:srgbClr val="CC0000"/>
                </a:solidFill>
              </a:rPr>
              <a:t>make an effort</a:t>
            </a:r>
          </a:p>
          <a:p>
            <a:pPr>
              <a:lnSpc>
                <a:spcPct val="90000"/>
              </a:lnSpc>
            </a:pPr>
            <a:endParaRPr lang="en-US" altLang="zh-CN" sz="2400"/>
          </a:p>
          <a:p>
            <a:pPr>
              <a:lnSpc>
                <a:spcPct val="90000"/>
              </a:lnSpc>
            </a:pPr>
            <a:r>
              <a:rPr lang="en-US" altLang="zh-CN" sz="2400"/>
              <a:t>16</a:t>
            </a:r>
            <a:r>
              <a:rPr lang="zh-CN" altLang="en-US" sz="2400"/>
              <a:t>．餐桌礼仪</a:t>
            </a:r>
            <a:r>
              <a:rPr lang="en-US" altLang="zh-CN" sz="2400">
                <a:solidFill>
                  <a:srgbClr val="CC0000"/>
                </a:solidFill>
              </a:rPr>
              <a:t>table manners</a:t>
            </a:r>
          </a:p>
          <a:p>
            <a:pPr>
              <a:lnSpc>
                <a:spcPct val="90000"/>
              </a:lnSpc>
            </a:pPr>
            <a:endParaRPr lang="en-US" altLang="zh-CN" sz="2400"/>
          </a:p>
          <a:p>
            <a:pPr>
              <a:lnSpc>
                <a:spcPct val="90000"/>
              </a:lnSpc>
            </a:pPr>
            <a:r>
              <a:rPr lang="en-US" altLang="zh-CN" sz="2400"/>
              <a:t>17</a:t>
            </a:r>
            <a:r>
              <a:rPr lang="zh-CN" altLang="en-US" sz="2400"/>
              <a:t>．格外努力地做某事</a:t>
            </a:r>
            <a:r>
              <a:rPr lang="en-US" altLang="zh-CN" sz="2400">
                <a:solidFill>
                  <a:srgbClr val="CC0000"/>
                </a:solidFill>
              </a:rPr>
              <a:t>go out of one's way to do sth.</a:t>
            </a:r>
          </a:p>
          <a:p>
            <a:pPr>
              <a:lnSpc>
                <a:spcPct val="90000"/>
              </a:lnSpc>
            </a:pPr>
            <a:endParaRPr lang="en-US" altLang="zh-CN" sz="2400"/>
          </a:p>
          <a:p>
            <a:pPr>
              <a:lnSpc>
                <a:spcPct val="90000"/>
              </a:lnSpc>
            </a:pPr>
            <a:r>
              <a:rPr lang="en-US" altLang="zh-CN" sz="2400"/>
              <a:t>18</a:t>
            </a:r>
            <a:r>
              <a:rPr lang="zh-CN" altLang="en-US" sz="2400"/>
              <a:t>．使某人感到宾至如归</a:t>
            </a:r>
            <a:r>
              <a:rPr lang="en-US" altLang="zh-CN" sz="2400">
                <a:solidFill>
                  <a:srgbClr val="CC0000"/>
                </a:solidFill>
              </a:rPr>
              <a:t>make sb. feel at home</a:t>
            </a:r>
          </a:p>
          <a:p>
            <a:pPr>
              <a:lnSpc>
                <a:spcPct val="90000"/>
              </a:lnSpc>
              <a:buFontTx/>
              <a:buNone/>
            </a:pPr>
            <a:endParaRPr lang="zh-CN" altLang="en-US" sz="24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729</Words>
  <Application>Microsoft Office PowerPoint</Application>
  <PresentationFormat>全屏显示(4:3)</PresentationFormat>
  <Paragraphs>142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Adobe Garamond Pro Bold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2015-03-09T07:57:00Z</dcterms:created>
  <dcterms:modified xsi:type="dcterms:W3CDTF">2023-01-16T22:51:21Z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F47E570CA1D440BA98C74201B9467A0B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