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790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5A71E509-2CBE-4BFD-8776-172DC9733713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017DE-8A73-47ED-A89B-A096BA715C6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D3F9D-F09B-4D54-AEBA-07B4AF88C21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640BD-952F-4D04-9D2E-DA7F0E750ED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A276-E6B5-4C1F-9002-A8EA82AA6F7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B4783-003C-4A0B-A433-9CEB04A2935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ADC04-A5B7-43B1-A28E-85B11AA305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81610-FCC0-49AE-A265-2B4CE1D8993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F1050-5A6C-4541-A332-519ABFDEE9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D7DB9-99E7-4A75-8347-64D80AF693E5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2DA64-5F82-4A3B-B25F-C3A213C178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17697-2387-4F2A-950B-3ED8B30FDCC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8AFA-00A9-49C2-8844-C455E2D770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9EAC4-A03A-4FE0-958A-589ADB5DF08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F5B7B-48C2-47D8-B136-7E73DBADE07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53044-360D-40F5-9ECE-4139473021B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627FC-BCBC-46D1-9814-34CC25F2BDC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D84FE-D7C5-420F-BCA2-CC35E80B872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2171B-8414-4439-8508-6D2419496D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4E62F-BBCE-4541-B61A-9B5BF26F495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52000-A01D-4138-9269-731C06B002A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3B257-D9B3-4238-8539-462E419297A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96811-C2FA-4A75-8AC4-CF9680E4C3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716588E-3B55-43E4-B690-E1F703DF1BB5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1B7D647-4895-45A3-9FA6-0C0BA36F41E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副标题 2"/>
          <p:cNvSpPr>
            <a:spLocks noGrp="1"/>
          </p:cNvSpPr>
          <p:nvPr>
            <p:ph type="subTitle" idx="4294967295"/>
          </p:nvPr>
        </p:nvSpPr>
        <p:spPr>
          <a:xfrm>
            <a:off x="1431925" y="2264727"/>
            <a:ext cx="6400800" cy="665162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488281" y="2180907"/>
            <a:ext cx="6288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88281" y="654993"/>
            <a:ext cx="628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4</a:t>
            </a:r>
          </a:p>
          <a:p>
            <a:pPr algn="ctr" eaLnBrk="1" hangingPunct="1"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Don’t </a:t>
            </a:r>
            <a:r>
              <a:rPr lang="en-US" altLang="zh-CN" sz="5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eat in class.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2381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5597" y="2971800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0613" y="655638"/>
            <a:ext cx="75533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Write a letter to Dr. Know. Tell him about all the rules and how you feel about them. </a:t>
            </a:r>
          </a:p>
        </p:txBody>
      </p:sp>
      <p:grpSp>
        <p:nvGrpSpPr>
          <p:cNvPr id="105475" name="组合 4"/>
          <p:cNvGrpSpPr/>
          <p:nvPr/>
        </p:nvGrpSpPr>
        <p:grpSpPr bwMode="auto">
          <a:xfrm>
            <a:off x="406400" y="7699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547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105478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88" y="1797050"/>
            <a:ext cx="721042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620713" y="715963"/>
            <a:ext cx="1860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思路点拨：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3100" y="1293813"/>
            <a:ext cx="7789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介绍规则，就是写自己能做什么，不能做什么。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3100" y="1863725"/>
            <a:ext cx="59340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可以采用的句型及短语：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I have to …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我不得不做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     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I can …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我能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I can’t …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我不能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492125" y="1414463"/>
            <a:ext cx="8159750" cy="2778125"/>
            <a:chOff x="491705" y="1414732"/>
            <a:chExt cx="8160589" cy="2777708"/>
          </a:xfrm>
        </p:grpSpPr>
        <p:sp>
          <p:nvSpPr>
            <p:cNvPr id="4" name="折角形 3"/>
            <p:cNvSpPr/>
            <p:nvPr/>
          </p:nvSpPr>
          <p:spPr>
            <a:xfrm>
              <a:off x="491705" y="1414732"/>
              <a:ext cx="8160589" cy="2777708"/>
            </a:xfrm>
            <a:prstGeom prst="foldedCorner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7524" name="TextBox 1"/>
            <p:cNvSpPr txBox="1">
              <a:spLocks noChangeArrowheads="1"/>
            </p:cNvSpPr>
            <p:nvPr/>
          </p:nvSpPr>
          <p:spPr bwMode="auto">
            <a:xfrm>
              <a:off x="517590" y="1414732"/>
              <a:ext cx="8100199" cy="269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Dear Dr. Know, 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There are too many rules in my life.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At home, I have to help my mom and dad do the dishes 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every day. And I have to clean my room on Saturdays. I can’t go out with my friends on weekends.</a:t>
              </a:r>
            </a:p>
          </p:txBody>
        </p:sp>
      </p:grpSp>
      <p:sp>
        <p:nvSpPr>
          <p:cNvPr id="107525" name="TextBox 2"/>
          <p:cNvSpPr txBox="1">
            <a:spLocks noChangeArrowheads="1"/>
          </p:cNvSpPr>
          <p:nvPr/>
        </p:nvSpPr>
        <p:spPr bwMode="auto">
          <a:xfrm>
            <a:off x="465138" y="768350"/>
            <a:ext cx="15255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范文示例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组合 4"/>
          <p:cNvGrpSpPr/>
          <p:nvPr/>
        </p:nvGrpSpPr>
        <p:grpSpPr bwMode="auto">
          <a:xfrm>
            <a:off x="542925" y="1258888"/>
            <a:ext cx="8161338" cy="2451100"/>
            <a:chOff x="474453" y="1043799"/>
            <a:chExt cx="8160589" cy="2449900"/>
          </a:xfrm>
        </p:grpSpPr>
        <p:sp>
          <p:nvSpPr>
            <p:cNvPr id="108547" name="矩形 2"/>
            <p:cNvSpPr>
              <a:spLocks noChangeArrowheads="1"/>
            </p:cNvSpPr>
            <p:nvPr/>
          </p:nvSpPr>
          <p:spPr bwMode="auto">
            <a:xfrm>
              <a:off x="483077" y="1127780"/>
              <a:ext cx="8134711" cy="217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At school, we can’t eat in class. We have to wear school uniform. And we can’t be noisy in the hallways.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How can I relax with so many rules? What should I do?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Ken Li</a:t>
              </a:r>
              <a:endPara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4" name="折角形 3"/>
            <p:cNvSpPr/>
            <p:nvPr/>
          </p:nvSpPr>
          <p:spPr>
            <a:xfrm>
              <a:off x="474453" y="1043799"/>
              <a:ext cx="8160589" cy="2449900"/>
            </a:xfrm>
            <a:prstGeom prst="foldedCorner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1"/>
          <p:cNvSpPr txBox="1">
            <a:spLocks noChangeArrowheads="1"/>
          </p:cNvSpPr>
          <p:nvPr/>
        </p:nvSpPr>
        <p:spPr bwMode="auto">
          <a:xfrm>
            <a:off x="465138" y="266700"/>
            <a:ext cx="1952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Self check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9571" name="TextBox 2"/>
          <p:cNvSpPr txBox="1">
            <a:spLocks noChangeArrowheads="1"/>
          </p:cNvSpPr>
          <p:nvPr/>
        </p:nvSpPr>
        <p:spPr bwMode="auto">
          <a:xfrm>
            <a:off x="758825" y="862013"/>
            <a:ext cx="66913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Fill in the blanks with the words in the box.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1144588" y="1562100"/>
            <a:ext cx="2806700" cy="4905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arrive late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1133475" y="2190750"/>
            <a:ext cx="2806700" cy="5032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n-ea"/>
              </a:rPr>
              <a:t>listen to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1135063" y="2797175"/>
            <a:ext cx="2806700" cy="488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n-ea"/>
              </a:rPr>
              <a:t>be noisy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1144588" y="3381375"/>
            <a:ext cx="2806700" cy="482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n-ea"/>
              </a:rPr>
              <a:t>follow the rules 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1141413" y="4033838"/>
            <a:ext cx="2806700" cy="4778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n-ea"/>
              </a:rPr>
              <a:t>be strict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5003800" y="1509713"/>
            <a:ext cx="1733550" cy="557212"/>
            <a:chOff x="1673522" y="2216987"/>
            <a:chExt cx="1733909" cy="556563"/>
          </a:xfrm>
        </p:grpSpPr>
        <p:sp>
          <p:nvSpPr>
            <p:cNvPr id="16" name="圆角矩形 15"/>
            <p:cNvSpPr/>
            <p:nvPr/>
          </p:nvSpPr>
          <p:spPr>
            <a:xfrm>
              <a:off x="1673522" y="2277242"/>
              <a:ext cx="1733909" cy="4836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9579" name="TextBox 10"/>
            <p:cNvSpPr txBox="1">
              <a:spLocks noChangeArrowheads="1"/>
            </p:cNvSpPr>
            <p:nvPr/>
          </p:nvSpPr>
          <p:spPr bwMode="auto">
            <a:xfrm>
              <a:off x="2044459" y="2216987"/>
              <a:ext cx="854721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600" b="1">
                  <a:latin typeface="Times New Roman" panose="02020603050405020304" pitchFamily="18" charset="0"/>
                  <a:ea typeface="黑体" panose="02010609060101010101" charset="-122"/>
                </a:rPr>
                <a:t>迟到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018088" y="2093913"/>
            <a:ext cx="1733550" cy="555625"/>
            <a:chOff x="5017629" y="2136476"/>
            <a:chExt cx="1733909" cy="556563"/>
          </a:xfrm>
        </p:grpSpPr>
        <p:sp>
          <p:nvSpPr>
            <p:cNvPr id="20" name="圆角矩形 19"/>
            <p:cNvSpPr/>
            <p:nvPr/>
          </p:nvSpPr>
          <p:spPr>
            <a:xfrm>
              <a:off x="5017629" y="2171460"/>
              <a:ext cx="1733909" cy="48182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9582" name="TextBox 11"/>
            <p:cNvSpPr txBox="1">
              <a:spLocks noChangeArrowheads="1"/>
            </p:cNvSpPr>
            <p:nvPr/>
          </p:nvSpPr>
          <p:spPr bwMode="auto">
            <a:xfrm>
              <a:off x="5276502" y="2136476"/>
              <a:ext cx="1186543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600" b="1">
                  <a:latin typeface="Times New Roman" panose="02020603050405020304" pitchFamily="18" charset="0"/>
                  <a:ea typeface="黑体" panose="02010609060101010101" charset="-122"/>
                </a:rPr>
                <a:t>听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……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5040313" y="2643188"/>
            <a:ext cx="1733550" cy="555625"/>
            <a:chOff x="5040632" y="2642564"/>
            <a:chExt cx="1733909" cy="556563"/>
          </a:xfrm>
        </p:grpSpPr>
        <p:sp>
          <p:nvSpPr>
            <p:cNvPr id="22" name="圆角矩形 21"/>
            <p:cNvSpPr/>
            <p:nvPr/>
          </p:nvSpPr>
          <p:spPr>
            <a:xfrm>
              <a:off x="5040632" y="2702991"/>
              <a:ext cx="1733909" cy="48341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9585" name="TextBox 12"/>
            <p:cNvSpPr txBox="1">
              <a:spLocks noChangeArrowheads="1"/>
            </p:cNvSpPr>
            <p:nvPr/>
          </p:nvSpPr>
          <p:spPr bwMode="auto">
            <a:xfrm>
              <a:off x="5282253" y="2642564"/>
              <a:ext cx="1189749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600" b="1">
                  <a:latin typeface="Times New Roman" panose="02020603050405020304" pitchFamily="18" charset="0"/>
                  <a:ea typeface="黑体" panose="02010609060101010101" charset="-122"/>
                </a:rPr>
                <a:t>吵闹的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051425" y="3286125"/>
            <a:ext cx="1735138" cy="557213"/>
            <a:chOff x="5906218" y="3321171"/>
            <a:chExt cx="1733909" cy="556563"/>
          </a:xfrm>
        </p:grpSpPr>
        <p:sp>
          <p:nvSpPr>
            <p:cNvPr id="18" name="圆角矩形 17"/>
            <p:cNvSpPr/>
            <p:nvPr/>
          </p:nvSpPr>
          <p:spPr>
            <a:xfrm>
              <a:off x="5906218" y="3363984"/>
              <a:ext cx="1733909" cy="49789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9588" name="TextBox 13"/>
            <p:cNvSpPr txBox="1">
              <a:spLocks noChangeArrowheads="1"/>
            </p:cNvSpPr>
            <p:nvPr/>
          </p:nvSpPr>
          <p:spPr bwMode="auto">
            <a:xfrm>
              <a:off x="6021255" y="3321171"/>
              <a:ext cx="1524776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600" b="1">
                  <a:latin typeface="Times New Roman" panose="02020603050405020304" pitchFamily="18" charset="0"/>
                  <a:ea typeface="黑体" panose="02010609060101010101" charset="-122"/>
                </a:rPr>
                <a:t>遵守规则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097463" y="3930650"/>
            <a:ext cx="1735137" cy="557213"/>
            <a:chOff x="5098142" y="3930771"/>
            <a:chExt cx="1733909" cy="556563"/>
          </a:xfrm>
        </p:grpSpPr>
        <p:sp>
          <p:nvSpPr>
            <p:cNvPr id="24" name="圆角矩形 23"/>
            <p:cNvSpPr/>
            <p:nvPr/>
          </p:nvSpPr>
          <p:spPr>
            <a:xfrm>
              <a:off x="5098142" y="3984683"/>
              <a:ext cx="1733909" cy="4836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9591" name="TextBox 14"/>
            <p:cNvSpPr txBox="1">
              <a:spLocks noChangeArrowheads="1"/>
            </p:cNvSpPr>
            <p:nvPr/>
          </p:nvSpPr>
          <p:spPr bwMode="auto">
            <a:xfrm>
              <a:off x="5500794" y="3930771"/>
              <a:ext cx="854721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600" b="1">
                  <a:latin typeface="Times New Roman" panose="02020603050405020304" pitchFamily="18" charset="0"/>
                  <a:ea typeface="黑体" panose="02010609060101010101" charset="-122"/>
                </a:rPr>
                <a:t>严格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1027113" y="758825"/>
            <a:ext cx="6511925" cy="879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       arrive late       listen to       be noisy</a:t>
            </a:r>
          </a:p>
          <a:p>
            <a:pPr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       follow the rules                   be strict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474663" y="1828800"/>
            <a:ext cx="7927975" cy="2717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571500" y="1992313"/>
            <a:ext cx="77263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My name is Timmy the Mouse. I must get up early at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6:30 a.m. every morning. Then I have to go to the kitchen to get food for Grandpa. I never ___________ to the kitchen because I have to get there before the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cat gets up.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3663" y="2889250"/>
            <a:ext cx="165576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arrive late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474663" y="1828800"/>
            <a:ext cx="7927975" cy="2717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1619" name="矩形 2"/>
          <p:cNvSpPr>
            <a:spLocks noChangeArrowheads="1"/>
          </p:cNvSpPr>
          <p:nvPr/>
        </p:nvSpPr>
        <p:spPr bwMode="auto">
          <a:xfrm>
            <a:off x="723900" y="2089150"/>
            <a:ext cx="73850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My grandpa always tells me I can’t ____________. I ____________ him because I don’t want the cat to get me! My grandpa ____________ with me, but I think it’s best to _______________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！</a:t>
            </a:r>
            <a:endParaRPr lang="zh-CN" altLang="en-US"/>
          </a:p>
        </p:txBody>
      </p: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1027113" y="758825"/>
            <a:ext cx="6511925" cy="879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       arrive late       listen to       be noisy</a:t>
            </a:r>
          </a:p>
          <a:p>
            <a:pPr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       follow the rules                   be strict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96013" y="2005013"/>
            <a:ext cx="13430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noisy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6525" y="2565400"/>
            <a:ext cx="13890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listen to 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2300" y="3054350"/>
            <a:ext cx="12287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is strict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67100" y="3589338"/>
            <a:ext cx="23701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follow the rules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1"/>
          <p:cNvSpPr txBox="1">
            <a:spLocks noChangeArrowheads="1"/>
          </p:cNvSpPr>
          <p:nvPr/>
        </p:nvSpPr>
        <p:spPr bwMode="auto">
          <a:xfrm>
            <a:off x="492125" y="482600"/>
            <a:ext cx="80597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 Use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charset="-122"/>
              </a:rPr>
              <a:t>can, can’t, have to/must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and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charset="-122"/>
              </a:rPr>
              <a:t>don’t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to write about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the rules at school. Write two sentences for each rule.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2643" name="TextBox 3"/>
          <p:cNvSpPr txBox="1">
            <a:spLocks noChangeArrowheads="1"/>
          </p:cNvSpPr>
          <p:nvPr/>
        </p:nvSpPr>
        <p:spPr bwMode="auto">
          <a:xfrm>
            <a:off x="490538" y="1562100"/>
            <a:ext cx="80200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arrive late/class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 listen/teacher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6138" y="1958975"/>
            <a:ext cx="38877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Don’t arrive late for class.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363" y="2463800"/>
            <a:ext cx="43402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We can’t arrive late for class.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5188" y="3497263"/>
            <a:ext cx="31527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Listen to the teacher.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9475" y="4011613"/>
            <a:ext cx="5641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We must / have to listen to the teacher.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438150" y="361950"/>
            <a:ext cx="80200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 be noisy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/library</a:t>
            </a:r>
          </a:p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speak English/English class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5. eat/dining hall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_____________________________________________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1213" y="698500"/>
            <a:ext cx="4241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Don’t be noisy in the library.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5975" y="1162050"/>
            <a:ext cx="47323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We can’t be noisy in the library.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4863" y="2185988"/>
            <a:ext cx="45735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Speak English in English class.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9150" y="2700338"/>
            <a:ext cx="71374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We must / have to speak English in English class.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6613" y="3683000"/>
            <a:ext cx="32734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Eat in the dining hall.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0900" y="4198938"/>
            <a:ext cx="58181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We must / have to eat in the dining hall.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" y="26035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387"/>
          <p:cNvSpPr>
            <a:spLocks noChangeArrowheads="1"/>
          </p:cNvSpPr>
          <p:nvPr/>
        </p:nvSpPr>
        <p:spPr bwMode="auto">
          <a:xfrm>
            <a:off x="1025525" y="45720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114692" name="TextBox 1"/>
          <p:cNvSpPr txBox="1">
            <a:spLocks noChangeArrowheads="1"/>
          </p:cNvSpPr>
          <p:nvPr/>
        </p:nvSpPr>
        <p:spPr bwMode="auto">
          <a:xfrm>
            <a:off x="698500" y="1027113"/>
            <a:ext cx="5767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I never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fun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我从未过得快乐。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7588" y="1577975"/>
            <a:ext cx="59023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have fun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：玩得开心；过得愉快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have fun doing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开心地做某事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7913" y="2597150"/>
            <a:ext cx="48752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=have a good time / enjoy oneself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0563" y="3140075"/>
            <a:ext cx="80041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                                     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我在公园玩得很开心。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=I have a good time in the park.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=I enjoy myself in the park.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65213" y="3205163"/>
            <a:ext cx="3540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I have fun in the park.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Review </a:t>
            </a:r>
          </a:p>
        </p:txBody>
      </p:sp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1577975" y="1060450"/>
            <a:ext cx="58578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1.in class                         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2.listen to                        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3.have to                         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4.go out                           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5.be quiet                        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6.make breakfast           ______________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05425" y="1060450"/>
            <a:ext cx="152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在课堂上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4850" y="1566863"/>
            <a:ext cx="520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听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7188" y="2073275"/>
            <a:ext cx="1190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不得不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97463" y="2597150"/>
            <a:ext cx="21955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外出（娱乐）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81663" y="3094038"/>
            <a:ext cx="8556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安静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49900" y="3625850"/>
            <a:ext cx="1189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做早饭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1936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87"/>
          <p:cNvSpPr>
            <a:spLocks noChangeArrowheads="1"/>
          </p:cNvSpPr>
          <p:nvPr/>
        </p:nvSpPr>
        <p:spPr bwMode="auto">
          <a:xfrm>
            <a:off x="1019175" y="400050"/>
            <a:ext cx="19192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115716" name="矩形 1"/>
          <p:cNvSpPr>
            <a:spLocks noChangeArrowheads="1"/>
          </p:cNvSpPr>
          <p:nvPr/>
        </p:nvSpPr>
        <p:spPr bwMode="auto">
          <a:xfrm>
            <a:off x="603250" y="884238"/>
            <a:ext cx="7824788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The woman is called Jill Green, so we can call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（称 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呼）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her 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Mr. Green                        B. Mrs. Jill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C. Miss Jill                           D. Ms. Green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562225" y="1500188"/>
            <a:ext cx="42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5718" name="TextBox 5"/>
          <p:cNvSpPr txBox="1">
            <a:spLocks noChangeArrowheads="1"/>
          </p:cNvSpPr>
          <p:nvPr/>
        </p:nvSpPr>
        <p:spPr bwMode="auto">
          <a:xfrm>
            <a:off x="587375" y="2994025"/>
            <a:ext cx="808196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Don’t go into the classroom. The students are _____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now.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in the class         B. at school         C. in class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51750" y="3062288"/>
            <a:ext cx="42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2"/>
          <p:cNvSpPr txBox="1">
            <a:spLocks noChangeArrowheads="1"/>
          </p:cNvSpPr>
          <p:nvPr/>
        </p:nvSpPr>
        <p:spPr bwMode="auto">
          <a:xfrm>
            <a:off x="381000" y="931863"/>
            <a:ext cx="84613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The ______ computer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电脑）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was very big and heavy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)in the world. Now the computers are small and light.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first     B. old      C. older     D. new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I’m sure they will ______ you.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have fun to help               B. have fun helping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C. be happy                           D. have a good time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39888" y="1000125"/>
            <a:ext cx="42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603625" y="2541588"/>
            <a:ext cx="40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500063" y="560388"/>
            <a:ext cx="76358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不要在走廊上奔跑。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______ ______ in the hallways.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规章制度是什么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?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我们必须按时上课。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—What are the 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—We______ ______ ______ time for class.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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我们能在教室里吃东西吗？     不，我们不可以。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—Can we ______in the classroom?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—No, we ______.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1225" y="1144588"/>
            <a:ext cx="193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j-lt"/>
              </a:rPr>
              <a:t>Don’t 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    run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79588" y="2693988"/>
            <a:ext cx="2825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must       be        on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48025" y="2187575"/>
            <a:ext cx="88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rules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38413" y="3729038"/>
            <a:ext cx="608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eat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05050" y="4246563"/>
            <a:ext cx="906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can’t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2"/>
          <p:cNvSpPr txBox="1">
            <a:spLocks noChangeArrowheads="1"/>
          </p:cNvSpPr>
          <p:nvPr/>
        </p:nvSpPr>
        <p:spPr bwMode="auto">
          <a:xfrm>
            <a:off x="198438" y="414338"/>
            <a:ext cx="88074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他在校不得不穿校服吗？      是，不得不。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—______he ______ ______ wear a uniform ______ school?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—Yes, he ______.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5.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你们不得不做什么？我们不得不在图书室里保持安静。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—______ ______ you have to do?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—We have to ______ ______ in the library.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6.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有太多的规定！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There are ______ ______ rules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！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19175" y="993775"/>
            <a:ext cx="6508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have        to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76450" y="1524000"/>
            <a:ext cx="815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22350" y="2513013"/>
            <a:ext cx="2000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What       do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30513" y="3009900"/>
            <a:ext cx="1908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be        quiet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89163" y="4051300"/>
            <a:ext cx="1925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too      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矩形 2"/>
          <p:cNvSpPr>
            <a:spLocks noChangeArrowheads="1"/>
          </p:cNvSpPr>
          <p:nvPr/>
        </p:nvSpPr>
        <p:spPr bwMode="auto">
          <a:xfrm>
            <a:off x="414338" y="749300"/>
            <a:ext cx="8289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我知道你感觉怎样。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I know ______ you ______.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8.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我周末也不能放松，因为我不得不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必须学习弹钢琴。  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I can’t relax on weekends ______ ________ I have to/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must learn ______ ______ the piano.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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9.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我认为守规则是最好的。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I think it’s ______ ______ ______ the rules.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65325" y="1350963"/>
            <a:ext cx="2433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feel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03725" y="2374900"/>
            <a:ext cx="2371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either   because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24138" y="2846388"/>
            <a:ext cx="173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to        play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22525" y="3903663"/>
            <a:ext cx="3155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best        to       follow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组合 7"/>
          <p:cNvGrpSpPr/>
          <p:nvPr/>
        </p:nvGrpSpPr>
        <p:grpSpPr bwMode="auto">
          <a:xfrm>
            <a:off x="1130300" y="962025"/>
            <a:ext cx="6443663" cy="3246438"/>
            <a:chOff x="1207886" y="824577"/>
            <a:chExt cx="6443744" cy="3246044"/>
          </a:xfrm>
        </p:grpSpPr>
        <p:sp>
          <p:nvSpPr>
            <p:cNvPr id="98307" name="矩形 5"/>
            <p:cNvSpPr>
              <a:spLocks noChangeArrowheads="1"/>
            </p:cNvSpPr>
            <p:nvPr/>
          </p:nvSpPr>
          <p:spPr bwMode="auto">
            <a:xfrm>
              <a:off x="1207886" y="2938003"/>
              <a:ext cx="6443744" cy="113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11.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餐厅                                 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______________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12.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做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……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迟到                     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______________</a:t>
              </a:r>
            </a:p>
          </p:txBody>
        </p:sp>
        <p:sp>
          <p:nvSpPr>
            <p:cNvPr id="98308" name="矩形 6"/>
            <p:cNvSpPr>
              <a:spLocks noChangeArrowheads="1"/>
            </p:cNvSpPr>
            <p:nvPr/>
          </p:nvSpPr>
          <p:spPr bwMode="auto">
            <a:xfrm>
              <a:off x="1216324" y="824577"/>
              <a:ext cx="6383547" cy="217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7.make (one’s) bed              ______________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8.think about                       ______________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9.play with sb.                     ______________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10.do one’s homework        ______________</a:t>
              </a:r>
              <a:endPara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92775" y="974725"/>
            <a:ext cx="8556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铺床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6588" y="1471613"/>
            <a:ext cx="854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考虑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67300" y="1987550"/>
            <a:ext cx="21939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和某人一起玩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25" y="2501900"/>
            <a:ext cx="1190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做作业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11775" y="3051175"/>
            <a:ext cx="17160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dining hall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0450" y="3594100"/>
            <a:ext cx="2922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be/arrive late for…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矩形 3"/>
          <p:cNvSpPr>
            <a:spLocks noChangeArrowheads="1"/>
          </p:cNvSpPr>
          <p:nvPr/>
        </p:nvSpPr>
        <p:spPr bwMode="auto">
          <a:xfrm>
            <a:off x="1155700" y="765175"/>
            <a:ext cx="640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13.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准时                                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14.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清洗餐具         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15.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吵闹                 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16.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遵守规则                        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17.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制定规则                        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18.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玩得高兴                        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19.(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对某人）要求严格       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______________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2575" y="773113"/>
            <a:ext cx="16652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on time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9538" y="1282700"/>
            <a:ext cx="20208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 the dishes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18150" y="1757363"/>
            <a:ext cx="13430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noisy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8563" y="2325688"/>
            <a:ext cx="23701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follow the rules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2575" y="2843213"/>
            <a:ext cx="1749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make rules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57825" y="3344863"/>
            <a:ext cx="14176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fun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22838" y="3835400"/>
            <a:ext cx="27574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strict (with sb.)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组合 4"/>
          <p:cNvGrpSpPr/>
          <p:nvPr/>
        </p:nvGrpSpPr>
        <p:grpSpPr bwMode="auto">
          <a:xfrm>
            <a:off x="431800" y="1492250"/>
            <a:ext cx="8169275" cy="3217863"/>
            <a:chOff x="431321" y="1578636"/>
            <a:chExt cx="8169215" cy="321765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69421" y="1680229"/>
              <a:ext cx="8088254" cy="3029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5000"/>
                </a:lnSpc>
                <a:tabLst>
                  <a:tab pos="4752975" algn="l"/>
                </a:tabLst>
                <a:defRPr/>
              </a:pPr>
              <a:r>
                <a:rPr lang="en-US" altLang="zh-CN" sz="2400" b="1" dirty="0">
                  <a:latin typeface="+mj-lt"/>
                </a:rPr>
                <a:t>Dear Dr. Know, </a:t>
              </a:r>
            </a:p>
            <a:p>
              <a:pPr eaLnBrk="1" hangingPunct="1">
                <a:lnSpc>
                  <a:spcPct val="135000"/>
                </a:lnSpc>
                <a:tabLst>
                  <a:tab pos="4752975" algn="l"/>
                </a:tabLst>
                <a:defRPr/>
              </a:pPr>
              <a:r>
                <a:rPr lang="en-US" altLang="zh-CN" sz="2400" b="1" dirty="0">
                  <a:latin typeface="+mj-lt"/>
                </a:rPr>
                <a:t>____ you help me? I’m not happy because there are too many rules at home. Every morning, I _____________</a:t>
              </a:r>
              <a:r>
                <a:rPr lang="zh-CN" altLang="en-US" sz="2400" b="1" dirty="0">
                  <a:latin typeface="+mj-lt"/>
                </a:rPr>
                <a:t> </a:t>
              </a:r>
              <a:r>
                <a:rPr lang="en-US" altLang="zh-CN" sz="2400" b="1" dirty="0">
                  <a:latin typeface="+mj-lt"/>
                </a:rPr>
                <a:t>get up at six o’clock. At school, I ____</a:t>
              </a:r>
              <a:r>
                <a:rPr lang="zh-CN" altLang="en-US" sz="2400" b="1" dirty="0">
                  <a:latin typeface="+mj-lt"/>
                </a:rPr>
                <a:t>_</a:t>
              </a:r>
              <a:r>
                <a:rPr lang="en-US" altLang="zh-CN" sz="2400" b="1" dirty="0">
                  <a:latin typeface="+mj-lt"/>
                </a:rPr>
                <a:t>__</a:t>
              </a:r>
              <a:r>
                <a:rPr lang="zh-CN" altLang="en-US" sz="2400" b="1" dirty="0">
                  <a:latin typeface="+mj-lt"/>
                </a:rPr>
                <a:t> </a:t>
              </a:r>
              <a:r>
                <a:rPr lang="en-US" altLang="zh-CN" sz="2400" b="1" dirty="0" err="1">
                  <a:latin typeface="+mj-lt"/>
                </a:rPr>
                <a:t>wea</a:t>
              </a:r>
              <a:r>
                <a:rPr lang="zh-CN" altLang="en-US" sz="2400" b="1" dirty="0">
                  <a:latin typeface="+mj-lt"/>
                </a:rPr>
                <a:t>r </a:t>
              </a:r>
              <a:r>
                <a:rPr lang="en-US" altLang="zh-CN" sz="2400" b="1" dirty="0">
                  <a:latin typeface="+mj-lt"/>
                </a:rPr>
                <a:t>a school uniform, and I ____</a:t>
              </a:r>
              <a:r>
                <a:rPr lang="zh-CN" altLang="en-US" sz="2400" b="1" dirty="0">
                  <a:latin typeface="+mj-lt"/>
                </a:rPr>
                <a:t>__</a:t>
              </a:r>
              <a:r>
                <a:rPr lang="en-US" altLang="zh-CN" sz="2400" b="1" dirty="0">
                  <a:latin typeface="+mj-lt"/>
                </a:rPr>
                <a:t> keep my hair short. After school, 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3" name="折角形 2"/>
            <p:cNvSpPr/>
            <p:nvPr/>
          </p:nvSpPr>
          <p:spPr>
            <a:xfrm>
              <a:off x="431321" y="1578636"/>
              <a:ext cx="8169215" cy="3217652"/>
            </a:xfrm>
            <a:prstGeom prst="foldedCorner">
              <a:avLst>
                <a:gd name="adj" fmla="val 0"/>
              </a:avLst>
            </a:prstGeom>
            <a:noFill/>
            <a:ln w="76200" cap="rnd">
              <a:solidFill>
                <a:srgbClr val="00B050"/>
              </a:solidFill>
              <a:prstDash val="sysDot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600"/>
            </a:p>
          </p:txBody>
        </p:sp>
      </p:grpSp>
      <p:sp>
        <p:nvSpPr>
          <p:cNvPr id="2" name="矩形 1"/>
          <p:cNvSpPr/>
          <p:nvPr/>
        </p:nvSpPr>
        <p:spPr>
          <a:xfrm>
            <a:off x="1106488" y="430213"/>
            <a:ext cx="72263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Complete Zhao Pei’s letter to Dr. Know using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have to 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/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must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can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or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can’t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00358" name="组合 4"/>
          <p:cNvGrpSpPr/>
          <p:nvPr/>
        </p:nvGrpSpPr>
        <p:grpSpPr bwMode="auto">
          <a:xfrm>
            <a:off x="423863" y="5461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0360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4350" y="2228850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Can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87635" y="3071167"/>
            <a:ext cx="232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must / have to</a:t>
            </a:r>
            <a:endParaRPr lang="en-US" altLang="zh-CN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4350" y="3532832"/>
            <a:ext cx="134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have to</a:t>
            </a:r>
            <a:endParaRPr lang="en-US" altLang="zh-CN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17455" y="3598217"/>
            <a:ext cx="969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must </a:t>
            </a:r>
            <a:endParaRPr lang="en-US" altLang="zh-CN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3" name="组合 9"/>
          <p:cNvGrpSpPr/>
          <p:nvPr/>
        </p:nvGrpSpPr>
        <p:grpSpPr bwMode="auto">
          <a:xfrm>
            <a:off x="404813" y="896938"/>
            <a:ext cx="8178800" cy="4138247"/>
            <a:chOff x="405441" y="897478"/>
            <a:chExt cx="8177543" cy="4138073"/>
          </a:xfrm>
        </p:grpSpPr>
        <p:grpSp>
          <p:nvGrpSpPr>
            <p:cNvPr id="101384" name="组合 8"/>
            <p:cNvGrpSpPr/>
            <p:nvPr/>
          </p:nvGrpSpPr>
          <p:grpSpPr bwMode="auto">
            <a:xfrm>
              <a:off x="405441" y="897478"/>
              <a:ext cx="8177543" cy="2893100"/>
              <a:chOff x="405441" y="897478"/>
              <a:chExt cx="8177543" cy="2893100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446710" y="897478"/>
                <a:ext cx="8136274" cy="2893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altLang="zh-CN" sz="2600" b="1" dirty="0">
                    <a:latin typeface="+mj-lt"/>
                  </a:rPr>
                  <a:t>I ______ play with my friends or watch TV because I _____</a:t>
                </a:r>
                <a:r>
                  <a:rPr lang="zh-CN" altLang="en-US" sz="2600" b="1" dirty="0">
                    <a:latin typeface="+mj-lt"/>
                  </a:rPr>
                  <a:t>_ </a:t>
                </a:r>
                <a:r>
                  <a:rPr lang="en-US" altLang="zh-CN" sz="2600" b="1" dirty="0">
                    <a:latin typeface="+mj-lt"/>
                  </a:rPr>
                  <a:t>do my homework. I ______</a:t>
                </a:r>
                <a:r>
                  <a:rPr lang="en-US" altLang="zh-CN" sz="2600" dirty="0">
                    <a:latin typeface="+mj-lt"/>
                  </a:rPr>
                  <a:t> </a:t>
                </a:r>
                <a:r>
                  <a:rPr lang="en-US" altLang="zh-CN" sz="2600" b="1" dirty="0">
                    <a:latin typeface="+mj-lt"/>
                  </a:rPr>
                  <a:t>relax on weekends either because I _______</a:t>
                </a:r>
                <a:r>
                  <a:rPr lang="en-US" altLang="zh-CN" sz="2600" dirty="0">
                    <a:latin typeface="+mj-lt"/>
                  </a:rPr>
                  <a:t> </a:t>
                </a:r>
                <a:r>
                  <a:rPr lang="zh-CN" altLang="en-US" sz="2600" b="1" dirty="0">
                    <a:latin typeface="+mj-lt"/>
                  </a:rPr>
                  <a:t>l</a:t>
                </a:r>
                <a:r>
                  <a:rPr lang="en-US" altLang="zh-CN" sz="2600" b="1" dirty="0">
                    <a:latin typeface="+mj-lt"/>
                  </a:rPr>
                  <a:t>earn to play the piano. I never have fun, what ______ I do</a:t>
                </a:r>
                <a:r>
                  <a:rPr lang="zh-CN" altLang="en-US" sz="2600" b="1" dirty="0">
                    <a:latin typeface="+mj-lt"/>
                  </a:rPr>
                  <a:t>?</a:t>
                </a:r>
                <a:r>
                  <a:rPr lang="en-US" altLang="zh-CN" sz="2600" b="1" dirty="0">
                    <a:latin typeface="+mj-lt"/>
                  </a:rPr>
                  <a:t>  </a:t>
                </a:r>
              </a:p>
              <a:p>
                <a:pPr eaLnBrk="1" hangingPunct="1">
                  <a:lnSpc>
                    <a:spcPct val="140000"/>
                  </a:lnSpc>
                  <a:defRPr/>
                </a:pPr>
                <a:r>
                  <a:rPr lang="en-US" altLang="zh-CN" sz="2600" b="1" dirty="0">
                    <a:latin typeface="+mj-lt"/>
                  </a:rPr>
                  <a:t>Zhao Pei</a:t>
                </a:r>
                <a:r>
                  <a:rPr lang="en-US" altLang="zh-CN" sz="2600" dirty="0">
                    <a:latin typeface="+mj-lt"/>
                  </a:rPr>
                  <a:t>  </a:t>
                </a:r>
              </a:p>
            </p:txBody>
          </p:sp>
          <p:sp>
            <p:nvSpPr>
              <p:cNvPr id="8" name="折角形 7"/>
              <p:cNvSpPr/>
              <p:nvPr/>
            </p:nvSpPr>
            <p:spPr>
              <a:xfrm>
                <a:off x="405441" y="905415"/>
                <a:ext cx="8169606" cy="2882778"/>
              </a:xfrm>
              <a:prstGeom prst="foldedCorner">
                <a:avLst/>
              </a:prstGeom>
              <a:noFill/>
              <a:ln w="76200" cap="rnd">
                <a:solidFill>
                  <a:srgbClr val="00B050"/>
                </a:solidFill>
                <a:prstDash val="sysDot"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pic>
          <p:nvPicPr>
            <p:cNvPr id="10138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5986" y="3174266"/>
              <a:ext cx="1519866" cy="1861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81050" y="987425"/>
            <a:ext cx="979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an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’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</a:t>
            </a:r>
            <a:endParaRPr lang="en-US" altLang="zh-CN" sz="2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1975" y="1557338"/>
            <a:ext cx="1016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must </a:t>
            </a:r>
            <a:endParaRPr lang="en-US" altLang="zh-CN" sz="2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30074" y="1548539"/>
            <a:ext cx="1008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an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’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</a:t>
            </a:r>
            <a:endParaRPr lang="en-US" altLang="zh-CN" sz="2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96778" y="2051050"/>
            <a:ext cx="152114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have to</a:t>
            </a:r>
            <a:endParaRPr lang="en-US" altLang="zh-CN" sz="2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64166" y="2593386"/>
            <a:ext cx="111342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can</a:t>
            </a:r>
            <a:endParaRPr lang="en-US" altLang="zh-CN" sz="2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8375" y="430213"/>
            <a:ext cx="75549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Complete the chart with the rules in your home and school. </a:t>
            </a:r>
          </a:p>
        </p:txBody>
      </p:sp>
      <p:grpSp>
        <p:nvGrpSpPr>
          <p:cNvPr id="102403" name="组合 4"/>
          <p:cNvGrpSpPr/>
          <p:nvPr/>
        </p:nvGrpSpPr>
        <p:grpSpPr bwMode="auto">
          <a:xfrm>
            <a:off x="285750" y="5461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240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02435" name="Group 35"/>
          <p:cNvGraphicFramePr>
            <a:graphicFrameLocks noGrp="1"/>
          </p:cNvGraphicFramePr>
          <p:nvPr/>
        </p:nvGraphicFramePr>
        <p:xfrm>
          <a:off x="396875" y="1527175"/>
          <a:ext cx="8229600" cy="3235326"/>
        </p:xfrm>
        <a:graphic>
          <a:graphicData uri="http://schemas.openxmlformats.org/drawingml/2006/table">
            <a:tbl>
              <a:tblPr/>
              <a:tblGrid>
                <a:gridCol w="37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15963" y="1552575"/>
            <a:ext cx="25202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j-lt"/>
              </a:rPr>
              <a:t>Things I have to do</a:t>
            </a:r>
            <a:endParaRPr lang="zh-CN" alt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9800" y="1558925"/>
            <a:ext cx="22204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j-lt"/>
              </a:rPr>
              <a:t>Things I can’t do</a:t>
            </a:r>
            <a:endParaRPr lang="zh-CN" alt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93700" y="2144713"/>
            <a:ext cx="3805238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2000" b="1" dirty="0">
                <a:latin typeface="+mj-lt"/>
                <a:cs typeface="Times New Roman" panose="02020603050405020304" pitchFamily="18" charset="0"/>
              </a:rPr>
              <a:t>I must get up before 6:30</a:t>
            </a:r>
            <a:r>
              <a:rPr lang="zh-CN" altLang="en-US" sz="2000" b="1" dirty="0">
                <a:latin typeface="+mj-lt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173538" y="2166938"/>
            <a:ext cx="4521200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000" b="1" dirty="0" smtClean="0">
                <a:latin typeface="+mj-lt"/>
                <a:cs typeface="Times New Roman" panose="02020603050405020304" pitchFamily="18" charset="0"/>
              </a:rPr>
              <a:t>I can’t go out on school nights.  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12813" y="2784475"/>
            <a:ext cx="281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000" b="1" dirty="0" smtClean="0">
                <a:latin typeface="+mj-lt"/>
                <a:cs typeface="Times New Roman" panose="02020603050405020304" pitchFamily="18" charset="0"/>
              </a:rPr>
              <a:t>I have to keep my hair short.  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370388" y="2787650"/>
            <a:ext cx="380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000" b="1" dirty="0" smtClean="0">
                <a:latin typeface="+mj-lt"/>
                <a:cs typeface="Times New Roman" panose="02020603050405020304" pitchFamily="18" charset="0"/>
              </a:rPr>
              <a:t>I can’t watch TV before I practice the piano.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58838" y="3752850"/>
            <a:ext cx="2755900" cy="74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000" b="1" dirty="0" smtClean="0">
                <a:latin typeface="+mj-lt"/>
                <a:cs typeface="Times New Roman" panose="02020603050405020304" pitchFamily="18" charset="0"/>
              </a:rPr>
              <a:t>I have to wear the uniform at school.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732338" y="3752850"/>
            <a:ext cx="3170237" cy="74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altLang="zh-CN" sz="2000" b="1" dirty="0" smtClean="0">
                <a:latin typeface="+mj-lt"/>
                <a:cs typeface="Times New Roman" panose="02020603050405020304" pitchFamily="18" charset="0"/>
              </a:rPr>
              <a:t>I can’t see friends on school days.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1846263" y="1397000"/>
            <a:ext cx="4632325" cy="519113"/>
            <a:chOff x="4606506" y="1509622"/>
            <a:chExt cx="3493698" cy="518297"/>
          </a:xfrm>
        </p:grpSpPr>
        <p:sp>
          <p:nvSpPr>
            <p:cNvPr id="11" name="圆角矩形 10"/>
            <p:cNvSpPr/>
            <p:nvPr/>
          </p:nvSpPr>
          <p:spPr>
            <a:xfrm>
              <a:off x="4606506" y="1509622"/>
              <a:ext cx="3493698" cy="51829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98593" y="1527058"/>
              <a:ext cx="2370638" cy="460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400" b="1" dirty="0">
                  <a:solidFill>
                    <a:srgbClr val="0000FF"/>
                  </a:solidFill>
                  <a:latin typeface="+mj-lt"/>
                </a:rPr>
                <a:t>Things I have to do</a:t>
              </a:r>
              <a:endParaRPr lang="zh-CN" altLang="en-US" sz="24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103429" name="矩形 2"/>
          <p:cNvSpPr>
            <a:spLocks noChangeArrowheads="1"/>
          </p:cNvSpPr>
          <p:nvPr/>
        </p:nvSpPr>
        <p:spPr bwMode="auto">
          <a:xfrm>
            <a:off x="1087438" y="679450"/>
            <a:ext cx="746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an × for the rules that you think are unfair. </a:t>
            </a:r>
          </a:p>
        </p:txBody>
      </p:sp>
      <p:grpSp>
        <p:nvGrpSpPr>
          <p:cNvPr id="103430" name="组合 4"/>
          <p:cNvGrpSpPr/>
          <p:nvPr/>
        </p:nvGrpSpPr>
        <p:grpSpPr bwMode="auto">
          <a:xfrm>
            <a:off x="363538" y="633413"/>
            <a:ext cx="838200" cy="584200"/>
            <a:chOff x="449580" y="517058"/>
            <a:chExt cx="838200" cy="584775"/>
          </a:xfrm>
        </p:grpSpPr>
        <p:sp>
          <p:nvSpPr>
            <p:cNvPr id="5" name="椭圆 4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343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258888" y="2173286"/>
            <a:ext cx="6202362" cy="527050"/>
            <a:chOff x="813474" y="2078966"/>
            <a:chExt cx="4589253" cy="526814"/>
          </a:xfrm>
        </p:grpSpPr>
        <p:sp>
          <p:nvSpPr>
            <p:cNvPr id="13" name="五边形 12"/>
            <p:cNvSpPr/>
            <p:nvPr/>
          </p:nvSpPr>
          <p:spPr>
            <a:xfrm>
              <a:off x="813474" y="2078966"/>
              <a:ext cx="4589253" cy="526814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662726" y="2091660"/>
              <a:ext cx="2827319" cy="40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10000"/>
                </a:lnSpc>
                <a:defRPr/>
              </a:pPr>
              <a:r>
                <a:rPr lang="en-US" altLang="zh-CN" sz="2000" b="1" dirty="0">
                  <a:latin typeface="+mj-lt"/>
                  <a:cs typeface="Times New Roman" panose="02020603050405020304" pitchFamily="18" charset="0"/>
                </a:rPr>
                <a:t>I must get up before 6:30</a:t>
              </a:r>
              <a:r>
                <a:rPr lang="zh-CN" altLang="en-US" sz="2000" b="1" dirty="0">
                  <a:latin typeface="+mj-lt"/>
                  <a:cs typeface="Times New Roman" panose="02020603050405020304" pitchFamily="18" charset="0"/>
                </a:rPr>
                <a:t>.</a:t>
              </a:r>
              <a:endParaRPr lang="en-US" altLang="zh-CN" sz="20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257300" y="2981325"/>
            <a:ext cx="6202363" cy="527050"/>
            <a:chOff x="1222075" y="2895600"/>
            <a:chExt cx="6202389" cy="526211"/>
          </a:xfrm>
        </p:grpSpPr>
        <p:sp>
          <p:nvSpPr>
            <p:cNvPr id="15" name="五边形 14"/>
            <p:cNvSpPr/>
            <p:nvPr/>
          </p:nvSpPr>
          <p:spPr>
            <a:xfrm>
              <a:off x="1222075" y="2895600"/>
              <a:ext cx="6202389" cy="526211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28542" y="2914620"/>
              <a:ext cx="4289443" cy="39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000" b="1" dirty="0" smtClean="0">
                  <a:latin typeface="+mj-lt"/>
                  <a:cs typeface="Times New Roman" panose="02020603050405020304" pitchFamily="18" charset="0"/>
                </a:rPr>
                <a:t>I have to keep my hair short.  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247775" y="3775077"/>
            <a:ext cx="6202363" cy="525463"/>
            <a:chOff x="1144437" y="3775495"/>
            <a:chExt cx="6202389" cy="525476"/>
          </a:xfrm>
        </p:grpSpPr>
        <p:sp>
          <p:nvSpPr>
            <p:cNvPr id="16" name="五边形 15"/>
            <p:cNvSpPr/>
            <p:nvPr/>
          </p:nvSpPr>
          <p:spPr>
            <a:xfrm>
              <a:off x="1144437" y="3775495"/>
              <a:ext cx="6202389" cy="525476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514327" y="3796134"/>
              <a:ext cx="5421335" cy="40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r>
                <a:rPr lang="en-US" altLang="zh-CN" sz="2000" b="1" dirty="0" smtClean="0">
                  <a:latin typeface="+mj-lt"/>
                  <a:cs typeface="Times New Roman" panose="02020603050405020304" pitchFamily="18" charset="0"/>
                </a:rPr>
                <a:t>I have to wear the uniform at school.</a:t>
              </a: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168400" y="2990850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173163" y="3808413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165350" y="1165224"/>
            <a:ext cx="4632325" cy="517525"/>
            <a:chOff x="4606506" y="1509622"/>
            <a:chExt cx="3493698" cy="518232"/>
          </a:xfrm>
        </p:grpSpPr>
        <p:sp>
          <p:nvSpPr>
            <p:cNvPr id="3" name="圆角矩形 2"/>
            <p:cNvSpPr/>
            <p:nvPr/>
          </p:nvSpPr>
          <p:spPr>
            <a:xfrm>
              <a:off x="4606506" y="1509622"/>
              <a:ext cx="3493698" cy="5182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98593" y="1527109"/>
              <a:ext cx="2370638" cy="40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000" b="1" dirty="0">
                  <a:solidFill>
                    <a:srgbClr val="0000FF"/>
                  </a:solidFill>
                  <a:latin typeface="+mj-lt"/>
                </a:rPr>
                <a:t>Things I can’t do</a:t>
              </a:r>
              <a:endParaRPr lang="zh-CN" alt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319213" y="1941513"/>
            <a:ext cx="6832600" cy="525462"/>
            <a:chOff x="807091" y="2078966"/>
            <a:chExt cx="5055205" cy="526758"/>
          </a:xfrm>
        </p:grpSpPr>
        <p:sp>
          <p:nvSpPr>
            <p:cNvPr id="6" name="五边形 5"/>
            <p:cNvSpPr/>
            <p:nvPr/>
          </p:nvSpPr>
          <p:spPr>
            <a:xfrm>
              <a:off x="807091" y="2078966"/>
              <a:ext cx="5055205" cy="526758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433119" y="2091697"/>
              <a:ext cx="3420250" cy="405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10000"/>
                </a:lnSpc>
                <a:defRPr/>
              </a:pPr>
              <a:r>
                <a:rPr lang="en-US" altLang="zh-CN" sz="2000" b="1" dirty="0">
                  <a:latin typeface="+mj-lt"/>
                  <a:cs typeface="Times New Roman" panose="02020603050405020304" pitchFamily="18" charset="0"/>
                </a:rPr>
                <a:t>I can’t go out on school nights. 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1325563" y="2749550"/>
            <a:ext cx="6886575" cy="525463"/>
            <a:chOff x="1222075" y="2895600"/>
            <a:chExt cx="6886760" cy="526211"/>
          </a:xfrm>
        </p:grpSpPr>
        <p:sp>
          <p:nvSpPr>
            <p:cNvPr id="9" name="五边形 8"/>
            <p:cNvSpPr/>
            <p:nvPr/>
          </p:nvSpPr>
          <p:spPr>
            <a:xfrm>
              <a:off x="1222075" y="2895600"/>
              <a:ext cx="6886760" cy="526211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25250" y="2914677"/>
              <a:ext cx="6581952" cy="40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000" b="1" dirty="0" smtClean="0">
                  <a:latin typeface="+mj-lt"/>
                  <a:cs typeface="Times New Roman" panose="02020603050405020304" pitchFamily="18" charset="0"/>
                </a:rPr>
                <a:t>I can’t watch TV before I practice the piano.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317625" y="3543300"/>
            <a:ext cx="6929438" cy="525463"/>
            <a:chOff x="1144437" y="3775495"/>
            <a:chExt cx="6929896" cy="526211"/>
          </a:xfrm>
        </p:grpSpPr>
        <p:sp>
          <p:nvSpPr>
            <p:cNvPr id="12" name="五边形 11"/>
            <p:cNvSpPr/>
            <p:nvPr/>
          </p:nvSpPr>
          <p:spPr>
            <a:xfrm>
              <a:off x="1144437" y="3775495"/>
              <a:ext cx="6929896" cy="526211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50922" y="3796162"/>
              <a:ext cx="5421670" cy="40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r>
                <a:rPr lang="en-US" altLang="zh-CN" sz="2000" b="1" dirty="0" smtClean="0">
                  <a:latin typeface="+mj-lt"/>
                  <a:cs typeface="Times New Roman" panose="02020603050405020304" pitchFamily="18" charset="0"/>
                </a:rPr>
                <a:t>I can’t see friends on school days. </a:t>
              </a: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293813" y="3557588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全屏显示(16:9)</PresentationFormat>
  <Paragraphs>213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2022-01-13T06:28:55Z</dcterms:created>
  <dcterms:modified xsi:type="dcterms:W3CDTF">2023-01-16T22:51:28Z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BA8B399D5CD44E5EB1C2D2018A75D2B2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