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71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0E82-620A-4B67-BDE6-2255699BD98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85A28-3ED8-4615-9765-F2FF6824D2F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85A28-3ED8-4615-9765-F2FF6824D2F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061B-6D68-4E59-949D-96C533E65C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7AF02-39FB-4404-A556-398047467F6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E932-EC64-4188-B65C-EF1DE8C833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9090-8B56-4CD4-85F7-96B01598BF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24090-C65F-49B3-B2E3-397D6498DE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78580-8C0B-4B10-A13D-E34F16B9D24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4636-FECD-477A-916B-5511FB7359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D980B-5643-478B-9E11-ADC0BCE242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F55-8EC6-4539-8F98-C4AA8267AC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C1E26-4BC8-4BDA-8B08-A6D89D76A6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AA9CA-6DC0-4A6A-9680-5DA1B9A60A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CF5D31-E8BC-46F5-8F61-AFA1A0CE248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9.3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三角形的角平分线、中线和高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996952"/>
            <a:ext cx="6400800" cy="64807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黑体" panose="02010609060101010101" pitchFamily="49" charset="-122"/>
              </a:rPr>
              <a:t>七年级数学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301208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429000"/>
            <a:ext cx="8002587" cy="2867025"/>
          </a:xfrm>
        </p:spPr>
        <p:txBody>
          <a:bodyPr/>
          <a:lstStyle/>
          <a:p>
            <a:pPr algn="l" eaLnBrk="1" hangingPunct="1"/>
            <a:r>
              <a:rPr lang="zh-CN" altLang="en-US" sz="2800" b="1" dirty="0" smtClean="0">
                <a:solidFill>
                  <a:srgbClr val="0000FF"/>
                </a:solidFill>
              </a:rPr>
              <a:t>性质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1 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任意一个三角形都有三条中线，这三条中线交于三角形内一点。</a:t>
            </a:r>
            <a:r>
              <a:rPr lang="zh-CN" altLang="en-US" b="1" dirty="0" smtClean="0">
                <a:solidFill>
                  <a:srgbClr val="0000FF"/>
                </a:solidFill>
              </a:rPr>
              <a:t> </a:t>
            </a:r>
            <a:br>
              <a:rPr lang="zh-CN" altLang="en-US" b="1" dirty="0" smtClean="0">
                <a:solidFill>
                  <a:srgbClr val="0000FF"/>
                </a:solidFill>
              </a:rPr>
            </a:br>
            <a:r>
              <a:rPr lang="zh-CN" altLang="en-US" sz="2800" b="1" dirty="0" smtClean="0">
                <a:solidFill>
                  <a:srgbClr val="0000FF"/>
                </a:solidFill>
              </a:rPr>
              <a:t>性质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2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三角形的中线是线段，而不是射线，也不是直线</a:t>
            </a:r>
            <a:r>
              <a:rPr lang="zh-CN" altLang="en-US" dirty="0" smtClean="0"/>
              <a:t> </a:t>
            </a:r>
          </a:p>
        </p:txBody>
      </p:sp>
      <p:grpSp>
        <p:nvGrpSpPr>
          <p:cNvPr id="11268" name="Group 24"/>
          <p:cNvGrpSpPr/>
          <p:nvPr/>
        </p:nvGrpSpPr>
        <p:grpSpPr bwMode="auto">
          <a:xfrm>
            <a:off x="1547813" y="981075"/>
            <a:ext cx="1152525" cy="1871663"/>
            <a:chOff x="567" y="2387"/>
            <a:chExt cx="726" cy="1179"/>
          </a:xfrm>
        </p:grpSpPr>
        <p:sp>
          <p:nvSpPr>
            <p:cNvPr id="11285" name="AutoShape 4"/>
            <p:cNvSpPr>
              <a:spLocks noChangeArrowheads="1"/>
            </p:cNvSpPr>
            <p:nvPr/>
          </p:nvSpPr>
          <p:spPr bwMode="auto">
            <a:xfrm>
              <a:off x="567" y="2387"/>
              <a:ext cx="726" cy="113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1286" name="Group 23"/>
            <p:cNvGrpSpPr/>
            <p:nvPr/>
          </p:nvGrpSpPr>
          <p:grpSpPr bwMode="auto">
            <a:xfrm>
              <a:off x="567" y="2432"/>
              <a:ext cx="725" cy="1134"/>
              <a:chOff x="567" y="2432"/>
              <a:chExt cx="725" cy="1134"/>
            </a:xfrm>
          </p:grpSpPr>
          <p:sp>
            <p:nvSpPr>
              <p:cNvPr id="11287" name="Line 5"/>
              <p:cNvSpPr>
                <a:spLocks noChangeShapeType="1"/>
              </p:cNvSpPr>
              <p:nvPr/>
            </p:nvSpPr>
            <p:spPr bwMode="auto">
              <a:xfrm flipH="1">
                <a:off x="567" y="2976"/>
                <a:ext cx="544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8" name="Line 6"/>
              <p:cNvSpPr>
                <a:spLocks noChangeShapeType="1"/>
              </p:cNvSpPr>
              <p:nvPr/>
            </p:nvSpPr>
            <p:spPr bwMode="auto">
              <a:xfrm>
                <a:off x="748" y="2976"/>
                <a:ext cx="544" cy="5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Line 7"/>
              <p:cNvSpPr>
                <a:spLocks noChangeShapeType="1"/>
              </p:cNvSpPr>
              <p:nvPr/>
            </p:nvSpPr>
            <p:spPr bwMode="auto">
              <a:xfrm>
                <a:off x="930" y="2432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1269" name="Group 26"/>
          <p:cNvGrpSpPr/>
          <p:nvPr/>
        </p:nvGrpSpPr>
        <p:grpSpPr bwMode="auto">
          <a:xfrm>
            <a:off x="3779838" y="1125538"/>
            <a:ext cx="1873250" cy="1584325"/>
            <a:chOff x="2426" y="2568"/>
            <a:chExt cx="1180" cy="998"/>
          </a:xfrm>
        </p:grpSpPr>
        <p:grpSp>
          <p:nvGrpSpPr>
            <p:cNvPr id="11280" name="Group 25"/>
            <p:cNvGrpSpPr/>
            <p:nvPr/>
          </p:nvGrpSpPr>
          <p:grpSpPr bwMode="auto">
            <a:xfrm>
              <a:off x="2426" y="2568"/>
              <a:ext cx="1180" cy="998"/>
              <a:chOff x="2426" y="2568"/>
              <a:chExt cx="1180" cy="998"/>
            </a:xfrm>
          </p:grpSpPr>
          <p:sp>
            <p:nvSpPr>
              <p:cNvPr id="11282" name="AutoShape 8"/>
              <p:cNvSpPr>
                <a:spLocks noChangeArrowheads="1"/>
              </p:cNvSpPr>
              <p:nvPr/>
            </p:nvSpPr>
            <p:spPr bwMode="auto">
              <a:xfrm>
                <a:off x="2426" y="2568"/>
                <a:ext cx="1180" cy="99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83" name="Line 9"/>
              <p:cNvSpPr>
                <a:spLocks noChangeShapeType="1"/>
              </p:cNvSpPr>
              <p:nvPr/>
            </p:nvSpPr>
            <p:spPr bwMode="auto">
              <a:xfrm flipH="1">
                <a:off x="2426" y="3067"/>
                <a:ext cx="59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4" name="Line 10"/>
              <p:cNvSpPr>
                <a:spLocks noChangeShapeType="1"/>
              </p:cNvSpPr>
              <p:nvPr/>
            </p:nvSpPr>
            <p:spPr bwMode="auto">
              <a:xfrm>
                <a:off x="2426" y="3067"/>
                <a:ext cx="113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81" name="Line 12"/>
            <p:cNvSpPr>
              <a:spLocks noChangeShapeType="1"/>
            </p:cNvSpPr>
            <p:nvPr/>
          </p:nvSpPr>
          <p:spPr bwMode="auto">
            <a:xfrm>
              <a:off x="2426" y="2568"/>
              <a:ext cx="590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270" name="Group 29"/>
          <p:cNvGrpSpPr/>
          <p:nvPr/>
        </p:nvGrpSpPr>
        <p:grpSpPr bwMode="auto">
          <a:xfrm>
            <a:off x="6011863" y="1700213"/>
            <a:ext cx="2087562" cy="792162"/>
            <a:chOff x="3969" y="2840"/>
            <a:chExt cx="1315" cy="499"/>
          </a:xfrm>
        </p:grpSpPr>
        <p:sp>
          <p:nvSpPr>
            <p:cNvPr id="11271" name="Line 13"/>
            <p:cNvSpPr>
              <a:spLocks noChangeShapeType="1"/>
            </p:cNvSpPr>
            <p:nvPr/>
          </p:nvSpPr>
          <p:spPr bwMode="auto">
            <a:xfrm>
              <a:off x="3969" y="3339"/>
              <a:ext cx="13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272" name="Group 28"/>
            <p:cNvGrpSpPr/>
            <p:nvPr/>
          </p:nvGrpSpPr>
          <p:grpSpPr bwMode="auto">
            <a:xfrm>
              <a:off x="3969" y="2840"/>
              <a:ext cx="1315" cy="499"/>
              <a:chOff x="3969" y="2840"/>
              <a:chExt cx="1315" cy="499"/>
            </a:xfrm>
          </p:grpSpPr>
          <p:sp>
            <p:nvSpPr>
              <p:cNvPr id="11273" name="Line 15"/>
              <p:cNvSpPr>
                <a:spLocks noChangeShapeType="1"/>
              </p:cNvSpPr>
              <p:nvPr/>
            </p:nvSpPr>
            <p:spPr bwMode="auto">
              <a:xfrm>
                <a:off x="4740" y="2840"/>
                <a:ext cx="54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1274" name="Group 27"/>
              <p:cNvGrpSpPr/>
              <p:nvPr/>
            </p:nvGrpSpPr>
            <p:grpSpPr bwMode="auto">
              <a:xfrm>
                <a:off x="3969" y="2840"/>
                <a:ext cx="1315" cy="499"/>
                <a:chOff x="3969" y="2840"/>
                <a:chExt cx="1315" cy="499"/>
              </a:xfrm>
            </p:grpSpPr>
            <p:sp>
              <p:nvSpPr>
                <p:cNvPr id="1127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3969" y="2840"/>
                  <a:ext cx="771" cy="49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1276" name="Group 22"/>
                <p:cNvGrpSpPr/>
                <p:nvPr/>
              </p:nvGrpSpPr>
              <p:grpSpPr bwMode="auto">
                <a:xfrm>
                  <a:off x="3969" y="2840"/>
                  <a:ext cx="1315" cy="499"/>
                  <a:chOff x="3969" y="2840"/>
                  <a:chExt cx="1315" cy="499"/>
                </a:xfrm>
              </p:grpSpPr>
              <p:sp>
                <p:nvSpPr>
                  <p:cNvPr id="11277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49" y="2840"/>
                    <a:ext cx="91" cy="49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8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69" y="3067"/>
                    <a:ext cx="998" cy="2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79" name="Line 2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377" y="3067"/>
                    <a:ext cx="907" cy="2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三角形的高线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</a:t>
            </a:r>
            <a:r>
              <a:rPr lang="zh-CN" altLang="en-US" dirty="0" smtClean="0"/>
              <a:t>定义：</a:t>
            </a:r>
            <a:r>
              <a:rPr kumimoji="1" lang="zh-CN" altLang="en-US" b="1" dirty="0" smtClean="0"/>
              <a:t>从三角形的一个顶点向它的对边</a:t>
            </a:r>
            <a:r>
              <a:rPr kumimoji="1" lang="zh-CN" altLang="en-US" b="1" u="sng" dirty="0" smtClean="0"/>
              <a:t>所在的直线</a:t>
            </a:r>
            <a:r>
              <a:rPr kumimoji="1" lang="zh-CN" altLang="en-US" b="1" dirty="0" smtClean="0"/>
              <a:t>作垂线，顶点和垂足之间的</a:t>
            </a:r>
            <a:r>
              <a:rPr kumimoji="1" lang="zh-CN" altLang="en-US" b="1" u="sng" dirty="0" smtClean="0"/>
              <a:t>线段</a:t>
            </a:r>
            <a:r>
              <a:rPr kumimoji="1" lang="zh-CN" altLang="en-US" b="1" dirty="0" smtClean="0"/>
              <a:t>叫做三角形的高线</a:t>
            </a:r>
            <a:r>
              <a:rPr kumimoji="1" lang="en-US" altLang="zh-CN" b="1" dirty="0" smtClean="0"/>
              <a:t>(</a:t>
            </a:r>
            <a:r>
              <a:rPr kumimoji="1" lang="zh-CN" altLang="en-US" b="1" dirty="0" smtClean="0"/>
              <a:t>简称“高”）．</a:t>
            </a:r>
          </a:p>
          <a:p>
            <a:pPr eaLnBrk="1" hangingPunct="1"/>
            <a:r>
              <a:rPr kumimoji="1" lang="en-US" altLang="zh-CN" b="1" dirty="0" smtClean="0"/>
              <a:t>2</a:t>
            </a:r>
            <a:r>
              <a:rPr kumimoji="1" lang="zh-CN" altLang="en-US" b="1" dirty="0" smtClean="0"/>
              <a:t>图示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692275" y="3716338"/>
            <a:ext cx="1655763" cy="223361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3" name="Line 12"/>
          <p:cNvSpPr>
            <a:spLocks noChangeShapeType="1"/>
          </p:cNvSpPr>
          <p:nvPr/>
        </p:nvSpPr>
        <p:spPr bwMode="auto">
          <a:xfrm>
            <a:off x="2484438" y="371633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动手操作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1</a:t>
            </a:r>
            <a:r>
              <a:rPr lang="zh-CN" altLang="en-US" dirty="0" smtClean="0"/>
              <a:t>用三角板画出三个三角形的高线</a:t>
            </a:r>
          </a:p>
          <a:p>
            <a:pPr eaLnBrk="1" hangingPunct="1"/>
            <a:r>
              <a:rPr lang="en-US" altLang="zh-CN" dirty="0" smtClean="0"/>
              <a:t>2</a:t>
            </a:r>
            <a:r>
              <a:rPr lang="zh-CN" altLang="en-US" dirty="0" smtClean="0"/>
              <a:t>观察一下这三条高线有什么性质</a:t>
            </a:r>
          </a:p>
        </p:txBody>
      </p:sp>
      <p:grpSp>
        <p:nvGrpSpPr>
          <p:cNvPr id="22532" name="Group 4"/>
          <p:cNvGrpSpPr/>
          <p:nvPr/>
        </p:nvGrpSpPr>
        <p:grpSpPr bwMode="auto">
          <a:xfrm>
            <a:off x="250825" y="3357563"/>
            <a:ext cx="2673350" cy="2590800"/>
            <a:chOff x="144" y="1488"/>
            <a:chExt cx="1684" cy="1632"/>
          </a:xfrm>
        </p:grpSpPr>
        <p:grpSp>
          <p:nvGrpSpPr>
            <p:cNvPr id="13367" name="Group 5"/>
            <p:cNvGrpSpPr/>
            <p:nvPr/>
          </p:nvGrpSpPr>
          <p:grpSpPr bwMode="auto">
            <a:xfrm>
              <a:off x="144" y="1488"/>
              <a:ext cx="1684" cy="1632"/>
              <a:chOff x="144" y="1488"/>
              <a:chExt cx="1684" cy="1632"/>
            </a:xfrm>
          </p:grpSpPr>
          <p:sp>
            <p:nvSpPr>
              <p:cNvPr id="13369" name="Line 6"/>
              <p:cNvSpPr>
                <a:spLocks noChangeShapeType="1"/>
              </p:cNvSpPr>
              <p:nvPr/>
            </p:nvSpPr>
            <p:spPr bwMode="auto">
              <a:xfrm>
                <a:off x="1296" y="2256"/>
                <a:ext cx="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370" name="Group 7"/>
              <p:cNvGrpSpPr/>
              <p:nvPr/>
            </p:nvGrpSpPr>
            <p:grpSpPr bwMode="auto">
              <a:xfrm>
                <a:off x="144" y="1488"/>
                <a:ext cx="1684" cy="1632"/>
                <a:chOff x="144" y="1488"/>
                <a:chExt cx="1684" cy="1632"/>
              </a:xfrm>
            </p:grpSpPr>
            <p:sp>
              <p:nvSpPr>
                <p:cNvPr id="13371" name="Line 8"/>
                <p:cNvSpPr>
                  <a:spLocks noChangeShapeType="1"/>
                </p:cNvSpPr>
                <p:nvPr/>
              </p:nvSpPr>
              <p:spPr bwMode="auto">
                <a:xfrm>
                  <a:off x="1296" y="2256"/>
                  <a:ext cx="4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3372" name="Group 9"/>
                <p:cNvGrpSpPr/>
                <p:nvPr/>
              </p:nvGrpSpPr>
              <p:grpSpPr bwMode="auto">
                <a:xfrm>
                  <a:off x="144" y="1488"/>
                  <a:ext cx="1684" cy="1632"/>
                  <a:chOff x="144" y="1488"/>
                  <a:chExt cx="1684" cy="1632"/>
                </a:xfrm>
              </p:grpSpPr>
              <p:sp>
                <p:nvSpPr>
                  <p:cNvPr id="1337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73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3374" name="Group 11"/>
                  <p:cNvGrpSpPr/>
                  <p:nvPr/>
                </p:nvGrpSpPr>
                <p:grpSpPr bwMode="auto">
                  <a:xfrm>
                    <a:off x="144" y="1488"/>
                    <a:ext cx="1684" cy="1632"/>
                    <a:chOff x="144" y="1488"/>
                    <a:chExt cx="1684" cy="1632"/>
                  </a:xfrm>
                </p:grpSpPr>
                <p:sp>
                  <p:nvSpPr>
                    <p:cNvPr id="13375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52" y="2736"/>
                      <a:ext cx="9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3376" name="Group 13"/>
                    <p:cNvGrpSpPr/>
                    <p:nvPr/>
                  </p:nvGrpSpPr>
                  <p:grpSpPr bwMode="auto">
                    <a:xfrm>
                      <a:off x="144" y="1488"/>
                      <a:ext cx="1684" cy="1632"/>
                      <a:chOff x="144" y="1488"/>
                      <a:chExt cx="1684" cy="1632"/>
                    </a:xfrm>
                  </p:grpSpPr>
                  <p:grpSp>
                    <p:nvGrpSpPr>
                      <p:cNvPr id="13377" name="Group 14"/>
                      <p:cNvGrpSpPr/>
                      <p:nvPr/>
                    </p:nvGrpSpPr>
                    <p:grpSpPr bwMode="auto">
                      <a:xfrm>
                        <a:off x="144" y="1488"/>
                        <a:ext cx="1684" cy="1466"/>
                        <a:chOff x="326" y="1920"/>
                        <a:chExt cx="1684" cy="1466"/>
                      </a:xfrm>
                    </p:grpSpPr>
                    <p:grpSp>
                      <p:nvGrpSpPr>
                        <p:cNvPr id="13387" name="Group 15"/>
                        <p:cNvGrpSpPr/>
                        <p:nvPr/>
                      </p:nvGrpSpPr>
                      <p:grpSpPr bwMode="auto">
                        <a:xfrm>
                          <a:off x="528" y="2160"/>
                          <a:ext cx="1200" cy="1104"/>
                          <a:chOff x="528" y="2160"/>
                          <a:chExt cx="1200" cy="1104"/>
                        </a:xfrm>
                      </p:grpSpPr>
                      <p:grpSp>
                        <p:nvGrpSpPr>
                          <p:cNvPr id="13391" name="Group 16"/>
                          <p:cNvGrpSpPr/>
                          <p:nvPr/>
                        </p:nvGrpSpPr>
                        <p:grpSpPr bwMode="auto">
                          <a:xfrm>
                            <a:off x="528" y="2160"/>
                            <a:ext cx="1200" cy="1104"/>
                            <a:chOff x="528" y="2160"/>
                            <a:chExt cx="1200" cy="1104"/>
                          </a:xfrm>
                        </p:grpSpPr>
                        <p:sp>
                          <p:nvSpPr>
                            <p:cNvPr id="13393" name="Line 17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 flipH="1">
                              <a:off x="528" y="2160"/>
                              <a:ext cx="816" cy="1104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  <p:sp>
                          <p:nvSpPr>
                            <p:cNvPr id="13394" name="Line 18"/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528" y="3264"/>
                              <a:ext cx="1200" cy="0"/>
                            </a:xfrm>
                            <a:prstGeom prst="line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  <a:rou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/>
                            <a:lstStyle/>
                            <a:p>
                              <a:endParaRPr lang="zh-CN" altLang="en-US"/>
                            </a:p>
                          </p:txBody>
                        </p:sp>
                      </p:grpSp>
                      <p:sp>
                        <p:nvSpPr>
                          <p:cNvPr id="13392" name="Line 1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44" y="2160"/>
                            <a:ext cx="384" cy="1104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chemeClr val="tx1"/>
                            </a:solidFill>
                            <a:rou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13388" name="Text Box 2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296" y="1920"/>
                          <a:ext cx="29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l" eaLnBrk="1" hangingPunct="1"/>
                          <a:r>
                            <a:rPr kumimoji="1" lang="en-US" altLang="zh-CN" sz="2400" b="1" i="1">
                              <a:latin typeface="Times New Roman" panose="02020603050405020304" pitchFamily="18" charset="0"/>
                            </a:rPr>
                            <a:t>A</a:t>
                          </a:r>
                        </a:p>
                      </p:txBody>
                    </p:sp>
                    <p:sp>
                      <p:nvSpPr>
                        <p:cNvPr id="13389" name="Text Box 2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26" y="3098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l" eaLnBrk="1" hangingPunct="1"/>
                          <a:r>
                            <a:rPr kumimoji="1" lang="en-US" altLang="zh-CN" sz="2400" b="1" i="1">
                              <a:latin typeface="Times New Roman" panose="02020603050405020304" pitchFamily="18" charset="0"/>
                            </a:rPr>
                            <a:t>B</a:t>
                          </a:r>
                        </a:p>
                      </p:txBody>
                    </p:sp>
                    <p:sp>
                      <p:nvSpPr>
                        <p:cNvPr id="13390" name="Text Box 22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766" y="3098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l" eaLnBrk="1" hangingPunct="1"/>
                          <a:r>
                            <a:rPr kumimoji="1" lang="en-US" altLang="zh-CN" sz="2400" b="1" i="1">
                              <a:latin typeface="Times New Roman" panose="02020603050405020304" pitchFamily="18" charset="0"/>
                            </a:rPr>
                            <a:t>C</a:t>
                          </a:r>
                        </a:p>
                      </p:txBody>
                    </p:sp>
                  </p:grpSp>
                  <p:sp>
                    <p:nvSpPr>
                      <p:cNvPr id="13378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152" y="1728"/>
                        <a:ext cx="0" cy="1104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379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864" y="2160"/>
                        <a:ext cx="672" cy="67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380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336" y="2352"/>
                        <a:ext cx="1056" cy="48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3381" name="Text Box 2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392" y="2160"/>
                        <a:ext cx="336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algn="l" eaLnBrk="1" hangingPunct="1"/>
                        <a:r>
                          <a:rPr kumimoji="1" lang="en-US" altLang="zh-CN" sz="2400" b="1" i="1">
                            <a:latin typeface="Times New Roman" panose="02020603050405020304" pitchFamily="18" charset="0"/>
                          </a:rPr>
                          <a:t>D</a:t>
                        </a:r>
                      </a:p>
                    </p:txBody>
                  </p:sp>
                  <p:sp>
                    <p:nvSpPr>
                      <p:cNvPr id="13382" name="Text Box 2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56" y="2832"/>
                        <a:ext cx="244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algn="ctr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algn="l" eaLnBrk="1" hangingPunct="1"/>
                        <a:r>
                          <a:rPr kumimoji="1" lang="en-US" altLang="zh-CN" sz="2400" b="1" i="1">
                            <a:latin typeface="Times New Roman" panose="02020603050405020304" pitchFamily="18" charset="0"/>
                          </a:rPr>
                          <a:t>E</a:t>
                        </a:r>
                      </a:p>
                    </p:txBody>
                  </p:sp>
                  <p:grpSp>
                    <p:nvGrpSpPr>
                      <p:cNvPr id="13383" name="Group 28"/>
                      <p:cNvGrpSpPr/>
                      <p:nvPr/>
                    </p:nvGrpSpPr>
                    <p:grpSpPr bwMode="auto">
                      <a:xfrm>
                        <a:off x="689" y="1920"/>
                        <a:ext cx="244" cy="336"/>
                        <a:chOff x="689" y="1920"/>
                        <a:chExt cx="244" cy="336"/>
                      </a:xfrm>
                    </p:grpSpPr>
                    <p:sp>
                      <p:nvSpPr>
                        <p:cNvPr id="13384" name="Line 2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16" y="2208"/>
                          <a:ext cx="48" cy="4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385" name="Line 3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864" y="2208"/>
                          <a:ext cx="48" cy="4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rou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zh-CN" altLang="en-US"/>
                        </a:p>
                      </p:txBody>
                    </p:sp>
                    <p:sp>
                      <p:nvSpPr>
                        <p:cNvPr id="13386" name="Text Box 31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89" y="1920"/>
                          <a:ext cx="24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>
                          <a:spAutoFit/>
                        </a:bodyPr>
                        <a:lstStyle>
                          <a:lvl1pPr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1pPr>
                          <a:lvl2pPr marL="742950" indent="-28575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2pPr>
                          <a:lvl3pPr marL="11430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3pPr>
                          <a:lvl4pPr marL="16002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4pPr>
                          <a:lvl5pPr marL="2057400" indent="-228600" eaLnBrk="0" hangingPunct="0"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5pPr>
                          <a:lvl6pPr marL="25146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6pPr>
                          <a:lvl7pPr marL="29718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7pPr>
                          <a:lvl8pPr marL="34290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8pPr>
                          <a:lvl9pPr marL="3886200" indent="-228600" algn="ctr"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defRPr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宋体" panose="02010600030101010101" pitchFamily="2" charset="-122"/>
                            </a:defRPr>
                          </a:lvl9pPr>
                        </a:lstStyle>
                        <a:p>
                          <a:pPr algn="l" eaLnBrk="1" hangingPunct="1"/>
                          <a:r>
                            <a:rPr kumimoji="1" lang="en-US" altLang="zh-CN" sz="2400" b="1" i="1">
                              <a:latin typeface="Times New Roman" panose="02020603050405020304" pitchFamily="18" charset="0"/>
                            </a:rPr>
                            <a:t>F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  <p:sp>
          <p:nvSpPr>
            <p:cNvPr id="13368" name="Text Box 32"/>
            <p:cNvSpPr txBox="1">
              <a:spLocks noChangeArrowheads="1"/>
            </p:cNvSpPr>
            <p:nvPr/>
          </p:nvSpPr>
          <p:spPr bwMode="auto">
            <a:xfrm>
              <a:off x="864" y="227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22561" name="Group 33"/>
          <p:cNvGrpSpPr/>
          <p:nvPr/>
        </p:nvGrpSpPr>
        <p:grpSpPr bwMode="auto">
          <a:xfrm>
            <a:off x="3203575" y="3141663"/>
            <a:ext cx="2070100" cy="2514600"/>
            <a:chOff x="2008" y="1296"/>
            <a:chExt cx="1304" cy="1584"/>
          </a:xfrm>
        </p:grpSpPr>
        <p:grpSp>
          <p:nvGrpSpPr>
            <p:cNvPr id="13350" name="Group 34"/>
            <p:cNvGrpSpPr/>
            <p:nvPr/>
          </p:nvGrpSpPr>
          <p:grpSpPr bwMode="auto">
            <a:xfrm rot="-8300486">
              <a:off x="2604" y="2184"/>
              <a:ext cx="96" cy="96"/>
              <a:chOff x="1152" y="2736"/>
              <a:chExt cx="96" cy="96"/>
            </a:xfrm>
          </p:grpSpPr>
          <p:sp>
            <p:nvSpPr>
              <p:cNvPr id="13365" name="Line 35"/>
              <p:cNvSpPr>
                <a:spLocks noChangeShapeType="1"/>
              </p:cNvSpPr>
              <p:nvPr/>
            </p:nvSpPr>
            <p:spPr bwMode="auto">
              <a:xfrm>
                <a:off x="1152" y="273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66" name="Line 36"/>
              <p:cNvSpPr>
                <a:spLocks noChangeShapeType="1"/>
              </p:cNvSpPr>
              <p:nvPr/>
            </p:nvSpPr>
            <p:spPr bwMode="auto">
              <a:xfrm>
                <a:off x="1248" y="27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351" name="Group 37"/>
            <p:cNvGrpSpPr/>
            <p:nvPr/>
          </p:nvGrpSpPr>
          <p:grpSpPr bwMode="auto">
            <a:xfrm>
              <a:off x="2008" y="1296"/>
              <a:ext cx="1304" cy="1584"/>
              <a:chOff x="2008" y="1296"/>
              <a:chExt cx="1304" cy="1584"/>
            </a:xfrm>
          </p:grpSpPr>
          <p:grpSp>
            <p:nvGrpSpPr>
              <p:cNvPr id="13352" name="Group 38"/>
              <p:cNvGrpSpPr/>
              <p:nvPr/>
            </p:nvGrpSpPr>
            <p:grpSpPr bwMode="auto">
              <a:xfrm>
                <a:off x="2008" y="1296"/>
                <a:ext cx="1304" cy="1584"/>
                <a:chOff x="2348" y="1920"/>
                <a:chExt cx="1304" cy="1584"/>
              </a:xfrm>
            </p:grpSpPr>
            <p:grpSp>
              <p:nvGrpSpPr>
                <p:cNvPr id="13355" name="Group 39"/>
                <p:cNvGrpSpPr/>
                <p:nvPr/>
              </p:nvGrpSpPr>
              <p:grpSpPr bwMode="auto">
                <a:xfrm>
                  <a:off x="2544" y="2160"/>
                  <a:ext cx="912" cy="1164"/>
                  <a:chOff x="2544" y="2196"/>
                  <a:chExt cx="912" cy="1164"/>
                </a:xfrm>
              </p:grpSpPr>
              <p:grpSp>
                <p:nvGrpSpPr>
                  <p:cNvPr id="13361" name="Group 40"/>
                  <p:cNvGrpSpPr/>
                  <p:nvPr/>
                </p:nvGrpSpPr>
                <p:grpSpPr bwMode="auto">
                  <a:xfrm>
                    <a:off x="2544" y="2196"/>
                    <a:ext cx="912" cy="1152"/>
                    <a:chOff x="2544" y="2208"/>
                    <a:chExt cx="912" cy="1152"/>
                  </a:xfrm>
                </p:grpSpPr>
                <p:sp>
                  <p:nvSpPr>
                    <p:cNvPr id="13363" name="Line 4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2208"/>
                      <a:ext cx="0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64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60"/>
                      <a:ext cx="9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3362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208"/>
                    <a:ext cx="912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5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438" y="1920"/>
                  <a:ext cx="2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1335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348" y="3194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1335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408" y="3216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13359" name="Line 47"/>
                <p:cNvSpPr>
                  <a:spLocks noChangeShapeType="1"/>
                </p:cNvSpPr>
                <p:nvPr/>
              </p:nvSpPr>
              <p:spPr bwMode="auto">
                <a:xfrm>
                  <a:off x="2544" y="32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0" name="Line 48"/>
                <p:cNvSpPr>
                  <a:spLocks noChangeShapeType="1"/>
                </p:cNvSpPr>
                <p:nvPr/>
              </p:nvSpPr>
              <p:spPr bwMode="auto">
                <a:xfrm>
                  <a:off x="2640" y="32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353" name="Text Box 49"/>
              <p:cNvSpPr txBox="1">
                <a:spLocks noChangeArrowheads="1"/>
              </p:cNvSpPr>
              <p:nvPr/>
            </p:nvSpPr>
            <p:spPr bwMode="auto">
              <a:xfrm>
                <a:off x="2736" y="2016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3354" name="Line 50"/>
              <p:cNvSpPr>
                <a:spLocks noChangeShapeType="1"/>
              </p:cNvSpPr>
              <p:nvPr/>
            </p:nvSpPr>
            <p:spPr bwMode="auto">
              <a:xfrm flipV="1">
                <a:off x="2208" y="2256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2605" name="Group 77"/>
          <p:cNvGrpSpPr/>
          <p:nvPr/>
        </p:nvGrpSpPr>
        <p:grpSpPr bwMode="auto">
          <a:xfrm>
            <a:off x="5651500" y="2781300"/>
            <a:ext cx="3222625" cy="3733800"/>
            <a:chOff x="3600" y="1392"/>
            <a:chExt cx="2030" cy="2352"/>
          </a:xfrm>
        </p:grpSpPr>
        <p:grpSp>
          <p:nvGrpSpPr>
            <p:cNvPr id="13319" name="Group 78"/>
            <p:cNvGrpSpPr/>
            <p:nvPr/>
          </p:nvGrpSpPr>
          <p:grpSpPr bwMode="auto">
            <a:xfrm>
              <a:off x="3648" y="1392"/>
              <a:ext cx="1982" cy="1872"/>
              <a:chOff x="3600" y="1440"/>
              <a:chExt cx="1982" cy="1872"/>
            </a:xfrm>
          </p:grpSpPr>
          <p:grpSp>
            <p:nvGrpSpPr>
              <p:cNvPr id="13325" name="Group 79"/>
              <p:cNvGrpSpPr/>
              <p:nvPr/>
            </p:nvGrpSpPr>
            <p:grpSpPr bwMode="auto">
              <a:xfrm>
                <a:off x="3600" y="1440"/>
                <a:ext cx="1982" cy="1392"/>
                <a:chOff x="3600" y="1440"/>
                <a:chExt cx="1982" cy="1392"/>
              </a:xfrm>
            </p:grpSpPr>
            <p:sp>
              <p:nvSpPr>
                <p:cNvPr id="13341" name="Line 80"/>
                <p:cNvSpPr>
                  <a:spLocks noChangeShapeType="1"/>
                </p:cNvSpPr>
                <p:nvPr/>
              </p:nvSpPr>
              <p:spPr bwMode="auto">
                <a:xfrm flipH="1">
                  <a:off x="3600" y="2592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13342" name="Group 81"/>
                <p:cNvGrpSpPr/>
                <p:nvPr/>
              </p:nvGrpSpPr>
              <p:grpSpPr bwMode="auto">
                <a:xfrm>
                  <a:off x="3696" y="1440"/>
                  <a:ext cx="1886" cy="1392"/>
                  <a:chOff x="3686" y="2064"/>
                  <a:chExt cx="1886" cy="1392"/>
                </a:xfrm>
              </p:grpSpPr>
              <p:grpSp>
                <p:nvGrpSpPr>
                  <p:cNvPr id="13343" name="Group 82"/>
                  <p:cNvGrpSpPr/>
                  <p:nvPr/>
                </p:nvGrpSpPr>
                <p:grpSpPr bwMode="auto">
                  <a:xfrm>
                    <a:off x="3792" y="2352"/>
                    <a:ext cx="1584" cy="864"/>
                    <a:chOff x="3936" y="2496"/>
                    <a:chExt cx="1584" cy="864"/>
                  </a:xfrm>
                </p:grpSpPr>
                <p:sp>
                  <p:nvSpPr>
                    <p:cNvPr id="13347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464" y="3360"/>
                      <a:ext cx="10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48" name="Line 84"/>
                    <p:cNvSpPr>
                      <a:spLocks noChangeShapeType="1"/>
                    </p:cNvSpPr>
                    <p:nvPr/>
                  </p:nvSpPr>
                  <p:spPr bwMode="auto">
                    <a:xfrm flipH="1" flipV="1">
                      <a:off x="3943" y="2496"/>
                      <a:ext cx="528" cy="8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349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36" y="2496"/>
                      <a:ext cx="1584" cy="86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13344" name="Text Box 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86" y="2064"/>
                    <a:ext cx="29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3345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28" y="3168"/>
                    <a:ext cx="24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3346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28" y="3168"/>
                    <a:ext cx="24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3326" name="Group 89"/>
              <p:cNvGrpSpPr/>
              <p:nvPr/>
            </p:nvGrpSpPr>
            <p:grpSpPr bwMode="auto">
              <a:xfrm>
                <a:off x="3696" y="1728"/>
                <a:ext cx="1673" cy="1584"/>
                <a:chOff x="3696" y="1728"/>
                <a:chExt cx="1673" cy="1584"/>
              </a:xfrm>
            </p:grpSpPr>
            <p:grpSp>
              <p:nvGrpSpPr>
                <p:cNvPr id="13327" name="Group 90"/>
                <p:cNvGrpSpPr/>
                <p:nvPr/>
              </p:nvGrpSpPr>
              <p:grpSpPr bwMode="auto">
                <a:xfrm>
                  <a:off x="3696" y="1728"/>
                  <a:ext cx="1673" cy="1584"/>
                  <a:chOff x="3703" y="1728"/>
                  <a:chExt cx="1673" cy="1584"/>
                </a:xfrm>
              </p:grpSpPr>
              <p:sp>
                <p:nvSpPr>
                  <p:cNvPr id="13330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60" y="1872"/>
                    <a:ext cx="33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13331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3" y="2544"/>
                    <a:ext cx="24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E</a:t>
                    </a:r>
                  </a:p>
                </p:txBody>
              </p:sp>
              <p:sp>
                <p:nvSpPr>
                  <p:cNvPr id="13332" name="Text Box 9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12" y="2976"/>
                    <a:ext cx="244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F</a:t>
                    </a:r>
                  </a:p>
                </p:txBody>
              </p:sp>
              <p:sp>
                <p:nvSpPr>
                  <p:cNvPr id="13333" name="Line 94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1728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4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2496"/>
                    <a:ext cx="9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5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3888" y="2496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6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2544"/>
                    <a:ext cx="528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7" name="Line 9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56" y="2592"/>
                    <a:ext cx="720" cy="4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8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0" y="2160"/>
                    <a:ext cx="240" cy="43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39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4752" y="3024"/>
                    <a:ext cx="4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340" name="Line 10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704" y="3120"/>
                    <a:ext cx="96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328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4608" y="2160"/>
                  <a:ext cx="4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29" name="Line 103"/>
                <p:cNvSpPr>
                  <a:spLocks noChangeShapeType="1"/>
                </p:cNvSpPr>
                <p:nvPr/>
              </p:nvSpPr>
              <p:spPr bwMode="auto">
                <a:xfrm>
                  <a:off x="4512" y="2208"/>
                  <a:ext cx="96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320" name="Group 104"/>
            <p:cNvGrpSpPr/>
            <p:nvPr/>
          </p:nvGrpSpPr>
          <p:grpSpPr bwMode="auto">
            <a:xfrm>
              <a:off x="3600" y="2496"/>
              <a:ext cx="1104" cy="1248"/>
              <a:chOff x="3600" y="2496"/>
              <a:chExt cx="1104" cy="1248"/>
            </a:xfrm>
          </p:grpSpPr>
          <p:sp>
            <p:nvSpPr>
              <p:cNvPr id="13321" name="Line 105"/>
              <p:cNvSpPr>
                <a:spLocks noChangeShapeType="1"/>
              </p:cNvSpPr>
              <p:nvPr/>
            </p:nvSpPr>
            <p:spPr bwMode="auto">
              <a:xfrm>
                <a:off x="3822" y="2496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2" name="Line 106"/>
              <p:cNvSpPr>
                <a:spLocks noChangeShapeType="1"/>
              </p:cNvSpPr>
              <p:nvPr/>
            </p:nvSpPr>
            <p:spPr bwMode="auto">
              <a:xfrm flipH="1">
                <a:off x="3744" y="2544"/>
                <a:ext cx="62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3" name="Line 107"/>
              <p:cNvSpPr>
                <a:spLocks noChangeShapeType="1"/>
              </p:cNvSpPr>
              <p:nvPr/>
            </p:nvSpPr>
            <p:spPr bwMode="auto">
              <a:xfrm flipH="1">
                <a:off x="3648" y="3024"/>
                <a:ext cx="1056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4" name="Text Box 108"/>
              <p:cNvSpPr txBox="1">
                <a:spLocks noChangeArrowheads="1"/>
              </p:cNvSpPr>
              <p:nvPr/>
            </p:nvSpPr>
            <p:spPr bwMode="auto">
              <a:xfrm>
                <a:off x="3600" y="336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dirty="0" smtClean="0"/>
              <a:t>高线的性质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 dirty="0" smtClean="0">
                <a:solidFill>
                  <a:srgbClr val="0000FF"/>
                </a:solidFill>
              </a:rPr>
              <a:t>性质：任意三角形都有三条高线，锐角三角形的三条高交于三角形内一点，直角三角形的高交于直角顶点，钝角三角形的三条高所在的直线交于三角形外一点。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609600" y="2438400"/>
          <a:ext cx="7848600" cy="24384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锐角三角形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钝角三角形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角平分线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33400" y="685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zh-CN" altLang="en-US" sz="3200" b="1" i="1">
                <a:latin typeface="Times New Roman" panose="02020603050405020304" pitchFamily="18" charset="0"/>
              </a:rPr>
              <a:t>请根据自己的实践总结出交点的三种位置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Group 2"/>
          <p:cNvGraphicFramePr>
            <a:graphicFrameLocks noGrp="1"/>
          </p:cNvGraphicFramePr>
          <p:nvPr/>
        </p:nvGraphicFramePr>
        <p:xfrm>
          <a:off x="609600" y="1752600"/>
          <a:ext cx="8077200" cy="29972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锐角三角形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钝角三角形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高线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三角形的内部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直角的顶点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三角形外部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中线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三角形的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角平分线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三角形的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内部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课堂小结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u="sng" dirty="0" smtClean="0"/>
              <a:t>牢记</a:t>
            </a:r>
          </a:p>
          <a:p>
            <a:pPr eaLnBrk="1" hangingPunct="1"/>
            <a:r>
              <a:rPr lang="zh-CN" altLang="en-US" u="sng" dirty="0" smtClean="0"/>
              <a:t>三角形角平分线、中线、高线的定义和性质  </a:t>
            </a:r>
          </a:p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536" y="868362"/>
            <a:ext cx="8496944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学习目标</a:t>
            </a:r>
          </a:p>
          <a:p>
            <a:pPr algn="l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了解三角形的角平分线、中线、和高及其性质．</a:t>
            </a:r>
          </a:p>
          <a:p>
            <a:pPr algn="l"/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会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画已知三角形的角平分线、中线和高。让学生了解“叠合”法是几何中对“相等关系”进行验证试验、探究的一种重要方法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3306762"/>
            <a:ext cx="8511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  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学生通过折叠三角形角平分线、中线培养学生</a:t>
            </a: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的动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手能力，观察及归纳能力</a:t>
            </a: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．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4525962"/>
            <a:ext cx="83674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学生在自主的学习过程中获得成功的喜悦，并逐渐形成良好的与小组人员交流的意识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6800" y="5661248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本节重点：三角形三种重要线段的性质．</a:t>
            </a:r>
          </a:p>
          <a:p>
            <a:pPr algn="l"/>
            <a:r>
              <a:rPr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本节难点：三角形三条高的画法及其性质的探究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00" grpId="0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 dirty="0" smtClean="0">
                <a:ea typeface="黑体" panose="02010609060101010101" pitchFamily="49" charset="-122"/>
              </a:rPr>
              <a:t>课前准备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76872"/>
            <a:ext cx="8075612" cy="3484563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每人手中准备好直角三角形、钝角三角形和锐角三角形的纸片各一个。</a:t>
            </a:r>
          </a:p>
          <a:p>
            <a:pPr eaLnBrk="1" hangingPunct="1"/>
            <a:r>
              <a:rPr lang="en-US" altLang="zh-CN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CN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量角器和铅笔</a:t>
            </a:r>
          </a:p>
          <a:p>
            <a:pPr eaLnBrk="1" hangingPunct="1"/>
            <a:endParaRPr lang="en-US" altLang="zh-CN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教学过程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147050" cy="1871662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1 </a:t>
            </a:r>
            <a:r>
              <a:rPr lang="zh-CN" altLang="en-US" sz="2800" dirty="0" smtClean="0"/>
              <a:t>定义：</a:t>
            </a:r>
            <a:r>
              <a:rPr kumimoji="1" lang="zh-CN" altLang="en-US" sz="2800" b="1" dirty="0" smtClean="0"/>
              <a:t>在三角形中，一个内角的平分线与</a:t>
            </a:r>
            <a:r>
              <a:rPr kumimoji="1" lang="zh-CN" altLang="en-US" sz="2800" b="1" dirty="0" smtClean="0">
                <a:solidFill>
                  <a:srgbClr val="0000FF"/>
                </a:solidFill>
              </a:rPr>
              <a:t>它的对边相交</a:t>
            </a:r>
            <a:r>
              <a:rPr kumimoji="1" lang="zh-CN" altLang="en-US" sz="2800" b="1" dirty="0" smtClean="0"/>
              <a:t>，这个角的顶点与交点间的</a:t>
            </a:r>
            <a:r>
              <a:rPr kumimoji="1" lang="zh-CN" altLang="en-US" sz="2800" b="1" u="sng" dirty="0" smtClean="0">
                <a:solidFill>
                  <a:srgbClr val="0000FF"/>
                </a:solidFill>
              </a:rPr>
              <a:t>线段</a:t>
            </a:r>
            <a:r>
              <a:rPr kumimoji="1" lang="en-US" altLang="zh-CN" sz="2800" b="1" u="sng" dirty="0" smtClean="0"/>
              <a:t>,</a:t>
            </a:r>
            <a:r>
              <a:rPr kumimoji="1" lang="zh-CN" altLang="en-US" sz="2800" b="1" dirty="0" smtClean="0"/>
              <a:t>叫做三角形的角平分线</a:t>
            </a:r>
            <a:r>
              <a:rPr kumimoji="1" lang="zh-CN" altLang="en-US" b="1" dirty="0" smtClean="0"/>
              <a:t>．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1484313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3600" b="1" dirty="0">
                <a:ea typeface="黑体" panose="02010609060101010101" pitchFamily="49" charset="-122"/>
              </a:rPr>
              <a:t>一、三角形的角平分线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7088" y="4365625"/>
            <a:ext cx="7056437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zh-CN" sz="2800" b="1" dirty="0"/>
              <a:t>2 </a:t>
            </a:r>
            <a:r>
              <a:rPr lang="zh-CN" altLang="en-US" sz="2800" b="1" dirty="0"/>
              <a:t>图示</a:t>
            </a:r>
          </a:p>
          <a:p>
            <a:pPr algn="l" eaLnBrk="1" hangingPunct="1">
              <a:spcBef>
                <a:spcPct val="50000"/>
              </a:spcBef>
            </a:pPr>
            <a:endParaRPr lang="en-US" altLang="zh-CN" sz="2800" b="1" dirty="0"/>
          </a:p>
        </p:txBody>
      </p:sp>
      <p:grpSp>
        <p:nvGrpSpPr>
          <p:cNvPr id="5131" name="Group 11"/>
          <p:cNvGrpSpPr/>
          <p:nvPr/>
        </p:nvGrpSpPr>
        <p:grpSpPr bwMode="auto">
          <a:xfrm>
            <a:off x="2627313" y="4292600"/>
            <a:ext cx="1728787" cy="1512888"/>
            <a:chOff x="1655" y="2704"/>
            <a:chExt cx="1089" cy="953"/>
          </a:xfrm>
        </p:grpSpPr>
        <p:sp>
          <p:nvSpPr>
            <p:cNvPr id="5127" name="AutoShape 8"/>
            <p:cNvSpPr>
              <a:spLocks noChangeArrowheads="1"/>
            </p:cNvSpPr>
            <p:nvPr/>
          </p:nvSpPr>
          <p:spPr bwMode="auto">
            <a:xfrm>
              <a:off x="1655" y="2704"/>
              <a:ext cx="1089" cy="9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8" name="Line 10"/>
            <p:cNvSpPr>
              <a:spLocks noChangeShapeType="1"/>
            </p:cNvSpPr>
            <p:nvPr/>
          </p:nvSpPr>
          <p:spPr bwMode="auto">
            <a:xfrm>
              <a:off x="1655" y="2704"/>
              <a:ext cx="409" cy="95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19571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CN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动手操作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9421"/>
            <a:ext cx="8229600" cy="3373835"/>
          </a:xfrm>
        </p:spPr>
        <p:txBody>
          <a:bodyPr/>
          <a:lstStyle/>
          <a:p>
            <a:pPr eaLnBrk="1" hangingPunct="1"/>
            <a:r>
              <a:rPr lang="zh-CN" altLang="en-US" sz="2800" b="1" dirty="0" smtClean="0"/>
              <a:t>利用的量角器或是折纸的方法画出自己手中三个三角形的角平分线。</a:t>
            </a:r>
          </a:p>
          <a:p>
            <a:pPr eaLnBrk="1" hangingPunct="1"/>
            <a:endParaRPr lang="zh-CN" altLang="en-US" sz="2800" b="1" dirty="0" smtClean="0"/>
          </a:p>
          <a:p>
            <a:pPr eaLnBrk="1" hangingPunct="1"/>
            <a:r>
              <a:rPr lang="zh-CN" altLang="en-US" sz="2800" b="1" dirty="0" smtClean="0"/>
              <a:t>在图中标示出哪几组角是相等的</a:t>
            </a:r>
          </a:p>
          <a:p>
            <a:pPr eaLnBrk="1" hangingPunct="1"/>
            <a:endParaRPr lang="zh-CN" altLang="en-US" sz="2800" b="1" dirty="0" smtClean="0"/>
          </a:p>
          <a:p>
            <a:pPr eaLnBrk="1" hangingPunct="1"/>
            <a:r>
              <a:rPr lang="zh-CN" altLang="en-US" sz="2800" b="1" dirty="0" smtClean="0"/>
              <a:t>小组内归纳总结三角形角平分线有哪些性质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064500" cy="2808287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4</a:t>
            </a:r>
            <a:r>
              <a:rPr lang="zh-CN" altLang="en-US" b="1" dirty="0" smtClean="0"/>
              <a:t>三角形角平分线的性质</a:t>
            </a:r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0" y="1916113"/>
            <a:ext cx="2673350" cy="2632075"/>
            <a:chOff x="336" y="2064"/>
            <a:chExt cx="1684" cy="1658"/>
          </a:xfrm>
        </p:grpSpPr>
        <p:grpSp>
          <p:nvGrpSpPr>
            <p:cNvPr id="7210" name="Group 5"/>
            <p:cNvGrpSpPr/>
            <p:nvPr/>
          </p:nvGrpSpPr>
          <p:grpSpPr bwMode="auto">
            <a:xfrm>
              <a:off x="336" y="2064"/>
              <a:ext cx="1684" cy="1658"/>
              <a:chOff x="336" y="1968"/>
              <a:chExt cx="1684" cy="1658"/>
            </a:xfrm>
          </p:grpSpPr>
          <p:grpSp>
            <p:nvGrpSpPr>
              <p:cNvPr id="7212" name="Group 6"/>
              <p:cNvGrpSpPr/>
              <p:nvPr/>
            </p:nvGrpSpPr>
            <p:grpSpPr bwMode="auto">
              <a:xfrm>
                <a:off x="336" y="1968"/>
                <a:ext cx="1684" cy="1466"/>
                <a:chOff x="326" y="1920"/>
                <a:chExt cx="1684" cy="1466"/>
              </a:xfrm>
            </p:grpSpPr>
            <p:grpSp>
              <p:nvGrpSpPr>
                <p:cNvPr id="7222" name="Group 7"/>
                <p:cNvGrpSpPr/>
                <p:nvPr/>
              </p:nvGrpSpPr>
              <p:grpSpPr bwMode="auto">
                <a:xfrm>
                  <a:off x="528" y="2160"/>
                  <a:ext cx="1200" cy="1104"/>
                  <a:chOff x="528" y="2160"/>
                  <a:chExt cx="1200" cy="1104"/>
                </a:xfrm>
              </p:grpSpPr>
              <p:grpSp>
                <p:nvGrpSpPr>
                  <p:cNvPr id="7226" name="Group 8"/>
                  <p:cNvGrpSpPr/>
                  <p:nvPr/>
                </p:nvGrpSpPr>
                <p:grpSpPr bwMode="auto">
                  <a:xfrm>
                    <a:off x="528" y="2160"/>
                    <a:ext cx="1200" cy="1104"/>
                    <a:chOff x="528" y="2160"/>
                    <a:chExt cx="1200" cy="1104"/>
                  </a:xfrm>
                </p:grpSpPr>
                <p:sp>
                  <p:nvSpPr>
                    <p:cNvPr id="7228" name="Line 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28" y="2160"/>
                      <a:ext cx="816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29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8" y="3264"/>
                      <a:ext cx="12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22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344" y="2160"/>
                    <a:ext cx="384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2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296" y="1920"/>
                  <a:ext cx="2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72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26" y="309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72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766" y="309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  <p:grpSp>
            <p:nvGrpSpPr>
              <p:cNvPr id="2" name="Group 15"/>
              <p:cNvGrpSpPr/>
              <p:nvPr/>
            </p:nvGrpSpPr>
            <p:grpSpPr bwMode="auto">
              <a:xfrm>
                <a:off x="528" y="2496"/>
                <a:ext cx="1338" cy="790"/>
                <a:chOff x="528" y="2522"/>
                <a:chExt cx="1338" cy="790"/>
              </a:xfrm>
            </p:grpSpPr>
            <p:sp>
              <p:nvSpPr>
                <p:cNvPr id="7217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528" y="2832"/>
                  <a:ext cx="1008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7218" name="Group 17"/>
                <p:cNvGrpSpPr/>
                <p:nvPr/>
              </p:nvGrpSpPr>
              <p:grpSpPr bwMode="auto">
                <a:xfrm>
                  <a:off x="710" y="2522"/>
                  <a:ext cx="1018" cy="790"/>
                  <a:chOff x="710" y="2522"/>
                  <a:chExt cx="1018" cy="790"/>
                </a:xfrm>
              </p:grpSpPr>
              <p:sp>
                <p:nvSpPr>
                  <p:cNvPr id="7220" name="Line 1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960" y="2784"/>
                    <a:ext cx="768" cy="5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22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10" y="2522"/>
                    <a:ext cx="255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l" eaLnBrk="1" hangingPunct="1"/>
                    <a:r>
                      <a:rPr kumimoji="1" lang="en-US" altLang="zh-CN" sz="2400" b="1" i="1">
                        <a:latin typeface="Times New Roman" panose="02020603050405020304" pitchFamily="18" charset="0"/>
                      </a:rPr>
                      <a:t>D</a:t>
                    </a:r>
                  </a:p>
                </p:txBody>
              </p:sp>
            </p:grpSp>
            <p:sp>
              <p:nvSpPr>
                <p:cNvPr id="721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622" y="261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E</a:t>
                  </a:r>
                </a:p>
              </p:txBody>
            </p:sp>
          </p:grpSp>
          <p:grpSp>
            <p:nvGrpSpPr>
              <p:cNvPr id="7214" name="Group 21"/>
              <p:cNvGrpSpPr/>
              <p:nvPr/>
            </p:nvGrpSpPr>
            <p:grpSpPr bwMode="auto">
              <a:xfrm>
                <a:off x="1094" y="2208"/>
                <a:ext cx="250" cy="1418"/>
                <a:chOff x="1094" y="2208"/>
                <a:chExt cx="250" cy="1418"/>
              </a:xfrm>
            </p:grpSpPr>
            <p:sp>
              <p:nvSpPr>
                <p:cNvPr id="7215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200" y="2208"/>
                  <a:ext cx="144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094" y="333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F</a:t>
                  </a:r>
                </a:p>
              </p:txBody>
            </p:sp>
          </p:grpSp>
        </p:grpSp>
        <p:sp>
          <p:nvSpPr>
            <p:cNvPr id="7211" name="Text Box 24"/>
            <p:cNvSpPr txBox="1">
              <a:spLocks noChangeArrowheads="1"/>
            </p:cNvSpPr>
            <p:nvPr/>
          </p:nvSpPr>
          <p:spPr bwMode="auto">
            <a:xfrm>
              <a:off x="1296" y="292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7231" name="Group 63"/>
          <p:cNvGrpSpPr/>
          <p:nvPr/>
        </p:nvGrpSpPr>
        <p:grpSpPr bwMode="auto">
          <a:xfrm>
            <a:off x="3419475" y="1844675"/>
            <a:ext cx="2238375" cy="2632075"/>
            <a:chOff x="2154" y="1162"/>
            <a:chExt cx="1410" cy="1658"/>
          </a:xfrm>
        </p:grpSpPr>
        <p:grpSp>
          <p:nvGrpSpPr>
            <p:cNvPr id="7191" name="Group 26"/>
            <p:cNvGrpSpPr/>
            <p:nvPr/>
          </p:nvGrpSpPr>
          <p:grpSpPr bwMode="auto">
            <a:xfrm>
              <a:off x="2154" y="1162"/>
              <a:ext cx="1410" cy="1658"/>
              <a:chOff x="2246" y="1920"/>
              <a:chExt cx="1410" cy="1658"/>
            </a:xfrm>
          </p:grpSpPr>
          <p:grpSp>
            <p:nvGrpSpPr>
              <p:cNvPr id="7193" name="Group 27"/>
              <p:cNvGrpSpPr/>
              <p:nvPr/>
            </p:nvGrpSpPr>
            <p:grpSpPr bwMode="auto">
              <a:xfrm>
                <a:off x="2352" y="1920"/>
                <a:ext cx="1304" cy="1584"/>
                <a:chOff x="2348" y="1920"/>
                <a:chExt cx="1304" cy="1584"/>
              </a:xfrm>
            </p:grpSpPr>
            <p:grpSp>
              <p:nvGrpSpPr>
                <p:cNvPr id="7200" name="Group 28"/>
                <p:cNvGrpSpPr/>
                <p:nvPr/>
              </p:nvGrpSpPr>
              <p:grpSpPr bwMode="auto">
                <a:xfrm>
                  <a:off x="2544" y="2160"/>
                  <a:ext cx="912" cy="1164"/>
                  <a:chOff x="2544" y="2196"/>
                  <a:chExt cx="912" cy="1164"/>
                </a:xfrm>
              </p:grpSpPr>
              <p:grpSp>
                <p:nvGrpSpPr>
                  <p:cNvPr id="7206" name="Group 29"/>
                  <p:cNvGrpSpPr/>
                  <p:nvPr/>
                </p:nvGrpSpPr>
                <p:grpSpPr bwMode="auto">
                  <a:xfrm>
                    <a:off x="2544" y="2196"/>
                    <a:ext cx="912" cy="1152"/>
                    <a:chOff x="2544" y="2208"/>
                    <a:chExt cx="912" cy="1152"/>
                  </a:xfrm>
                </p:grpSpPr>
                <p:sp>
                  <p:nvSpPr>
                    <p:cNvPr id="7208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2208"/>
                      <a:ext cx="0" cy="115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209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4" y="3360"/>
                      <a:ext cx="91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7207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2208"/>
                    <a:ext cx="912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20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438" y="1920"/>
                  <a:ext cx="2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720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348" y="3194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72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408" y="3216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7204" name="Line 36"/>
                <p:cNvSpPr>
                  <a:spLocks noChangeShapeType="1"/>
                </p:cNvSpPr>
                <p:nvPr/>
              </p:nvSpPr>
              <p:spPr bwMode="auto">
                <a:xfrm>
                  <a:off x="2544" y="321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5" name="Line 37"/>
                <p:cNvSpPr>
                  <a:spLocks noChangeShapeType="1"/>
                </p:cNvSpPr>
                <p:nvPr/>
              </p:nvSpPr>
              <p:spPr bwMode="auto">
                <a:xfrm>
                  <a:off x="2640" y="32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194" name="Line 38"/>
              <p:cNvSpPr>
                <a:spLocks noChangeShapeType="1"/>
              </p:cNvSpPr>
              <p:nvPr/>
            </p:nvSpPr>
            <p:spPr bwMode="auto">
              <a:xfrm>
                <a:off x="2544" y="2160"/>
                <a:ext cx="480" cy="115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5" name="Line 39"/>
              <p:cNvSpPr>
                <a:spLocks noChangeShapeType="1"/>
              </p:cNvSpPr>
              <p:nvPr/>
            </p:nvSpPr>
            <p:spPr bwMode="auto">
              <a:xfrm flipV="1">
                <a:off x="2544" y="2880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6" name="Line 40"/>
              <p:cNvSpPr>
                <a:spLocks noChangeShapeType="1"/>
              </p:cNvSpPr>
              <p:nvPr/>
            </p:nvSpPr>
            <p:spPr bwMode="auto">
              <a:xfrm flipH="1" flipV="1">
                <a:off x="2544" y="2832"/>
                <a:ext cx="91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97" name="Text Box 41"/>
              <p:cNvSpPr txBox="1">
                <a:spLocks noChangeArrowheads="1"/>
              </p:cNvSpPr>
              <p:nvPr/>
            </p:nvSpPr>
            <p:spPr bwMode="auto">
              <a:xfrm>
                <a:off x="3206" y="266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198" name="Text Box 42"/>
              <p:cNvSpPr txBox="1">
                <a:spLocks noChangeArrowheads="1"/>
              </p:cNvSpPr>
              <p:nvPr/>
            </p:nvSpPr>
            <p:spPr bwMode="auto">
              <a:xfrm>
                <a:off x="2246" y="261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199" name="Text Box 43"/>
              <p:cNvSpPr txBox="1">
                <a:spLocks noChangeArrowheads="1"/>
              </p:cNvSpPr>
              <p:nvPr/>
            </p:nvSpPr>
            <p:spPr bwMode="auto">
              <a:xfrm>
                <a:off x="2966" y="329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F</a:t>
                </a:r>
              </a:p>
            </p:txBody>
          </p:sp>
        </p:grpSp>
        <p:sp>
          <p:nvSpPr>
            <p:cNvPr id="7192" name="Text Box 44"/>
            <p:cNvSpPr txBox="1">
              <a:spLocks noChangeArrowheads="1"/>
            </p:cNvSpPr>
            <p:nvPr/>
          </p:nvSpPr>
          <p:spPr bwMode="auto">
            <a:xfrm>
              <a:off x="2520" y="212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7213" name="Group 45"/>
          <p:cNvGrpSpPr/>
          <p:nvPr/>
        </p:nvGrpSpPr>
        <p:grpSpPr bwMode="auto">
          <a:xfrm>
            <a:off x="5795963" y="1773238"/>
            <a:ext cx="2994025" cy="2403475"/>
            <a:chOff x="3648" y="2182"/>
            <a:chExt cx="1886" cy="1514"/>
          </a:xfrm>
        </p:grpSpPr>
        <p:grpSp>
          <p:nvGrpSpPr>
            <p:cNvPr id="7175" name="Group 46"/>
            <p:cNvGrpSpPr/>
            <p:nvPr/>
          </p:nvGrpSpPr>
          <p:grpSpPr bwMode="auto">
            <a:xfrm>
              <a:off x="3648" y="2182"/>
              <a:ext cx="1886" cy="1514"/>
              <a:chOff x="3648" y="2064"/>
              <a:chExt cx="1886" cy="1514"/>
            </a:xfrm>
          </p:grpSpPr>
          <p:grpSp>
            <p:nvGrpSpPr>
              <p:cNvPr id="7177" name="Group 47"/>
              <p:cNvGrpSpPr/>
              <p:nvPr/>
            </p:nvGrpSpPr>
            <p:grpSpPr bwMode="auto">
              <a:xfrm>
                <a:off x="3648" y="2064"/>
                <a:ext cx="1886" cy="1392"/>
                <a:chOff x="3686" y="2064"/>
                <a:chExt cx="1886" cy="1392"/>
              </a:xfrm>
            </p:grpSpPr>
            <p:grpSp>
              <p:nvGrpSpPr>
                <p:cNvPr id="7184" name="Group 48"/>
                <p:cNvGrpSpPr/>
                <p:nvPr/>
              </p:nvGrpSpPr>
              <p:grpSpPr bwMode="auto">
                <a:xfrm>
                  <a:off x="3792" y="2352"/>
                  <a:ext cx="1584" cy="864"/>
                  <a:chOff x="3936" y="2496"/>
                  <a:chExt cx="1584" cy="864"/>
                </a:xfrm>
              </p:grpSpPr>
              <p:sp>
                <p:nvSpPr>
                  <p:cNvPr id="718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4464" y="3360"/>
                    <a:ext cx="105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189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943" y="2496"/>
                    <a:ext cx="528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7190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2496"/>
                    <a:ext cx="1584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7185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686" y="2064"/>
                  <a:ext cx="2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718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4128" y="316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7187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5328" y="316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</p:grpSp>
          <p:sp>
            <p:nvSpPr>
              <p:cNvPr id="7178" name="Line 55"/>
              <p:cNvSpPr>
                <a:spLocks noChangeShapeType="1"/>
              </p:cNvSpPr>
              <p:nvPr/>
            </p:nvSpPr>
            <p:spPr bwMode="auto">
              <a:xfrm flipV="1">
                <a:off x="4272" y="2832"/>
                <a:ext cx="33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9" name="Line 56"/>
              <p:cNvSpPr>
                <a:spLocks noChangeShapeType="1"/>
              </p:cNvSpPr>
              <p:nvPr/>
            </p:nvSpPr>
            <p:spPr bwMode="auto">
              <a:xfrm flipH="1" flipV="1">
                <a:off x="4080" y="2880"/>
                <a:ext cx="124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0" name="Line 57"/>
              <p:cNvSpPr>
                <a:spLocks noChangeShapeType="1"/>
              </p:cNvSpPr>
              <p:nvPr/>
            </p:nvSpPr>
            <p:spPr bwMode="auto">
              <a:xfrm>
                <a:off x="3792" y="2400"/>
                <a:ext cx="96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81" name="Text Box 58"/>
              <p:cNvSpPr txBox="1">
                <a:spLocks noChangeArrowheads="1"/>
              </p:cNvSpPr>
              <p:nvPr/>
            </p:nvSpPr>
            <p:spPr bwMode="auto">
              <a:xfrm>
                <a:off x="4608" y="254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182" name="Text Box 59"/>
              <p:cNvSpPr txBox="1">
                <a:spLocks noChangeArrowheads="1"/>
              </p:cNvSpPr>
              <p:nvPr/>
            </p:nvSpPr>
            <p:spPr bwMode="auto">
              <a:xfrm>
                <a:off x="4608" y="329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7183" name="Text Box 60"/>
              <p:cNvSpPr txBox="1">
                <a:spLocks noChangeArrowheads="1"/>
              </p:cNvSpPr>
              <p:nvPr/>
            </p:nvSpPr>
            <p:spPr bwMode="auto">
              <a:xfrm>
                <a:off x="3799" y="2784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/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  <p:sp>
          <p:nvSpPr>
            <p:cNvPr id="7176" name="Text Box 61"/>
            <p:cNvSpPr txBox="1">
              <a:spLocks noChangeArrowheads="1"/>
            </p:cNvSpPr>
            <p:nvPr/>
          </p:nvSpPr>
          <p:spPr bwMode="auto">
            <a:xfrm>
              <a:off x="4368" y="283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kumimoji="1" lang="en-US" altLang="zh-CN" sz="2400" b="1" i="1">
                  <a:latin typeface="Times New Roman" panose="02020603050405020304" pitchFamily="18" charset="0"/>
                </a:rPr>
                <a:t>O</a:t>
              </a:r>
            </a:p>
          </p:txBody>
        </p:sp>
      </p:grp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395288" y="5013325"/>
            <a:ext cx="8569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</a:rPr>
              <a:t>性质：任意一个三角形都有三条角平分线，这三条角平分线交三角形内于一点。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2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55575" y="2413000"/>
            <a:ext cx="408153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     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小明在做题时，不小心用墨水把图的一部分给涂抹了．你能根据已知条件“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是三角形</a:t>
            </a:r>
            <a:r>
              <a:rPr kumimoji="1" lang="en-US" altLang="zh-CN" sz="2800" b="1" i="1" dirty="0">
                <a:latin typeface="Times New Roman" panose="02020603050405020304" pitchFamily="18" charset="0"/>
              </a:rPr>
              <a:t>ABC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的角平分线”帮助小明把这个三角形被遮住的部分画出来吗？试着画一画</a:t>
            </a: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5403850" y="1752600"/>
            <a:ext cx="3130550" cy="2590800"/>
            <a:chOff x="3404" y="384"/>
            <a:chExt cx="1972" cy="1632"/>
          </a:xfrm>
        </p:grpSpPr>
        <p:grpSp>
          <p:nvGrpSpPr>
            <p:cNvPr id="8197" name="Group 4"/>
            <p:cNvGrpSpPr/>
            <p:nvPr/>
          </p:nvGrpSpPr>
          <p:grpSpPr bwMode="auto">
            <a:xfrm>
              <a:off x="4416" y="624"/>
              <a:ext cx="960" cy="1248"/>
              <a:chOff x="4416" y="624"/>
              <a:chExt cx="960" cy="1248"/>
            </a:xfrm>
          </p:grpSpPr>
          <p:sp>
            <p:nvSpPr>
              <p:cNvPr id="8207" name="Oval 5"/>
              <p:cNvSpPr>
                <a:spLocks noChangeArrowheads="1"/>
              </p:cNvSpPr>
              <p:nvPr/>
            </p:nvSpPr>
            <p:spPr bwMode="auto">
              <a:xfrm>
                <a:off x="4416" y="624"/>
                <a:ext cx="48" cy="62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8208" name="Group 6"/>
              <p:cNvGrpSpPr/>
              <p:nvPr/>
            </p:nvGrpSpPr>
            <p:grpSpPr bwMode="auto">
              <a:xfrm>
                <a:off x="4512" y="624"/>
                <a:ext cx="864" cy="1248"/>
                <a:chOff x="4512" y="624"/>
                <a:chExt cx="864" cy="1248"/>
              </a:xfrm>
            </p:grpSpPr>
            <p:sp>
              <p:nvSpPr>
                <p:cNvPr id="8210" name="Oval 7"/>
                <p:cNvSpPr>
                  <a:spLocks noChangeArrowheads="1"/>
                </p:cNvSpPr>
                <p:nvPr/>
              </p:nvSpPr>
              <p:spPr bwMode="auto">
                <a:xfrm>
                  <a:off x="4512" y="624"/>
                  <a:ext cx="816" cy="76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11" name="Oval 8"/>
                <p:cNvSpPr>
                  <a:spLocks noChangeArrowheads="1"/>
                </p:cNvSpPr>
                <p:nvPr/>
              </p:nvSpPr>
              <p:spPr bwMode="auto">
                <a:xfrm>
                  <a:off x="4512" y="1056"/>
                  <a:ext cx="384" cy="81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8212" name="Oval 9"/>
                <p:cNvSpPr>
                  <a:spLocks noChangeArrowheads="1"/>
                </p:cNvSpPr>
                <p:nvPr/>
              </p:nvSpPr>
              <p:spPr bwMode="auto">
                <a:xfrm>
                  <a:off x="4896" y="1248"/>
                  <a:ext cx="480" cy="28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8209" name="Rectangle 10"/>
              <p:cNvSpPr>
                <a:spLocks noChangeArrowheads="1"/>
              </p:cNvSpPr>
              <p:nvPr/>
            </p:nvSpPr>
            <p:spPr bwMode="auto">
              <a:xfrm>
                <a:off x="4464" y="672"/>
                <a:ext cx="528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198" name="Group 11"/>
            <p:cNvGrpSpPr/>
            <p:nvPr/>
          </p:nvGrpSpPr>
          <p:grpSpPr bwMode="auto">
            <a:xfrm>
              <a:off x="3404" y="384"/>
              <a:ext cx="1684" cy="1632"/>
              <a:chOff x="3404" y="384"/>
              <a:chExt cx="1684" cy="1632"/>
            </a:xfrm>
          </p:grpSpPr>
          <p:grpSp>
            <p:nvGrpSpPr>
              <p:cNvPr id="8199" name="Group 12"/>
              <p:cNvGrpSpPr/>
              <p:nvPr/>
            </p:nvGrpSpPr>
            <p:grpSpPr bwMode="auto">
              <a:xfrm>
                <a:off x="3404" y="384"/>
                <a:ext cx="1684" cy="1466"/>
                <a:chOff x="3404" y="432"/>
                <a:chExt cx="1684" cy="1466"/>
              </a:xfrm>
            </p:grpSpPr>
            <p:sp>
              <p:nvSpPr>
                <p:cNvPr id="8201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3606" y="672"/>
                  <a:ext cx="816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374" y="432"/>
                  <a:ext cx="29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  <p:sp>
              <p:nvSpPr>
                <p:cNvPr id="820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4" y="1610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B</a:t>
                  </a:r>
                </a:p>
              </p:txBody>
            </p:sp>
            <p:sp>
              <p:nvSpPr>
                <p:cNvPr id="82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44" y="1610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kumimoji="1" lang="en-US" altLang="zh-CN" sz="2400" b="1" i="1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8205" name="Line 17"/>
                <p:cNvSpPr>
                  <a:spLocks noChangeShapeType="1"/>
                </p:cNvSpPr>
                <p:nvPr/>
              </p:nvSpPr>
              <p:spPr bwMode="auto">
                <a:xfrm>
                  <a:off x="3600" y="1776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820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176" y="672"/>
                  <a:ext cx="24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00" name="Text Box 19"/>
              <p:cNvSpPr txBox="1">
                <a:spLocks noChangeArrowheads="1"/>
              </p:cNvSpPr>
              <p:nvPr/>
            </p:nvSpPr>
            <p:spPr bwMode="auto">
              <a:xfrm>
                <a:off x="4032" y="172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kumimoji="1" lang="en-US" altLang="zh-CN" sz="24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</p:grpSp>
      <p:sp>
        <p:nvSpPr>
          <p:cNvPr id="8196" name="WordArt 20"/>
          <p:cNvSpPr>
            <a:spLocks noChangeArrowheads="1" noChangeShapeType="1" noTextEdit="1"/>
          </p:cNvSpPr>
          <p:nvPr/>
        </p:nvSpPr>
        <p:spPr bwMode="auto">
          <a:xfrm>
            <a:off x="468313" y="836613"/>
            <a:ext cx="2231479" cy="13731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9157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试一试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en-US" sz="3600" b="1" dirty="0" smtClean="0"/>
              <a:t>二、三角形的中线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1 </a:t>
            </a:r>
            <a:r>
              <a:rPr lang="zh-CN" altLang="en-US" sz="2800" dirty="0" smtClean="0"/>
              <a:t>定义：</a:t>
            </a:r>
            <a:r>
              <a:rPr kumimoji="1" lang="zh-CN" altLang="en-US" sz="2800" b="1" dirty="0" smtClean="0"/>
              <a:t>在三角形中，连接一个顶点与它对边中点的</a:t>
            </a:r>
            <a:r>
              <a:rPr kumimoji="1" lang="zh-CN" altLang="en-US" sz="2800" b="1" u="sng" dirty="0" smtClean="0"/>
              <a:t>线段</a:t>
            </a:r>
            <a:r>
              <a:rPr kumimoji="1" lang="zh-CN" altLang="en-US" sz="2800" b="1" dirty="0" smtClean="0"/>
              <a:t>，叫做这个三角形的中线．</a:t>
            </a:r>
          </a:p>
          <a:p>
            <a:pPr eaLnBrk="1" hangingPunct="1"/>
            <a:r>
              <a:rPr lang="en-US" altLang="zh-CN" sz="2800" dirty="0" smtClean="0"/>
              <a:t>2 </a:t>
            </a:r>
            <a:r>
              <a:rPr lang="zh-CN" altLang="en-US" sz="2800" dirty="0" smtClean="0"/>
              <a:t>图示：</a:t>
            </a:r>
          </a:p>
          <a:p>
            <a:pPr eaLnBrk="1" hangingPunct="1"/>
            <a:endParaRPr lang="en-US" altLang="zh-CN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644900"/>
            <a:ext cx="7200900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77887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动手做做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36304"/>
            <a:ext cx="8229600" cy="2548880"/>
          </a:xfrm>
        </p:spPr>
        <p:txBody>
          <a:bodyPr/>
          <a:lstStyle/>
          <a:p>
            <a:pPr eaLnBrk="1" hangingPunct="1"/>
            <a:r>
              <a:rPr lang="en-US" altLang="zh-CN" smtClean="0"/>
              <a:t>1</a:t>
            </a:r>
            <a:r>
              <a:rPr lang="zh-CN" altLang="en-US" smtClean="0"/>
              <a:t>利用折纸的方法画出自己手中三个三角形的中线。</a:t>
            </a:r>
          </a:p>
          <a:p>
            <a:pPr eaLnBrk="1" hangingPunct="1"/>
            <a:r>
              <a:rPr lang="en-US" altLang="zh-CN" smtClean="0"/>
              <a:t>2</a:t>
            </a:r>
            <a:r>
              <a:rPr lang="zh-CN" altLang="en-US" smtClean="0"/>
              <a:t>在每个三角形中有几组相等的线段</a:t>
            </a:r>
          </a:p>
          <a:p>
            <a:pPr eaLnBrk="1" hangingPunct="1"/>
            <a:r>
              <a:rPr lang="en-US" altLang="zh-CN" smtClean="0"/>
              <a:t>3 </a:t>
            </a:r>
            <a:r>
              <a:rPr lang="zh-CN" altLang="en-US" smtClean="0"/>
              <a:t>小组归纳三角形中线的性质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600</Words>
  <Application>Microsoft Office PowerPoint</Application>
  <PresentationFormat>全屏显示(4:3)</PresentationFormat>
  <Paragraphs>108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9.3三角形的角平分线、中线和高</vt:lpstr>
      <vt:lpstr>PowerPoint 演示文稿</vt:lpstr>
      <vt:lpstr>课前准备</vt:lpstr>
      <vt:lpstr>教学过程</vt:lpstr>
      <vt:lpstr>3 动手操作</vt:lpstr>
      <vt:lpstr>PowerPoint 演示文稿</vt:lpstr>
      <vt:lpstr>PowerPoint 演示文稿</vt:lpstr>
      <vt:lpstr>二、三角形的中线</vt:lpstr>
      <vt:lpstr>动手做做</vt:lpstr>
      <vt:lpstr>性质1 任意一个三角形都有三条中线，这三条中线交于三角形内一点。  性质2三角形的中线是线段，而不是射线，也不是直线 </vt:lpstr>
      <vt:lpstr>三角形的高线</vt:lpstr>
      <vt:lpstr>动手操作</vt:lpstr>
      <vt:lpstr>高线的性质</vt:lpstr>
      <vt:lpstr>PowerPoint 演示文稿</vt:lpstr>
      <vt:lpstr>PowerPoint 演示文稿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2022-01-07T05:40:35Z</dcterms:created>
  <dcterms:modified xsi:type="dcterms:W3CDTF">2023-01-16T22:51:39Z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692EE218ECC64A08867FC6758457CE7F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