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01E7-1E7A-41D1-9AF4-781AC1CB64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71DC-FAC3-4326-9F50-06F813A0A3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771DC-FAC3-4326-9F50-06F813A0A30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95B28-3AA5-43A9-BF1B-23A3B12416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80009-F55B-46A4-AF93-8D6FF2D9F9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7763D-CE6F-456E-932B-DA468EA55F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033D-1971-4EF0-944D-14CC8A7F447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75F1C-1FB4-4691-B498-0999708041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60E9-CBEB-4C53-A086-6F8DF31B83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9415-856C-4E64-9367-A760353FC9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2356E-44CB-4853-B768-98F9E795C5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04DD-B61E-4141-B891-563DFF0C5A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C96BC-1E11-4422-84D7-2BDC1677F4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8CC06-5C83-4A6E-9DD3-64565E3B6A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BB04BC-A40B-4DE2-93E3-4B93169DD69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C:\Documents%20and%20Settings\Administrator\&#26700;&#38754;\&#24863;&#21497;&#21477;.swf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1600200" y="4093029"/>
            <a:ext cx="609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Section A Grammar Focus-4c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83458" y="988752"/>
            <a:ext cx="895531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ts val="0"/>
              </a:spcBef>
            </a:pPr>
            <a:r>
              <a:rPr lang="en-US" altLang="zh-CN" sz="5400" b="1" spc="-150" dirty="0">
                <a:solidFill>
                  <a:srgbClr val="0000CC"/>
                </a:solidFill>
              </a:rPr>
              <a:t>Unit 2</a:t>
            </a:r>
          </a:p>
          <a:p>
            <a:pPr>
              <a:spcBef>
                <a:spcPts val="0"/>
              </a:spcBef>
            </a:pPr>
            <a:r>
              <a:rPr lang="en-US" altLang="zh-CN" sz="5400" b="1" spc="-150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I think that mooncakes are  </a:t>
            </a:r>
          </a:p>
          <a:p>
            <a:pPr>
              <a:spcBef>
                <a:spcPts val="0"/>
              </a:spcBef>
            </a:pPr>
            <a:r>
              <a:rPr lang="en-US" altLang="zh-CN" sz="5400" b="1" spc="-150" dirty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delicious</a:t>
            </a:r>
            <a:r>
              <a:rPr lang="en-US" altLang="zh-CN" sz="5400" b="1" spc="-150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en-US" altLang="zh-CN" sz="5400" b="1" spc="-150" dirty="0">
              <a:solidFill>
                <a:srgbClr val="00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42070" y="547109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609600" y="1752600"/>
            <a:ext cx="80010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+it(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形式宾语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宾补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+that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真正宾语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的句型中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不省略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eg: We must make it clear </a:t>
            </a:r>
            <a:r>
              <a:rPr lang="zh-CN" altLang="zh-CN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mean what we say.</a:t>
            </a:r>
          </a:p>
          <a:p>
            <a:pPr algn="l">
              <a:lnSpc>
                <a:spcPct val="13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由连词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连接的两个由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引导的宾语从句中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第二个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不省略</a:t>
            </a:r>
            <a:r>
              <a:rPr lang="zh-CN" altLang="zh-CN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在宾语从句中的</a:t>
            </a:r>
            <a:r>
              <a:rPr lang="zh-CN" altLang="en-US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省略与保留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1000" y="1143000"/>
            <a:ext cx="8458200" cy="44831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eg: He told me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 would come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and </a:t>
            </a:r>
            <a:r>
              <a:rPr lang="zh-CN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zh-CN"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he would come on time.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c.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that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作介词</a:t>
            </a:r>
            <a:r>
              <a:rPr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except, in</a:t>
            </a:r>
            <a:r>
              <a:rPr lang="zh-CN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等宾语时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They believe in that she must still be single.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I know nothing about him except that he is   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living in Beijing.</a:t>
            </a: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7388" y="1047750"/>
            <a:ext cx="7461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由从属连词 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whether, if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7388" y="4025900"/>
            <a:ext cx="81375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I want to know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if/whether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she is right .</a:t>
            </a:r>
          </a:p>
          <a:p>
            <a:pPr algn="l"/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They didn’t know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whether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Tom could come back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or not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.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62000" y="1828800"/>
            <a:ext cx="74517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if/whether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引导宾语从句 表示“是否” </a:t>
            </a:r>
          </a:p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if/whether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可互换</a:t>
            </a: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但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whether…or not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为固定搭配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83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533400" y="1371600"/>
            <a:ext cx="81534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1).whether</a:t>
            </a:r>
            <a:r>
              <a:rPr lang="zh-CN" altLang="en-US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zh-CN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都可以引导宾语从句 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endParaRPr lang="zh-CN" altLang="en-US" sz="3200" b="1" dirty="0">
              <a:solidFill>
                <a:srgbClr val="669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eg: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whether or not he will come. 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注意：如果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or not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放在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所引导的从句  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句尾，则可以用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来替换。</a:t>
            </a:r>
          </a:p>
          <a:p>
            <a:pPr algn="l">
              <a:lnSpc>
                <a:spcPct val="8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whether/if he will come or not. </a:t>
            </a:r>
          </a:p>
          <a:p>
            <a:pPr algn="l">
              <a:lnSpc>
                <a:spcPct val="85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</a:pPr>
            <a:endParaRPr lang="zh-CN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eg:  I worry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about whether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 hurt her feeling.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的使用区别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838200" y="1981200"/>
            <a:ext cx="6267450" cy="5064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后紧跟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or not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143000" y="5105400"/>
            <a:ext cx="5756275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介词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后面的宾语从句不能用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1752600"/>
            <a:ext cx="8229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He asked me whether I wanted to go there </a:t>
            </a: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by train or by bus.</a:t>
            </a:r>
          </a:p>
          <a:p>
            <a:pPr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他问我是想乘火车还是坐公共汽车去那里。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注：</a:t>
            </a:r>
            <a:r>
              <a:rPr lang="en-US" altLang="zh-CN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or</a:t>
            </a: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一起还有“不管”之意</a:t>
            </a:r>
            <a:r>
              <a:rPr lang="en-US" altLang="zh-CN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    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导让步状语从句。</a:t>
            </a: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Whether he drives or takes the train, he</a:t>
            </a: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will be here on time.</a:t>
            </a:r>
          </a:p>
          <a:p>
            <a:pPr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不管开车来还是乘火车来，他都会准时到。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62000" y="381000"/>
            <a:ext cx="7391400" cy="12128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c.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在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强调任意选择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whether…or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此时不用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替换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2667000"/>
            <a:ext cx="8077200" cy="20574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e.g. Whether he will come I am not sure.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e.g. He asked me whether I’d move to New York if I got the job. 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838200" y="838200"/>
            <a:ext cx="7239000" cy="155416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d.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虽引导宾语从句，但为了强调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部分，也可把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从句放在句首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，此时只用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85800" y="3505200"/>
            <a:ext cx="7543800" cy="12604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e.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句子中有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引导的条件句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，如再有表示“是否”的宾语从句，用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5800" y="1371600"/>
            <a:ext cx="8305800" cy="52530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 let me know if you need help. </a:t>
            </a: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如果你需要帮助请告诉我。</a:t>
            </a: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或：请告诉我你是否需要帮助。对比：</a:t>
            </a: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 let me know whether you need help.</a:t>
            </a: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请告诉我你是否需要帮助。</a:t>
            </a:r>
          </a:p>
          <a:p>
            <a:pPr algn="l">
              <a:spcBef>
                <a:spcPct val="20000"/>
              </a:spcBef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if it won't rain tomorrow.</a:t>
            </a: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我不知道明天是不是会下雨。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85800" y="461963"/>
            <a:ext cx="7924800" cy="96996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f.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容易产生歧义时用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来表示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“是否”。 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2000" y="4495800"/>
            <a:ext cx="6781800" cy="8731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g.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如果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宾语从句为否定句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时，则只用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1066800"/>
            <a:ext cx="8305800" cy="5181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2).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引导主语从句置于句首时，只能用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e.g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Whether 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comes or not makes no difference.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3).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可以引导</a:t>
            </a:r>
            <a:r>
              <a:rPr lang="zh-CN" altLang="en-US" b="1">
                <a:solidFill>
                  <a:srgbClr val="FF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表语从句和同位语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从句，</a:t>
            </a: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不可以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4).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用在</a:t>
            </a:r>
            <a:r>
              <a:rPr lang="zh-CN" altLang="en-US" b="1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动词不定式之前时用</a:t>
            </a:r>
            <a:r>
              <a:rPr lang="en-US" altLang="zh-CN" b="1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不用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I don’t know whether to go there at once.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我不知道是不是该立刻去那里。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5800" y="609600"/>
            <a:ext cx="81534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由连接代词 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Who, whom, whose, which, what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和连接副词 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where, how, why, when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62000" y="2667000"/>
            <a:ext cx="81375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e.g.</a:t>
            </a: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1.Do you know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whose 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book it is ?</a:t>
            </a:r>
          </a:p>
          <a:p>
            <a:pPr algn="l">
              <a:lnSpc>
                <a:spcPct val="90000"/>
              </a:lnSpc>
            </a:pP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2.Please tell me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when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we’ll have a meeting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.</a:t>
            </a:r>
          </a:p>
          <a:p>
            <a:pPr algn="l">
              <a:lnSpc>
                <a:spcPct val="90000"/>
              </a:lnSpc>
            </a:pP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3.Could you tell me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why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the train is late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?</a:t>
            </a:r>
          </a:p>
          <a:p>
            <a:pPr algn="l">
              <a:lnSpc>
                <a:spcPct val="90000"/>
              </a:lnSpc>
            </a:pP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4.He asked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who 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could answer the question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.</a:t>
            </a:r>
          </a:p>
        </p:txBody>
      </p:sp>
      <p:pic>
        <p:nvPicPr>
          <p:cNvPr id="328708" name="Picture 4" descr="ha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2895600"/>
            <a:ext cx="12239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09600" y="1905000"/>
            <a:ext cx="75612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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当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主句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是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一般现在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时，宾语从句的时态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不作限制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，我们可以根据句子的意思来使用需要的任何一种时态。</a:t>
            </a:r>
          </a:p>
        </p:txBody>
      </p:sp>
      <p:grpSp>
        <p:nvGrpSpPr>
          <p:cNvPr id="329731" name="Group 3"/>
          <p:cNvGrpSpPr/>
          <p:nvPr/>
        </p:nvGrpSpPr>
        <p:grpSpPr bwMode="auto">
          <a:xfrm>
            <a:off x="304800" y="3810000"/>
            <a:ext cx="8424863" cy="2041525"/>
            <a:chOff x="0" y="0"/>
            <a:chExt cx="5307" cy="1286"/>
          </a:xfrm>
        </p:grpSpPr>
        <p:sp>
          <p:nvSpPr>
            <p:cNvPr id="91140" name="Rectangle 4"/>
            <p:cNvSpPr>
              <a:spLocks noChangeArrowheads="1"/>
            </p:cNvSpPr>
            <p:nvPr/>
          </p:nvSpPr>
          <p:spPr bwMode="auto">
            <a:xfrm>
              <a:off x="0" y="374"/>
              <a:ext cx="14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I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hear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(that)</a:t>
              </a:r>
            </a:p>
          </p:txBody>
        </p:sp>
        <p:sp>
          <p:nvSpPr>
            <p:cNvPr id="91141" name="Text Box 5"/>
            <p:cNvSpPr txBox="1">
              <a:spLocks noChangeArrowheads="1"/>
            </p:cNvSpPr>
            <p:nvPr/>
          </p:nvSpPr>
          <p:spPr bwMode="auto">
            <a:xfrm>
              <a:off x="1769" y="0"/>
              <a:ext cx="3538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Jim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went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 to work an hour ago.</a:t>
              </a:r>
            </a:p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</a:rPr>
                <a:t>he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</a:rPr>
                <a:t>is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</a:rPr>
                <a:t> interested in English. </a:t>
              </a:r>
            </a:p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she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will come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 tomorrow.</a:t>
              </a:r>
            </a:p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Tom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has been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Arial Unicode MS" pitchFamily="34" charset="-122"/>
                  <a:sym typeface="Wingdings 2" panose="05020102010507070707" pitchFamily="18" charset="2"/>
                </a:rPr>
                <a:t> to London twice.</a:t>
              </a:r>
              <a:endPara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endParaRPr>
            </a:p>
          </p:txBody>
        </p:sp>
        <p:sp>
          <p:nvSpPr>
            <p:cNvPr id="91142" name="AutoShape 6"/>
            <p:cNvSpPr/>
            <p:nvPr/>
          </p:nvSpPr>
          <p:spPr bwMode="auto">
            <a:xfrm>
              <a:off x="1580" y="91"/>
              <a:ext cx="189" cy="953"/>
            </a:xfrm>
            <a:prstGeom prst="leftBrace">
              <a:avLst>
                <a:gd name="adj1" fmla="val 42019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zh-CN" b="1"/>
            </a:p>
          </p:txBody>
        </p:sp>
      </p:grpSp>
      <p:sp>
        <p:nvSpPr>
          <p:cNvPr id="329735" name="WordArt 7"/>
          <p:cNvSpPr>
            <a:spLocks noChangeArrowheads="1" noChangeShapeType="1" noTextEdit="1"/>
          </p:cNvSpPr>
          <p:nvPr/>
        </p:nvSpPr>
        <p:spPr bwMode="auto">
          <a:xfrm>
            <a:off x="795338" y="685800"/>
            <a:ext cx="5410200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zh-CN" alt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宾语从句中时态的变化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0" y="522287"/>
            <a:ext cx="3889375" cy="784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n-US" altLang="zh-CN" b="1" dirty="0">
                <a:solidFill>
                  <a:srgbClr val="CC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Words review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676400"/>
            <a:ext cx="6202362" cy="2362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幻灯片上单词出现时，同学应迅速读出该单词并说出意思，说不出时，可有</a:t>
            </a:r>
            <a:r>
              <a:rPr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秒钟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的现场求救时间（向其他同学），每名同学接受求救不得超过</a:t>
            </a:r>
            <a:r>
              <a:rPr lang="en-US" altLang="zh-CN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73732" name="Picture 5" descr="QQ截图201405141249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250"/>
            <a:ext cx="43195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QQ截图20140514125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71" y="-18143"/>
            <a:ext cx="2209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2895600" y="2438400"/>
            <a:ext cx="54006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will go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to Hong Kong .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is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sick.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is reading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a book . 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has finished his work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.</a:t>
            </a:r>
          </a:p>
        </p:txBody>
      </p:sp>
      <p:grpSp>
        <p:nvGrpSpPr>
          <p:cNvPr id="330755" name="Group 3"/>
          <p:cNvGrpSpPr/>
          <p:nvPr/>
        </p:nvGrpSpPr>
        <p:grpSpPr bwMode="auto">
          <a:xfrm>
            <a:off x="660400" y="4784725"/>
            <a:ext cx="1943100" cy="1512888"/>
            <a:chOff x="0" y="0"/>
            <a:chExt cx="1224" cy="953"/>
          </a:xfrm>
        </p:grpSpPr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0" y="272"/>
              <a:ext cx="9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He </a:t>
              </a:r>
              <a:r>
                <a:rPr lang="en-US" altLang="zh-CN" sz="3200" b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said</a:t>
              </a:r>
            </a:p>
          </p:txBody>
        </p:sp>
        <p:sp>
          <p:nvSpPr>
            <p:cNvPr id="92165" name="AutoShape 5"/>
            <p:cNvSpPr/>
            <p:nvPr/>
          </p:nvSpPr>
          <p:spPr bwMode="auto">
            <a:xfrm>
              <a:off x="1043" y="0"/>
              <a:ext cx="181" cy="953"/>
            </a:xfrm>
            <a:prstGeom prst="leftBrace">
              <a:avLst>
                <a:gd name="adj1" fmla="val 43877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zh-CN" b="1"/>
            </a:p>
          </p:txBody>
        </p:sp>
      </p:grp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2819400" y="6008688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had finished his work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2819400" y="4522788"/>
            <a:ext cx="509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would go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to Hong Kong .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2819400" y="5011738"/>
            <a:ext cx="2319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was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sick.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2819400" y="5459413"/>
            <a:ext cx="4440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was reading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a book 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609600" y="685800"/>
            <a:ext cx="8153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当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主句是一般过去时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的时候，宾语从句必须运用相应的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过去的某一种时态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，</a:t>
            </a:r>
            <a:r>
              <a:rPr lang="zh-CN" altLang="en-US" sz="3200" b="1" u="sng" dirty="0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从而达到主句和从句的相互一致。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utoUpdateAnimBg="0"/>
      <p:bldP spid="92167" grpId="0" autoUpdateAnimBg="0"/>
      <p:bldP spid="92168" grpId="0" autoUpdateAnimBg="0"/>
      <p:bldP spid="9216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886200" y="38862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the sun is much bigger than the moon .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886200" y="3048000"/>
            <a:ext cx="446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Summer is after Spring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410200" y="5181600"/>
            <a:ext cx="3384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earth moves  around the sun</a:t>
            </a:r>
            <a:r>
              <a:rPr lang="en-US" altLang="zh-CN" sz="3200" b="1" u="sng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           </a:t>
            </a:r>
          </a:p>
        </p:txBody>
      </p:sp>
      <p:pic>
        <p:nvPicPr>
          <p:cNvPr id="93189" name="Picture 5" descr="han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580079">
            <a:off x="7239001" y="2286000"/>
            <a:ext cx="10080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57250" y="2994025"/>
            <a:ext cx="314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He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told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me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(that)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976313" y="3911600"/>
            <a:ext cx="2981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We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kmew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(that)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838200" y="5181600"/>
            <a:ext cx="4584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The teacher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told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us (that)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57200" y="906463"/>
            <a:ext cx="83058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 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当宾语从句说明的是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客观存在的事实或者是客观存在的真理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时，就不用受到主句时态的限制，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仍是用一般现在时态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Wingdings 2" panose="05020102010507070707" pitchFamily="18" charset="2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  <p:bldP spid="93188" grpId="0" autoUpdateAnimBg="0"/>
      <p:bldP spid="93190" grpId="0" autoUpdateAnimBg="0"/>
      <p:bldP spid="93191" grpId="0" autoUpdateAnimBg="0"/>
      <p:bldP spid="9319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802" name="Group 2"/>
          <p:cNvGraphicFramePr>
            <a:graphicFrameLocks noGrp="1"/>
          </p:cNvGraphicFramePr>
          <p:nvPr/>
        </p:nvGraphicFramePr>
        <p:xfrm>
          <a:off x="685800" y="838200"/>
          <a:ext cx="8001000" cy="5284787"/>
        </p:xfrm>
        <a:graphic>
          <a:graphicData uri="http://schemas.openxmlformats.org/drawingml/2006/table">
            <a:tbl>
              <a:tblPr/>
              <a:tblGrid>
                <a:gridCol w="345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主句时态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从句时态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一般现在时、一般将来时、祈使句时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根据句意的需要用任意一种时态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一般过去时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与原句相对应的过去的时态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3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客观事实、真理、自然现象、名言警句、谚语等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一律用一般现在时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33400" y="3581400"/>
            <a:ext cx="8229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Danny says that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will learn English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.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   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Do you know where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came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from?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   </a:t>
            </a:r>
          </a:p>
          <a:p>
            <a:pPr algn="l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Please tell me how </a:t>
            </a:r>
            <a:r>
              <a:rPr lang="en-US" altLang="zh-CN" sz="3200" b="1" u="sng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I can get to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the bus station .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09600" y="1752600"/>
            <a:ext cx="79200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无论主句是陈述句还是疑问句，宾语从句都是运用陈述句的语序，即是“主语在前，谓语在后”的顺序。</a:t>
            </a:r>
          </a:p>
        </p:txBody>
      </p:sp>
      <p:sp>
        <p:nvSpPr>
          <p:cNvPr id="333828" name="WordArt 4"/>
          <p:cNvSpPr>
            <a:spLocks noChangeArrowheads="1" noChangeShapeType="1" noTextEdit="1"/>
          </p:cNvSpPr>
          <p:nvPr/>
        </p:nvSpPr>
        <p:spPr bwMode="auto">
          <a:xfrm>
            <a:off x="750888" y="604838"/>
            <a:ext cx="5410200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3.</a:t>
            </a:r>
            <a:r>
              <a:rPr lang="zh-CN" alt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宾语从句的语序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81000" y="2209800"/>
            <a:ext cx="67151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宾语从句三要素</a:t>
            </a:r>
          </a:p>
        </p:txBody>
      </p:sp>
      <p:sp>
        <p:nvSpPr>
          <p:cNvPr id="96259" name="AutoShape 3"/>
          <p:cNvSpPr/>
          <p:nvPr/>
        </p:nvSpPr>
        <p:spPr bwMode="auto">
          <a:xfrm>
            <a:off x="1149350" y="1703388"/>
            <a:ext cx="395288" cy="4321175"/>
          </a:xfrm>
          <a:prstGeom prst="leftBrace">
            <a:avLst>
              <a:gd name="adj1" fmla="val 9109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1447800" y="1495425"/>
            <a:ext cx="1408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引导词</a:t>
            </a:r>
          </a:p>
        </p:txBody>
      </p:sp>
      <p:sp>
        <p:nvSpPr>
          <p:cNvPr id="96261" name="AutoShape 6"/>
          <p:cNvSpPr/>
          <p:nvPr/>
        </p:nvSpPr>
        <p:spPr bwMode="auto">
          <a:xfrm>
            <a:off x="2924175" y="990600"/>
            <a:ext cx="215900" cy="1657350"/>
          </a:xfrm>
          <a:prstGeom prst="leftBrace">
            <a:avLst>
              <a:gd name="adj1" fmla="val 63971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3273425" y="677863"/>
            <a:ext cx="2439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陈述句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3057525" y="1484313"/>
            <a:ext cx="4635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if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／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一般疑问句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96264" name="Text Box 9"/>
          <p:cNvSpPr txBox="1">
            <a:spLocks noChangeArrowheads="1"/>
          </p:cNvSpPr>
          <p:nvPr/>
        </p:nvSpPr>
        <p:spPr bwMode="auto">
          <a:xfrm>
            <a:off x="3200400" y="2182813"/>
            <a:ext cx="449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特殊疑问词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特殊疑问句</a:t>
            </a: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1377950" y="3408363"/>
            <a:ext cx="1158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时态</a:t>
            </a:r>
          </a:p>
        </p:txBody>
      </p:sp>
      <p:sp>
        <p:nvSpPr>
          <p:cNvPr id="96266" name="AutoShape 12"/>
          <p:cNvSpPr/>
          <p:nvPr/>
        </p:nvSpPr>
        <p:spPr bwMode="auto">
          <a:xfrm>
            <a:off x="2438400" y="3048000"/>
            <a:ext cx="227013" cy="1441450"/>
          </a:xfrm>
          <a:prstGeom prst="leftBrace">
            <a:avLst>
              <a:gd name="adj1" fmla="val 52914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7" name="Text Box 13"/>
          <p:cNvSpPr txBox="1">
            <a:spLocks noChangeArrowheads="1"/>
          </p:cNvSpPr>
          <p:nvPr/>
        </p:nvSpPr>
        <p:spPr bwMode="auto">
          <a:xfrm>
            <a:off x="2590800" y="2895600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主句为一般现在时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68" name="AutoShape 15"/>
          <p:cNvSpPr/>
          <p:nvPr/>
        </p:nvSpPr>
        <p:spPr bwMode="auto">
          <a:xfrm>
            <a:off x="6191250" y="3922713"/>
            <a:ext cx="215900" cy="1366837"/>
          </a:xfrm>
          <a:prstGeom prst="leftBrace">
            <a:avLst>
              <a:gd name="adj1" fmla="val 5275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96269" name="Text Box 16"/>
          <p:cNvSpPr txBox="1">
            <a:spLocks noChangeArrowheads="1"/>
          </p:cNvSpPr>
          <p:nvPr/>
        </p:nvSpPr>
        <p:spPr bwMode="auto">
          <a:xfrm>
            <a:off x="2590800" y="4229100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主句为一般过去时</a:t>
            </a:r>
          </a:p>
        </p:txBody>
      </p:sp>
      <p:sp>
        <p:nvSpPr>
          <p:cNvPr id="96270" name="Text Box 18"/>
          <p:cNvSpPr txBox="1">
            <a:spLocks noChangeArrowheads="1"/>
          </p:cNvSpPr>
          <p:nvPr/>
        </p:nvSpPr>
        <p:spPr bwMode="auto">
          <a:xfrm>
            <a:off x="6381750" y="3581400"/>
            <a:ext cx="222408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一般过去时</a:t>
            </a:r>
          </a:p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过去将来时</a:t>
            </a:r>
          </a:p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过去进行时</a:t>
            </a:r>
          </a:p>
          <a:p>
            <a:r>
              <a:rPr lang="zh-CN" altLang="en-US" sz="3200" b="1">
                <a:solidFill>
                  <a:srgbClr val="3366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过去完成时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6271" name="Text Box 19"/>
          <p:cNvSpPr txBox="1">
            <a:spLocks noChangeArrowheads="1"/>
          </p:cNvSpPr>
          <p:nvPr/>
        </p:nvSpPr>
        <p:spPr bwMode="auto">
          <a:xfrm>
            <a:off x="1509713" y="5665788"/>
            <a:ext cx="1079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语序</a:t>
            </a:r>
          </a:p>
        </p:txBody>
      </p:sp>
      <p:sp>
        <p:nvSpPr>
          <p:cNvPr id="96272" name="Text Box 20"/>
          <p:cNvSpPr txBox="1">
            <a:spLocks noChangeArrowheads="1"/>
          </p:cNvSpPr>
          <p:nvPr/>
        </p:nvSpPr>
        <p:spPr bwMode="auto">
          <a:xfrm>
            <a:off x="2590800" y="5715000"/>
            <a:ext cx="589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宾语从句的语序都为陈述句语序</a:t>
            </a:r>
          </a:p>
        </p:txBody>
      </p:sp>
      <p:sp>
        <p:nvSpPr>
          <p:cNvPr id="96273" name="Rectangle 21"/>
          <p:cNvSpPr>
            <a:spLocks noChangeArrowheads="1"/>
          </p:cNvSpPr>
          <p:nvPr/>
        </p:nvSpPr>
        <p:spPr bwMode="auto">
          <a:xfrm>
            <a:off x="1828800" y="4724400"/>
            <a:ext cx="426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从句客观真理时态不变</a:t>
            </a:r>
          </a:p>
        </p:txBody>
      </p:sp>
      <p:sp>
        <p:nvSpPr>
          <p:cNvPr id="96274" name="Rectangle 23"/>
          <p:cNvSpPr>
            <a:spLocks noChangeArrowheads="1"/>
          </p:cNvSpPr>
          <p:nvPr/>
        </p:nvSpPr>
        <p:spPr bwMode="auto">
          <a:xfrm>
            <a:off x="2590800" y="3429000"/>
            <a:ext cx="3448050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从句可为任何时态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6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6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96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2" grpId="0"/>
      <p:bldP spid="96263" grpId="0"/>
      <p:bldP spid="96264" grpId="0"/>
      <p:bldP spid="96265" grpId="0"/>
      <p:bldP spid="96267" grpId="0"/>
      <p:bldP spid="96269" grpId="0"/>
      <p:bldP spid="96271" grpId="0"/>
      <p:bldP spid="96272" grpId="0"/>
      <p:bldP spid="96273" grpId="0"/>
      <p:bldP spid="962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图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8229600" cy="4876800"/>
          </a:xfrm>
        </p:spPr>
        <p:txBody>
          <a:bodyPr/>
          <a:lstStyle/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学习宾从三注意，时态语序和连词。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时态主从要呼应：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主句若为现在时，从句时态随句意；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主句若为过去时，从句时态变过去；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宾从若是表真理，时态不变无质疑。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语序要用陈述序，切莫照搬疑问句。</a:t>
            </a:r>
          </a:p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连接陈述句，省与不省要注意。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从句若表“是否”时，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if/whether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要慎记。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特殊问句作宾语，仍用原来疑问词。</a:t>
            </a: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三个问题需牢记，切莫丢东忘了西。</a:t>
            </a: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4419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宾语从句歌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1143000"/>
            <a:ext cx="7772400" cy="44196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Tom said. He is reading a book. 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 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He asks me.  Are they playing a game? 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 </a:t>
            </a:r>
          </a:p>
          <a:p>
            <a:pPr marL="609600" indent="-609600">
              <a:buFontTx/>
              <a:buNone/>
            </a:pPr>
            <a:endParaRPr lang="en-US" altLang="zh-CN" b="1" dirty="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Where is the hospital?  He told me. 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4.Who bought the pen? He wondered.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→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Tom said that he was reading a book.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447800" y="2971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He asks me if/whether they are playing a game.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371600" y="46482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He told me Where the Hospital was.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1295400" y="5867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He wondered who bought the pen.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447800"/>
            <a:ext cx="7772400" cy="4419600"/>
          </a:xfrm>
        </p:spPr>
        <p:txBody>
          <a:bodyPr/>
          <a:lstStyle/>
          <a:p>
            <a:r>
              <a:rPr lang="en-US" altLang="zh-CN" b="1">
                <a:latin typeface="Times New Roman" panose="02020603050405020304" pitchFamily="18" charset="0"/>
              </a:rPr>
              <a:t>Who can answer the question</a:t>
            </a:r>
            <a:r>
              <a:rPr lang="zh-CN" altLang="en-US" b="1">
                <a:latin typeface="Times New Roman" panose="02020603050405020304" pitchFamily="18" charset="0"/>
              </a:rPr>
              <a:t>？</a:t>
            </a:r>
            <a:r>
              <a:rPr lang="en-US" altLang="zh-CN" b="1">
                <a:latin typeface="Times New Roman" panose="02020603050405020304" pitchFamily="18" charset="0"/>
              </a:rPr>
              <a:t>The teacher asked</a:t>
            </a:r>
            <a:r>
              <a:rPr lang="zh-CN" altLang="en-US" b="1">
                <a:latin typeface="Times New Roman" panose="02020603050405020304" pitchFamily="18" charset="0"/>
              </a:rPr>
              <a:t>．</a:t>
            </a:r>
          </a:p>
          <a:p>
            <a:pPr>
              <a:buFontTx/>
              <a:buNone/>
            </a:pPr>
            <a:r>
              <a:rPr lang="zh-CN" altLang="en-US" b="1">
                <a:latin typeface="Times New Roman" panose="02020603050405020304" pitchFamily="18" charset="0"/>
              </a:rPr>
              <a:t>       →</a:t>
            </a: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</a:rPr>
              <a:t>The teacher asked who could answer the question</a:t>
            </a:r>
            <a:r>
              <a:rPr lang="zh-CN" altLang="en-US" b="1">
                <a:solidFill>
                  <a:srgbClr val="FF00FF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b="1">
                <a:latin typeface="Times New Roman" panose="02020603050405020304" pitchFamily="18" charset="0"/>
              </a:rPr>
              <a:t> 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What’s wrong? What’s the matter?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What’s happening? What happened?</a:t>
            </a: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Eg: </a:t>
            </a:r>
            <a:r>
              <a:rPr lang="en-US" altLang="zh-CN" b="1">
                <a:solidFill>
                  <a:srgbClr val="FF00FF"/>
                </a:solidFill>
                <a:latin typeface="Times New Roman" panose="02020603050405020304" pitchFamily="18" charset="0"/>
              </a:rPr>
              <a:t>I don’t know what’s the matter.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 The radio says it _______________cloudy tomorrow. (be)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The headmaster hopes everything _______well.  (go)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Tom says that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</a:t>
            </a:r>
            <a:r>
              <a:rPr lang="en-US" altLang="zh-CN" b="1" dirty="0">
                <a:latin typeface="Times New Roman" panose="02020603050405020304" pitchFamily="18" charset="0"/>
              </a:rPr>
              <a:t> (play) basketball at six o’ clock yesterday evening.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 I hear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_________________</a:t>
            </a:r>
            <a:r>
              <a:rPr lang="en-US" altLang="zh-CN" b="1" dirty="0">
                <a:latin typeface="Times New Roman" panose="02020603050405020304" pitchFamily="18" charset="0"/>
              </a:rPr>
              <a:t> (return) 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it already.</a:t>
            </a:r>
          </a:p>
        </p:txBody>
      </p:sp>
      <p:sp>
        <p:nvSpPr>
          <p:cNvPr id="339971" name="WordArt 3"/>
          <p:cNvSpPr>
            <a:spLocks noChangeArrowheads="1" noChangeShapeType="1" noTextEdit="1"/>
          </p:cNvSpPr>
          <p:nvPr/>
        </p:nvSpPr>
        <p:spPr bwMode="auto">
          <a:xfrm>
            <a:off x="4419600" y="1524000"/>
            <a:ext cx="1600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will be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9972" name="WordArt 4"/>
          <p:cNvSpPr>
            <a:spLocks noChangeArrowheads="1" noChangeShapeType="1" noTextEdit="1"/>
          </p:cNvSpPr>
          <p:nvPr/>
        </p:nvSpPr>
        <p:spPr bwMode="auto">
          <a:xfrm>
            <a:off x="1447800" y="3352800"/>
            <a:ext cx="8382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goes</a:t>
            </a:r>
            <a:endParaRPr lang="zh-CN" altLang="en-US" sz="32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9973" name="WordArt 5"/>
          <p:cNvSpPr>
            <a:spLocks noChangeArrowheads="1" noChangeShapeType="1" noTextEdit="1"/>
          </p:cNvSpPr>
          <p:nvPr/>
        </p:nvSpPr>
        <p:spPr bwMode="auto">
          <a:xfrm>
            <a:off x="4495800" y="3810000"/>
            <a:ext cx="21336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were playing</a:t>
            </a:r>
            <a:endParaRPr lang="zh-CN" altLang="en-US" sz="32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9974" name="WordArt 6"/>
          <p:cNvSpPr>
            <a:spLocks noChangeArrowheads="1" noChangeShapeType="1" noTextEdit="1"/>
          </p:cNvSpPr>
          <p:nvPr/>
        </p:nvSpPr>
        <p:spPr bwMode="auto">
          <a:xfrm>
            <a:off x="3352800" y="5181600"/>
            <a:ext cx="27241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2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have returned</a:t>
            </a:r>
            <a:endParaRPr lang="zh-CN" altLang="en-US" sz="32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3352800" y="457200"/>
            <a:ext cx="2592388" cy="720725"/>
          </a:xfrm>
          <a:prstGeom prst="flowChartTermina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699FF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endParaRPr lang="zh-CN" altLang="zh-CN" b="1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640138" y="530225"/>
            <a:ext cx="2454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b="1" dirty="0"/>
              <a:t>Exercises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animBg="1"/>
      <p:bldP spid="339972" grpId="0" animBg="1"/>
      <p:bldP spid="339973" grpId="0" animBg="1"/>
      <p:bldP spid="3399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09600" y="457200"/>
            <a:ext cx="8229600" cy="5638800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5. He said that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</a:t>
            </a:r>
            <a:r>
              <a:rPr lang="en-US" altLang="zh-CN" b="1" dirty="0">
                <a:latin typeface="Times New Roman" panose="02020603050405020304" pitchFamily="18" charset="0"/>
              </a:rPr>
              <a:t> members of the Party since 1948. (be)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6. He asked what they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</a:t>
            </a:r>
            <a:r>
              <a:rPr lang="en-US" altLang="zh-CN" b="1" dirty="0">
                <a:latin typeface="Times New Roman" panose="02020603050405020304" pitchFamily="18" charset="0"/>
              </a:rPr>
              <a:t> at eight last night. 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do)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7. The teacher told his class that light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</a:t>
            </a:r>
            <a:r>
              <a:rPr lang="en-US" altLang="zh-CN" b="1" dirty="0">
                <a:latin typeface="Times New Roman" panose="02020603050405020304" pitchFamily="18" charset="0"/>
              </a:rPr>
              <a:t> faster than sound. (travel)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8. I think you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_____________</a:t>
            </a:r>
            <a:r>
              <a:rPr lang="en-US" altLang="zh-CN" b="1" dirty="0">
                <a:latin typeface="Times New Roman" panose="02020603050405020304" pitchFamily="18" charset="0"/>
              </a:rPr>
              <a:t> about the relay race now. </a:t>
            </a: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talk)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9. I didn’t know whom the letters </a:t>
            </a:r>
            <a:r>
              <a:rPr lang="en-US" altLang="zh-CN" b="1" u="sng" dirty="0">
                <a:latin typeface="Times New Roman" panose="02020603050405020304" pitchFamily="18" charset="0"/>
              </a:rPr>
              <a:t>______</a:t>
            </a:r>
            <a:r>
              <a:rPr lang="en-US" altLang="zh-CN" b="1" dirty="0">
                <a:latin typeface="Times New Roman" panose="02020603050405020304" pitchFamily="18" charset="0"/>
              </a:rPr>
              <a:t>from. (be)</a:t>
            </a:r>
          </a:p>
        </p:txBody>
      </p:sp>
      <p:sp>
        <p:nvSpPr>
          <p:cNvPr id="340995" name="WordArt 3"/>
          <p:cNvSpPr>
            <a:spLocks noChangeArrowheads="1" noChangeShapeType="1" noTextEdit="1"/>
          </p:cNvSpPr>
          <p:nvPr/>
        </p:nvSpPr>
        <p:spPr bwMode="auto">
          <a:xfrm>
            <a:off x="4267200" y="685800"/>
            <a:ext cx="1828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had been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6" name="WordArt 4"/>
          <p:cNvSpPr>
            <a:spLocks noChangeArrowheads="1" noChangeShapeType="1" noTextEdit="1"/>
          </p:cNvSpPr>
          <p:nvPr/>
        </p:nvSpPr>
        <p:spPr bwMode="auto">
          <a:xfrm>
            <a:off x="4572000" y="1905000"/>
            <a:ext cx="2286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were doing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7" name="WordArt 5"/>
          <p:cNvSpPr>
            <a:spLocks noChangeArrowheads="1" noChangeShapeType="1" noTextEdit="1"/>
          </p:cNvSpPr>
          <p:nvPr/>
        </p:nvSpPr>
        <p:spPr bwMode="auto">
          <a:xfrm>
            <a:off x="1066800" y="3581400"/>
            <a:ext cx="160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travels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8" name="WordArt 6"/>
          <p:cNvSpPr>
            <a:spLocks noChangeArrowheads="1" noChangeShapeType="1" noTextEdit="1"/>
          </p:cNvSpPr>
          <p:nvPr/>
        </p:nvSpPr>
        <p:spPr bwMode="auto">
          <a:xfrm>
            <a:off x="3200400" y="4343400"/>
            <a:ext cx="2514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are talking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0999" name="WordArt 7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914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were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animBg="1"/>
      <p:bldP spid="340996" grpId="0" animBg="1"/>
      <p:bldP spid="340997" grpId="0" animBg="1"/>
      <p:bldP spid="340998" grpId="0" animBg="1"/>
      <p:bldP spid="3409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187325" y="1196975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mooncake</a:t>
            </a:r>
          </a:p>
        </p:txBody>
      </p:sp>
      <p:sp>
        <p:nvSpPr>
          <p:cNvPr id="74755" name="矩形 3"/>
          <p:cNvSpPr>
            <a:spLocks noChangeArrowheads="1"/>
          </p:cNvSpPr>
          <p:nvPr/>
        </p:nvSpPr>
        <p:spPr bwMode="auto">
          <a:xfrm>
            <a:off x="908050" y="2924175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lantern</a:t>
            </a:r>
          </a:p>
        </p:txBody>
      </p:sp>
      <p:sp>
        <p:nvSpPr>
          <p:cNvPr id="74756" name="矩形 4"/>
          <p:cNvSpPr>
            <a:spLocks noChangeArrowheads="1"/>
          </p:cNvSpPr>
          <p:nvPr/>
        </p:nvSpPr>
        <p:spPr bwMode="auto">
          <a:xfrm>
            <a:off x="547688" y="4292600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stranger</a:t>
            </a:r>
          </a:p>
        </p:txBody>
      </p:sp>
      <p:sp>
        <p:nvSpPr>
          <p:cNvPr id="74757" name="矩形 5"/>
          <p:cNvSpPr>
            <a:spLocks noChangeArrowheads="1"/>
          </p:cNvSpPr>
          <p:nvPr/>
        </p:nvSpPr>
        <p:spPr bwMode="auto">
          <a:xfrm>
            <a:off x="6910388" y="21336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relative</a:t>
            </a:r>
          </a:p>
        </p:txBody>
      </p:sp>
      <p:sp>
        <p:nvSpPr>
          <p:cNvPr id="74758" name="矩形 6"/>
          <p:cNvSpPr>
            <a:spLocks noChangeArrowheads="1"/>
          </p:cNvSpPr>
          <p:nvPr/>
        </p:nvSpPr>
        <p:spPr bwMode="auto">
          <a:xfrm>
            <a:off x="7110413" y="3644900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put</a:t>
            </a:r>
            <a:r>
              <a:rPr lang="en-US" altLang="zh-CN" sz="3600">
                <a:solidFill>
                  <a:srgbClr val="984807"/>
                </a:solidFill>
                <a:latin typeface="Cooper Black" panose="0208090404030B020404" pitchFamily="18" charset="0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on</a:t>
            </a:r>
          </a:p>
        </p:txBody>
      </p:sp>
      <p:sp>
        <p:nvSpPr>
          <p:cNvPr id="74759" name="矩形 7"/>
          <p:cNvSpPr>
            <a:spLocks noChangeArrowheads="1"/>
          </p:cNvSpPr>
          <p:nvPr/>
        </p:nvSpPr>
        <p:spPr bwMode="auto">
          <a:xfrm>
            <a:off x="763588" y="5229225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pound</a:t>
            </a:r>
          </a:p>
        </p:txBody>
      </p:sp>
      <p:sp>
        <p:nvSpPr>
          <p:cNvPr id="74760" name="矩形 8"/>
          <p:cNvSpPr>
            <a:spLocks noChangeArrowheads="1"/>
          </p:cNvSpPr>
          <p:nvPr/>
        </p:nvSpPr>
        <p:spPr bwMode="auto">
          <a:xfrm>
            <a:off x="7326313" y="2852738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steal</a:t>
            </a:r>
          </a:p>
        </p:txBody>
      </p:sp>
      <p:sp>
        <p:nvSpPr>
          <p:cNvPr id="74761" name="矩形 9"/>
          <p:cNvSpPr>
            <a:spLocks noChangeArrowheads="1"/>
          </p:cNvSpPr>
          <p:nvPr/>
        </p:nvSpPr>
        <p:spPr bwMode="auto">
          <a:xfrm>
            <a:off x="692150" y="21336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lay</a:t>
            </a:r>
            <a:r>
              <a:rPr lang="en-US" altLang="zh-CN" sz="3600">
                <a:solidFill>
                  <a:srgbClr val="984807"/>
                </a:solidFill>
                <a:latin typeface="Cooper Black" panose="0208090404030B020404" pitchFamily="18" charset="0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out</a:t>
            </a:r>
            <a:r>
              <a:rPr lang="en-US" altLang="zh-CN" sz="3600">
                <a:solidFill>
                  <a:srgbClr val="984807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74762" name="矩形 10"/>
          <p:cNvSpPr>
            <a:spLocks noChangeArrowheads="1"/>
          </p:cNvSpPr>
          <p:nvPr/>
        </p:nvSpPr>
        <p:spPr bwMode="auto">
          <a:xfrm>
            <a:off x="1339850" y="3500438"/>
            <a:ext cx="74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lay</a:t>
            </a:r>
          </a:p>
        </p:txBody>
      </p:sp>
      <p:sp>
        <p:nvSpPr>
          <p:cNvPr id="74763" name="矩形 11"/>
          <p:cNvSpPr>
            <a:spLocks noChangeArrowheads="1"/>
          </p:cNvSpPr>
          <p:nvPr/>
        </p:nvSpPr>
        <p:spPr bwMode="auto">
          <a:xfrm>
            <a:off x="6858000" y="5805488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dessert</a:t>
            </a:r>
          </a:p>
        </p:txBody>
      </p:sp>
      <p:sp>
        <p:nvSpPr>
          <p:cNvPr id="74764" name="矩形 12"/>
          <p:cNvSpPr>
            <a:spLocks noChangeArrowheads="1"/>
          </p:cNvSpPr>
          <p:nvPr/>
        </p:nvSpPr>
        <p:spPr bwMode="auto">
          <a:xfrm>
            <a:off x="7110413" y="5157788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garden</a:t>
            </a:r>
          </a:p>
        </p:txBody>
      </p:sp>
      <p:sp>
        <p:nvSpPr>
          <p:cNvPr id="74765" name="矩形 13"/>
          <p:cNvSpPr>
            <a:spLocks noChangeArrowheads="1"/>
          </p:cNvSpPr>
          <p:nvPr/>
        </p:nvSpPr>
        <p:spPr bwMode="auto">
          <a:xfrm>
            <a:off x="7254875" y="1196975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admire</a:t>
            </a:r>
          </a:p>
        </p:txBody>
      </p:sp>
      <p:sp>
        <p:nvSpPr>
          <p:cNvPr id="74766" name="矩形 14"/>
          <p:cNvSpPr>
            <a:spLocks noChangeArrowheads="1"/>
          </p:cNvSpPr>
          <p:nvPr/>
        </p:nvSpPr>
        <p:spPr bwMode="auto">
          <a:xfrm>
            <a:off x="476250" y="476250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whoever</a:t>
            </a:r>
          </a:p>
        </p:txBody>
      </p:sp>
      <p:sp>
        <p:nvSpPr>
          <p:cNvPr id="74767" name="矩形 15"/>
          <p:cNvSpPr>
            <a:spLocks noChangeArrowheads="1"/>
          </p:cNvSpPr>
          <p:nvPr/>
        </p:nvSpPr>
        <p:spPr bwMode="auto">
          <a:xfrm>
            <a:off x="6858000" y="4437063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goddess</a:t>
            </a:r>
          </a:p>
        </p:txBody>
      </p:sp>
      <p:sp>
        <p:nvSpPr>
          <p:cNvPr id="74768" name="矩形 16"/>
          <p:cNvSpPr>
            <a:spLocks noChangeArrowheads="1"/>
          </p:cNvSpPr>
          <p:nvPr/>
        </p:nvSpPr>
        <p:spPr bwMode="auto">
          <a:xfrm>
            <a:off x="7399338" y="333375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folk</a:t>
            </a:r>
          </a:p>
        </p:txBody>
      </p:sp>
      <p:sp>
        <p:nvSpPr>
          <p:cNvPr id="74769" name="矩形 17"/>
          <p:cNvSpPr>
            <a:spLocks noChangeArrowheads="1"/>
          </p:cNvSpPr>
          <p:nvPr/>
        </p:nvSpPr>
        <p:spPr bwMode="auto">
          <a:xfrm>
            <a:off x="403225" y="6021388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>
                <a:solidFill>
                  <a:srgbClr val="C00000"/>
                </a:solidFill>
                <a:latin typeface="Cooper Black" panose="0208090404030B020404" pitchFamily="18" charset="0"/>
              </a:rPr>
              <a:t>tradition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0994 C 0.1684 0.06196 0.29462 0.01572 0.41441 0.01664 C 0.59358 0.01803 0.77257 0.01826 0.95174 0.01896 C 0.94983 0.03607 0.94792 0.04809 0.9467 0.06636 C 0.94913 0.11514 0.95191 0.16092 0.95851 0.20855 C 0.95972 0.23075 0.96076 0.2393 0.96371 0.25826 C 0.96962 0.40254 0.96545 0.54728 0.97049 0.69156 C 0.97205 0.78797 0.97205 0.81526 0.97205 0.77295 " pathEditMode="relative" rAng="0" ptsTypes="fffffffA">
                                      <p:cBhvr>
                                        <p:cTn id="6" dur="30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00" y="4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5434E-6 C 0.00053 0.02474 -0.00191 0.05017 0.00174 0.07445 C 0.00243 0.07907 0.01198 0.07907 0.01198 0.07907 C 0.02049 0.0904 0.03247 0.09687 0.0408 0.1082 C 0.0448 0.11398 0.04705 0.11768 0.05261 0.12185 C 0.05869 0.12647 0.06563 0.12901 0.07101 0.13549 C 0.0875 0.15445 0.10365 0.17364 0.12032 0.1919 C 0.13351 0.2067 0.14601 0.22034 0.1625 0.22797 C 0.18021 0.25063 0.15747 0.22312 0.17275 0.23699 C 0.19254 0.25456 0.15747 0.23029 0.18646 0.25271 C 0.19827 0.26196 0.21216 0.26774 0.22362 0.27768 C 0.22813 0.28138 0.23108 0.28763 0.23559 0.29109 C 0.2408 0.29526 0.24705 0.29664 0.25261 0.30011 C 0.25556 0.30196 0.25799 0.30497 0.26094 0.30705 C 0.26424 0.30936 0.26771 0.31167 0.27119 0.31375 C 0.27969 0.31907 0.28994 0.32092 0.29844 0.32716 C 0.32587 0.34751 0.35452 0.3637 0.38316 0.3815 C 0.41129 0.39907 0.37778 0.38196 0.40851 0.39953 C 0.4158 0.4037 0.42327 0.40624 0.43056 0.41086 C 0.45782 0.42913 0.49844 0.46289 0.52032 0.49202 C 0.5408 0.51953 0.56129 0.54381 0.58976 0.55514 C 0.60348 0.55445 0.61684 0.55491 0.63056 0.55306 C 0.63369 0.5526 0.63612 0.54982 0.63907 0.54844 C 0.66025 0.53803 0.68125 0.52346 0.6948 0.49872 C 0.70365 0.483 0.69653 0.49271 0.70348 0.4763 C 0.7073 0.46728 0.71268 0.45595 0.71702 0.44693 C 0.72084 0.4393 0.725 0.4319 0.72882 0.42427 C 0.73108 0.41988 0.73559 0.41086 0.73559 0.41086 C 0.73924 0.39214 0.73438 0.41109 0.74237 0.39491 C 0.74671 0.38566 0.7441 0.37988 0.75261 0.37248 C 0.75816 0.35907 0.7599 0.35121 0.76789 0.34081 C 0.77119 0.32809 0.77622 0.31398 0.78143 0.30242 C 0.78351 0.2978 0.78646 0.29387 0.7882 0.28878 C 0.79115 0.27907 0.7941 0.27052 0.79844 0.26173 C 0.80087 0.2474 0.80869 0.23653 0.81355 0.22335 C 0.81598 0.2074 0.82084 0.19306 0.82553 0.17826 C 0.82744 0.17156 0.83039 0.14959 0.83056 0.1489 C 0.83264 0.10682 0.83716 0.06474 0.83716 0.02242 " pathEditMode="relative" ptsTypes="fffffffffffffffffffffffffffffffffffffA">
                                      <p:cBhvr>
                                        <p:cTn id="10" dur="3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4 -0.00763 C -0.07084 -0.00463 -0.07518 -0.00278 -0.07761 0.00139 C -0.08611 0.01618 -0.09132 0.03306 -0.09809 0.04878 C -0.10695 0.06913 -0.10052 0.0437 -0.1099 0.07584 C -0.11372 0.08925 -0.11615 0.10196 -0.1217 0.11422 C -0.12587 0.13618 -0.1375 0.15283 -0.14723 0.17063 C -0.16181 0.19722 -0.17743 0.23537 -0.19966 0.25202 C -0.20174 0.25364 -0.20417 0.25318 -0.20643 0.25433 C -0.2165 0.25942 -0.22639 0.26289 -0.23698 0.26566 C -0.26945 0.28416 -0.22865 0.26243 -0.26077 0.27468 C -0.26493 0.2763 -0.26841 0.28 -0.27257 0.28139 C -0.28559 0.28601 -0.30157 0.28994 -0.31493 0.29272 C -0.35764 0.30127 -0.40122 0.30289 -0.44375 0.31514 C -0.60018 0.31445 -0.75677 0.31445 -0.9132 0.31306 C -0.94427 0.31283 -0.97448 0.29364 -1.00486 0.2904 C -1.01945 0.28878 -1.0342 0.2904 -1.04879 0.2904 " pathEditMode="relative" ptsTypes="fffffffffffffffA">
                                      <p:cBhvr>
                                        <p:cTn id="14" dur="3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2659E-7 C -0.0066 0.00578 -0.00816 0.01249 -0.01354 0.02035 C -0.01684 0.0252 -0.02066 0.02913 -0.02378 0.03399 C -0.02674 0.03884 -0.02865 0.04509 -0.03212 0.04971 C -0.03663 0.05572 -0.04219 0.06058 -0.04566 0.06775 C -0.05052 0.07792 -0.05816 0.0874 -0.06615 0.09272 C -0.07639 0.11306 -0.09271 0.12647 -0.10347 0.14682 C -0.10903 0.15746 -0.11181 0.16856 -0.12031 0.17619 C -0.12743 0.19168 -0.13559 0.20671 -0.1441 0.22127 C -0.15087 0.2333 -0.15382 0.24393 -0.1625 0.25295 C -0.16302 0.25595 -0.16285 0.25942 -0.16424 0.26197 C -0.16597 0.26497 -0.1691 0.26613 -0.17101 0.26867 C -0.18229 0.28347 -0.16962 0.2733 -0.18299 0.28231 C -0.19201 0.2985 -0.20382 0.31145 -0.21354 0.3274 C -0.22031 0.33896 -0.22517 0.35214 -0.23212 0.36347 C -0.23785 0.37249 -0.24757 0.38035 -0.25434 0.38844 C -0.2559 0.39052 -0.25712 0.39353 -0.2592 0.39515 C -0.2625 0.39746 -0.26615 0.39769 -0.26944 0.39954 C -0.28524 0.40879 -0.3 0.42104 -0.3151 0.43121 C -0.3283 0.44 -0.35139 0.44647 -0.36615 0.44925 C -0.4125 0.47145 -0.38125 0.45919 -0.46111 0.47191 C -0.47014 0.4733 -0.48819 0.4763 -0.48819 0.47653 C -1.02708 0.47399 -0.83438 0.4696 -1.01337 0.4696 " pathEditMode="relative" rAng="0" ptsTypes="ffffffffffffffffffffffA">
                                      <p:cBhvr>
                                        <p:cTn id="18" dur="3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04855 C -0.04688 -0.06381 -0.04827 -0.05757 -0.05608 -0.08924 C -0.05677 -0.09225 -0.05955 -0.09364 -0.06111 -0.09595 C -0.07101 -0.11167 -0.07813 -0.12832 -0.0882 -0.14335 C -0.09531 -0.15421 -0.09462 -0.15653 -0.10347 -0.16601 C -0.12743 -0.19213 -0.09983 -0.15676 -0.12379 -0.18635 C -0.14636 -0.2141 -0.17084 -0.2356 -0.19844 -0.25387 C -0.20278 -0.25664 -0.20591 -0.26219 -0.21025 -0.2652 C -0.21945 -0.2719 -0.23108 -0.27167 -0.2408 -0.27653 C -0.2658 -0.28901 -0.28837 -0.29826 -0.31545 -0.30127 C -0.33247 -0.30543 -0.34931 -0.3082 -0.36632 -0.3126 C -0.3842 -0.32485 -0.40382 -0.33017 -0.42379 -0.33294 C -0.46563 -0.34728 -0.51042 -0.33919 -0.55261 -0.32855 C -0.56163 -0.32254 -0.57014 -0.31861 -0.57986 -0.31491 C -0.59341 -0.30034 -0.58507 -0.30843 -0.60521 -0.29225 C -0.6099 -0.28832 -0.61302 -0.28184 -0.61702 -0.27653 C -0.62292 -0.26867 -0.63056 -0.26011 -0.6375 -0.25387 C -0.64184 -0.24531 -0.64705 -0.23791 -0.65104 -0.22913 C -0.65729 -0.21549 -0.66129 -0.19953 -0.66788 -0.18635 C -0.67153 -0.17919 -0.67622 -0.17317 -0.67986 -0.16601 C -0.68195 -0.15052 -0.68959 -0.13757 -0.69497 -0.123 C -0.70052 -0.1082 -0.70382 -0.09225 -0.71025 -0.07791 C -0.71354 -0.0608 -0.71094 -0.07167 -0.72049 -0.04624 L -0.72049 -0.04624 C -0.72587 -0.02543 -0.73177 -0.00716 -0.73906 0.01249 C -0.74184 0.02891 -0.74497 0.04532 -0.74757 0.06197 C -0.74879 0.06983 -0.75243 0.077 -0.75434 0.08463 C -0.75556 0.10659 -0.76094 0.1281 -0.76111 0.15006 C -0.76163 0.23214 -0.75938 0.31399 -0.75781 0.39607 C -0.75712 0.437 -0.75643 0.48879 -0.72552 0.50891 C -0.71997 0.51654 -0.71511 0.51885 -0.70868 0.52486 C -0.69983 0.53318 -0.70035 0.53365 -0.68993 0.54058 C -0.68247 0.54544 -0.67743 0.55307 -0.66962 0.55631 C -0.64792 0.5785 -0.59393 0.57318 -0.57136 0.57434 C -0.54827 0.57365 -0.525 0.57411 -0.50191 0.57226 C -0.49584 0.5718 -0.49028 0.56602 -0.4849 0.56324 C -0.47552 0.55816 -0.46597 0.55469 -0.45608 0.55191 C -0.44792 0.54636 -0.43924 0.53966 -0.43056 0.53619 C -0.4283 0.53388 -0.42622 0.5311 -0.42379 0.52925 C -0.42222 0.5281 -0.42031 0.52833 -0.41875 0.52694 C -0.40486 0.51469 -0.39358 0.4992 -0.38316 0.48185 C -0.3783 0.46336 -0.38577 0.48879 -0.37639 0.46844 C -0.37483 0.46498 -0.37448 0.46081 -0.37309 0.45711 C -0.3665 0.43977 -0.36025 0.42174 -0.35261 0.40509 C -0.35209 0.39839 -0.35243 0.39122 -0.35104 0.38474 C -0.35018 0.38058 -0.34705 0.37758 -0.34584 0.37365 C -0.34306 0.36486 -0.34132 0.35538 -0.33906 0.34636 C -0.33681 0.33711 -0.33594 0.32671 -0.33403 0.31723 C -0.33229 0.29873 -0.32952 0.28116 -0.32726 0.26289 C -0.32795 0.2333 -0.33056 0.2007 -0.33056 0.17041 " pathEditMode="relative" ptsTypes="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7746 C 0.03472 0.10775 0.00243 0.06682 0.02204 0.08647 C 0.03211 0.09665 0.04305 0.10936 0.0526 0.12023 C 0.07257 0.14312 0.09184 0.16763 0.11198 0.19029 C 0.12777 0.20855 0.1309 0.2074 0.14757 0.22197 C 0.18663 0.25595 0.14409 0.21988 0.17777 0.25341 C 0.18871 0.26428 0.20104 0.2726 0.21198 0.28277 C 0.21406 0.28486 0.23628 0.31052 0.24218 0.31445 C 0.25954 0.32578 0.27621 0.33827 0.29323 0.35052 C 0.30711 0.36069 0.3217 0.37341 0.33732 0.37757 C 0.34965 0.39445 0.36458 0.39746 0.38142 0.40023 C 0.39427 0.39954 0.40764 0.40116 0.42048 0.39792 C 0.42309 0.39723 0.42413 0.39214 0.42552 0.3889 C 0.42968 0.38012 0.4309 0.37272 0.43541 0.36416 C 0.43628 0.35561 0.44062 0.34775 0.44079 0.33919 C 0.44184 0.27006 0.44079 0.20069 0.44079 0.13156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7 -0.05317 C 0.06319 -0.03976 0.06302 -0.02612 0.06441 -0.01271 C 0.0717 0.05688 0.06858 0.00347 0.07604 0.04995 C 0.08646 0.11376 0.09427 0.17827 0.11267 0.23723 C 0.11771 0.25295 0.12205 0.27191 0.12604 0.28856 C 0.13021 0.30706 0.13229 0.32625 0.1408 0.34035 C 0.14375 0.35931 0.15104 0.37157 0.1559 0.38891 C 0.16476 0.42151 0.18212 0.46798 0.20243 0.48394 C 0.20851 0.49735 0.21441 0.50151 0.22413 0.50567 C 0.24462 0.52555 0.26684 0.55191 0.29063 0.55746 C 0.29462 0.55931 0.29826 0.56347 0.30243 0.56555 C 0.30729 0.56763 0.32743 0.57018 0.33073 0.57087 C 0.375 0.56902 0.41944 0.56879 0.46389 0.56555 C 0.47257 0.56486 0.48403 0.55076 0.49045 0.54382 C 0.50226 0.5311 0.51493 0.52232 0.52708 0.51122 C 0.53559 0.50359 0.54271 0.49203 0.55208 0.48671 C 0.5566 0.47931 0.56198 0.47191 0.56701 0.46521 C 0.57292 0.45735 0.58385 0.44856 0.58872 0.43792 C 0.59184 0.43099 0.59427 0.42336 0.59705 0.41619 C 0.60052 0.40763 0.60486 0.4 0.60868 0.39168 C 0.6099 0.38914 0.61198 0.38359 0.61198 0.38405 C 0.61719 0.33804 0.60885 0.397 0.61875 0.36209 C 0.62066 0.35538 0.62049 0.34729 0.62188 0.34035 C 0.62535 0.32486 0.63559 0.29966 0.64184 0.28579 C 0.64688 0.26243 0.63872 0.2992 0.64861 0.26405 C 0.65174 0.25249 0.65469 0.23862 0.65694 0.22636 C 0.65851 0.21804 0.66181 0.20185 0.66181 0.20209 C 0.66892 0.12324 0.66875 0.04232 0.66875 -0.03699 " pathEditMode="relative" rAng="0" ptsTypes="fffffffffffffffffffffffffffA">
                                      <p:cBhvr>
                                        <p:cTn id="30" dur="3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5526 C 0.05139 0.04023 0.06476 0.02751 0.07413 0.01017 C 0.08316 -0.00671 0.09045 -0.02497 0.09948 -0.04185 C 0.12656 -0.09179 0.11267 -0.04809 0.14514 -0.12301 C 0.16736 -0.1741 0.18646 -0.22752 0.21302 -0.27422 C 0.22101 -0.28832 0.23003 -0.3163 0.24514 -0.32162 C 0.27031 -0.33064 0.29566 -0.34312 0.32153 -0.34659 C 0.34809 -0.35653 0.3441 -0.35676 0.38924 -0.3489 C 0.39288 -0.34821 0.39479 -0.34266 0.39774 -0.33989 C 0.40104 -0.33665 0.40451 -0.33364 0.40799 -0.33064 C 0.42483 -0.31538 0.41458 -0.32555 0.4368 -0.3015 C 0.43958 -0.2985 0.44514 -0.29249 0.44514 -0.29249 C 0.45347 -0.27445 0.46615 -0.26567 0.47569 -0.24948 C 0.47726 -0.24694 0.47778 -0.24324 0.47917 -0.24046 C 0.48125 -0.23653 0.48351 -0.23283 0.48594 -0.22913 C 0.49392 -0.21711 0.50069 -0.20786 0.50625 -0.19306 C 0.5092 -0.18497 0.5099 -0.17642 0.51302 -0.16832 C 0.51424 -0.15306 0.51597 -0.14012 0.51805 -0.12532 C 0.51858 -0.10266 0.51875 -0.08023 0.51979 -0.05757 C 0.51996 -0.05526 0.52135 -0.05318 0.52153 -0.05087 C 0.52309 -0.02382 0.51962 0.06173 0.52656 0.08 C 0.53837 0.11121 0.56406 0.11098 0.58594 0.12069 C 0.6092 0.13087 0.63264 0.14312 0.65712 0.14774 C 0.6717 0.15769 0.68472 0.15907 0.70121 0.16139 C 0.76441 0.17896 0.79948 0.17087 0.83003 0.10936 C 0.83785 0.07561 0.82101 0.0511 0.79948 0.04162 C 0.79184 0.03815 0.78368 0.03861 0.77569 0.03722 C 0.7533 0.02613 0.72969 0.02266 0.70625 0.01688 C 0.7 0.01526 0.69392 0.01364 0.68767 0.01225 C 0.67812 0.00994 0.65885 0.00555 0.65885 0.00555 C 0.6092 0.00855 0.63299 0.0037 0.60451 0.01688 C 0.59323 0.03214 0.59896 0.02867 0.58924 0.0326 C 0.58194 0.04786 0.58802 0.06751 0.58924 0.08462 C 0.5941 0.15329 0.60625 0.21827 0.60625 0.28786 " pathEditMode="relative" ptsTypes="fffffffffffffffffffffffffffffffffA">
                                      <p:cBhvr>
                                        <p:cTn id="34" dur="3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0.04301 C -0.27275 0.03977 -0.45781 0.05526 -0.64584 0.0296 C -0.66563 0.02359 -0.68507 0.02243 -0.70504 0.01827 C -0.72188 0.0148 -0.7375 0.00925 -0.75434 0.00694 C -0.77014 -0.00161 -0.78334 -0.00346 -0.8 -0.00647 C -0.81997 -0.02011 -0.78906 -0.00023 -0.81875 -0.01341 C -0.82882 -0.0178 -0.83733 -0.02913 -0.8474 -0.03375 C -0.85521 -0.04416 -0.86945 -0.06289 -0.87292 -0.07653 C -0.8757 -0.08693 -0.87691 -0.09387 -0.88143 -0.10358 C -0.88038 -0.13202 -0.8816 -0.16601 -0.87622 -0.19398 C -0.87518 -0.21109 -0.87413 -0.22843 -0.86441 -0.24138 " pathEditMode="relative" ptsTypes="ffffffffffA">
                                      <p:cBhvr>
                                        <p:cTn id="3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00439 C -0.09826 -0.03029 -0.11198 -0.05225 -0.12951 -0.07907 C -0.15729 -0.12162 -0.18056 -0.14705 -0.2125 -0.18289 C -0.23333 -0.20624 -0.25469 -0.2289 -0.27517 -0.25295 C -0.28507 -0.26474 -0.29722 -0.27306 -0.30747 -0.28439 C -0.36076 -0.34358 -0.31441 -0.29225 -0.34306 -0.3274 C -0.34635 -0.33133 -0.34965 -0.33526 -0.35312 -0.33873 C -0.35573 -0.34127 -0.35903 -0.34266 -0.36163 -0.34543 C -0.39236 -0.37988 -0.36076 -0.35075 -0.38542 -0.37249 C -0.39097 -0.38358 -0.39931 -0.39029 -0.40747 -0.39746 C -0.41354 -0.40832 -0.42049 -0.4141 -0.42951 -0.41988 C -0.43628 -0.4289 -0.44392 -0.43514 -0.45156 -0.44254 C -0.45781 -0.44855 -0.46302 -0.45688 -0.47014 -0.46058 C -0.49184 -0.47191 -0.46493 -0.45711 -0.48715 -0.47191 C -0.49167 -0.47491 -0.49288 -0.47306 -0.49722 -0.4763 C -0.50087 -0.47884 -0.50399 -0.48231 -0.50747 -0.48532 C -0.5099 -0.48763 -0.51927 -0.48948 -0.52101 -0.48994 C -0.52865 -0.49249 -0.53524 -0.49688 -0.54306 -0.49896 C -0.55035 -0.49734 -0.55799 -0.49757 -0.5651 -0.49433 C -0.57865 -0.48832 -0.57847 -0.48046 -0.58872 -0.46959 C -0.61146 -0.44578 -0.59462 -0.47283 -0.62101 -0.43792 C -0.63125 -0.42451 -0.6401 -0.40925 -0.64983 -0.39514 C -0.66476 -0.37387 -0.66823 -0.37225 -0.68194 -0.34983 C -0.70347 -0.31445 -0.68837 -0.33688 -0.70573 -0.30035 C -0.7099 -0.29179 -0.71528 -0.28416 -0.71927 -0.27538 C -0.72326 -0.26682 -0.72517 -0.25665 -0.72951 -0.24832 C -0.73264 -0.24231 -0.73802 -0.23838 -0.74132 -0.2326 C -0.74948 -0.21827 -0.75521 -0.20185 -0.76337 -0.18751 C -0.78281 -0.15329 -0.80208 -0.11977 -0.81927 -0.08347 C -0.825 -0.07144 -0.83333 -0.05665 -0.84132 -0.0474 C -0.84444 -0.0437 -0.85156 -0.03838 -0.85156 -0.03838 C -0.85556 -0.03029 -0.85833 -0.02775 -0.8651 -0.02497 C -0.86684 -0.02335 -0.8684 -0.0215 -0.87014 -0.02035 C -0.87552 -0.01665 -0.8783 -0.01919 -0.87014 -0.01595 C -0.80174 -0.01665 -0.5967 -0.01803 -0.6651 -0.01803 " pathEditMode="relative" ptsTypes="ffffffffffffffffffffffffffffffffffA">
                                      <p:cBhvr>
                                        <p:cTn id="42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8 0.0652 C -0.07934 0.06751 -0.08507 0.06936 -0.09062 0.0719 C -0.0993 0.07607 -0.10503 0.083 -0.11441 0.08555 C -0.12153 0.09503 -0.13212 0.10081 -0.14149 0.10566 C -0.1493 0.11653 -0.15885 0.11745 -0.16857 0.12393 C -0.19705 0.14289 -0.23732 0.1452 -0.26857 0.14635 C -0.30191 0.14751 -0.33524 0.14797 -0.36857 0.14867 C -0.45017 0.18358 -0.37969 0.15491 -0.60416 0.14867 C -0.65607 0.14728 -0.68003 0.12254 -0.71771 0.08323 C -0.72656 0.07398 -0.73472 0.07422 -0.74323 0.06289 C -0.7559 0.04601 -0.76944 0.02427 -0.78559 0.01318 C -0.79548 -0.00694 -0.81302 -0.01989 -0.82448 -0.03862 C -0.825 -0.04162 -0.82535 -0.04486 -0.82621 -0.04763 C -0.82708 -0.05018 -0.82899 -0.05203 -0.82969 -0.05457 C -0.83264 -0.06706 -0.83368 -0.08024 -0.83646 -0.09295 C -0.83698 -0.11561 -0.83871 -0.13804 -0.83819 -0.1607 C -0.83767 -0.18521 -0.82239 -0.20602 -0.81094 -0.22151 C -0.79166 -0.2474 -0.77153 -0.27584 -0.75503 -0.30497 C -0.71771 -0.3711 -0.69496 -0.44879 -0.66007 -0.51723 C -0.65625 -0.53388 -0.64739 -0.55284 -0.63646 -0.56232 C -0.63524 -0.56532 -0.63472 -0.56902 -0.63298 -0.57133 C -0.63125 -0.57365 -0.6283 -0.57388 -0.62621 -0.57596 C -0.6243 -0.57781 -0.62309 -0.58081 -0.62118 -0.58266 C -0.61979 -0.58405 -0.61771 -0.58382 -0.61614 -0.58497 C -0.59861 -0.59792 -0.61232 -0.59099 -0.60087 -0.5963 C -0.59514 -0.59561 -0.58923 -0.5963 -0.58385 -0.59399 C -0.57482 -0.59006 -0.57396 -0.57758 -0.56528 -0.57365 C -0.55972 -0.56648 -0.56007 -0.57018 -0.56007 -0.56463 " pathEditMode="relative" ptsTypes="fffffffffffffffffffffffffffA">
                                      <p:cBhvr>
                                        <p:cTn id="46" dur="2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01433 C -0.17292 0.01549 -0.23143 0.01572 -0.30486 0.02566 C -0.3217 0.03029 -0.33664 0.03676 -0.354 0.03907 C -0.50139 0.08948 -0.84184 0.05711 -0.87257 0.05734 C -0.89861 0.05664 -0.92448 0.05664 -0.95052 0.05503 C -0.95226 0.05503 -0.94705 0.05387 -0.94549 0.05271 C -0.94375 0.05156 -0.94202 0.04994 -0.94045 0.04809 C -0.93681 0.04393 -0.93282 0.04 -0.93021 0.03468 C -0.92014 0.01433 -0.91111 -0.00902 -0.89809 -0.02636 C -0.8941 -0.03885 -0.89184 -0.04601 -0.88455 -0.05573 C -0.88091 -0.06752 -0.87813 -0.07885 -0.87257 -0.08948 C -0.86736 -0.11677 -0.8757 -0.07838 -0.8658 -0.10752 C -0.86233 -0.11769 -0.8632 -0.12301 -0.86077 -0.13249 C -0.85782 -0.14405 -0.85243 -0.15515 -0.84879 -0.16625 C -0.84705 -0.18104 -0.84532 -0.19677 -0.84202 -0.21133 C -0.83907 -0.22497 -0.83403 -0.23977 -0.83368 -0.25434 C -0.83316 -0.27607 -0.83368 -0.29804 -0.83368 -0.31977 " pathEditMode="relative" ptsTypes="ffffffffffffffffA">
                                      <p:cBhvr>
                                        <p:cTn id="50" dur="2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2 0.0326 C -0.11406 0.00324 -0.11771 -0.02636 -0.12327 -0.05549 C -0.125 -0.0763 -0.12865 -0.09549 -0.13177 -0.1163 C -0.13333 -0.14011 -0.13594 -0.15537 -0.14011 -0.17965 C -0.14254 -0.23491 -0.1342 -0.2941 -0.14688 -0.34659 C -0.14965 -0.3748 -0.15104 -0.40462 -0.15712 -0.43237 C -0.15868 -0.45063 -0.15781 -0.46982 -0.16389 -0.48624 C -0.16632 -0.51491 -0.17049 -0.53942 -0.17917 -0.56555 C -0.18299 -0.57664 -0.18368 -0.58474 -0.18924 -0.59468 C -0.19219 -0.60624 -0.20295 -0.62636 -0.20295 -0.62636 C -0.20538 -0.63722 -0.21285 -0.64462 -0.21806 -0.65341 C -0.22205 -0.6689 -0.23594 -0.68069 -0.24531 -0.68948 C -0.25018 -0.69433 -0.25399 -0.70081 -0.25886 -0.7052 C -0.26215 -0.70844 -0.26545 -0.71144 -0.26893 -0.71422 C -0.27292 -0.71745 -0.27726 -0.71977 -0.2809 -0.72323 C -0.28351 -0.72578 -0.28507 -0.72971 -0.28768 -0.73225 C -0.30399 -0.74867 -0.29792 -0.73896 -0.31476 -0.7526 C -0.31893 -0.75584 -0.32222 -0.76115 -0.32656 -0.76393 C -0.33073 -0.76647 -0.33577 -0.76647 -0.34011 -0.76855 C -0.36649 -0.78104 -0.34445 -0.77572 -0.36736 -0.77965 C -0.40781 -0.80046 -0.35712 -0.77595 -0.39271 -0.78867 C -0.3974 -0.79029 -0.40156 -0.79422 -0.40625 -0.7956 C -0.41458 -0.79815 -0.42327 -0.79861 -0.43177 -0.8 C -0.43681 -0.80092 -0.44688 -0.80231 -0.44688 -0.80231 C -0.47813 -0.81295 -0.51893 -0.81757 -0.55208 -0.82266 C -0.65434 -0.82196 -0.7566 -0.82173 -0.85886 -0.82034 C -0.88386 -0.81988 -0.87726 -0.82266 -0.89271 -0.80901 C -0.89792 -0.80439 -0.90972 -0.79769 -0.90972 -0.79769 C -0.91997 -0.77664 -0.92518 -0.75468 -0.9283 -0.73017 C -0.92761 -0.65849 -0.93351 -0.55052 -0.91806 -0.47052 C -0.91702 -0.45641 -0.91528 -0.44208 -0.91476 -0.42774 C -0.91302 -0.37942 -0.91163 -0.33156 -0.90972 -0.28347 C -0.90712 -0.21503 -0.89254 -0.12693 -0.83681 -0.10266 C -0.81493 -0.08347 -0.83976 -0.10312 -0.81129 -0.08901 C -0.80365 -0.08555 -0.79688 -0.0793 -0.78924 -0.07537 C -0.77917 -0.07075 -0.76111 -0.06705 -0.75035 -0.06451 C -0.71511 -0.043 -0.67865 -0.03838 -0.64011 -0.03514 C -0.57344 -0.01965 -0.45677 0.04879 -0.43333 -0.04185 C -0.43212 -0.06173 -0.43004 -0.08092 -0.4283 -0.10058 C -0.42708 -0.13063 -0.42778 -0.16092 -0.42483 -0.19075 C -0.42431 -0.19584 -0.41806 -0.20439 -0.41806 -0.20439 C -0.41233 -0.22913 -0.36597 -0.2111 -0.36215 -0.2111 C -0.35833 -0.19537 -0.35886 -0.20231 -0.35886 -0.19075 " pathEditMode="relative" ptsTypes="f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0.03098 C -0.03299 0.04416 -0.03681 0.03144 -0.02934 0.04462 C -0.01702 0.06635 -0.0342 0.04716 -0.01077 0.07838 C -0.00087 0.09179 0.00729 0.10358 0.01632 0.11699 C 0.02066 0.12323 0.02656 0.12739 0.02986 0.13502 C 0.0375 0.15167 0.04531 0.16439 0.05364 0.17988 C 0.06285 0.19745 0.06944 0.21919 0.08055 0.23445 C 0.08507 0.25133 0.08055 0.24855 0.09253 0.24554 C 0.11042 0.22034 0.13385 0.20346 0.15295 0.17988 C 0.16076 0.17086 0.16858 0.16231 0.17569 0.15283 C 0.1776 0.15005 0.17778 0.14589 0.18073 0.14381 C 0.18264 0.14219 0.18524 0.14219 0.1868 0.14173 C 0.21128 0.11514 0.18298 0.14427 0.20955 0.1237 C 0.21198 0.12092 0.21476 0.11722 0.21805 0.11445 C 0.22708 0.10728 0.23837 0.10497 0.24861 0.09896 C 0.26146 0.09017 0.27239 0.07953 0.28403 0.06728 C 0.29253 0.05687 0.28559 0.07005 0.29774 0.05364 C 0.29913 0.05202 0.29965 0.04878 0.30104 0.0467 C 0.31476 0.02797 0.30069 0.05341 0.31441 0.03098 C 0.32309 0.01757 0.33298 0.00254 0.33819 -0.01411 C 0.34305 -0.03099 0.34462 -0.05295 0.35 -0.06798 C 0.35746 -0.08787 0.36562 -0.10891 0.37673 -0.12463 C 0.3816 -0.1422 0.38958 -0.15723 0.39583 -0.17411 C 0.40104 -0.18775 0.40521 -0.20301 0.4092 -0.21711 C 0.40937 -0.21966 0.41476 -0.23908 0.41614 -0.24185 C 0.41753 -0.24463 0.41996 -0.24625 0.42135 -0.24902 C 0.42639 -0.25804 0.42292 -0.25272 0.42604 -0.26243 C 0.42743 -0.26729 0.43281 -0.27399 0.43507 -0.27815 C 0.43906 -0.28602 0.43993 -0.29133 0.44444 -0.2985 C 0.4493 -0.31261 0.4559 -0.32625 0.46146 -0.33896 C 0.46597 -0.34706 0.46979 -0.35538 0.47396 -0.3637 C 0.47483 -0.36602 0.47656 -0.37064 0.47656 -0.37041 C 0.47969 -0.38336 0.48403 -0.39723 0.49253 -0.4044 C 0.49305 -0.40925 0.49757 -0.41295 0.49757 -0.41804 C 0.49861 -0.44139 0.4941 -0.45249 0.48576 -0.47006 C 0.48351 -0.47931 0.48281 -0.48301 0.47656 -0.49018 C 0.47396 -0.50405 0.46962 -0.5133 0.45955 -0.52185 C 0.45417 -0.53411 0.44444 -0.54336 0.43507 -0.54891 C 0.43177 -0.55076 0.42465 -0.5533 0.42465 -0.55307 C 0.4191 -0.55839 0.41337 -0.55977 0.40764 -0.56463 C 0.40677 -0.56694 0.40538 -0.56902 0.40434 -0.57157 C 0.40347 -0.57365 0.40399 -0.57688 0.4026 -0.57827 C 0.39965 -0.58174 0.3941 -0.58104 0.39097 -0.58266 C 0.38542 -0.58775 0.38785 -0.58729 0.38403 -0.58729 " pathEditMode="relative" rAng="0" ptsTypes="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41 -0.06358 L 0.37135 0.04139 L 0.38854 0.02844 L 0.4283 0.03861 " pathEditMode="relative" rAng="0" ptsTypes="AAAA">
                                      <p:cBhvr>
                                        <p:cTn id="62" dur="5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04231 C 0.0809 0.04162 0.08264 0.04115 0.0842 0.04 C 0.08593 0.03884 0.08715 0.03537 0.08923 0.03537 C 0.13333 0.03537 0.17743 0.03838 0.22152 0.04 C 0.25902 0.04508 0.29583 0.05572 0.33333 0.06034 C 0.3993 0.0793 0.47343 0.06566 0.5368 0.06474 C 0.54965 0.05988 0.54635 0.06058 0.55868 0.05803 C 0.56666 0.05641 0.58246 0.05341 0.58246 0.05364 C 0.59062 0.04809 0.5993 0.04578 0.60798 0.04231 C 0.61128 0.0393 0.61475 0.03607 0.61805 0.03306 C 0.61979 0.03144 0.62014 0.02821 0.62152 0.02636 C 0.62291 0.02451 0.62482 0.02335 0.62656 0.02196 C 0.63003 0.01595 0.63507 0.0111 0.6368 0.00393 C 0.63732 0.00162 0.6375 -0.00093 0.63854 -0.00301 C 0.64323 -0.01341 0.65139 -0.02266 0.65711 -0.03237 C 0.66093 -0.04717 0.67083 -0.05619 0.67569 -0.07075 C 0.68715 -0.10613 0.67986 -0.09411 0.69271 -0.11122 C 0.69705 -0.12948 0.70295 -0.14844 0.70972 -0.16555 C 0.7125 -0.18081 0.71441 -0.19862 0.71979 -0.21295 C 0.72187 -0.22682 0.72482 -0.24 0.72812 -0.25341 C 0.73524 -0.39075 0.72882 -0.25226 0.73159 -0.58983 C 0.73177 -0.61989 0.73211 -0.65018 0.73316 -0.68023 C 0.73385 -0.69318 0.73559 -0.7059 0.7368 -0.71862 C 0.74114 -0.76416 0.76979 -0.7711 0.79948 -0.77711 C 0.95486 -0.7748 0.8967 -0.77503 0.97413 -0.77503 " pathEditMode="relative" rAng="0" ptsTypes="ffffffffffffffffffffffffA">
                                      <p:cBhvr>
                                        <p:cTn id="66" dur="3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00" y="-3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6" grpId="0"/>
      <p:bldP spid="74757" grpId="0"/>
      <p:bldP spid="74758" grpId="0"/>
      <p:bldP spid="74759" grpId="0"/>
      <p:bldP spid="74760" grpId="0"/>
      <p:bldP spid="74761" grpId="0"/>
      <p:bldP spid="74762" grpId="0"/>
      <p:bldP spid="74763" grpId="0"/>
      <p:bldP spid="74764" grpId="0"/>
      <p:bldP spid="74765" grpId="0"/>
      <p:bldP spid="74766" grpId="0"/>
      <p:bldP spid="74767" grpId="0"/>
      <p:bldP spid="74768" grpId="0"/>
      <p:bldP spid="747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609600" y="1981200"/>
            <a:ext cx="8032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 don’t know ___________ I’ll be free tomorrow.</a:t>
            </a:r>
          </a:p>
          <a:p>
            <a:pPr marL="342900" indent="-342900" algn="l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I don’t know __________ or not I’ll be free  tomorrow.</a:t>
            </a:r>
          </a:p>
          <a:p>
            <a:pPr marL="342900" indent="-342900" algn="l" eaLnBrk="0" hangingPunct="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The question is __________  this book is worth writing.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3429000" y="2057400"/>
            <a:ext cx="266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whether/if</a:t>
            </a: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3581400" y="3352800"/>
            <a:ext cx="2376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3962400" y="47244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>
              <a:spcBef>
                <a:spcPct val="50000"/>
              </a:spcBef>
            </a:pPr>
            <a:r>
              <a:rPr lang="zh-CN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whether</a:t>
            </a:r>
          </a:p>
        </p:txBody>
      </p:sp>
      <p:sp>
        <p:nvSpPr>
          <p:cNvPr id="102406" name="Rectangle 2"/>
          <p:cNvSpPr>
            <a:spLocks noChangeArrowheads="1"/>
          </p:cNvSpPr>
          <p:nvPr/>
        </p:nvSpPr>
        <p:spPr bwMode="auto">
          <a:xfrm>
            <a:off x="381000" y="6096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用</a:t>
            </a:r>
            <a:r>
              <a:rPr lang="en-US" altLang="zh-CN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if </a:t>
            </a:r>
            <a:r>
              <a:rPr lang="zh-CN" altLang="en-US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或</a:t>
            </a:r>
            <a:r>
              <a:rPr lang="en-US" altLang="zh-CN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whether </a:t>
            </a:r>
            <a:r>
              <a:rPr lang="zh-CN" altLang="en-US" sz="3200" b="1" dirty="0">
                <a:solidFill>
                  <a:srgbClr val="000099"/>
                </a:solidFill>
                <a:ea typeface="黑体" panose="02010609060101010101" pitchFamily="49" charset="-122"/>
              </a:rPr>
              <a:t>填空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4" grpId="0" autoUpdateAnimBg="0"/>
      <p:bldP spid="10240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752600"/>
            <a:ext cx="8153400" cy="274320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所谓感叹句，就是用来表达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喜怒哀乐等强烈情感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的句子。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近年来，感叹句的构成及转换是中考常考的考点之一。</a:t>
            </a:r>
          </a:p>
          <a:p>
            <a:pPr>
              <a:lnSpc>
                <a:spcPct val="135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感叹句一般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由“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what”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和“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how”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来开头的句子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hat”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修饰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名词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，“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how”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修饰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形容词和副词</a:t>
            </a:r>
          </a:p>
        </p:txBody>
      </p:sp>
      <p:pic>
        <p:nvPicPr>
          <p:cNvPr id="103427" name="Picture 4" descr="MM900282848[2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410200"/>
            <a:ext cx="1085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6" name="WordArt 4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What </a:t>
            </a:r>
            <a:r>
              <a:rPr lang="zh-CN" altLang="en-US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和 </a:t>
            </a:r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How</a:t>
            </a:r>
            <a:r>
              <a:rPr lang="zh-CN" altLang="en-US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引导的感叹句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800600" y="1219200"/>
            <a:ext cx="4343400" cy="5208588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A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beautiful flower</a:t>
            </a:r>
          </a:p>
          <a:p>
            <a:endParaRPr lang="en-US" altLang="zh-CN" b="1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</a:t>
            </a:r>
            <a:r>
              <a:rPr lang="en-US" altLang="zh-CN" b="1" dirty="0">
                <a:latin typeface="Times New Roman" panose="02020603050405020304" pitchFamily="18" charset="0"/>
              </a:rPr>
              <a:t> a very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beautiful flower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b="1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What a 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beautiful flower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</a:t>
            </a:r>
            <a:r>
              <a:rPr lang="en-US" altLang="zh-CN" b="1" dirty="0"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104451" name="Picture 8" descr="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7526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196976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18313" y="609600"/>
            <a:ext cx="2325687" cy="2362200"/>
          </a:xfrm>
          <a:noFill/>
        </p:spPr>
      </p:pic>
      <p:sp>
        <p:nvSpPr>
          <p:cNvPr id="105475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52400" y="990600"/>
            <a:ext cx="50292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A 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lovely cat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It is a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lovely cat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What a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FF9900"/>
                </a:solidFill>
                <a:latin typeface="Times New Roman" panose="02020603050405020304" pitchFamily="18" charset="0"/>
              </a:rPr>
              <a:t>lovely cat</a:t>
            </a:r>
            <a:r>
              <a:rPr lang="en-US" altLang="zh-CN" b="1" dirty="0">
                <a:latin typeface="Times New Roman" panose="02020603050405020304" pitchFamily="18" charset="0"/>
              </a:rPr>
              <a:t> it is!</a:t>
            </a:r>
          </a:p>
        </p:txBody>
      </p:sp>
      <p:pic>
        <p:nvPicPr>
          <p:cNvPr id="105476" name="Picture 7" descr="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352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10"/>
          <p:cNvSpPr>
            <a:spLocks noRot="1" noChangeArrowheads="1"/>
          </p:cNvSpPr>
          <p:nvPr/>
        </p:nvSpPr>
        <p:spPr bwMode="auto">
          <a:xfrm>
            <a:off x="3276600" y="3302000"/>
            <a:ext cx="571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   An </a:t>
            </a: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interesting story book</a:t>
            </a:r>
          </a:p>
          <a:p>
            <a:pPr marL="342900" indent="-342900" algn="l" latinLnBrk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It is an </a:t>
            </a: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interesting story </a:t>
            </a:r>
          </a:p>
          <a:p>
            <a:pPr marL="342900" indent="-342900" algn="l" latinLnBrk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book</a:t>
            </a: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.</a:t>
            </a:r>
          </a:p>
          <a:p>
            <a:pPr marL="342900" indent="-342900" algn="l" latinLnBrk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What an </a:t>
            </a:r>
            <a:r>
              <a:rPr lang="en-US" altLang="zh-CN" sz="3200" b="1" dirty="0">
                <a:solidFill>
                  <a:srgbClr val="FF9900"/>
                </a:solidFill>
                <a:latin typeface="Times New Roman" panose="02020603050405020304" pitchFamily="18" charset="0"/>
                <a:ea typeface="Gulim" pitchFamily="34" charset="-127"/>
              </a:rPr>
              <a:t>interesting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story book </a:t>
            </a:r>
            <a:r>
              <a:rPr lang="en-US" altLang="zh-CN" sz="3200" b="1" dirty="0">
                <a:latin typeface="Times New Roman" panose="02020603050405020304" pitchFamily="18" charset="0"/>
                <a:ea typeface="Gulim" pitchFamily="34" charset="-127"/>
              </a:rPr>
              <a:t>it is!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  <p:bldP spid="10547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267200" y="990600"/>
            <a:ext cx="4876800" cy="1252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Delicious cakes</a:t>
            </a:r>
          </a:p>
          <a:p>
            <a:pPr>
              <a:lnSpc>
                <a:spcPct val="8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They are delicious cakes.</a:t>
            </a:r>
          </a:p>
          <a:p>
            <a:pPr>
              <a:lnSpc>
                <a:spcPct val="8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What delicious cakes they are!</a:t>
            </a:r>
          </a:p>
        </p:txBody>
      </p:sp>
      <p:sp>
        <p:nvSpPr>
          <p:cNvPr id="106499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0"/>
            <a:ext cx="4724400" cy="762000"/>
          </a:xfrm>
          <a:noFill/>
        </p:spPr>
        <p:txBody>
          <a:bodyPr anchor="b"/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Beautiful flowers</a:t>
            </a:r>
          </a:p>
        </p:txBody>
      </p:sp>
      <p:pic>
        <p:nvPicPr>
          <p:cNvPr id="106500" name="Picture 3" descr="ut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6858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4" descr="花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3733800"/>
            <a:ext cx="3048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4419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They are very beautiful </a:t>
            </a: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flowers.</a:t>
            </a: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What beautiful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flowers</a:t>
            </a: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 </a:t>
            </a: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9933FF"/>
                </a:solidFill>
                <a:latin typeface="Times New Roman" panose="02020603050405020304" pitchFamily="18" charset="0"/>
                <a:ea typeface="Gulim" pitchFamily="34" charset="-127"/>
              </a:rPr>
              <a:t>they are!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 autoUpdateAnimBg="0"/>
      <p:bldP spid="106499" grpId="0" autoUpdateAnimBg="0"/>
      <p:bldP spid="10650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524000"/>
            <a:ext cx="3581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A pretty girl</a:t>
            </a:r>
          </a:p>
        </p:txBody>
      </p:sp>
      <p:pic>
        <p:nvPicPr>
          <p:cNvPr id="107523" name="Picture 9" descr="a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1371600"/>
            <a:ext cx="335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10"/>
          <p:cNvSpPr>
            <a:spLocks noRot="1" noChangeArrowheads="1"/>
          </p:cNvSpPr>
          <p:nvPr/>
        </p:nvSpPr>
        <p:spPr bwMode="auto">
          <a:xfrm>
            <a:off x="381000" y="2209800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She is a very pretty girl.</a:t>
            </a:r>
          </a:p>
        </p:txBody>
      </p:sp>
      <p:sp>
        <p:nvSpPr>
          <p:cNvPr id="107525" name="Rectangle 13"/>
          <p:cNvSpPr>
            <a:spLocks noRot="1" noChangeArrowheads="1"/>
          </p:cNvSpPr>
          <p:nvPr/>
        </p:nvSpPr>
        <p:spPr bwMode="auto">
          <a:xfrm>
            <a:off x="609600" y="27432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latinLnBrk="1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What a pretty girl she is !</a:t>
            </a:r>
          </a:p>
        </p:txBody>
      </p:sp>
      <p:sp>
        <p:nvSpPr>
          <p:cNvPr id="107526" name="Rectangle 14"/>
          <p:cNvSpPr>
            <a:spLocks noRot="1" noChangeArrowheads="1"/>
          </p:cNvSpPr>
          <p:nvPr/>
        </p:nvSpPr>
        <p:spPr bwMode="auto">
          <a:xfrm>
            <a:off x="762000" y="449580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Simple conclusion:  </a:t>
            </a:r>
          </a:p>
          <a:p>
            <a:pPr marL="342900" indent="-342900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What+ </a:t>
            </a:r>
            <a:r>
              <a:rPr lang="en-US" altLang="zh-CN" sz="3200" b="1">
                <a:solidFill>
                  <a:srgbClr val="008000"/>
                </a:solidFill>
                <a:latin typeface="Times New Roman" panose="02020603050405020304" pitchFamily="18" charset="0"/>
                <a:ea typeface="Gulim" pitchFamily="34" charset="-127"/>
              </a:rPr>
              <a:t>a/an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+</a:t>
            </a:r>
            <a:r>
              <a:rPr lang="en-US" altLang="zh-CN" sz="3200" b="1">
                <a:solidFill>
                  <a:srgbClr val="008000"/>
                </a:solidFill>
                <a:latin typeface="Times New Roman" panose="02020603050405020304" pitchFamily="18" charset="0"/>
                <a:ea typeface="Gulim" pitchFamily="34" charset="-127"/>
              </a:rPr>
              <a:t>adj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.+n.+ it is/ she is/ he is…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 autoUpdateAnimBg="0"/>
      <p:bldP spid="107524" grpId="0" build="p" autoUpdateAnimBg="0"/>
      <p:bldP spid="107525" grpId="0" build="p" autoUpdateAnimBg="0"/>
      <p:bldP spid="10752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136412182707943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685800"/>
            <a:ext cx="259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5"/>
          <p:cNvSpPr>
            <a:spLocks noRot="1" noChangeArrowheads="1"/>
          </p:cNvSpPr>
          <p:nvPr/>
        </p:nvSpPr>
        <p:spPr bwMode="auto">
          <a:xfrm>
            <a:off x="2971800" y="175260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chemeClr val="tx2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48" name="Rectangle 6"/>
          <p:cNvSpPr>
            <a:spLocks noRot="1" noChangeArrowheads="1"/>
          </p:cNvSpPr>
          <p:nvPr/>
        </p:nvSpPr>
        <p:spPr bwMode="auto">
          <a:xfrm>
            <a:off x="2743200" y="28194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chemeClr val="tx2"/>
              </a:solidFill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49" name="Rectangle 7"/>
          <p:cNvSpPr>
            <a:spLocks noRot="1" noChangeArrowheads="1"/>
          </p:cNvSpPr>
          <p:nvPr/>
        </p:nvSpPr>
        <p:spPr bwMode="auto">
          <a:xfrm>
            <a:off x="3276600" y="838200"/>
            <a:ext cx="541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Exciting people </a:t>
            </a:r>
          </a:p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The people are exciting. </a:t>
            </a:r>
          </a:p>
          <a:p>
            <a:pPr marL="342900" indent="-342900" algn="l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50" name="Rectangle 10"/>
          <p:cNvSpPr>
            <a:spLocks noRot="1" noChangeArrowheads="1"/>
          </p:cNvSpPr>
          <p:nvPr/>
        </p:nvSpPr>
        <p:spPr bwMode="auto">
          <a:xfrm>
            <a:off x="3048000" y="2819400"/>
            <a:ext cx="586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How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exciting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the people are!</a:t>
            </a:r>
          </a:p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marL="342900" indent="-342900" latinLnBrk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  <p:sp>
        <p:nvSpPr>
          <p:cNvPr id="108551" name="Rectangle 11"/>
          <p:cNvSpPr>
            <a:spLocks noRot="1" noChangeArrowheads="1"/>
          </p:cNvSpPr>
          <p:nvPr/>
        </p:nvSpPr>
        <p:spPr bwMode="auto">
          <a:xfrm>
            <a:off x="1371600" y="4953000"/>
            <a:ext cx="685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latinLnBrk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Gulim" pitchFamily="34" charset="-127"/>
              </a:rPr>
              <a:t>Simple conclusion :</a:t>
            </a:r>
          </a:p>
          <a:p>
            <a:pPr marL="342900" indent="-342900" latinLnBrk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Gulim" pitchFamily="34" charset="-127"/>
              </a:rPr>
              <a:t>How +adj. +the+n</a:t>
            </a:r>
            <a:r>
              <a:rPr lang="en-US" altLang="zh-CN" sz="3200" b="1">
                <a:solidFill>
                  <a:srgbClr val="1C1C1C"/>
                </a:solidFill>
                <a:latin typeface="Times New Roman" panose="02020603050405020304" pitchFamily="18" charset="0"/>
                <a:ea typeface="Gulim" pitchFamily="34" charset="-127"/>
              </a:rPr>
              <a:t>. +is/are!</a:t>
            </a:r>
          </a:p>
          <a:p>
            <a:pPr marL="342900" indent="-342900" latinLnBrk="1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build="p" autoUpdateAnimBg="0"/>
      <p:bldP spid="108550" grpId="0" build="p" autoUpdateAnimBg="0"/>
      <p:bldP spid="1085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971550"/>
            <a:ext cx="4572000" cy="692150"/>
          </a:xfrm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362200"/>
            <a:ext cx="8229600" cy="2836863"/>
          </a:xfrm>
        </p:spPr>
        <p:txBody>
          <a:bodyPr/>
          <a:lstStyle/>
          <a:p>
            <a:pPr>
              <a:lnSpc>
                <a:spcPct val="145000"/>
              </a:lnSpc>
            </a:pPr>
            <a:r>
              <a:rPr lang="en-US" altLang="ko-KR" b="1" dirty="0">
                <a:latin typeface="Times New Roman" panose="02020603050405020304" pitchFamily="18" charset="0"/>
                <a:ea typeface="黑体" panose="02010609060101010101" pitchFamily="49" charset="-122"/>
              </a:rPr>
              <a:t>"what"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en-US" altLang="ko-KR" b="1" dirty="0">
                <a:latin typeface="Times New Roman" panose="02020603050405020304" pitchFamily="18" charset="0"/>
                <a:ea typeface="黑体" panose="02010609060101010101" pitchFamily="49" charset="-122"/>
              </a:rPr>
              <a:t>"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</a:t>
            </a:r>
            <a:r>
              <a:rPr lang="en-US" altLang="ko-KR" b="1" dirty="0">
                <a:latin typeface="Times New Roman" panose="02020603050405020304" pitchFamily="18" charset="0"/>
                <a:ea typeface="黑体" panose="02010609060101010101" pitchFamily="49" charset="-122"/>
              </a:rPr>
              <a:t>"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用作</a:t>
            </a:r>
            <a:r>
              <a:rPr lang="ko-KR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定语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，修饰</a:t>
            </a:r>
            <a:r>
              <a:rPr lang="ko-KR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名词</a:t>
            </a:r>
            <a:r>
              <a:rPr lang="ko-KR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（被强调部分），名词前可有其它定语成份（即：形容词或冠词）。</a:t>
            </a:r>
            <a:r>
              <a:rPr lang="ko-KR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单数可数名词前要加不定冠词</a:t>
            </a:r>
            <a:r>
              <a:rPr lang="en-US" altLang="ko-KR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a/an,</a:t>
            </a:r>
            <a:r>
              <a:rPr lang="ko-KR" altLang="en-US" b="1" dirty="0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复数可数名词或不可数名词前不用冠词。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71500" indent="-571500">
              <a:lnSpc>
                <a:spcPct val="120000"/>
              </a:lnSpc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一般有三种形式，此时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为形容词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，作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</a:t>
            </a:r>
          </a:p>
          <a:p>
            <a:pPr marL="571500" indent="-571500">
              <a:lnSpc>
                <a:spcPct val="120000"/>
              </a:lnSpc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语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，用来修饰它后面的名词或词组。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what+a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/an+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可数名词单数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an interesting story it is!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多么有趣的故事呀！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b="1" dirty="0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b="1" dirty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a good girl she is!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她是个多么好的一个女孩啊！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23863" y="609600"/>
            <a:ext cx="8312150" cy="56467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不可数名词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 </a:t>
            </a: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heavy snow it is!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多么大的雪呀！</a:t>
            </a: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bad weather is it?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多么糟糕的天气！ </a:t>
            </a: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可数名词复数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What beautiful flowers they are!      </a:t>
            </a: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多么漂亮的花啊！</a:t>
            </a: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good students they are!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 </a:t>
            </a:r>
          </a:p>
          <a:p>
            <a:pPr marL="571500" indent="-571500" algn="l" latinLnBrk="1">
              <a:lnSpc>
                <a:spcPct val="125000"/>
              </a:lnSpc>
              <a:spcBef>
                <a:spcPct val="2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他们是多么好的学生啊！ </a:t>
            </a:r>
            <a:endParaRPr lang="zh-CN" altLang="en-US" sz="3200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8" name="Group 58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533400" y="1447800"/>
          <a:ext cx="8153400" cy="503078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1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know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that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the Water Festival is really fun. 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fun the Water Festival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is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8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wonder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they’ll have the races again next year.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55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fantastic the dragon boat teams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were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!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8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wonder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June is a good time to visit Hong Kong.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55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pretty the dragon boats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were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believe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that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April is the hottest month in Thailand.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355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delicious the food is in Hong Kong!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91" name="Oval 25"/>
          <p:cNvSpPr>
            <a:spLocks noChangeArrowheads="1"/>
          </p:cNvSpPr>
          <p:nvPr/>
        </p:nvSpPr>
        <p:spPr bwMode="auto">
          <a:xfrm>
            <a:off x="2438400" y="457200"/>
            <a:ext cx="4114800" cy="827088"/>
          </a:xfrm>
          <a:prstGeom prst="ellipse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Grammar Focus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2438400"/>
            <a:ext cx="8001000" cy="224155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“how”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意为</a:t>
            </a: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多么</a:t>
            </a: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，用作</a:t>
            </a:r>
            <a:r>
              <a:rPr lang="ko-KR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状语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，修饰</a:t>
            </a:r>
            <a:r>
              <a:rPr lang="ko-KR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形容词或副词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（被强调部分）。如果修饰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，则句中的谓语动词用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系动词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；如果</a:t>
            </a:r>
            <a:r>
              <a:rPr lang="en-US" altLang="ko-KR" b="1"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修饰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</a:t>
            </a:r>
            <a:r>
              <a:rPr lang="ko-KR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，则句中的谓语动词用</a:t>
            </a:r>
            <a:r>
              <a:rPr lang="ko-KR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行为动词</a:t>
            </a:r>
            <a:r>
              <a:rPr lang="zh-CN" altLang="en-US" b="1">
                <a:solidFill>
                  <a:srgbClr val="FF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905000" y="1371600"/>
            <a:ext cx="457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引导的感叹句</a:t>
            </a:r>
            <a:endParaRPr lang="zh-CN" altLang="en-US" sz="3200" b="1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838200"/>
            <a:ext cx="8229600" cy="3505200"/>
          </a:xfrm>
        </p:spPr>
        <p:txBody>
          <a:bodyPr/>
          <a:lstStyle/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有三种结构形式。此时</a:t>
            </a:r>
            <a:r>
              <a:rPr lang="en-US" altLang="zh-CN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zh-CN" altLang="en-US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是副词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，用来修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饰其后的</a:t>
            </a:r>
            <a:r>
              <a:rPr lang="zh-CN" altLang="en-US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形容词或副词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，也可以修饰</a:t>
            </a:r>
            <a:r>
              <a:rPr lang="zh-CN" altLang="en-US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45000"/>
              </a:lnSpc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形容词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谓语！例如： 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How cold it is today!     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今天多么冷呀！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　     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How hot it is today!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　   </a:t>
            </a:r>
          </a:p>
          <a:p>
            <a:pPr>
              <a:lnSpc>
                <a:spcPct val="145000"/>
              </a:lnSpc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        今天多么热呀！      　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609600"/>
            <a:ext cx="7848600" cy="56959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谓语！　例如： 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happy they look!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他们显得多么高兴呀！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　　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fast he runs!    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他跑得多么快呀！ 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主语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谓语（陈述句）！例如： 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he loves his son! 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他是多么的爱他的儿子！</a:t>
            </a:r>
          </a:p>
          <a:p>
            <a:pPr algn="l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　　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time flies!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光阴似箭！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0"/>
            <a:ext cx="6934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表示同一意义时，感叹既可用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ko-KR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” </a:t>
            </a:r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引导，也可用</a:t>
            </a:r>
            <a:r>
              <a:rPr lang="en-US" altLang="ko-KR" sz="3200" b="1">
                <a:latin typeface="Times New Roman" panose="02020603050405020304" pitchFamily="18" charset="0"/>
                <a:ea typeface="黑体" panose="02010609060101010101" pitchFamily="49" charset="-122"/>
              </a:rPr>
              <a:t>"how"</a:t>
            </a:r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引导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057400"/>
            <a:ext cx="6394450" cy="346075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 </a:t>
            </a: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 hot day it is!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hot the day is !     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多么热的天气呀！</a:t>
            </a:r>
          </a:p>
          <a:p>
            <a:pPr>
              <a:lnSpc>
                <a:spcPct val="130000"/>
              </a:lnSpc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 </a:t>
            </a:r>
            <a:r>
              <a:rPr lang="en-US" altLang="zh-CN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tall buildings they are!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</a:t>
            </a: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tall the buildings are!       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多么高的楼房呀！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914400" y="1066800"/>
            <a:ext cx="6629400" cy="45196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③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bad weather it is!</a:t>
            </a: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bad the weather is!   </a:t>
            </a: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多么糟糕的天气呀！</a:t>
            </a: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④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bright sunshine it is!</a:t>
            </a: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bright the sunshine is!              </a:t>
            </a:r>
          </a:p>
          <a:p>
            <a:pPr algn="l" eaLnBrk="0" hangingPunct="0">
              <a:lnSpc>
                <a:spcPct val="13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多么明亮的阳光呀！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0"/>
            <a:ext cx="6934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ko-KR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表示激动强烈的感情时，口语中常省略其后面的主语和谓语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057400"/>
            <a:ext cx="6629400" cy="38862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a fine day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is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多么晴朗的天呀！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an honest boy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多么诚实的孩子呀！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red apples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are)!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多么红的苹果呀！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533400" y="1306513"/>
            <a:ext cx="8305800" cy="38925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④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cool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好凉快呀！</a:t>
            </a: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⑤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How wonderful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精彩极了！</a:t>
            </a: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口语中常用:</a:t>
            </a: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What a pity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 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真遗憾！</a:t>
            </a:r>
          </a:p>
          <a:p>
            <a:pPr marL="342900" indent="-342900" algn="l" eaLnBrk="0" hangingPunct="0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What a shame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!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真遗憾!真可耻！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6"/>
          <p:cNvSpPr>
            <a:spLocks noChangeArrowheads="1"/>
          </p:cNvSpPr>
          <p:nvPr/>
        </p:nvSpPr>
        <p:spPr bwMode="auto">
          <a:xfrm>
            <a:off x="762000" y="609600"/>
            <a:ext cx="3581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latinLnBrk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1" name="Oval 18"/>
          <p:cNvSpPr>
            <a:spLocks noChangeArrowheads="1"/>
          </p:cNvSpPr>
          <p:nvPr/>
        </p:nvSpPr>
        <p:spPr bwMode="auto">
          <a:xfrm>
            <a:off x="1485900" y="1608138"/>
            <a:ext cx="65088" cy="714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TW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9812" name="AutoShape 35"/>
          <p:cNvSpPr>
            <a:spLocks noChangeArrowheads="1"/>
          </p:cNvSpPr>
          <p:nvPr/>
        </p:nvSpPr>
        <p:spPr bwMode="auto">
          <a:xfrm>
            <a:off x="762000" y="3810000"/>
            <a:ext cx="7467600" cy="2578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BFBBB">
                        <a:alpha val="89998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what修饰名词</a:t>
            </a: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+名词+陈述语序</a:t>
            </a: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What+a+形容词+名词+ 陈述语序</a:t>
            </a: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 形容词+复数名词+ 陈述语序</a:t>
            </a:r>
          </a:p>
          <a:p>
            <a:pPr algn="l" latinLnBrk="1"/>
            <a:r>
              <a:rPr lang="zh-TW" altLang="en-US" sz="32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What+ 形容词+不可数名词+ 陈述语序</a:t>
            </a:r>
          </a:p>
        </p:txBody>
      </p:sp>
      <p:sp>
        <p:nvSpPr>
          <p:cNvPr id="119813" name="AutoShape 36"/>
          <p:cNvSpPr>
            <a:spLocks noChangeArrowheads="1"/>
          </p:cNvSpPr>
          <p:nvPr/>
        </p:nvSpPr>
        <p:spPr bwMode="auto">
          <a:xfrm>
            <a:off x="685800" y="1600200"/>
            <a:ext cx="7543800" cy="2057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FBFBBB">
                        <a:alpha val="89998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修饰形容词，副词或动词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endParaRPr lang="zh-TW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+形容词+ a +名词+ 陈述语序   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How+形容词或副词+ 陈述语序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066800" y="533400"/>
            <a:ext cx="2790825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VS  What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6645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How tall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the man is!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zh-CN" sz="3200" b="1">
              <a:latin typeface="Times New Roman" panose="02020603050405020304" pitchFamily="18" charset="0"/>
              <a:ea typeface="Gulim" pitchFamily="34" charset="-127"/>
            </a:endParaRP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What a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tall man (he is)!</a:t>
            </a:r>
          </a:p>
        </p:txBody>
      </p:sp>
      <p:pic>
        <p:nvPicPr>
          <p:cNvPr id="120835" name="Picture 4" descr="rw15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33400"/>
            <a:ext cx="1905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5" descr="rw2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781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Line 6"/>
          <p:cNvSpPr>
            <a:spLocks noChangeShapeType="1"/>
          </p:cNvSpPr>
          <p:nvPr/>
        </p:nvSpPr>
        <p:spPr bwMode="auto">
          <a:xfrm>
            <a:off x="4427538" y="2349500"/>
            <a:ext cx="1905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4267200" y="762000"/>
            <a:ext cx="464185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A.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How 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lovely these </a:t>
            </a: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pandas are!</a:t>
            </a: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B. 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What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lovely pandas</a:t>
            </a:r>
          </a:p>
          <a:p>
            <a:pPr algn="l" latinLnBrk="1">
              <a:lnSpc>
                <a:spcPct val="8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(they are)</a:t>
            </a:r>
            <a:r>
              <a:rPr lang="zh-CN" altLang="en-US" sz="3200" b="1">
                <a:latin typeface="Times New Roman" panose="02020603050405020304" pitchFamily="18" charset="0"/>
                <a:ea typeface="Gulim" pitchFamily="34" charset="-127"/>
              </a:rPr>
              <a:t>！</a:t>
            </a:r>
          </a:p>
        </p:txBody>
      </p:sp>
      <p:pic>
        <p:nvPicPr>
          <p:cNvPr id="121859" name="Picture 4" descr="17_19_58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34290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5" descr="26_13_2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37338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457200" y="3733800"/>
            <a:ext cx="3733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Wow,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 what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a big </a:t>
            </a:r>
          </a:p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pumpkin!</a:t>
            </a:r>
          </a:p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lphaUcPeriod" startAt="2"/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Gulim" pitchFamily="34" charset="-127"/>
              </a:rPr>
              <a:t>How</a:t>
            </a: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big this </a:t>
            </a:r>
          </a:p>
          <a:p>
            <a:pPr algn="l" latinLnBrk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Gulim" pitchFamily="34" charset="-127"/>
              </a:rPr>
              <a:t>     pumpkin is!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6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_img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533400" y="42672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1.that,if</a:t>
            </a:r>
            <a:r>
              <a:rPr lang="zh-CN" altLang="en-US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和</a:t>
            </a:r>
            <a:r>
              <a:rPr lang="en-US" altLang="zh-CN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whether</a:t>
            </a:r>
            <a:r>
              <a:rPr lang="zh-CN" altLang="en-US" sz="48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引导的宾语从句</a:t>
            </a:r>
          </a:p>
          <a:p>
            <a:pPr>
              <a:defRPr/>
            </a:pPr>
            <a:endParaRPr lang="zh-CN" altLang="en-US" sz="4800" b="1" kern="10">
              <a:ln w="19050">
                <a:solidFill>
                  <a:srgbClr val="00008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2296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40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  <a:cs typeface="Times"/>
              </a:rPr>
              <a:t>Objective clauses with that, if and</a:t>
            </a:r>
          </a:p>
          <a:p>
            <a:r>
              <a:rPr lang="en-US" altLang="zh-CN" sz="40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  <a:cs typeface="Times"/>
              </a:rPr>
              <a:t>whether </a:t>
            </a:r>
          </a:p>
          <a:p>
            <a:r>
              <a:rPr lang="en-US" altLang="zh-CN" sz="40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"/>
                <a:cs typeface="Times"/>
              </a:rPr>
              <a:t>Exclamatory statements </a:t>
            </a:r>
            <a:endParaRPr lang="zh-CN" altLang="en-US" sz="4000" b="1" kern="10">
              <a:ln w="19050">
                <a:solidFill>
                  <a:srgbClr val="000080"/>
                </a:solidFill>
                <a:round/>
              </a:ln>
              <a:solidFill>
                <a:srgbClr val="CC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"/>
              <a:cs typeface="Times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533400" y="54102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36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2.</a:t>
            </a:r>
            <a:r>
              <a:rPr lang="zh-CN" altLang="en-US" sz="3600" b="1" kern="10">
                <a:ln w="19050">
                  <a:solidFill>
                    <a:srgbClr val="00008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</a:rPr>
              <a:t>感叹句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228600" y="1219200"/>
            <a:ext cx="89154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think/Lantern Festival/beautiful</a:t>
            </a: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I think that the Lantern Festival is beautiful.</a:t>
            </a: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don’t know /whether /he /come home /</a:t>
            </a: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for the festival</a:t>
            </a: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</a:t>
            </a: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</a:t>
            </a: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believe/Water Festival/most/fun</a:t>
            </a:r>
          </a:p>
          <a:p>
            <a:pPr indent="1524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________________________________________</a:t>
            </a:r>
          </a:p>
        </p:txBody>
      </p:sp>
      <p:sp>
        <p:nvSpPr>
          <p:cNvPr id="122883" name="Rectangle 8"/>
          <p:cNvSpPr>
            <a:spLocks noChangeArrowheads="1"/>
          </p:cNvSpPr>
          <p:nvPr/>
        </p:nvSpPr>
        <p:spPr bwMode="auto">
          <a:xfrm>
            <a:off x="381000" y="4572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Write sentences using the words given.</a:t>
            </a:r>
          </a:p>
        </p:txBody>
      </p:sp>
      <p:sp>
        <p:nvSpPr>
          <p:cNvPr id="122884" name="Text Box 10"/>
          <p:cNvSpPr txBox="1">
            <a:spLocks noChangeArrowheads="1"/>
          </p:cNvSpPr>
          <p:nvPr/>
        </p:nvSpPr>
        <p:spPr bwMode="auto">
          <a:xfrm>
            <a:off x="609600" y="3733800"/>
            <a:ext cx="731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whether he will come home for the festival.</a:t>
            </a:r>
          </a:p>
        </p:txBody>
      </p:sp>
      <p:sp>
        <p:nvSpPr>
          <p:cNvPr id="122885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that the Water Festival is the most fun.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ChangeArrowheads="1"/>
          </p:cNvSpPr>
          <p:nvPr/>
        </p:nvSpPr>
        <p:spPr bwMode="auto">
          <a:xfrm>
            <a:off x="457200" y="1219200"/>
            <a:ext cx="8382000" cy="44831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wonder/if/mooncakes/delicious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5. how/exciting/races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______________________________________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6. what/interesting/city</a:t>
            </a:r>
          </a:p>
          <a:p>
            <a:pPr algn="l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_______________________________________</a:t>
            </a:r>
          </a:p>
        </p:txBody>
      </p:sp>
      <p:sp>
        <p:nvSpPr>
          <p:cNvPr id="123907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Jenny wonders if the mooncakes are delicious.</a:t>
            </a:r>
          </a:p>
        </p:txBody>
      </p:sp>
      <p:sp>
        <p:nvSpPr>
          <p:cNvPr id="123908" name="Text Box 10"/>
          <p:cNvSpPr txBox="1">
            <a:spLocks noChangeArrowheads="1"/>
          </p:cNvSpPr>
          <p:nvPr/>
        </p:nvSpPr>
        <p:spPr bwMode="auto">
          <a:xfrm>
            <a:off x="762000" y="35814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exciting the races are!</a:t>
            </a:r>
          </a:p>
        </p:txBody>
      </p:sp>
      <p:sp>
        <p:nvSpPr>
          <p:cNvPr id="123909" name="Text Box 10"/>
          <p:cNvSpPr txBox="1">
            <a:spLocks noChangeArrowheads="1"/>
          </p:cNvSpPr>
          <p:nvPr/>
        </p:nvSpPr>
        <p:spPr bwMode="auto">
          <a:xfrm>
            <a:off x="914400" y="4953000"/>
            <a:ext cx="594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 interesting city ( it is)!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8" grpId="0"/>
      <p:bldP spid="12390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ChangeArrowheads="1"/>
          </p:cNvSpPr>
          <p:nvPr/>
        </p:nvSpPr>
        <p:spPr bwMode="auto">
          <a:xfrm>
            <a:off x="457200" y="457200"/>
            <a:ext cx="8458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 Read the passage below and </a:t>
            </a:r>
            <a:r>
              <a:rPr lang="en-US" altLang="zh-CN" sz="36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objective clauses. If possible write your own sentences about Mother’s Day and Father’s Day using objective clauses.</a:t>
            </a:r>
          </a:p>
        </p:txBody>
      </p:sp>
      <p:sp>
        <p:nvSpPr>
          <p:cNvPr id="124931" name="Rectangle 6"/>
          <p:cNvSpPr>
            <a:spLocks noChangeArrowheads="1"/>
          </p:cNvSpPr>
          <p:nvPr/>
        </p:nvSpPr>
        <p:spPr bwMode="auto">
          <a:xfrm>
            <a:off x="533400" y="2867025"/>
            <a:ext cx="8077200" cy="35036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</a:rPr>
              <a:t>Dear Xia Yu,</a:t>
            </a:r>
          </a:p>
          <a:p>
            <a:pPr algn="l"/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Do you know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 there are two special days for parents in America?</a:t>
            </a:r>
            <a:r>
              <a:rPr lang="en-US" altLang="en-US" sz="3200" b="1">
                <a:latin typeface="Times New Roman" panose="02020603050405020304" pitchFamily="18" charset="0"/>
              </a:rPr>
              <a:t> One is Mother’s Day on the second Sunday of May and the other is Father’s Day on the third Sunday of June. On these two days, American children </a:t>
            </a:r>
            <a:r>
              <a:rPr lang="en-US" altLang="zh-CN" sz="3200" b="1">
                <a:latin typeface="Times New Roman" panose="02020603050405020304" pitchFamily="18" charset="0"/>
              </a:rPr>
              <a:t>often</a:t>
            </a:r>
            <a:r>
              <a:rPr lang="en-US" altLang="en-US" sz="3200" b="1">
                <a:latin typeface="Times New Roman" panose="02020603050405020304" pitchFamily="18" charset="0"/>
              </a:rPr>
              <a:t> give </a:t>
            </a:r>
            <a:r>
              <a:rPr lang="en-US" altLang="zh-CN" sz="3200" b="1">
                <a:latin typeface="Times New Roman" panose="02020603050405020304" pitchFamily="18" charset="0"/>
              </a:rPr>
              <a:t>gifts to their parents </a:t>
            </a:r>
            <a:r>
              <a:rPr lang="en-US" altLang="en-US" sz="3200" b="1">
                <a:latin typeface="Times New Roman" panose="02020603050405020304" pitchFamily="18" charset="0"/>
              </a:rPr>
              <a:t>or take them out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457200" y="533400"/>
            <a:ext cx="8229600" cy="594042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</a:rPr>
              <a:t>for</a:t>
            </a:r>
            <a:r>
              <a:rPr lang="en-US" altLang="zh-CN" sz="3200" b="1">
                <a:latin typeface="Times New Roman" panose="02020603050405020304" pitchFamily="18" charset="0"/>
              </a:rPr>
              <a:t> lunch </a:t>
            </a:r>
            <a:r>
              <a:rPr lang="en-US" altLang="en-US" sz="3200" b="1">
                <a:latin typeface="Times New Roman" panose="02020603050405020304" pitchFamily="18" charset="0"/>
              </a:rPr>
              <a:t>or dinner. Common gi</a:t>
            </a:r>
            <a:r>
              <a:rPr lang="en-US" altLang="zh-CN" sz="3200" b="1">
                <a:latin typeface="Times New Roman" panose="02020603050405020304" pitchFamily="18" charset="0"/>
              </a:rPr>
              <a:t>fts</a:t>
            </a:r>
            <a:r>
              <a:rPr lang="en-US" altLang="en-US" sz="3200" b="1">
                <a:latin typeface="Times New Roman" panose="02020603050405020304" pitchFamily="18" charset="0"/>
              </a:rPr>
              <a:t> are</a:t>
            </a:r>
            <a:r>
              <a:rPr lang="en-US" altLang="zh-CN" sz="3200" b="1">
                <a:latin typeface="Times New Roman" panose="02020603050405020304" pitchFamily="18" charset="0"/>
              </a:rPr>
              <a:t> fl</a:t>
            </a:r>
            <a:r>
              <a:rPr lang="en-US" altLang="en-US" sz="3200" b="1">
                <a:latin typeface="Times New Roman" panose="02020603050405020304" pitchFamily="18" charset="0"/>
              </a:rPr>
              <a:t>owers and cards for mothers and shirts or ties for fathers. </a:t>
            </a:r>
            <a:r>
              <a:rPr lang="en-US" altLang="en-US" sz="3200" b="1">
                <a:solidFill>
                  <a:srgbClr val="008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heard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that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it is becoming more and more popular to celebrate Mother’s Day and Father’s Day in China.</a:t>
            </a:r>
            <a:r>
              <a:rPr lang="en-US" altLang="en-US" sz="3200" b="1" u="sng">
                <a:latin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I wonder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if 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children over there also give similar gifts to their parents. I believe </a:t>
            </a:r>
            <a:r>
              <a:rPr lang="en-US" altLang="en-US" sz="3200" b="1" u="sng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u="sng">
                <a:solidFill>
                  <a:srgbClr val="008000"/>
                </a:solidFill>
                <a:latin typeface="Times New Roman" panose="02020603050405020304" pitchFamily="18" charset="0"/>
              </a:rPr>
              <a:t> there are many ways to show our love.</a:t>
            </a:r>
            <a:r>
              <a:rPr lang="en-US" altLang="en-US" sz="3200" b="1">
                <a:latin typeface="Times New Roman" panose="02020603050405020304" pitchFamily="18" charset="0"/>
              </a:rPr>
              <a:t> Actually, we don’t have to spend a lot of 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money. It is also a good idea to help parents to do something instead.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                   </a:t>
            </a:r>
          </a:p>
          <a:p>
            <a:pPr algn="l"/>
            <a:r>
              <a:rPr lang="en-US" altLang="en-US" sz="3200" b="1">
                <a:latin typeface="Times New Roman" panose="02020603050405020304" pitchFamily="18" charset="0"/>
              </a:rPr>
              <a:t>June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ChangeArrowheads="1"/>
          </p:cNvSpPr>
          <p:nvPr/>
        </p:nvSpPr>
        <p:spPr bwMode="auto">
          <a:xfrm>
            <a:off x="457200" y="457200"/>
            <a:ext cx="8345488" cy="5934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Objective clause:</a:t>
            </a: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dirty="0">
                <a:latin typeface="Times New Roman" panose="02020603050405020304" pitchFamily="18" charset="0"/>
              </a:rPr>
              <a:t>Do you know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dirty="0">
                <a:latin typeface="Times New Roman" panose="02020603050405020304" pitchFamily="18" charset="0"/>
              </a:rPr>
              <a:t> there are two special days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for parents in America?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</a:t>
            </a:r>
            <a:r>
              <a:rPr lang="en-US" altLang="en-US" sz="3200" b="1" dirty="0">
                <a:latin typeface="Times New Roman" panose="02020603050405020304" pitchFamily="18" charset="0"/>
              </a:rPr>
              <a:t>I heard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dirty="0">
                <a:latin typeface="Times New Roman" panose="02020603050405020304" pitchFamily="18" charset="0"/>
              </a:rPr>
              <a:t> it is becoming more and more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popular to celebrate Mother’s Day and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Father’s Day in China.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</a:t>
            </a:r>
            <a:r>
              <a:rPr lang="en-US" altLang="en-US" sz="3200" b="1" dirty="0">
                <a:latin typeface="Times New Roman" panose="02020603050405020304" pitchFamily="18" charset="0"/>
              </a:rPr>
              <a:t>I wonder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if</a:t>
            </a:r>
            <a:r>
              <a:rPr lang="en-US" altLang="en-US" sz="3200" b="1" dirty="0">
                <a:latin typeface="Times New Roman" panose="02020603050405020304" pitchFamily="18" charset="0"/>
              </a:rPr>
              <a:t> children over there also give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similar gifts to their parents.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</a:t>
            </a:r>
            <a:r>
              <a:rPr lang="en-US" altLang="en-US" sz="3200" b="1" dirty="0">
                <a:latin typeface="Times New Roman" panose="02020603050405020304" pitchFamily="18" charset="0"/>
              </a:rPr>
              <a:t>I believe 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en-US" sz="3200" b="1" dirty="0">
                <a:latin typeface="Times New Roman" panose="02020603050405020304" pitchFamily="18" charset="0"/>
              </a:rPr>
              <a:t> there are many ways to show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</a:rPr>
              <a:t>our love. 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81000" y="1143000"/>
            <a:ext cx="8382000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Actually, we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don’t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spend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 lot of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money.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事实上，我们不必花很多钱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marL="342900" indent="-342900" algn="l">
              <a:lnSpc>
                <a:spcPct val="130000"/>
              </a:lnSpc>
              <a:buFontTx/>
              <a:buAutoNum type="arabicParenBoth"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意为“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必须；不得不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强调由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于客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观因素主语不得不做某事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有人称和时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态的变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化，其后跟</a:t>
            </a:r>
            <a:r>
              <a:rPr lang="zh-CN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动词原形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marL="342900" indent="-342900" algn="l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Because he had no money, he had to drop 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out of school.</a:t>
            </a:r>
          </a:p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因为没有钱，他不得不辍学。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1600200" y="457200"/>
            <a:ext cx="5486400" cy="6413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</a:rPr>
              <a:t>Language Points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533400" y="228600"/>
            <a:ext cx="8251825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to 与 must</a:t>
            </a: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have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必须；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不得不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表示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客观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需要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有人称、数、时态的变化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don’t have to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表示“不必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must	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: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必须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;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一定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表示说话人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主观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上的看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法，must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只有一种形式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mustn’t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表示“禁止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 You don’t have to tell him about it.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你不必把这件事告诉他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>
              <a:lnSpc>
                <a:spcPct val="11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You mustn't tell him about it.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你一定不要把这件事告诉他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533400" y="838200"/>
            <a:ext cx="8001000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4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pend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动词，意为“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用，花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”，</a:t>
            </a:r>
            <a:r>
              <a:rPr lang="en-US" altLang="en-US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常用句型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为</a:t>
            </a:r>
          </a:p>
          <a:p>
            <a:pPr algn="l">
              <a:lnSpc>
                <a:spcPct val="145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spend some time/ money ( in ) doing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algn="l">
              <a:lnSpc>
                <a:spcPct val="14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花费时间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钱做某事。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spend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后接动词的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ing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  <a:p>
            <a:pPr algn="l">
              <a:lnSpc>
                <a:spcPct val="14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spent two hour (in) reading the novel.</a:t>
            </a:r>
          </a:p>
          <a:p>
            <a:pPr algn="l">
              <a:lnSpc>
                <a:spcPct val="14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我花了两小时读这篇小说。</a:t>
            </a:r>
          </a:p>
          <a:p>
            <a:pPr algn="l">
              <a:lnSpc>
                <a:spcPct val="145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►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spent 100 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yuan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buying the sweater.</a:t>
            </a:r>
          </a:p>
          <a:p>
            <a:pPr algn="l">
              <a:lnSpc>
                <a:spcPct val="14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我花了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元买这件毛衣。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0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0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4"/>
          <p:cNvSpPr>
            <a:spLocks noChangeArrowheads="1"/>
          </p:cNvSpPr>
          <p:nvPr/>
        </p:nvSpPr>
        <p:spPr bwMode="auto">
          <a:xfrm>
            <a:off x="685800" y="2743200"/>
            <a:ext cx="78486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66"/>
                    </a:gs>
                    <a:gs pos="100000">
                      <a:srgbClr val="DBFFB7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flatTx/>
          </a:bodyPr>
          <a:lstStyle/>
          <a:p>
            <a:pPr algn="l"/>
            <a:endParaRPr lang="zh-CN" altLang="zh-CN"/>
          </a:p>
        </p:txBody>
      </p:sp>
      <p:sp>
        <p:nvSpPr>
          <p:cNvPr id="131075" name="Rectangle 8"/>
          <p:cNvSpPr>
            <a:spLocks noChangeArrowheads="1"/>
          </p:cNvSpPr>
          <p:nvPr/>
        </p:nvSpPr>
        <p:spPr bwMode="auto">
          <a:xfrm>
            <a:off x="533400" y="609600"/>
            <a:ext cx="838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 Which festival do you like best? Ask your group and report to the class.</a:t>
            </a:r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1066800" y="2514600"/>
            <a:ext cx="7010400" cy="15557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</a:rPr>
              <a:t>e.g. In our group, David’s favorite festival is ... He thinks that </a:t>
            </a:r>
            <a:r>
              <a:rPr lang="en-US" altLang="zh-CN" sz="3200" b="1">
                <a:latin typeface="Times New Roman" panose="02020603050405020304" pitchFamily="18" charset="0"/>
              </a:rPr>
              <a:t>…</a:t>
            </a:r>
          </a:p>
        </p:txBody>
      </p:sp>
      <p:pic>
        <p:nvPicPr>
          <p:cNvPr id="131077" name="Picture 11" descr="wor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181600"/>
            <a:ext cx="1828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533400" y="2133600"/>
            <a:ext cx="8153400" cy="3140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In our group, David’s favorite festival is 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Halloween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  <a:r>
              <a:rPr lang="en-US" altLang="en-US" sz="3200" b="1" dirty="0">
                <a:latin typeface="Times New Roman" panose="02020603050405020304" pitchFamily="18" charset="0"/>
              </a:rPr>
              <a:t> He thinks that </a:t>
            </a:r>
            <a:r>
              <a:rPr lang="en-US" altLang="zh-CN" sz="3200" b="1" dirty="0">
                <a:latin typeface="Times New Roman" panose="02020603050405020304" pitchFamily="18" charset="0"/>
              </a:rPr>
              <a:t>on that day children will wear special costumes with mask to take part in </a:t>
            </a: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Halloween party. And play “trick or treat”.</a:t>
            </a:r>
          </a:p>
        </p:txBody>
      </p:sp>
      <p:sp>
        <p:nvSpPr>
          <p:cNvPr id="132099" name="WordArt 5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2362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"/>
                <a:cs typeface="Times"/>
              </a:rPr>
              <a:t>Sample:</a:t>
            </a:r>
            <a:endParaRPr lang="zh-CN" altLang="en-US" sz="2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"/>
              <a:cs typeface="Time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09600" y="2819400"/>
            <a:ext cx="2736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方正魏碑简体" pitchFamily="2" charset="-122"/>
              </a:rPr>
              <a:t>名词性从句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noun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AutoShape 3"/>
          <p:cNvSpPr/>
          <p:nvPr/>
        </p:nvSpPr>
        <p:spPr bwMode="auto">
          <a:xfrm>
            <a:off x="3429000" y="1371600"/>
            <a:ext cx="609600" cy="4191000"/>
          </a:xfrm>
          <a:prstGeom prst="leftBrace">
            <a:avLst>
              <a:gd name="adj1" fmla="val 97237"/>
              <a:gd name="adj2" fmla="val 5011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99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zh-CN" sz="3200">
              <a:solidFill>
                <a:srgbClr val="BBE0E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724400" y="931863"/>
            <a:ext cx="2589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主语从句</a:t>
            </a:r>
            <a:endParaRPr lang="zh-CN" altLang="en-US" sz="3200" b="1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subject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800600" y="2227263"/>
            <a:ext cx="2408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宾语从句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object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419600" y="3522663"/>
            <a:ext cx="3289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表语从句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predicative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495800" y="4818063"/>
            <a:ext cx="3108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同位语从句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appositive clause</a:t>
            </a:r>
            <a:endParaRPr lang="zh-CN" altLang="zh-CN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  <p:bldP spid="77830" grpId="0"/>
      <p:bldP spid="778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914400"/>
            <a:ext cx="8153400" cy="58674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ko-KR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典型例题 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1</a:t>
            </a:r>
            <a:r>
              <a:rPr lang="ko-KR" altLang="en-US" b="1" dirty="0">
                <a:latin typeface="Times New Roman" panose="02020603050405020304" pitchFamily="18" charset="0"/>
                <a:ea typeface="Malgun Gothic" panose="020B0503020000020004" charset="-127"/>
              </a:rPr>
              <a:t>）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___ food you've cooked!  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A.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How a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B. What a nice 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C. How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D. What nice 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2</a:t>
            </a:r>
            <a:r>
              <a:rPr lang="ko-KR" altLang="en-US" b="1" dirty="0">
                <a:latin typeface="Times New Roman" panose="02020603050405020304" pitchFamily="18" charset="0"/>
                <a:ea typeface="Malgun Gothic" panose="020B0503020000020004" charset="-127"/>
              </a:rPr>
              <a:t>）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___terrible weather we've been having these days!  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A. What  </a:t>
            </a:r>
            <a:r>
              <a:rPr lang="en-US" altLang="zh-CN" b="1" dirty="0">
                <a:latin typeface="Times New Roman" panose="02020603050405020304" pitchFamily="18" charset="0"/>
              </a:rPr>
              <a:t>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B. What a 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 C. How  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D. How a  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3)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___</a:t>
            </a:r>
            <a:r>
              <a:rPr lang="en-US" altLang="zh-CN" b="1" dirty="0">
                <a:latin typeface="Times New Roman" panose="02020603050405020304" pitchFamily="18" charset="0"/>
              </a:rPr>
              <a:t>___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 food you've cooked!  </a:t>
            </a: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A.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How a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B. What a nice  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C. How nice  </a:t>
            </a:r>
            <a:r>
              <a:rPr lang="en-US" altLang="zh-CN" b="1" dirty="0">
                <a:latin typeface="Times New Roman" panose="02020603050405020304" pitchFamily="18" charset="0"/>
              </a:rPr>
              <a:t>               </a:t>
            </a:r>
            <a:r>
              <a:rPr lang="en-US" altLang="ko-KR" b="1" dirty="0">
                <a:latin typeface="Times New Roman" panose="02020603050405020304" pitchFamily="18" charset="0"/>
                <a:ea typeface="Malgun Gothic" panose="020B0503020000020004" charset="-127"/>
              </a:rPr>
              <a:t>D. What nice 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1219200" y="14478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1295400" y="31242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125" name="Rectangle 6"/>
          <p:cNvSpPr>
            <a:spLocks noChangeArrowheads="1"/>
          </p:cNvSpPr>
          <p:nvPr/>
        </p:nvSpPr>
        <p:spPr bwMode="auto">
          <a:xfrm>
            <a:off x="1676400" y="46482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3126" name="WordArt 7"/>
          <p:cNvSpPr>
            <a:spLocks noChangeArrowheads="1" noChangeShapeType="1" noTextEdit="1"/>
          </p:cNvSpPr>
          <p:nvPr/>
        </p:nvSpPr>
        <p:spPr bwMode="auto">
          <a:xfrm>
            <a:off x="3048000" y="228600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Exercises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8305800" cy="5334000"/>
          </a:xfrm>
        </p:spPr>
        <p:txBody>
          <a:bodyPr/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4.______beautiful day it is! Let's go and have a 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picnic in the park.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</a:rPr>
              <a:t>A.How</a:t>
            </a: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</a:rPr>
              <a:t>B.How</a:t>
            </a:r>
            <a:r>
              <a:rPr lang="en-US" altLang="zh-CN" b="1" dirty="0">
                <a:latin typeface="Times New Roman" panose="02020603050405020304" pitchFamily="18" charset="0"/>
              </a:rPr>
              <a:t> a    </a:t>
            </a:r>
            <a:r>
              <a:rPr lang="en-US" altLang="zh-CN" b="1" dirty="0" err="1">
                <a:latin typeface="Times New Roman" panose="02020603050405020304" pitchFamily="18" charset="0"/>
              </a:rPr>
              <a:t>C.What</a:t>
            </a:r>
            <a:r>
              <a:rPr lang="en-US" altLang="zh-CN" b="1" dirty="0">
                <a:latin typeface="Times New Roman" panose="02020603050405020304" pitchFamily="18" charset="0"/>
              </a:rPr>
              <a:t>     </a:t>
            </a:r>
            <a:r>
              <a:rPr lang="en-US" altLang="zh-CN" b="1" dirty="0" err="1">
                <a:latin typeface="Times New Roman" panose="02020603050405020304" pitchFamily="18" charset="0"/>
              </a:rPr>
              <a:t>D.What</a:t>
            </a:r>
            <a:r>
              <a:rPr lang="en-US" altLang="zh-CN" b="1" dirty="0">
                <a:latin typeface="Times New Roman" panose="02020603050405020304" pitchFamily="18" charset="0"/>
              </a:rPr>
              <a:t> a 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5._______wonderful news report he wrote!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</a:rPr>
              <a:t>A.What</a:t>
            </a:r>
            <a:r>
              <a:rPr lang="en-US" altLang="zh-CN" b="1" dirty="0">
                <a:latin typeface="Times New Roman" panose="02020603050405020304" pitchFamily="18" charset="0"/>
              </a:rPr>
              <a:t> a    </a:t>
            </a:r>
            <a:r>
              <a:rPr lang="en-US" altLang="zh-CN" b="1" dirty="0" err="1">
                <a:latin typeface="Times New Roman" panose="02020603050405020304" pitchFamily="18" charset="0"/>
              </a:rPr>
              <a:t>B.What</a:t>
            </a: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</a:rPr>
              <a:t>C.Which</a:t>
            </a: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Times New Roman" panose="02020603050405020304" pitchFamily="18" charset="0"/>
              </a:rPr>
              <a:t>D.Weather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6.—With the help of doctors, the boy can see 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   again.     —_______he is!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</a:t>
            </a:r>
            <a:r>
              <a:rPr lang="en-US" altLang="zh-CN" b="1" dirty="0" err="1">
                <a:latin typeface="Times New Roman" panose="02020603050405020304" pitchFamily="18" charset="0"/>
              </a:rPr>
              <a:t>A.What</a:t>
            </a:r>
            <a:r>
              <a:rPr lang="en-US" altLang="zh-CN" b="1" dirty="0"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</a:rPr>
              <a:t>luckly</a:t>
            </a:r>
            <a:r>
              <a:rPr lang="en-US" altLang="zh-CN" b="1" dirty="0">
                <a:latin typeface="Times New Roman" panose="02020603050405020304" pitchFamily="18" charset="0"/>
              </a:rPr>
              <a:t>                   </a:t>
            </a:r>
            <a:r>
              <a:rPr lang="en-US" altLang="zh-CN" b="1" dirty="0" err="1">
                <a:latin typeface="Times New Roman" panose="02020603050405020304" pitchFamily="18" charset="0"/>
              </a:rPr>
              <a:t>B.What</a:t>
            </a:r>
            <a:r>
              <a:rPr lang="en-US" altLang="zh-CN" b="1" dirty="0">
                <a:latin typeface="Times New Roman" panose="02020603050405020304" pitchFamily="18" charset="0"/>
              </a:rPr>
              <a:t> a luck 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C. How luck                       </a:t>
            </a:r>
            <a:r>
              <a:rPr lang="en-US" altLang="zh-CN" b="1" dirty="0" err="1">
                <a:latin typeface="Times New Roman" panose="02020603050405020304" pitchFamily="18" charset="0"/>
              </a:rPr>
              <a:t>D.How</a:t>
            </a:r>
            <a:r>
              <a:rPr lang="en-US" altLang="zh-CN" b="1" dirty="0">
                <a:latin typeface="Times New Roman" panose="02020603050405020304" pitchFamily="18" charset="0"/>
              </a:rPr>
              <a:t> a luck</a:t>
            </a:r>
          </a:p>
        </p:txBody>
      </p:sp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1371600" y="6096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4148" name="Rectangle 7"/>
          <p:cNvSpPr>
            <a:spLocks noChangeArrowheads="1"/>
          </p:cNvSpPr>
          <p:nvPr/>
        </p:nvSpPr>
        <p:spPr bwMode="auto">
          <a:xfrm>
            <a:off x="1371600" y="2438400"/>
            <a:ext cx="455613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4149" name="Rectangle 8"/>
          <p:cNvSpPr>
            <a:spLocks noChangeArrowheads="1"/>
          </p:cNvSpPr>
          <p:nvPr/>
        </p:nvSpPr>
        <p:spPr bwMode="auto">
          <a:xfrm>
            <a:off x="3657600" y="4191000"/>
            <a:ext cx="477838" cy="5794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/>
      <p:bldP spid="13414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57200"/>
            <a:ext cx="7793037" cy="1143000"/>
          </a:xfrm>
        </p:spPr>
        <p:txBody>
          <a:bodyPr/>
          <a:lstStyle/>
          <a:p>
            <a:r>
              <a:rPr lang="en-US" altLang="zh-CN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en-US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  <a:r>
              <a:rPr lang="zh-CN" altLang="en-US" sz="3200" b="1" dirty="0">
                <a:solidFill>
                  <a:srgbClr val="33CC3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大转换</a:t>
            </a:r>
          </a:p>
        </p:txBody>
      </p:sp>
      <p:sp>
        <p:nvSpPr>
          <p:cNvPr id="135171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55700" y="1531938"/>
            <a:ext cx="7988300" cy="467995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What a pretty girl she is!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 _______ the girl is!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How difficult the questions are!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 ________ ________ they are.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How big the factory is!</a:t>
            </a:r>
          </a:p>
          <a:p>
            <a:pPr marL="609600" indent="-6096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 _______ big factory _____ ____!  </a:t>
            </a:r>
          </a:p>
        </p:txBody>
      </p:sp>
      <p:sp>
        <p:nvSpPr>
          <p:cNvPr id="135172" name="Text Box 5"/>
          <p:cNvSpPr txBox="1">
            <a:spLocks noChangeArrowheads="1"/>
          </p:cNvSpPr>
          <p:nvPr/>
        </p:nvSpPr>
        <p:spPr bwMode="auto">
          <a:xfrm>
            <a:off x="679450" y="2498725"/>
            <a:ext cx="3048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   pretty</a:t>
            </a:r>
          </a:p>
        </p:txBody>
      </p:sp>
      <p:sp>
        <p:nvSpPr>
          <p:cNvPr id="135173" name="Text Box 6"/>
          <p:cNvSpPr txBox="1">
            <a:spLocks noChangeArrowheads="1"/>
          </p:cNvSpPr>
          <p:nvPr/>
        </p:nvSpPr>
        <p:spPr bwMode="auto">
          <a:xfrm>
            <a:off x="679450" y="3946525"/>
            <a:ext cx="5867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  difficult   questions</a:t>
            </a:r>
            <a:r>
              <a:rPr lang="en-US" altLang="zh-CN" sz="3200" b="1">
                <a:solidFill>
                  <a:srgbClr val="FF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35174" name="Text Box 7"/>
          <p:cNvSpPr txBox="1">
            <a:spLocks noChangeArrowheads="1"/>
          </p:cNvSpPr>
          <p:nvPr/>
        </p:nvSpPr>
        <p:spPr bwMode="auto">
          <a:xfrm>
            <a:off x="679450" y="5394325"/>
            <a:ext cx="2743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      a</a:t>
            </a:r>
          </a:p>
        </p:txBody>
      </p:sp>
      <p:sp>
        <p:nvSpPr>
          <p:cNvPr id="135175" name="Text Box 8"/>
          <p:cNvSpPr txBox="1">
            <a:spLocks noChangeArrowheads="1"/>
          </p:cNvSpPr>
          <p:nvPr/>
        </p:nvSpPr>
        <p:spPr bwMode="auto">
          <a:xfrm>
            <a:off x="6383338" y="5276850"/>
            <a:ext cx="34559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zh-CN" sz="3200" b="1">
              <a:solidFill>
                <a:srgbClr val="FF0066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35176" name="Text Box 9"/>
          <p:cNvSpPr txBox="1">
            <a:spLocks noChangeArrowheads="1"/>
          </p:cNvSpPr>
          <p:nvPr/>
        </p:nvSpPr>
        <p:spPr bwMode="auto">
          <a:xfrm>
            <a:off x="5715000" y="5410200"/>
            <a:ext cx="2090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it    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utoUpdateAnimBg="0"/>
      <p:bldP spid="135173" grpId="0" autoUpdateAnimBg="0"/>
      <p:bldP spid="13517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219200" y="838200"/>
            <a:ext cx="7924800" cy="5486400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4.What a clever boy!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 _______ the boy _______!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How tall the trees are!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 tall trees ______ ______!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What interesting books they are!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 ___________ the books ________!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How funny the girl is!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________ _______ funny girl ____ _____!</a:t>
            </a:r>
          </a:p>
        </p:txBody>
      </p: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742950" y="1600200"/>
            <a:ext cx="34559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How      clever</a:t>
            </a:r>
          </a:p>
        </p:txBody>
      </p: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6153150" y="3886200"/>
            <a:ext cx="9382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are</a:t>
            </a:r>
          </a:p>
        </p:txBody>
      </p:sp>
      <p:sp>
        <p:nvSpPr>
          <p:cNvPr id="136197" name="Text Box 7"/>
          <p:cNvSpPr txBox="1">
            <a:spLocks noChangeArrowheads="1"/>
          </p:cNvSpPr>
          <p:nvPr/>
        </p:nvSpPr>
        <p:spPr bwMode="auto">
          <a:xfrm>
            <a:off x="1200150" y="5105400"/>
            <a:ext cx="2743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     a </a:t>
            </a:r>
            <a:r>
              <a:rPr lang="en-US" altLang="zh-CN" sz="3200">
                <a:solidFill>
                  <a:srgbClr val="FF0066"/>
                </a:solidFill>
                <a:latin typeface="Tahoma" panose="020B0604030504040204" pitchFamily="34" charset="0"/>
                <a:ea typeface="Gulim" pitchFamily="34" charset="-127"/>
              </a:rPr>
              <a:t>  </a:t>
            </a:r>
          </a:p>
        </p:txBody>
      </p:sp>
      <p:sp>
        <p:nvSpPr>
          <p:cNvPr id="136198" name="Text Box 8"/>
          <p:cNvSpPr txBox="1">
            <a:spLocks noChangeArrowheads="1"/>
          </p:cNvSpPr>
          <p:nvPr/>
        </p:nvSpPr>
        <p:spPr bwMode="auto">
          <a:xfrm>
            <a:off x="3638550" y="2743200"/>
            <a:ext cx="3060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they    are </a:t>
            </a:r>
          </a:p>
        </p:txBody>
      </p:sp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666750" y="3886200"/>
            <a:ext cx="388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 How    interesting</a:t>
            </a:r>
          </a:p>
        </p:txBody>
      </p:sp>
      <p:sp>
        <p:nvSpPr>
          <p:cNvPr id="136200" name="Text Box 10"/>
          <p:cNvSpPr txBox="1">
            <a:spLocks noChangeArrowheads="1"/>
          </p:cNvSpPr>
          <p:nvPr/>
        </p:nvSpPr>
        <p:spPr bwMode="auto">
          <a:xfrm>
            <a:off x="819150" y="2743200"/>
            <a:ext cx="16922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</a:t>
            </a:r>
            <a:r>
              <a:rPr lang="en-US" altLang="zh-CN" sz="3200">
                <a:solidFill>
                  <a:srgbClr val="FF0066"/>
                </a:solidFill>
                <a:latin typeface="Tahoma" panose="020B0604030504040204" pitchFamily="34" charset="0"/>
                <a:ea typeface="Gulim" pitchFamily="34" charset="-127"/>
              </a:rPr>
              <a:t>    </a:t>
            </a:r>
          </a:p>
        </p:txBody>
      </p:sp>
      <p:sp>
        <p:nvSpPr>
          <p:cNvPr id="136201" name="Text Box 11"/>
          <p:cNvSpPr txBox="1">
            <a:spLocks noChangeArrowheads="1"/>
          </p:cNvSpPr>
          <p:nvPr/>
        </p:nvSpPr>
        <p:spPr bwMode="auto">
          <a:xfrm>
            <a:off x="5314950" y="5105400"/>
            <a:ext cx="2663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she     is</a:t>
            </a:r>
          </a:p>
        </p:txBody>
      </p:sp>
      <p:sp>
        <p:nvSpPr>
          <p:cNvPr id="136202" name="Text Box 12"/>
          <p:cNvSpPr txBox="1">
            <a:spLocks noChangeArrowheads="1"/>
          </p:cNvSpPr>
          <p:nvPr/>
        </p:nvSpPr>
        <p:spPr bwMode="auto">
          <a:xfrm>
            <a:off x="5543550" y="1600200"/>
            <a:ext cx="9366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/>
      <p:bldP spid="136197" grpId="0"/>
      <p:bldP spid="136198" grpId="0"/>
      <p:bldP spid="136199" grpId="0"/>
      <p:bldP spid="136200" grpId="0"/>
      <p:bldP spid="136201" grpId="0"/>
      <p:bldP spid="13620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838200"/>
            <a:ext cx="8229600" cy="4081463"/>
          </a:xfrm>
        </p:spPr>
        <p:txBody>
          <a:bodyPr/>
          <a:lstStyle/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8. How old the man is!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______ _______ old man ______ _____!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9. What nice books they are!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_____ ______ the books ________!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10. How amazing the building is!</a:t>
            </a:r>
          </a:p>
          <a:p>
            <a:pPr>
              <a:lnSpc>
                <a:spcPct val="135000"/>
              </a:lnSpc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_____ _____amazing building ____ ____!</a:t>
            </a:r>
          </a:p>
        </p:txBody>
      </p: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930275" y="1600200"/>
            <a:ext cx="29321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      an</a:t>
            </a:r>
          </a:p>
        </p:txBody>
      </p:sp>
      <p:sp>
        <p:nvSpPr>
          <p:cNvPr id="137220" name="Text Box 6"/>
          <p:cNvSpPr txBox="1">
            <a:spLocks noChangeArrowheads="1"/>
          </p:cNvSpPr>
          <p:nvPr/>
        </p:nvSpPr>
        <p:spPr bwMode="auto">
          <a:xfrm>
            <a:off x="5638800" y="1524000"/>
            <a:ext cx="2159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he       is</a:t>
            </a:r>
          </a:p>
        </p:txBody>
      </p:sp>
      <p:sp>
        <p:nvSpPr>
          <p:cNvPr id="137221" name="Text Box 7"/>
          <p:cNvSpPr txBox="1">
            <a:spLocks noChangeArrowheads="1"/>
          </p:cNvSpPr>
          <p:nvPr/>
        </p:nvSpPr>
        <p:spPr bwMode="auto">
          <a:xfrm>
            <a:off x="990600" y="3048000"/>
            <a:ext cx="3454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How     nice</a:t>
            </a:r>
          </a:p>
        </p:txBody>
      </p:sp>
      <p:sp>
        <p:nvSpPr>
          <p:cNvPr id="137222" name="Text Box 8"/>
          <p:cNvSpPr txBox="1">
            <a:spLocks noChangeArrowheads="1"/>
          </p:cNvSpPr>
          <p:nvPr/>
        </p:nvSpPr>
        <p:spPr bwMode="auto">
          <a:xfrm>
            <a:off x="5486400" y="3124200"/>
            <a:ext cx="1044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are</a:t>
            </a:r>
          </a:p>
        </p:txBody>
      </p:sp>
      <p:sp>
        <p:nvSpPr>
          <p:cNvPr id="137223" name="Text Box 9"/>
          <p:cNvSpPr txBox="1">
            <a:spLocks noChangeArrowheads="1"/>
          </p:cNvSpPr>
          <p:nvPr/>
        </p:nvSpPr>
        <p:spPr bwMode="auto">
          <a:xfrm>
            <a:off x="838200" y="4572000"/>
            <a:ext cx="2508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What   an</a:t>
            </a:r>
          </a:p>
        </p:txBody>
      </p:sp>
      <p:sp>
        <p:nvSpPr>
          <p:cNvPr id="137224" name="Text Box 10"/>
          <p:cNvSpPr txBox="1">
            <a:spLocks noChangeArrowheads="1"/>
          </p:cNvSpPr>
          <p:nvPr/>
        </p:nvSpPr>
        <p:spPr bwMode="auto">
          <a:xfrm>
            <a:off x="6324600" y="4648200"/>
            <a:ext cx="15097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13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Gulim" pitchFamily="34" charset="-127"/>
              </a:rPr>
              <a:t>it      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  <p:bldP spid="137221" grpId="0"/>
      <p:bldP spid="137222" grpId="0"/>
      <p:bldP spid="137223" grpId="0"/>
      <p:bldP spid="1372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7772400" cy="48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/>
            <a:lvl2pPr/>
            <a:lvl3pPr/>
            <a:lvl4pPr/>
            <a:lvl5pPr/>
            <a:lvl6pPr/>
            <a:lvl7pPr/>
            <a:lvl8pPr/>
            <a:lvl9pPr/>
          </a:lstStyle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将下列句子改为感叹句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AutoNum type="arabicPeriod"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girl is  very pretty.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How pretty the girl is!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What a pretty girl she is!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This is an old watch.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How old this watch is!</a:t>
            </a:r>
          </a:p>
          <a:p>
            <a:pPr algn="l" latinLnBrk="1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What an old watch it (this) is!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ChangeArrowheads="1"/>
          </p:cNvSpPr>
          <p:nvPr/>
        </p:nvSpPr>
        <p:spPr bwMode="auto">
          <a:xfrm>
            <a:off x="755650" y="838200"/>
            <a:ext cx="838835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Gulim" pitchFamily="34" charset="-127"/>
              </a:rPr>
              <a:t>3. The food is so nice.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 How nice the food is! 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 What nice food it is!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Gulim" pitchFamily="34" charset="-127"/>
              </a:rPr>
              <a:t>4. These questions are very easy.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How easy these questions are!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What easy questions these are!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Gulim" pitchFamily="34" charset="-127"/>
              </a:rPr>
              <a:t>5. She has long hair.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How long her hair is!</a:t>
            </a:r>
          </a:p>
          <a:p>
            <a:pPr algn="l" latinLnBrk="1">
              <a:lnSpc>
                <a:spcPct val="65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</a:rPr>
              <a:t>   What long hair she has!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153400" cy="1417638"/>
          </a:xfrm>
        </p:spPr>
        <p:txBody>
          <a:bodyPr/>
          <a:lstStyle/>
          <a:p>
            <a:pPr algn="l"/>
            <a:r>
              <a:rPr lang="zh-CN" altLang="en-GB" sz="3200" b="1" dirty="0">
                <a:solidFill>
                  <a:schemeClr val="accent2"/>
                </a:solidFill>
                <a:ea typeface="黑体" panose="02010609060101010101" pitchFamily="49" charset="-122"/>
              </a:rPr>
              <a:t>根据汉语提示，完成句子。</a:t>
            </a:r>
            <a:endParaRPr lang="zh-CN" altLang="en-US" sz="3200" b="1" dirty="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140291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533400" y="1506538"/>
            <a:ext cx="8077200" cy="382746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1.He </a:t>
            </a:r>
            <a:r>
              <a:rPr lang="en-GB" altLang="zh-CN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says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</a:t>
            </a: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____________.(</a:t>
            </a:r>
            <a:r>
              <a:rPr lang="zh-CN" altLang="en-GB" b="1">
                <a:latin typeface="Times New Roman" panose="02020603050405020304" pitchFamily="18" charset="0"/>
                <a:ea typeface="黑体" panose="02010609060101010101" pitchFamily="49" charset="-122"/>
              </a:rPr>
              <a:t>他说他爸爸三天后回来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2.Our teacher </a:t>
            </a:r>
            <a:r>
              <a:rPr lang="en-GB" altLang="zh-CN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asks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_____________</a:t>
            </a: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___________________.(</a:t>
            </a:r>
            <a:r>
              <a:rPr lang="zh-CN" altLang="en-GB" b="1">
                <a:latin typeface="Times New Roman" panose="02020603050405020304" pitchFamily="18" charset="0"/>
                <a:ea typeface="黑体" panose="02010609060101010101" pitchFamily="49" charset="-122"/>
              </a:rPr>
              <a:t>昨天谁打碎了玻璃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3.Please</a:t>
            </a:r>
            <a:r>
              <a:rPr lang="en-GB" altLang="zh-CN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tell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 me_____________</a:t>
            </a:r>
          </a:p>
          <a:p>
            <a:pPr>
              <a:buFontTx/>
              <a:buNone/>
            </a:pP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____________.(</a:t>
            </a:r>
            <a:r>
              <a:rPr lang="zh-CN" altLang="en-GB" b="1">
                <a:latin typeface="Times New Roman" panose="02020603050405020304" pitchFamily="18" charset="0"/>
                <a:ea typeface="黑体" panose="02010609060101010101" pitchFamily="49" charset="-122"/>
              </a:rPr>
              <a:t>他们正在谈论什么</a:t>
            </a:r>
            <a:r>
              <a:rPr lang="en-GB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 flipV="1">
            <a:off x="2209800" y="1447800"/>
            <a:ext cx="6516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r>
              <a:rPr lang="en-GB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 his father will be  back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3779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three days</a:t>
            </a:r>
            <a:r>
              <a:rPr lang="en-GB" altLang="zh-CN" sz="3200" b="1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endParaRPr lang="en-US" altLang="zh-CN" sz="32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40294" name="Text Box 7"/>
          <p:cNvSpPr txBox="1">
            <a:spLocks noChangeArrowheads="1"/>
          </p:cNvSpPr>
          <p:nvPr/>
        </p:nvSpPr>
        <p:spPr bwMode="auto">
          <a:xfrm>
            <a:off x="4419600" y="2667000"/>
            <a:ext cx="3995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who  broke the</a:t>
            </a:r>
            <a:r>
              <a:rPr lang="en-GB" altLang="zh-CN" sz="3200" b="1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endParaRPr lang="en-US" altLang="zh-CN" sz="32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40295" name="Text Box 8"/>
          <p:cNvSpPr txBox="1">
            <a:spLocks noChangeArrowheads="1"/>
          </p:cNvSpPr>
          <p:nvPr/>
        </p:nvSpPr>
        <p:spPr bwMode="auto">
          <a:xfrm>
            <a:off x="609600" y="3276600"/>
            <a:ext cx="341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window yesterday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6" name="Text Box 9"/>
          <p:cNvSpPr txBox="1">
            <a:spLocks noChangeArrowheads="1"/>
          </p:cNvSpPr>
          <p:nvPr/>
        </p:nvSpPr>
        <p:spPr bwMode="auto">
          <a:xfrm>
            <a:off x="3352800" y="3810000"/>
            <a:ext cx="4427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they are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0297" name="Text Box 10"/>
          <p:cNvSpPr txBox="1">
            <a:spLocks noChangeArrowheads="1"/>
          </p:cNvSpPr>
          <p:nvPr/>
        </p:nvSpPr>
        <p:spPr bwMode="auto">
          <a:xfrm>
            <a:off x="609600" y="4419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talking about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3" grpId="0"/>
      <p:bldP spid="140295" grpId="0"/>
      <p:bldP spid="140296" grpId="0"/>
      <p:bldP spid="14029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09600" y="1828800"/>
            <a:ext cx="82804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1. Could you tell me where do they live?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2. She knew that Danny is a student.</a:t>
            </a:r>
          </a:p>
          <a:p>
            <a:pPr algn="l">
              <a:lnSpc>
                <a:spcPct val="115000"/>
              </a:lnSpc>
            </a:pPr>
            <a:endParaRPr lang="en-US" altLang="zh-CN" sz="3200" b="1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3. He told me that winter was colder than   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autumn.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 Unicode MS" pitchFamily="34" charset="-122"/>
              </a:rPr>
              <a:t>      </a:t>
            </a: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4876800" y="3581400"/>
            <a:ext cx="3603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5181600" y="4648200"/>
            <a:ext cx="5032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7010400" y="297180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itchFamily="34" charset="-122"/>
              </a:rPr>
              <a:t>was</a:t>
            </a:r>
          </a:p>
        </p:txBody>
      </p:sp>
      <p:sp>
        <p:nvSpPr>
          <p:cNvPr id="141318" name="Text Box 7"/>
          <p:cNvSpPr txBox="1">
            <a:spLocks noChangeArrowheads="1"/>
          </p:cNvSpPr>
          <p:nvPr/>
        </p:nvSpPr>
        <p:spPr bwMode="auto">
          <a:xfrm>
            <a:off x="2743200" y="4724400"/>
            <a:ext cx="57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itchFamily="34" charset="-122"/>
              </a:rPr>
              <a:t>is</a:t>
            </a:r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>
            <a:off x="5486400" y="1981200"/>
            <a:ext cx="431800" cy="5032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5454650" y="1951038"/>
            <a:ext cx="504825" cy="50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5410200" y="2514600"/>
            <a:ext cx="647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322" name="Rectangle 13"/>
          <p:cNvSpPr>
            <a:spLocks noChangeArrowheads="1"/>
          </p:cNvSpPr>
          <p:nvPr/>
        </p:nvSpPr>
        <p:spPr bwMode="auto">
          <a:xfrm>
            <a:off x="838200" y="914400"/>
            <a:ext cx="7610475" cy="7016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2"/>
              </a:rPr>
              <a:t>Find out the mistakes and correct.</a:t>
            </a:r>
            <a:endParaRPr lang="en-US" altLang="zh-CN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nimBg="1"/>
      <p:bldP spid="177156" grpId="0" animBg="1"/>
      <p:bldP spid="141317" grpId="0" autoUpdateAnimBg="0"/>
      <p:bldP spid="141318" grpId="0" autoUpdateAnimBg="0"/>
      <p:bldP spid="177161" grpId="0" animBg="1"/>
      <p:bldP spid="177162" grpId="0" animBg="1"/>
      <p:bldP spid="17716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362200" y="1447800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99"/>
                </a:solidFill>
              </a:rPr>
              <a:t>Homework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209675" y="2887663"/>
            <a:ext cx="6019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Practice more exercise to master </a:t>
            </a:r>
          </a:p>
          <a:p>
            <a:pPr algn="l"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the grammar learnt in this part</a:t>
            </a:r>
            <a:r>
              <a:rPr kumimoji="1" lang="en-US" altLang="zh-CN" sz="3600" b="1" dirty="0" smtClean="0">
                <a:latin typeface="Times New Roman" panose="02020603050405020304" pitchFamily="18" charset="0"/>
              </a:rPr>
              <a:t>. </a:t>
            </a:r>
            <a:endParaRPr kumimoji="1"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676900" y="765175"/>
            <a:ext cx="1655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试比较：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50900" y="1958975"/>
            <a:ext cx="3209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know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him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． 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52488" y="3284538"/>
            <a:ext cx="6532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We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know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likes English.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016000" y="2571750"/>
            <a:ext cx="1276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836613" y="4694238"/>
            <a:ext cx="842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主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286000" y="4724400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谓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219325" y="2622550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谓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962400" y="4724400"/>
            <a:ext cx="1058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3279775" y="2636838"/>
            <a:ext cx="1563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宾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609600" y="5791200"/>
            <a:ext cx="820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宾语从句就是用一个句子来构成主句的宾语 </a:t>
            </a:r>
          </a:p>
        </p:txBody>
      </p:sp>
      <p:grpSp>
        <p:nvGrpSpPr>
          <p:cNvPr id="276492" name="Group 12"/>
          <p:cNvGrpSpPr/>
          <p:nvPr/>
        </p:nvGrpSpPr>
        <p:grpSpPr bwMode="auto">
          <a:xfrm>
            <a:off x="3048000" y="3886200"/>
            <a:ext cx="3168650" cy="1079500"/>
            <a:chOff x="0" y="0"/>
            <a:chExt cx="1996" cy="680"/>
          </a:xfrm>
        </p:grpSpPr>
        <p:sp>
          <p:nvSpPr>
            <p:cNvPr id="78861" name="AutoShape 13"/>
            <p:cNvSpPr/>
            <p:nvPr/>
          </p:nvSpPr>
          <p:spPr bwMode="auto">
            <a:xfrm rot="-5400000">
              <a:off x="810" y="-349"/>
              <a:ext cx="237" cy="1497"/>
            </a:xfrm>
            <a:prstGeom prst="leftBrace">
              <a:avLst>
                <a:gd name="adj1" fmla="val 52637"/>
                <a:gd name="adj2" fmla="val 44898"/>
              </a:avLst>
            </a:prstGeom>
            <a:noFill/>
            <a:ln w="317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zh-CN" altLang="zh-CN" b="1"/>
            </a:p>
          </p:txBody>
        </p:sp>
        <p:sp>
          <p:nvSpPr>
            <p:cNvPr id="78862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48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主</a:t>
              </a:r>
              <a:r>
                <a:rPr lang="en-US" altLang="zh-CN" sz="32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</a:p>
          </p:txBody>
        </p:sp>
        <p:sp>
          <p:nvSpPr>
            <p:cNvPr id="78863" name="Text Box 15"/>
            <p:cNvSpPr txBox="1">
              <a:spLocks noChangeArrowheads="1"/>
            </p:cNvSpPr>
            <p:nvPr/>
          </p:nvSpPr>
          <p:spPr bwMode="auto">
            <a:xfrm>
              <a:off x="635" y="8"/>
              <a:ext cx="59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谓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v</a:t>
              </a:r>
            </a:p>
          </p:txBody>
        </p:sp>
        <p:sp>
          <p:nvSpPr>
            <p:cNvPr id="78864" name="Text Box 16"/>
            <p:cNvSpPr txBox="1">
              <a:spLocks noChangeArrowheads="1"/>
            </p:cNvSpPr>
            <p:nvPr/>
          </p:nvSpPr>
          <p:spPr bwMode="auto">
            <a:xfrm>
              <a:off x="1497" y="8"/>
              <a:ext cx="499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宾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</a:p>
          </p:txBody>
        </p:sp>
      </p:grpSp>
      <p:sp>
        <p:nvSpPr>
          <p:cNvPr id="78865" name="Line 17"/>
          <p:cNvSpPr>
            <a:spLocks noChangeShapeType="1"/>
          </p:cNvSpPr>
          <p:nvPr/>
        </p:nvSpPr>
        <p:spPr bwMode="auto">
          <a:xfrm>
            <a:off x="471488" y="1484313"/>
            <a:ext cx="8243887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530225" y="5461000"/>
            <a:ext cx="824388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6019800" y="1905000"/>
            <a:ext cx="172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简单句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6019800" y="3200400"/>
            <a:ext cx="172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复合句</a:t>
            </a:r>
          </a:p>
        </p:txBody>
      </p:sp>
      <p:sp>
        <p:nvSpPr>
          <p:cNvPr id="276501" name="WordArt 21"/>
          <p:cNvSpPr>
            <a:spLocks noChangeArrowheads="1" noChangeShapeType="1" noTextEdit="1"/>
          </p:cNvSpPr>
          <p:nvPr/>
        </p:nvSpPr>
        <p:spPr bwMode="auto">
          <a:xfrm>
            <a:off x="471488" y="685800"/>
            <a:ext cx="44815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1</a:t>
            </a:r>
            <a:r>
              <a:rPr lang="en-US" altLang="zh-CN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.</a:t>
            </a:r>
            <a:r>
              <a:rPr lang="zh-CN" altLang="en-US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什</a:t>
            </a:r>
            <a:r>
              <a:rPr lang="zh-CN" alt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Times" panose="02020603050405020304" pitchFamily="18" charset="0"/>
              </a:rPr>
              <a:t>么是宾语从句？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autoUpdateAnimBg="0"/>
      <p:bldP spid="78852" grpId="0" autoUpdateAnimBg="0"/>
      <p:bldP spid="78853" grpId="0" autoUpdateAnimBg="0"/>
      <p:bldP spid="78854" grpId="0" autoUpdateAnimBg="0"/>
      <p:bldP spid="78855" grpId="0" autoUpdateAnimBg="0"/>
      <p:bldP spid="78856" grpId="0" autoUpdateAnimBg="0"/>
      <p:bldP spid="78857" grpId="0" autoUpdateAnimBg="0"/>
      <p:bldP spid="78858" grpId="0" autoUpdateAnimBg="0"/>
      <p:bldP spid="78859" grpId="0" autoUpdateAnimBg="0"/>
      <p:bldP spid="78867" grpId="0" autoUpdateAnimBg="0"/>
      <p:bldP spid="788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258888" y="1828800"/>
            <a:ext cx="7885112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you know who is the first  Chinese astronaut 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宇航员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Our teacher told us that the earth 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goes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around the sun.</a:t>
            </a: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Please tell me</a:t>
            </a:r>
            <a:r>
              <a:rPr lang="en-US" altLang="zh-CN" sz="3200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where she has gone.</a:t>
            </a: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know if he will come tonight.</a:t>
            </a:r>
          </a:p>
          <a:p>
            <a:pPr>
              <a:lnSpc>
                <a:spcPct val="80000"/>
              </a:lnSpc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Let’s find out what’s on tonight .</a:t>
            </a: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898525" y="1901825"/>
            <a:ext cx="287338" cy="287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898525" y="3052763"/>
            <a:ext cx="287338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898525" y="4278313"/>
            <a:ext cx="287338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898525" y="4997450"/>
            <a:ext cx="287338" cy="2873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898525" y="5789613"/>
            <a:ext cx="287338" cy="2873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zh-CN" altLang="zh-CN" b="1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 flipV="1">
            <a:off x="4783138" y="3484563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3" name="Line 9"/>
          <p:cNvSpPr>
            <a:spLocks noChangeShapeType="1"/>
          </p:cNvSpPr>
          <p:nvPr/>
        </p:nvSpPr>
        <p:spPr bwMode="auto">
          <a:xfrm flipV="1">
            <a:off x="1354138" y="2646363"/>
            <a:ext cx="1676400" cy="17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4" name="Line 10"/>
          <p:cNvSpPr>
            <a:spLocks noChangeShapeType="1"/>
          </p:cNvSpPr>
          <p:nvPr/>
        </p:nvSpPr>
        <p:spPr bwMode="auto">
          <a:xfrm>
            <a:off x="3792538" y="2265363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5" name="Line 11"/>
          <p:cNvSpPr>
            <a:spLocks noChangeShapeType="1"/>
          </p:cNvSpPr>
          <p:nvPr/>
        </p:nvSpPr>
        <p:spPr bwMode="auto">
          <a:xfrm>
            <a:off x="1354138" y="3865563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3868738" y="4627563"/>
            <a:ext cx="3352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7" name="Line 13"/>
          <p:cNvSpPr>
            <a:spLocks noChangeShapeType="1"/>
          </p:cNvSpPr>
          <p:nvPr/>
        </p:nvSpPr>
        <p:spPr bwMode="auto">
          <a:xfrm flipV="1">
            <a:off x="3716338" y="5465763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8" name="Line 14"/>
          <p:cNvSpPr>
            <a:spLocks noChangeShapeType="1"/>
          </p:cNvSpPr>
          <p:nvPr/>
        </p:nvSpPr>
        <p:spPr bwMode="auto">
          <a:xfrm flipV="1">
            <a:off x="3868738" y="6227763"/>
            <a:ext cx="3124200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973138" y="893763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600" b="1" i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Find out the Object Clauses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2" grpId="0" animBg="1"/>
      <p:bldP spid="277513" grpId="0" animBg="1"/>
      <p:bldP spid="277514" grpId="0" animBg="1"/>
      <p:bldP spid="277515" grpId="0" animBg="1"/>
      <p:bldP spid="277516" grpId="0" animBg="1"/>
      <p:bldP spid="277517" grpId="0" animBg="1"/>
      <p:bldP spid="2775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62000" y="4876800"/>
            <a:ext cx="763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注：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that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在句中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无词汇意义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，在从句中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不能充当成分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，在口语当中往往省略。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80645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e.g.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1.I hear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(that)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will be back in an hour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Arial Unicode MS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2.He said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(that)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 </a:t>
            </a:r>
            <a:r>
              <a:rPr lang="en-US" altLang="zh-CN" sz="3200" b="1" u="sng" dirty="0">
                <a:latin typeface="Times New Roman" panose="02020603050405020304" pitchFamily="18" charset="0"/>
                <a:ea typeface="黑体" panose="02010609060101010101" pitchFamily="49" charset="-122"/>
                <a:cs typeface="Arial Unicode MS" pitchFamily="34" charset="-122"/>
              </a:rPr>
              <a:t>he missed us very much.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5800" y="762000"/>
            <a:ext cx="6083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由从属连词</a:t>
            </a:r>
            <a:r>
              <a:rPr lang="en-US" altLang="zh-CN" sz="32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that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引导的宾语从句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c7d54ab-f2c9-445b-9432-deeebc8727f4}"/>
</p:tagLst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3800</Words>
  <Application>Microsoft Office PowerPoint</Application>
  <PresentationFormat>全屏显示(4:3)</PresentationFormat>
  <Paragraphs>547</Paragraphs>
  <Slides>69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90" baseType="lpstr">
      <vt:lpstr>Aharoni</vt:lpstr>
      <vt:lpstr>Arial Unicode MS</vt:lpstr>
      <vt:lpstr>Gulim</vt:lpstr>
      <vt:lpstr>Malgun Gothic</vt:lpstr>
      <vt:lpstr>方正魏碑简体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Cooper Black</vt:lpstr>
      <vt:lpstr>Tahoma</vt:lpstr>
      <vt:lpstr>Times</vt:lpstr>
      <vt:lpstr>Times New Roman</vt:lpstr>
      <vt:lpstr>Wingdings</vt:lpstr>
      <vt:lpstr>Wingdings 2</vt:lpstr>
      <vt:lpstr>WWW.2PPT.COM
</vt:lpstr>
      <vt:lpstr>PowerPoint 演示文稿</vt:lpstr>
      <vt:lpstr>Words 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Beautiful flowers</vt:lpstr>
      <vt:lpstr>PowerPoint 演示文稿</vt:lpstr>
      <vt:lpstr>PowerPoint 演示文稿</vt:lpstr>
      <vt:lpstr>What 引导的感叹句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表示同一意义时，感叹既可用“what” 引导，也可用"how"引导</vt:lpstr>
      <vt:lpstr>PowerPoint 演示文稿</vt:lpstr>
      <vt:lpstr>表示激动强烈的感情时，口语中常省略其后面的主语和谓语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与How 大转换</vt:lpstr>
      <vt:lpstr>PowerPoint 演示文稿</vt:lpstr>
      <vt:lpstr>PowerPoint 演示文稿</vt:lpstr>
      <vt:lpstr>PowerPoint 演示文稿</vt:lpstr>
      <vt:lpstr>PowerPoint 演示文稿</vt:lpstr>
      <vt:lpstr>根据汉语提示，完成句子。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7BCF99C0646242CC99FAE7A224B5A1E9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