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8"/>
          <p:cNvPicPr>
            <a:picLocks noChangeAspect="1"/>
          </p:cNvPicPr>
          <p:nvPr/>
        </p:nvPicPr>
        <p:blipFill>
          <a:blip r:embed="rId2" cstate="email"/>
          <a:srcRect l="-2" r="-2029"/>
          <a:stretch>
            <a:fillRect/>
          </a:stretch>
        </p:blipFill>
        <p:spPr bwMode="auto">
          <a:xfrm>
            <a:off x="0" y="0"/>
            <a:ext cx="932973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椭圆 4"/>
          <p:cNvSpPr/>
          <p:nvPr/>
        </p:nvSpPr>
        <p:spPr>
          <a:xfrm>
            <a:off x="1905000" y="762000"/>
            <a:ext cx="5334000" cy="5334000"/>
          </a:xfrm>
          <a:prstGeom prst="ellipse">
            <a:avLst/>
          </a:prstGeom>
          <a:solidFill>
            <a:srgbClr val="FFFFFF">
              <a:alpha val="80000"/>
            </a:srgb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2044460" y="4038278"/>
            <a:ext cx="5029200" cy="427703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accent5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2044460" y="2316769"/>
            <a:ext cx="5029200" cy="1574625"/>
          </a:xfrm>
        </p:spPr>
        <p:txBody>
          <a:bodyPr>
            <a:noAutofit/>
          </a:bodyPr>
          <a:lstStyle>
            <a:lvl1pPr algn="ctr">
              <a:defRPr sz="3600" baseline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EB2E8-9035-4660-9AB9-8E9605769BF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3A5D8-65E8-4B9F-ABC9-EC957BD95AB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83096" y="422945"/>
            <a:ext cx="8051599" cy="69959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6317F-CC5E-4C75-8EA2-576F48774FC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172923" y="544513"/>
            <a:ext cx="886883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776998" y="544513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6026A-9A2A-4EED-A9DD-01541D265C6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EB2E8-9035-4660-9AB9-8E9605769BF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68646" y="422945"/>
            <a:ext cx="8046705" cy="69959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68646" y="1188799"/>
            <a:ext cx="8046704" cy="537418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211E-047F-475E-A168-987A74022D9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1977564"/>
            <a:ext cx="5995988" cy="123507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69" y="3269790"/>
            <a:ext cx="3067663" cy="432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146B5-3525-441E-B480-3EB3F6D5B47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28650" y="449010"/>
            <a:ext cx="8051599" cy="69959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AA19B-6479-403D-93A3-1F9AD2042FD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24576" y="605895"/>
            <a:ext cx="6984076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FCB9F-FB29-499C-9929-138ABA62F00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46200" y="475515"/>
            <a:ext cx="8051599" cy="69959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F0DC2-6D00-4917-9983-0F2195C0BFC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" b="2521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A88A-6F20-4411-AC41-9F923C9AB9F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BC1FE-410C-4EA9-85DC-CF399705D81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21"/>
          <p:cNvPicPr>
            <a:picLocks noChangeAspect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矩形 22"/>
          <p:cNvSpPr/>
          <p:nvPr/>
        </p:nvSpPr>
        <p:spPr>
          <a:xfrm>
            <a:off x="177800" y="260985"/>
            <a:ext cx="8788400" cy="6518275"/>
          </a:xfrm>
          <a:prstGeom prst="rect">
            <a:avLst/>
          </a:prstGeom>
          <a:solidFill>
            <a:srgbClr val="FFFFFF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28" name="KSO_BT1"/>
          <p:cNvSpPr>
            <a:spLocks noGrp="1"/>
          </p:cNvSpPr>
          <p:nvPr>
            <p:ph type="title"/>
          </p:nvPr>
        </p:nvSpPr>
        <p:spPr bwMode="auto">
          <a:xfrm>
            <a:off x="463550" y="244475"/>
            <a:ext cx="815975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171CC3A-AB23-43E4-850E-19E1B16127D7}" type="slidenum">
              <a:rPr lang="zh-CN" altLang="zh-CN"/>
              <a:t>‹#›</a:t>
            </a:fld>
            <a:endParaRPr lang="zh-CN" altLang="zh-CN"/>
          </a:p>
        </p:txBody>
      </p:sp>
      <p:sp>
        <p:nvSpPr>
          <p:cNvPr id="1032" name="KSO_BC1"/>
          <p:cNvSpPr>
            <a:spLocks noGrp="1"/>
          </p:cNvSpPr>
          <p:nvPr>
            <p:ph type="body" idx="1"/>
          </p:nvPr>
        </p:nvSpPr>
        <p:spPr bwMode="auto">
          <a:xfrm>
            <a:off x="468313" y="1122363"/>
            <a:ext cx="8154987" cy="516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rgbClr val="AF6A07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AF6A07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AF6A07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AF6A07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AF6A07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AF6A07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AF6A07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AF6A07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AF6A07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505" indent="-357505" algn="just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000" kern="1200">
          <a:solidFill>
            <a:srgbClr val="BF9000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7505" indent="-357505" algn="just" rtl="0" fontAlgn="base">
        <a:lnSpc>
          <a:spcPct val="130000"/>
        </a:lnSpc>
        <a:spcBef>
          <a:spcPct val="0"/>
        </a:spcBef>
        <a:spcAft>
          <a:spcPts val="600"/>
        </a:spcAft>
        <a:buClr>
          <a:srgbClr val="FFD966"/>
        </a:buClr>
        <a:buFont typeface="幼圆" panose="02010509060101010101" pitchFamily="49" charset="-122"/>
        <a:buChar char=" "/>
        <a:defRPr sz="1600" kern="1200">
          <a:solidFill>
            <a:schemeClr val="tx1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2564904"/>
            <a:ext cx="5029200" cy="1574800"/>
          </a:xfrm>
        </p:spPr>
        <p:txBody>
          <a:bodyPr/>
          <a:lstStyle/>
          <a:p>
            <a:r>
              <a:rPr lang="en-US" altLang="zh-CN" sz="6000" dirty="0" smtClean="0">
                <a:solidFill>
                  <a:srgbClr val="AF6A07"/>
                </a:solidFill>
              </a:rPr>
              <a:t>Unit2</a:t>
            </a:r>
            <a:r>
              <a:rPr lang="en-US" altLang="zh-CN" sz="6000" dirty="0">
                <a:solidFill>
                  <a:srgbClr val="AF6A07"/>
                </a:solidFill>
              </a:rPr>
              <a:t/>
            </a:r>
            <a:br>
              <a:rPr lang="en-US" altLang="zh-CN" sz="6000" dirty="0">
                <a:solidFill>
                  <a:srgbClr val="AF6A07"/>
                </a:solidFill>
              </a:rPr>
            </a:br>
            <a:r>
              <a:rPr lang="en-US" altLang="zh-CN" sz="6000" dirty="0"/>
              <a:t>A new </a:t>
            </a:r>
            <a:r>
              <a:rPr lang="en-US" altLang="zh-CN" sz="6000" dirty="0" smtClean="0"/>
              <a:t>student</a:t>
            </a:r>
            <a:endParaRPr lang="zh-CN" altLang="en-US" sz="6000" dirty="0" smtClean="0">
              <a:solidFill>
                <a:srgbClr val="AF6A07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9075" y="6237312"/>
            <a:ext cx="916307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051800" cy="700088"/>
          </a:xfrm>
        </p:spPr>
        <p:txBody>
          <a:bodyPr/>
          <a:lstStyle/>
          <a:p>
            <a:r>
              <a:rPr lang="zh-CN" altLang="zh-CN" dirty="0" smtClean="0">
                <a:solidFill>
                  <a:srgbClr val="AF6A07"/>
                </a:solidFill>
              </a:rPr>
              <a:t>一、单词（默写）</a:t>
            </a:r>
            <a:endParaRPr lang="zh-CN" altLang="en-US" dirty="0" smtClean="0">
              <a:solidFill>
                <a:srgbClr val="AF6A07"/>
              </a:solidFill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68313" y="1341438"/>
            <a:ext cx="8675687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1.student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学生</a:t>
            </a:r>
            <a:r>
              <a:rPr lang="zh-CN" altLang="en-US" sz="2800" dirty="0">
                <a:cs typeface="Times New Roman" panose="02020603050405020304" pitchFamily="18" charset="0"/>
              </a:rPr>
              <a:t>  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2.classroom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教室</a:t>
            </a:r>
            <a:r>
              <a:rPr lang="zh-CN" altLang="en-US" sz="2800" dirty="0">
                <a:cs typeface="Times New Roman" panose="02020603050405020304" pitchFamily="18" charset="0"/>
              </a:rPr>
              <a:t> 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floor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楼层</a:t>
            </a:r>
            <a:r>
              <a:rPr lang="zh-CN" altLang="en-US" sz="2800" dirty="0">
                <a:cs typeface="Times New Roman" panose="02020603050405020304" pitchFamily="18" charset="0"/>
              </a:rPr>
              <a:t>        </a:t>
            </a:r>
            <a:endParaRPr lang="en-US" altLang="zh-CN" sz="2800" dirty="0">
              <a:cs typeface="Times New Roman" panose="02020603050405020304" pitchFamily="18" charset="0"/>
            </a:endParaRPr>
          </a:p>
          <a:p>
            <a:r>
              <a:rPr lang="zh-CN" altLang="en-US" sz="2800" dirty="0">
                <a:cs typeface="Times New Roman" panose="02020603050405020304" pitchFamily="18" charset="0"/>
              </a:rPr>
              <a:t> </a:t>
            </a:r>
            <a:endParaRPr lang="en-US" altLang="zh-CN" sz="2800" dirty="0"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4.computer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电脑</a:t>
            </a:r>
            <a:r>
              <a:rPr lang="zh-CN" altLang="en-US" sz="2800" dirty="0">
                <a:cs typeface="Times New Roman" panose="02020603050405020304" pitchFamily="18" charset="0"/>
              </a:rPr>
              <a:t>   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第一，首先</a:t>
            </a:r>
            <a:r>
              <a:rPr lang="zh-CN" altLang="en-US" sz="2800" dirty="0">
                <a:cs typeface="Times New Roman" panose="02020603050405020304" pitchFamily="18" charset="0"/>
              </a:rPr>
              <a:t>  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第二</a:t>
            </a:r>
            <a:r>
              <a:rPr lang="zh-CN" altLang="en-US" sz="2800" dirty="0">
                <a:cs typeface="Times New Roman" panose="02020603050405020304" pitchFamily="18" charset="0"/>
              </a:rPr>
              <a:t>    </a:t>
            </a:r>
            <a:endParaRPr lang="en-US" altLang="zh-CN" sz="2800" dirty="0">
              <a:cs typeface="Times New Roman" panose="02020603050405020304" pitchFamily="18" charset="0"/>
            </a:endParaRPr>
          </a:p>
          <a:p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第三</a:t>
            </a:r>
            <a:r>
              <a:rPr lang="zh-CN" altLang="en-US" sz="2800" dirty="0">
                <a:cs typeface="Times New Roman" panose="02020603050405020304" pitchFamily="18" charset="0"/>
              </a:rPr>
              <a:t>      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8.playground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操场</a:t>
            </a:r>
            <a:r>
              <a:rPr lang="zh-CN" altLang="en-US" sz="2800" dirty="0">
                <a:cs typeface="Times New Roman" panose="02020603050405020304" pitchFamily="18" charset="0"/>
              </a:rPr>
              <a:t> 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9.swing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秋千</a:t>
            </a:r>
            <a:r>
              <a:rPr lang="zh-CN" altLang="en-US" sz="2800" dirty="0">
                <a:cs typeface="Times New Roman" panose="02020603050405020304" pitchFamily="18" charset="0"/>
              </a:rPr>
              <a:t>      </a:t>
            </a:r>
            <a:endParaRPr lang="en-US" altLang="zh-CN" sz="2800" dirty="0">
              <a:cs typeface="Times New Roman" panose="02020603050405020304" pitchFamily="18" charset="0"/>
            </a:endParaRPr>
          </a:p>
          <a:p>
            <a:r>
              <a:rPr lang="zh-CN" altLang="en-US" sz="2800" dirty="0">
                <a:cs typeface="Times New Roman" panose="02020603050405020304" pitchFamily="18" charset="0"/>
              </a:rPr>
              <a:t> </a:t>
            </a:r>
            <a:endParaRPr lang="en-US" altLang="zh-CN" sz="2800" dirty="0"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10.push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推</a:t>
            </a:r>
            <a:r>
              <a:rPr lang="zh-CN" altLang="en-US" sz="2800" dirty="0">
                <a:cs typeface="Times New Roman" panose="02020603050405020304" pitchFamily="18" charset="0"/>
              </a:rPr>
              <a:t>     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11.heavy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重的</a:t>
            </a:r>
            <a:r>
              <a:rPr lang="zh-CN" altLang="en-US" sz="2800" dirty="0">
                <a:cs typeface="Times New Roman" panose="02020603050405020304" pitchFamily="18" charset="0"/>
              </a:rPr>
              <a:t> 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12.stop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停下</a:t>
            </a:r>
            <a:r>
              <a:rPr lang="zh-CN" altLang="en-US" sz="2800" dirty="0">
                <a:cs typeface="Times New Roman" panose="02020603050405020304" pitchFamily="18" charset="0"/>
              </a:rPr>
              <a:t>       </a:t>
            </a:r>
            <a:endParaRPr lang="en-US" altLang="zh-CN" sz="2800" dirty="0">
              <a:cs typeface="Times New Roman" panose="02020603050405020304" pitchFamily="18" charset="0"/>
            </a:endParaRPr>
          </a:p>
          <a:p>
            <a:r>
              <a:rPr lang="zh-CN" altLang="en-US" sz="2800" dirty="0">
                <a:cs typeface="Times New Roman" panose="02020603050405020304" pitchFamily="18" charset="0"/>
              </a:rPr>
              <a:t> </a:t>
            </a:r>
            <a:endParaRPr lang="en-US" altLang="zh-CN" sz="2800" dirty="0"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13.high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高的</a:t>
            </a:r>
            <a:r>
              <a:rPr lang="zh-CN" altLang="en-US" sz="2800" dirty="0">
                <a:cs typeface="Times New Roman" panose="02020603050405020304" pitchFamily="18" charset="0"/>
              </a:rPr>
              <a:t>  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14.great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很多的，极大的</a:t>
            </a:r>
            <a:r>
              <a:rPr lang="zh-CN" altLang="en-US" sz="2800" dirty="0">
                <a:cs typeface="Times New Roman" panose="02020603050405020304" pitchFamily="18" charset="0"/>
              </a:rPr>
              <a:t>  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051800" cy="700087"/>
          </a:xfrm>
        </p:spPr>
        <p:txBody>
          <a:bodyPr/>
          <a:lstStyle/>
          <a:p>
            <a:r>
              <a:rPr lang="zh-CN" altLang="zh-CN" dirty="0" smtClean="0">
                <a:solidFill>
                  <a:srgbClr val="AF6A07"/>
                </a:solidFill>
              </a:rPr>
              <a:t>二、词组（默写）</a:t>
            </a:r>
            <a:endParaRPr lang="zh-CN" altLang="en-US" dirty="0" smtClean="0">
              <a:solidFill>
                <a:srgbClr val="AF6A07"/>
              </a:solidFill>
            </a:endParaRP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755650" y="457200"/>
            <a:ext cx="7920038" cy="61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dirty="0">
                <a:cs typeface="Times New Roman" panose="02020603050405020304" pitchFamily="18" charset="0"/>
              </a:rPr>
              <a:t> </a:t>
            </a:r>
            <a:endParaRPr lang="zh-CN" altLang="en-US" sz="2800" dirty="0"/>
          </a:p>
          <a:p>
            <a:pPr eaLnBrk="0" hangingPunct="0">
              <a:lnSpc>
                <a:spcPts val="4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1.a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一名新学生</a:t>
            </a:r>
            <a:r>
              <a:rPr lang="zh-CN" altLang="en-US" sz="2800" dirty="0">
                <a:cs typeface="Times New Roman" panose="02020603050405020304" pitchFamily="18" charset="0"/>
              </a:rPr>
              <a:t>    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ts val="4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2.show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……around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带领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参观</a:t>
            </a:r>
            <a:r>
              <a:rPr lang="zh-CN" altLang="en-US" sz="2800" dirty="0">
                <a:cs typeface="Times New Roman" panose="02020603050405020304" pitchFamily="18" charset="0"/>
              </a:rPr>
              <a:t> </a:t>
            </a:r>
            <a:endParaRPr lang="zh-CN" altLang="en-US" sz="2800" dirty="0"/>
          </a:p>
          <a:p>
            <a:pPr eaLnBrk="0" hangingPunct="0">
              <a:lnSpc>
                <a:spcPts val="4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3.how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classroom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多少间教室</a:t>
            </a:r>
            <a:r>
              <a:rPr lang="zh-CN" altLang="en-US" sz="2800" dirty="0">
                <a:cs typeface="Times New Roman" panose="02020603050405020304" pitchFamily="18" charset="0"/>
              </a:rPr>
              <a:t> 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>
                <a:cs typeface="Times New Roman" panose="02020603050405020304" pitchFamily="18" charset="0"/>
              </a:rPr>
              <a:t> 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ts val="4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4.in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在我们学校里</a:t>
            </a:r>
            <a:endParaRPr lang="zh-CN" altLang="en-US" sz="2800" dirty="0"/>
          </a:p>
          <a:p>
            <a:pPr eaLnBrk="0" hangingPunct="0">
              <a:lnSpc>
                <a:spcPts val="4000"/>
              </a:lnSpc>
            </a:pPr>
            <a:r>
              <a:rPr lang="zh-CN" altLang="en-US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5.some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rooms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一些电脑室</a:t>
            </a:r>
            <a:r>
              <a:rPr lang="zh-CN" altLang="en-US" sz="2800" dirty="0">
                <a:cs typeface="Times New Roman" panose="02020603050405020304" pitchFamily="18" charset="0"/>
              </a:rPr>
              <a:t>         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ts val="4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6.a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music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一间音乐室</a:t>
            </a:r>
            <a:endParaRPr lang="zh-CN" altLang="en-US" sz="2800" dirty="0"/>
          </a:p>
          <a:p>
            <a:pPr eaLnBrk="0" hangingPunct="0">
              <a:lnSpc>
                <a:spcPts val="4000"/>
              </a:lnSpc>
            </a:pPr>
            <a:r>
              <a:rPr lang="zh-CN" altLang="en-US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7.on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floor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在三楼</a:t>
            </a:r>
            <a:r>
              <a:rPr lang="zh-CN" altLang="en-US" sz="2800" dirty="0">
                <a:cs typeface="Times New Roman" panose="02020603050405020304" pitchFamily="18" charset="0"/>
              </a:rPr>
              <a:t>                 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ts val="4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tennis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一间乒乓球室</a:t>
            </a:r>
            <a:r>
              <a:rPr lang="zh-CN" altLang="en-US" sz="2800" dirty="0">
                <a:cs typeface="Times New Roman" panose="02020603050405020304" pitchFamily="18" charset="0"/>
              </a:rPr>
              <a:t> </a:t>
            </a:r>
            <a:endParaRPr lang="zh-CN" altLang="en-US" sz="2800" dirty="0"/>
          </a:p>
          <a:p>
            <a:pPr eaLnBrk="0" hangingPunct="0">
              <a:lnSpc>
                <a:spcPts val="4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9.go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去看看</a:t>
            </a:r>
            <a:r>
              <a:rPr lang="zh-CN" altLang="en-US" sz="2800" dirty="0">
                <a:cs typeface="Times New Roman" panose="02020603050405020304" pitchFamily="18" charset="0"/>
              </a:rPr>
              <a:t>                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ts val="4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10.sing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dance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又唱又跳</a:t>
            </a:r>
            <a:endParaRPr lang="zh-CN" altLang="en-US" sz="2800" dirty="0"/>
          </a:p>
          <a:p>
            <a:pPr eaLnBrk="0" hangingPunct="0">
              <a:lnSpc>
                <a:spcPts val="4000"/>
              </a:lnSpc>
            </a:pPr>
            <a:r>
              <a:rPr lang="zh-CN" altLang="en-US" sz="2800" dirty="0">
                <a:cs typeface="Times New Roman" panose="02020603050405020304" pitchFamily="18" charset="0"/>
              </a:rPr>
              <a:t> 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2"/>
          <p:cNvSpPr>
            <a:spLocks noChangeArrowheads="1"/>
          </p:cNvSpPr>
          <p:nvPr/>
        </p:nvSpPr>
        <p:spPr bwMode="auto">
          <a:xfrm>
            <a:off x="468313" y="404813"/>
            <a:ext cx="8351837" cy="619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ts val="4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11.drink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nice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juice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喝些美味的果汁</a:t>
            </a:r>
            <a:r>
              <a:rPr lang="zh-CN" altLang="en-US" sz="2800">
                <a:cs typeface="Times New Roman" panose="02020603050405020304" pitchFamily="18" charset="0"/>
              </a:rPr>
              <a:t>      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ts val="4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12.go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cinema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去电影院</a:t>
            </a:r>
            <a:r>
              <a:rPr lang="zh-CN" altLang="en-US" sz="2800">
                <a:cs typeface="Times New Roman" panose="02020603050405020304" pitchFamily="18" charset="0"/>
              </a:rPr>
              <a:t> </a:t>
            </a:r>
            <a:endParaRPr lang="zh-CN" altLang="en-US" sz="2800"/>
          </a:p>
          <a:p>
            <a:pPr eaLnBrk="0" hangingPunct="0">
              <a:lnSpc>
                <a:spcPts val="4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13.have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nice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吃一个美味的冰淇淋</a:t>
            </a:r>
            <a:r>
              <a:rPr lang="zh-CN" altLang="en-US" sz="2800">
                <a:cs typeface="Times New Roman" panose="02020603050405020304" pitchFamily="18" charset="0"/>
              </a:rPr>
              <a:t> 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ts val="4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playground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在操场上</a:t>
            </a:r>
            <a:r>
              <a:rPr lang="zh-CN" altLang="en-US" sz="2800">
                <a:cs typeface="Times New Roman" panose="02020603050405020304" pitchFamily="18" charset="0"/>
              </a:rPr>
              <a:t> </a:t>
            </a:r>
            <a:endParaRPr lang="zh-CN" altLang="en-US" sz="2800"/>
          </a:p>
          <a:p>
            <a:pPr eaLnBrk="0" hangingPunct="0">
              <a:lnSpc>
                <a:spcPts val="4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15.go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去玩一玩</a:t>
            </a:r>
            <a:r>
              <a:rPr lang="zh-CN" altLang="en-US" sz="2800">
                <a:cs typeface="Times New Roman" panose="02020603050405020304" pitchFamily="18" charset="0"/>
              </a:rPr>
              <a:t>  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ts val="4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swing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在秋千上</a:t>
            </a:r>
            <a:endParaRPr lang="zh-CN" altLang="en-US" sz="2800"/>
          </a:p>
          <a:p>
            <a:pPr eaLnBrk="0" hangingPunct="0">
              <a:lnSpc>
                <a:spcPts val="4000"/>
              </a:lnSpc>
            </a:pPr>
            <a:r>
              <a:rPr lang="zh-CN" altLang="en-US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17.so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heavy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真的重</a:t>
            </a:r>
            <a:r>
              <a:rPr lang="zh-CN" altLang="en-US" sz="2800">
                <a:cs typeface="Times New Roman" panose="02020603050405020304" pitchFamily="18" charset="0"/>
              </a:rPr>
              <a:t>                      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en-US" sz="2800">
                <a:cs typeface="Times New Roman" panose="02020603050405020304" pitchFamily="18" charset="0"/>
              </a:rPr>
              <a:t> </a:t>
            </a:r>
            <a:endParaRPr lang="en-US" altLang="zh-CN" sz="2800">
              <a:cs typeface="Times New Roman" panose="02020603050405020304" pitchFamily="18" charset="0"/>
            </a:endParaRPr>
          </a:p>
          <a:p>
            <a:pPr eaLnBrk="0" hangingPunct="0">
              <a:lnSpc>
                <a:spcPts val="4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18.too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太高</a:t>
            </a:r>
            <a:r>
              <a:rPr lang="zh-CN" altLang="en-US" sz="2800">
                <a:cs typeface="Times New Roman" panose="02020603050405020304" pitchFamily="18" charset="0"/>
              </a:rPr>
              <a:t> </a:t>
            </a:r>
            <a:endParaRPr lang="zh-CN" altLang="en-US" sz="2800"/>
          </a:p>
          <a:p>
            <a:pPr eaLnBrk="0" hangingPunct="0">
              <a:lnSpc>
                <a:spcPts val="4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19.great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fun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很有趣</a:t>
            </a:r>
            <a:r>
              <a:rPr lang="zh-CN" altLang="en-US" sz="2800">
                <a:cs typeface="Times New Roman" panose="02020603050405020304" pitchFamily="18" charset="0"/>
              </a:rPr>
              <a:t>                      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en-US" sz="2800">
                <a:cs typeface="Times New Roman" panose="02020603050405020304" pitchFamily="18" charset="0"/>
              </a:rPr>
              <a:t> 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ts val="4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20.play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again.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再玩一次</a:t>
            </a:r>
            <a:endParaRPr lang="zh-CN" altLang="en-US" sz="2800"/>
          </a:p>
          <a:p>
            <a:pPr eaLnBrk="0" hangingPunct="0">
              <a:lnSpc>
                <a:spcPts val="4000"/>
              </a:lnSpc>
            </a:pPr>
            <a:r>
              <a:rPr lang="zh-CN" altLang="en-US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21.go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回家</a:t>
            </a:r>
            <a:r>
              <a:rPr lang="zh-CN" altLang="en-US" sz="2800">
                <a:cs typeface="Times New Roman" panose="02020603050405020304" pitchFamily="18" charset="0"/>
              </a:rPr>
              <a:t>                         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ts val="4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22.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en-US" altLang="zh-CN" sz="2800">
                <a:cs typeface="Times New Roman" panose="02020603050405020304" pitchFamily="18" charset="0"/>
              </a:rPr>
              <a:t> 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一间美术室</a:t>
            </a:r>
            <a:r>
              <a:rPr lang="zh-CN" altLang="en-US" sz="2800">
                <a:cs typeface="Times New Roman" panose="02020603050405020304" pitchFamily="18" charset="0"/>
              </a:rPr>
              <a:t>  </a:t>
            </a:r>
            <a:endParaRPr lang="zh-CN" alt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546100" y="476250"/>
            <a:ext cx="8051800" cy="698500"/>
          </a:xfrm>
        </p:spPr>
        <p:txBody>
          <a:bodyPr/>
          <a:lstStyle/>
          <a:p>
            <a:r>
              <a:rPr lang="zh-CN" altLang="zh-CN" dirty="0" smtClean="0">
                <a:solidFill>
                  <a:srgbClr val="AF6A07"/>
                </a:solidFill>
              </a:rPr>
              <a:t>三、句型（默写）</a:t>
            </a:r>
            <a:endParaRPr lang="zh-CN" altLang="en-US" dirty="0" smtClean="0">
              <a:solidFill>
                <a:srgbClr val="AF6A07"/>
              </a:solidFill>
            </a:endParaRP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307975" y="1341438"/>
            <a:ext cx="8836025" cy="431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1200" dirty="0">
                <a:cs typeface="Times New Roman" panose="02020603050405020304" pitchFamily="18" charset="0"/>
              </a:rPr>
              <a:t> </a:t>
            </a:r>
            <a:endParaRPr lang="zh-CN" altLang="en-US" sz="800" dirty="0"/>
          </a:p>
          <a:p>
            <a:pPr eaLnBrk="0" hangingPunct="0">
              <a:lnSpc>
                <a:spcPts val="45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1.Can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你能带领她参观吗？</a:t>
            </a:r>
            <a:r>
              <a:rPr lang="zh-CN" altLang="en-US" sz="2800" dirty="0">
                <a:cs typeface="Times New Roman" panose="02020603050405020304" pitchFamily="18" charset="0"/>
              </a:rPr>
              <a:t> </a:t>
            </a:r>
            <a:endParaRPr lang="zh-CN" altLang="en-US" sz="2800" dirty="0"/>
          </a:p>
          <a:p>
            <a:pPr eaLnBrk="0" hangingPunct="0">
              <a:lnSpc>
                <a:spcPts val="45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2.How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classroom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</a:p>
          <a:p>
            <a:pPr eaLnBrk="0" hangingPunct="0">
              <a:lnSpc>
                <a:spcPts val="4500"/>
              </a:lnSpc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在我们学校有多少间教室？</a:t>
            </a:r>
            <a:r>
              <a:rPr lang="zh-CN" altLang="en-US" sz="2800" dirty="0">
                <a:cs typeface="Times New Roman" panose="02020603050405020304" pitchFamily="18" charset="0"/>
              </a:rPr>
              <a:t> </a:t>
            </a:r>
            <a:endParaRPr lang="zh-CN" altLang="en-US" sz="2800" dirty="0"/>
          </a:p>
          <a:p>
            <a:pPr eaLnBrk="0" hangingPunct="0">
              <a:lnSpc>
                <a:spcPts val="45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3.Our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classroom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floor.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我们教室在二楼。</a:t>
            </a:r>
            <a:r>
              <a:rPr lang="zh-CN" altLang="en-US" sz="2800" dirty="0">
                <a:cs typeface="Times New Roman" panose="02020603050405020304" pitchFamily="18" charset="0"/>
              </a:rPr>
              <a:t> </a:t>
            </a:r>
            <a:endParaRPr lang="zh-CN" altLang="en-US" sz="2800" dirty="0"/>
          </a:p>
          <a:p>
            <a:pPr eaLnBrk="0" hangingPunct="0">
              <a:lnSpc>
                <a:spcPts val="45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4.Are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rooms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有一些电脑室吗？</a:t>
            </a:r>
            <a:r>
              <a:rPr lang="zh-CN" altLang="en-US" sz="2800" dirty="0">
                <a:cs typeface="Times New Roman" panose="02020603050405020304" pitchFamily="18" charset="0"/>
              </a:rPr>
              <a:t> </a:t>
            </a:r>
            <a:endParaRPr lang="zh-CN" altLang="en-US" sz="2800" dirty="0"/>
          </a:p>
          <a:p>
            <a:pPr eaLnBrk="0" hangingPunct="0">
              <a:lnSpc>
                <a:spcPts val="45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5.Is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music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有电脑室吗？</a:t>
            </a:r>
            <a:r>
              <a:rPr lang="zh-CN" altLang="en-US" sz="2800" dirty="0">
                <a:cs typeface="Times New Roman" panose="02020603050405020304" pitchFamily="18" charset="0"/>
              </a:rPr>
              <a:t> </a:t>
            </a:r>
            <a:endParaRPr lang="zh-CN" altLang="en-US" sz="2800" dirty="0"/>
          </a:p>
          <a:p>
            <a:pPr eaLnBrk="0" hangingPunct="0">
              <a:lnSpc>
                <a:spcPts val="45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6.Let’s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look.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让我们去看看。</a:t>
            </a:r>
            <a:r>
              <a:rPr lang="zh-CN" altLang="en-US" sz="2800" dirty="0">
                <a:cs typeface="Times New Roman" panose="02020603050405020304" pitchFamily="18" charset="0"/>
              </a:rPr>
              <a:t>  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051800" cy="985837"/>
          </a:xfrm>
        </p:spPr>
        <p:txBody>
          <a:bodyPr/>
          <a:lstStyle/>
          <a:p>
            <a:r>
              <a:rPr lang="zh-CN" altLang="zh-CN" dirty="0" smtClean="0">
                <a:solidFill>
                  <a:srgbClr val="AF6A07"/>
                </a:solidFill>
              </a:rPr>
              <a:t>四、语法点（理解）</a:t>
            </a:r>
            <a:r>
              <a:rPr lang="zh-CN" altLang="en-US" dirty="0" smtClean="0">
                <a:solidFill>
                  <a:srgbClr val="AF6A07"/>
                </a:solidFill>
              </a:rPr>
              <a:t> </a:t>
            </a:r>
            <a:br>
              <a:rPr lang="zh-CN" altLang="en-US" dirty="0" smtClean="0">
                <a:solidFill>
                  <a:srgbClr val="AF6A07"/>
                </a:solidFill>
              </a:rPr>
            </a:br>
            <a:endParaRPr lang="zh-CN" altLang="en-US" dirty="0" smtClean="0">
              <a:solidFill>
                <a:srgbClr val="AF6A07"/>
              </a:solidFill>
            </a:endParaRP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323850" y="1341438"/>
            <a:ext cx="88201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1.How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many...(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可数名词复数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altLang="zh-CN" sz="2800" b="1" u="sng" dirty="0">
                <a:cs typeface="Times New Roman" panose="02020603050405020304" pitchFamily="18" charset="0"/>
              </a:rPr>
              <a:t> </a:t>
            </a:r>
            <a:r>
              <a:rPr lang="en-US" altLang="zh-C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...?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</a:p>
          <a:p>
            <a:pPr eaLnBrk="0" hangingPunct="0"/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用于询问某处有多少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例：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classroom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school?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endParaRPr lang="en-US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288" y="549275"/>
            <a:ext cx="8497887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2.There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的一般疑问句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是将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提前到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的前面，表示“有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......?”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endParaRPr lang="en-US" altLang="zh-CN" sz="2800" dirty="0"/>
          </a:p>
          <a:p>
            <a:pPr eaLnBrk="0" hangingPunct="0"/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...?</a:t>
            </a:r>
            <a:r>
              <a:rPr lang="en-US" altLang="zh-CN" sz="2800" dirty="0">
                <a:cs typeface="Times New Roman" panose="02020603050405020304" pitchFamily="18" charset="0"/>
              </a:rPr>
              <a:t>       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Yes,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./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No,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isn’t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</a:p>
          <a:p>
            <a:pPr eaLnBrk="0" hangingPunct="0"/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例：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music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endParaRPr lang="en-US" altLang="zh-CN" sz="2800" dirty="0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23850" y="2781300"/>
            <a:ext cx="85328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 there any...?    Yes, there are./ No, there aren’t.</a:t>
            </a:r>
          </a:p>
          <a:p>
            <a:pPr eaLnBrk="0" hangingPunct="0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例：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 there any books? 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07950" y="4149725"/>
            <a:ext cx="92170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几个缩写 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isn’t = is not     aren’t= are not   it’s = it is     they’re= they are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68313" y="981075"/>
            <a:ext cx="82073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序数词</a:t>
            </a:r>
            <a:r>
              <a:rPr lang="zh-CN" altLang="en-US" sz="2800" dirty="0">
                <a:cs typeface="Times New Roman" panose="02020603050405020304" pitchFamily="18" charset="0"/>
              </a:rPr>
              <a:t>  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altLang="zh-CN" sz="2800" dirty="0">
                <a:cs typeface="Times New Roman" panose="02020603050405020304" pitchFamily="18" charset="0"/>
              </a:rPr>
              <a:t>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en-US" altLang="zh-CN" sz="2800" dirty="0">
                <a:cs typeface="Times New Roman" panose="02020603050405020304" pitchFamily="18" charset="0"/>
              </a:rPr>
              <a:t>  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three----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  <a:r>
              <a:rPr lang="en-US" altLang="zh-CN" sz="2800" dirty="0">
                <a:cs typeface="Times New Roman" panose="02020603050405020304" pitchFamily="18" charset="0"/>
              </a:rPr>
              <a:t> 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four---fourth</a:t>
            </a:r>
            <a:r>
              <a:rPr lang="en-US" altLang="zh-CN" sz="2800" dirty="0">
                <a:cs typeface="Times New Roman" panose="02020603050405020304" pitchFamily="18" charset="0"/>
              </a:rPr>
              <a:t>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five---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fifth</a:t>
            </a:r>
            <a:r>
              <a:rPr lang="en-US" altLang="zh-CN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cs typeface="Times New Roman" panose="02020603050405020304" pitchFamily="18" charset="0"/>
              </a:rPr>
              <a:t>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six---sixth</a:t>
            </a:r>
            <a:r>
              <a:rPr lang="en-US" altLang="zh-CN" sz="2800" dirty="0"/>
              <a:t> 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95288" y="3141663"/>
            <a:ext cx="8280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在楼层前用介词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800" dirty="0">
                <a:cs typeface="Times New Roman" panose="02020603050405020304" pitchFamily="18" charset="0"/>
              </a:rPr>
              <a:t> 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/second/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  <a:r>
              <a:rPr lang="en-US" altLang="zh-CN" sz="2800" dirty="0">
                <a:cs typeface="Times New Roman" panose="02020603050405020304" pitchFamily="18" charset="0"/>
              </a:rPr>
              <a:t> 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floor</a:t>
            </a:r>
            <a:r>
              <a:rPr lang="en-US" altLang="zh-CN" sz="2800" dirty="0">
                <a:cs typeface="Times New Roman" panose="02020603050405020304" pitchFamily="18" charset="0"/>
              </a:rPr>
              <a:t>    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在一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三楼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32770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 656">
      <a:dk1>
        <a:srgbClr val="434547"/>
      </a:dk1>
      <a:lt1>
        <a:srgbClr val="FFFFFF"/>
      </a:lt1>
      <a:dk2>
        <a:srgbClr val="FFFFFF"/>
      </a:dk2>
      <a:lt2>
        <a:srgbClr val="434547"/>
      </a:lt2>
      <a:accent1>
        <a:srgbClr val="E98E09"/>
      </a:accent1>
      <a:accent2>
        <a:srgbClr val="FFC000"/>
      </a:accent2>
      <a:accent3>
        <a:srgbClr val="FC986D"/>
      </a:accent3>
      <a:accent4>
        <a:srgbClr val="F76311"/>
      </a:accent4>
      <a:accent5>
        <a:srgbClr val="83B40D"/>
      </a:accent5>
      <a:accent6>
        <a:srgbClr val="00B050"/>
      </a:accent6>
      <a:hlink>
        <a:srgbClr val="00B0F0"/>
      </a:hlink>
      <a:folHlink>
        <a:srgbClr val="AFB2B4"/>
      </a:folHlink>
    </a:clrScheme>
    <a:fontScheme name="自定义 12">
      <a:majorFont>
        <a:latin typeface="Times New Roman"/>
        <a:ea typeface="楷体"/>
        <a:cs typeface=""/>
      </a:majorFont>
      <a:minorFont>
        <a:latin typeface="Calibri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A000120150822A18PPBG</Template>
  <TotalTime>0</TotalTime>
  <Words>52</Words>
  <Application>Microsoft Office PowerPoint</Application>
  <PresentationFormat>全屏显示(4:3)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宋体</vt:lpstr>
      <vt:lpstr>微软雅黑</vt:lpstr>
      <vt:lpstr>幼圆</vt:lpstr>
      <vt:lpstr>Arial</vt:lpstr>
      <vt:lpstr>Arial Black</vt:lpstr>
      <vt:lpstr>Calibri</vt:lpstr>
      <vt:lpstr>Times New Roman</vt:lpstr>
      <vt:lpstr>Wingdings</vt:lpstr>
      <vt:lpstr>WWW.2PPT.COM
</vt:lpstr>
      <vt:lpstr>Unit2 A new student</vt:lpstr>
      <vt:lpstr>一、单词（默写）</vt:lpstr>
      <vt:lpstr>二、词组（默写）</vt:lpstr>
      <vt:lpstr>PowerPoint 演示文稿</vt:lpstr>
      <vt:lpstr>三、句型（默写）</vt:lpstr>
      <vt:lpstr>四、语法点（理解） 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2015-10-28T13:34:00Z</dcterms:created>
  <dcterms:modified xsi:type="dcterms:W3CDTF">2023-01-16T22:51:49Z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F70E767BA2304062A5DA50E7189FA6F6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