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handoutMasterIdLst>
    <p:handoutMasterId r:id="rId31"/>
  </p:handoutMasterIdLst>
  <p:sldIdLst>
    <p:sldId id="323" r:id="rId2"/>
    <p:sldId id="319" r:id="rId3"/>
    <p:sldId id="330" r:id="rId4"/>
    <p:sldId id="332" r:id="rId5"/>
    <p:sldId id="354" r:id="rId6"/>
    <p:sldId id="333" r:id="rId7"/>
    <p:sldId id="334" r:id="rId8"/>
    <p:sldId id="325" r:id="rId9"/>
    <p:sldId id="355" r:id="rId10"/>
    <p:sldId id="356" r:id="rId11"/>
    <p:sldId id="357" r:id="rId12"/>
    <p:sldId id="352" r:id="rId13"/>
    <p:sldId id="343" r:id="rId14"/>
    <p:sldId id="344" r:id="rId15"/>
    <p:sldId id="345" r:id="rId16"/>
    <p:sldId id="346" r:id="rId17"/>
    <p:sldId id="348" r:id="rId18"/>
    <p:sldId id="347" r:id="rId19"/>
    <p:sldId id="349" r:id="rId20"/>
    <p:sldId id="358" r:id="rId21"/>
    <p:sldId id="365" r:id="rId22"/>
    <p:sldId id="359" r:id="rId23"/>
    <p:sldId id="360" r:id="rId24"/>
    <p:sldId id="361" r:id="rId25"/>
    <p:sldId id="362" r:id="rId26"/>
    <p:sldId id="363" r:id="rId27"/>
    <p:sldId id="364" r:id="rId28"/>
    <p:sldId id="327" r:id="rId29"/>
  </p:sldIdLst>
  <p:sldSz cx="12192000" cy="6858000"/>
  <p:notesSz cx="7104063" cy="10234613"/>
  <p:custDataLst>
    <p:tags r:id="rId3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43">
          <p15:clr>
            <a:srgbClr val="A4A3A4"/>
          </p15:clr>
        </p15:guide>
        <p15:guide id="2" pos="38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C6CF"/>
    <a:srgbClr val="0000FF"/>
    <a:srgbClr val="2E74B6"/>
    <a:srgbClr val="B9B9B9"/>
    <a:srgbClr val="BABABA"/>
    <a:srgbClr val="187E72"/>
    <a:srgbClr val="00A6AD"/>
    <a:srgbClr val="C50023"/>
    <a:srgbClr val="F1A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20" y="-90"/>
      </p:cViewPr>
      <p:guideLst>
        <p:guide orient="horz" pos="2243"/>
        <p:guide pos="381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188595" cy="574719"/>
          </a:xfrm>
          <a:prstGeom prst="rect">
            <a:avLst/>
          </a:prstGeom>
        </p:spPr>
        <p:txBody>
          <a:bodyPr vert="horz" lIns="91440" tIns="45720" rIns="91440" bIns="45720" rtlCol="0"/>
          <a:lstStyle>
            <a:lvl1pPr algn="l">
              <a:defRPr sz="1290"/>
            </a:lvl1pPr>
          </a:lstStyle>
          <a:p>
            <a:endParaRPr lang="zh-CN" altLang="en-US"/>
          </a:p>
        </p:txBody>
      </p:sp>
      <p:sp>
        <p:nvSpPr>
          <p:cNvPr id="3" name="日期占位符 2"/>
          <p:cNvSpPr>
            <a:spLocks noGrp="1"/>
          </p:cNvSpPr>
          <p:nvPr>
            <p:ph type="dt" sz="quarter" idx="1"/>
          </p:nvPr>
        </p:nvSpPr>
        <p:spPr>
          <a:xfrm>
            <a:off x="4167998" y="0"/>
            <a:ext cx="3188595" cy="574719"/>
          </a:xfrm>
          <a:prstGeom prst="rect">
            <a:avLst/>
          </a:prstGeom>
        </p:spPr>
        <p:txBody>
          <a:bodyPr vert="horz" lIns="91440" tIns="45720" rIns="91440" bIns="45720" rtlCol="0"/>
          <a:lstStyle>
            <a:lvl1pPr algn="r">
              <a:defRPr sz="129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10879875"/>
            <a:ext cx="3188595" cy="574718"/>
          </a:xfrm>
          <a:prstGeom prst="rect">
            <a:avLst/>
          </a:prstGeom>
        </p:spPr>
        <p:txBody>
          <a:bodyPr vert="horz" lIns="91440" tIns="45720" rIns="91440" bIns="45720" rtlCol="0" anchor="b"/>
          <a:lstStyle>
            <a:lvl1pPr algn="l">
              <a:defRPr sz="1290"/>
            </a:lvl1pPr>
          </a:lstStyle>
          <a:p>
            <a:endParaRPr lang="zh-CN" altLang="en-US"/>
          </a:p>
        </p:txBody>
      </p:sp>
      <p:sp>
        <p:nvSpPr>
          <p:cNvPr id="5" name="灯片编号占位符 4"/>
          <p:cNvSpPr>
            <a:spLocks noGrp="1"/>
          </p:cNvSpPr>
          <p:nvPr>
            <p:ph type="sldNum" sz="quarter" idx="3"/>
          </p:nvPr>
        </p:nvSpPr>
        <p:spPr>
          <a:xfrm>
            <a:off x="4167998" y="10879875"/>
            <a:ext cx="3188595" cy="574718"/>
          </a:xfrm>
          <a:prstGeom prst="rect">
            <a:avLst/>
          </a:prstGeom>
        </p:spPr>
        <p:txBody>
          <a:bodyPr vert="horz" lIns="91440" tIns="45720" rIns="91440" bIns="45720" rtlCol="0" anchor="b"/>
          <a:lstStyle>
            <a:lvl1pPr algn="r">
              <a:defRPr sz="129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188595" cy="574719"/>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167998" y="0"/>
            <a:ext cx="3188595" cy="574719"/>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242770" y="1431824"/>
            <a:ext cx="6872756" cy="386592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35830" y="5512523"/>
            <a:ext cx="5886637" cy="4510246"/>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10879875"/>
            <a:ext cx="3188595" cy="574718"/>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167998" y="10879875"/>
            <a:ext cx="3188595" cy="574718"/>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5" name="矩形 4"/>
          <p:cNvSpPr/>
          <p:nvPr userDrawn="1"/>
        </p:nvSpPr>
        <p:spPr>
          <a:xfrm>
            <a:off x="1270" y="142875"/>
            <a:ext cx="158115" cy="53403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userDrawn="1"/>
        </p:nvSpPr>
        <p:spPr>
          <a:xfrm>
            <a:off x="-35560" y="6708775"/>
            <a:ext cx="12280265" cy="14541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2023-01-17</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平行四边形 2"/>
          <p:cNvSpPr/>
          <p:nvPr/>
        </p:nvSpPr>
        <p:spPr>
          <a:xfrm>
            <a:off x="-2254885" y="1036320"/>
            <a:ext cx="16614140" cy="2753995"/>
          </a:xfrm>
          <a:prstGeom prst="parallelogram">
            <a:avLst>
              <a:gd name="adj" fmla="val 45244"/>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4" name="平行四边形 3"/>
          <p:cNvSpPr/>
          <p:nvPr/>
        </p:nvSpPr>
        <p:spPr>
          <a:xfrm>
            <a:off x="-1979930" y="1036320"/>
            <a:ext cx="4958080" cy="2753995"/>
          </a:xfrm>
          <a:prstGeom prst="parallelogram">
            <a:avLst>
              <a:gd name="adj" fmla="val 44396"/>
            </a:avLst>
          </a:prstGeom>
          <a:blipFill dpi="0" rotWithShape="1">
            <a:blip r:embed="rId2"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6" name="文本框 5"/>
          <p:cNvSpPr txBox="1"/>
          <p:nvPr/>
        </p:nvSpPr>
        <p:spPr>
          <a:xfrm>
            <a:off x="2553738" y="1251572"/>
            <a:ext cx="9311211" cy="2308324"/>
          </a:xfrm>
          <a:prstGeom prst="rect">
            <a:avLst/>
          </a:prstGeom>
          <a:noFill/>
        </p:spPr>
        <p:txBody>
          <a:bodyPr wrap="square" rtlCol="0">
            <a:spAutoFit/>
          </a:bodyPr>
          <a:lstStyle/>
          <a:p>
            <a:pPr algn="ctr"/>
            <a:r>
              <a:rPr lang="en-US" altLang="en-US" sz="4800" b="1" dirty="0" smtClean="0">
                <a:solidFill>
                  <a:schemeClr val="bg1"/>
                </a:solidFill>
                <a:latin typeface="微软雅黑" panose="020B0503020204020204" charset="-122"/>
                <a:ea typeface="微软雅黑" panose="020B0503020204020204" charset="-122"/>
              </a:rPr>
              <a:t>Unit 2</a:t>
            </a:r>
            <a:endParaRPr lang="en-US" altLang="zh-CN" sz="4800" b="1" dirty="0" smtClean="0">
              <a:solidFill>
                <a:schemeClr val="bg1"/>
              </a:solidFill>
              <a:latin typeface="微软雅黑" panose="020B0503020204020204" charset="-122"/>
              <a:ea typeface="微软雅黑" panose="020B0503020204020204" charset="-122"/>
            </a:endParaRPr>
          </a:p>
          <a:p>
            <a:pPr algn="ctr"/>
            <a:r>
              <a:rPr lang="en-US" altLang="en-US" sz="4800" b="1" dirty="0" smtClean="0">
                <a:solidFill>
                  <a:schemeClr val="bg1"/>
                </a:solidFill>
                <a:latin typeface="微软雅黑" panose="020B0503020204020204" charset="-122"/>
                <a:ea typeface="微软雅黑" panose="020B0503020204020204" charset="-122"/>
              </a:rPr>
              <a:t>I think that </a:t>
            </a:r>
            <a:r>
              <a:rPr lang="en-US" altLang="en-US" sz="4800" b="1" dirty="0" err="1" smtClean="0">
                <a:solidFill>
                  <a:schemeClr val="bg1"/>
                </a:solidFill>
                <a:latin typeface="微软雅黑" panose="020B0503020204020204" charset="-122"/>
                <a:ea typeface="微软雅黑" panose="020B0503020204020204" charset="-122"/>
              </a:rPr>
              <a:t>mooncakes</a:t>
            </a:r>
            <a:r>
              <a:rPr lang="en-US" altLang="en-US" sz="4800" b="1" dirty="0" smtClean="0">
                <a:solidFill>
                  <a:schemeClr val="bg1"/>
                </a:solidFill>
                <a:latin typeface="微软雅黑" panose="020B0503020204020204" charset="-122"/>
                <a:ea typeface="微软雅黑" panose="020B0503020204020204" charset="-122"/>
              </a:rPr>
              <a:t> are delicious</a:t>
            </a:r>
            <a:r>
              <a:rPr lang="zh-CN" altLang="en-US" sz="4800" b="1" dirty="0" smtClean="0">
                <a:solidFill>
                  <a:schemeClr val="bg1"/>
                </a:solidFill>
                <a:latin typeface="微软雅黑" panose="020B0503020204020204" charset="-122"/>
                <a:ea typeface="微软雅黑" panose="020B0503020204020204" charset="-122"/>
              </a:rPr>
              <a:t>！</a:t>
            </a:r>
            <a:r>
              <a:rPr lang="en-US" altLang="en-US" sz="4800" b="1" dirty="0" smtClean="0">
                <a:solidFill>
                  <a:schemeClr val="bg1"/>
                </a:solidFill>
                <a:latin typeface="微软雅黑" panose="020B0503020204020204" charset="-122"/>
                <a:ea typeface="微软雅黑" panose="020B0503020204020204" charset="-122"/>
              </a:rPr>
              <a:t> </a:t>
            </a:r>
            <a:endParaRPr lang="zh-CN" altLang="en-US" sz="4800" b="1" dirty="0" smtClean="0">
              <a:solidFill>
                <a:schemeClr val="bg1"/>
              </a:solidFill>
              <a:latin typeface="微软雅黑" panose="020B0503020204020204" charset="-122"/>
              <a:ea typeface="微软雅黑" panose="020B0503020204020204" charset="-122"/>
            </a:endParaRPr>
          </a:p>
        </p:txBody>
      </p:sp>
      <p:sp>
        <p:nvSpPr>
          <p:cNvPr id="9" name="Rectangle 5"/>
          <p:cNvSpPr/>
          <p:nvPr/>
        </p:nvSpPr>
        <p:spPr>
          <a:xfrm>
            <a:off x="924930" y="4225449"/>
            <a:ext cx="10658901" cy="707886"/>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buNone/>
            </a:pPr>
            <a:r>
              <a:rPr lang="zh-CN" altLang="en-US" sz="4000" dirty="0" smtClean="0">
                <a:latin typeface="微软雅黑" panose="020B0503020204020204" charset="-122"/>
                <a:ea typeface="微软雅黑" panose="020B0503020204020204" charset="-122"/>
                <a:cs typeface="微软雅黑" panose="020B0503020204020204" charset="-122"/>
              </a:rPr>
              <a:t>第</a:t>
            </a:r>
            <a:r>
              <a:rPr lang="en-US" altLang="en-US" sz="4000" dirty="0" smtClean="0">
                <a:latin typeface="微软雅黑" panose="020B0503020204020204" charset="-122"/>
                <a:ea typeface="微软雅黑" panose="020B0503020204020204" charset="-122"/>
                <a:cs typeface="微软雅黑" panose="020B0503020204020204" charset="-122"/>
              </a:rPr>
              <a:t>1</a:t>
            </a:r>
            <a:r>
              <a:rPr lang="zh-CN" altLang="en-US" sz="4000" dirty="0" smtClean="0">
                <a:latin typeface="微软雅黑" panose="020B0503020204020204" charset="-122"/>
                <a:ea typeface="微软雅黑" panose="020B0503020204020204" charset="-122"/>
                <a:cs typeface="微软雅黑" panose="020B0503020204020204" charset="-122"/>
              </a:rPr>
              <a:t>课时</a:t>
            </a:r>
          </a:p>
        </p:txBody>
      </p:sp>
      <p:sp>
        <p:nvSpPr>
          <p:cNvPr id="7" name="矩形 6"/>
          <p:cNvSpPr/>
          <p:nvPr/>
        </p:nvSpPr>
        <p:spPr>
          <a:xfrm>
            <a:off x="0" y="5792794"/>
            <a:ext cx="12192000"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charset="-122"/>
                <a:ea typeface="微软雅黑" panose="020B0503020204020204" charset="-122"/>
                <a:sym typeface="+mn-ea"/>
              </a:rPr>
              <a:t>WWW.PPT818.COM</a:t>
            </a:r>
            <a:endParaRPr lang="en-US" altLang="zh-CN" sz="2800" b="1" kern="0" dirty="0">
              <a:solidFill>
                <a:srgbClr val="000000"/>
              </a:solidFill>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childTnLst>
                          </p:cTn>
                        </p:par>
                        <p:par>
                          <p:cTn id="12" fill="hold">
                            <p:stCondLst>
                              <p:cond delay="1000"/>
                            </p:stCondLst>
                            <p:childTnLst>
                              <p:par>
                                <p:cTn id="13" presetID="4" presetClass="entr" presetSubtype="16" fill="hold" grpId="0" nodeType="afterEffect">
                                  <p:stCondLst>
                                    <p:cond delay="0"/>
                                  </p:stCondLst>
                                  <p:childTnLst>
                                    <p:set>
                                      <p:cBhvr>
                                        <p:cTn id="14" dur="1000" fill="hold">
                                          <p:stCondLst>
                                            <p:cond delay="0"/>
                                          </p:stCondLst>
                                        </p:cTn>
                                        <p:tgtEl>
                                          <p:spTgt spid="6"/>
                                        </p:tgtEl>
                                        <p:attrNameLst>
                                          <p:attrName>style.visibility</p:attrName>
                                        </p:attrNameLst>
                                      </p:cBhvr>
                                      <p:to>
                                        <p:strVal val="visible"/>
                                      </p:to>
                                    </p:set>
                                    <p:animEffect transition="in" filter="box(in)">
                                      <p:cBhvr>
                                        <p:cTn id="15" dur="1000"/>
                                        <p:tgtEl>
                                          <p:spTgt spid="6"/>
                                        </p:tgtEl>
                                      </p:cBhvr>
                                    </p:animEffect>
                                  </p:childTnLst>
                                </p:cTn>
                              </p:par>
                            </p:childTnLst>
                          </p:cTn>
                        </p:par>
                        <p:par>
                          <p:cTn id="16" fill="hold">
                            <p:stCondLst>
                              <p:cond delay="2000"/>
                            </p:stCondLst>
                            <p:childTnLst>
                              <p:par>
                                <p:cTn id="17" presetID="21" presetClass="entr" presetSubtype="3" fill="hold" grpId="0" nodeType="afterEffect">
                                  <p:stCondLst>
                                    <p:cond delay="0"/>
                                  </p:stCondLst>
                                  <p:childTnLst>
                                    <p:set>
                                      <p:cBhvr>
                                        <p:cTn id="18" dur="500" fill="hold">
                                          <p:stCondLst>
                                            <p:cond delay="0"/>
                                          </p:stCondLst>
                                        </p:cTn>
                                        <p:tgtEl>
                                          <p:spTgt spid="9"/>
                                        </p:tgtEl>
                                        <p:attrNameLst>
                                          <p:attrName>style.visibility</p:attrName>
                                        </p:attrNameLst>
                                      </p:cBhvr>
                                      <p:to>
                                        <p:strVal val="visible"/>
                                      </p:to>
                                    </p:set>
                                    <p:animEffect transition="in" filter="wheel(3)">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bldLvl="0" animBg="1"/>
      <p:bldP spid="6"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586408" y="1620086"/>
            <a:ext cx="11072192" cy="2862322"/>
          </a:xfrm>
          <a:prstGeom prst="rect">
            <a:avLst/>
          </a:prstGeom>
          <a:noFill/>
        </p:spPr>
        <p:txBody>
          <a:bodyPr wrap="square" rtlCol="0">
            <a:spAutoFit/>
          </a:bodyPr>
          <a:lstStyle/>
          <a:p>
            <a:pPr>
              <a:lnSpc>
                <a:spcPct val="150000"/>
              </a:lnSpc>
            </a:pPr>
            <a:r>
              <a:rPr lang="en-US" sz="3000" b="1" dirty="0" smtClean="0"/>
              <a:t>(</a:t>
            </a:r>
            <a:r>
              <a:rPr lang="zh-CN" altLang="en-US" sz="3000" b="1" dirty="0" smtClean="0"/>
              <a:t>　　</a:t>
            </a:r>
            <a:r>
              <a:rPr lang="en-US" sz="3000" b="1" dirty="0" smtClean="0"/>
              <a:t>)3.I really need to take more exercise because I'm ________ </a:t>
            </a:r>
          </a:p>
          <a:p>
            <a:pPr indent="1341755">
              <a:lnSpc>
                <a:spcPct val="150000"/>
              </a:lnSpc>
            </a:pPr>
            <a:r>
              <a:rPr lang="en-US" sz="3000" b="1" dirty="0" smtClean="0"/>
              <a:t>weight. </a:t>
            </a:r>
            <a:endParaRPr lang="zh-CN" altLang="en-US" sz="3000" dirty="0" smtClean="0"/>
          </a:p>
          <a:p>
            <a:pPr indent="1341755">
              <a:lnSpc>
                <a:spcPct val="150000"/>
              </a:lnSpc>
            </a:pPr>
            <a:r>
              <a:rPr lang="en-US" sz="3000" b="1" dirty="0" smtClean="0"/>
              <a:t>A</a:t>
            </a:r>
            <a:r>
              <a:rPr lang="zh-CN" altLang="en-US" sz="3000" b="1" dirty="0" smtClean="0"/>
              <a:t>．</a:t>
            </a:r>
            <a:r>
              <a:rPr lang="en-US" sz="3000" b="1" dirty="0" smtClean="0"/>
              <a:t>putting off  		B</a:t>
            </a:r>
            <a:r>
              <a:rPr lang="zh-CN" altLang="en-US" sz="3000" b="1" dirty="0" smtClean="0"/>
              <a:t>．</a:t>
            </a:r>
            <a:r>
              <a:rPr lang="en-US" sz="3000" b="1" dirty="0" smtClean="0"/>
              <a:t>putting on</a:t>
            </a:r>
            <a:endParaRPr lang="zh-CN" altLang="en-US" sz="3000" dirty="0" smtClean="0"/>
          </a:p>
          <a:p>
            <a:pPr indent="1341755">
              <a:lnSpc>
                <a:spcPct val="150000"/>
              </a:lnSpc>
            </a:pPr>
            <a:r>
              <a:rPr lang="en-US" sz="3000" b="1" dirty="0" smtClean="0"/>
              <a:t>C</a:t>
            </a:r>
            <a:r>
              <a:rPr lang="zh-CN" altLang="en-US" sz="3000" b="1" dirty="0" smtClean="0"/>
              <a:t>．</a:t>
            </a:r>
            <a:r>
              <a:rPr lang="en-US" sz="3000" b="1" dirty="0" smtClean="0"/>
              <a:t>putting down  		D</a:t>
            </a:r>
            <a:r>
              <a:rPr lang="zh-CN" altLang="en-US" sz="3000" b="1" dirty="0" smtClean="0"/>
              <a:t>．</a:t>
            </a:r>
            <a:r>
              <a:rPr lang="en-US" sz="3000" b="1" dirty="0" smtClean="0"/>
              <a:t>putting away</a:t>
            </a:r>
            <a:endParaRPr lang="zh-CN" altLang="en-US" sz="3000" dirty="0" smtClean="0"/>
          </a:p>
        </p:txBody>
      </p:sp>
      <p:sp>
        <p:nvSpPr>
          <p:cNvPr id="3" name="矩形 2"/>
          <p:cNvSpPr/>
          <p:nvPr/>
        </p:nvSpPr>
        <p:spPr>
          <a:xfrm>
            <a:off x="947219" y="1852855"/>
            <a:ext cx="389850" cy="461665"/>
          </a:xfrm>
          <a:prstGeom prst="rect">
            <a:avLst/>
          </a:prstGeom>
        </p:spPr>
        <p:txBody>
          <a:bodyPr wrap="none">
            <a:spAutoFit/>
          </a:bodyPr>
          <a:lstStyle/>
          <a:p>
            <a:r>
              <a:rPr lang="en-US" sz="2400" b="1" dirty="0" smtClean="0">
                <a:solidFill>
                  <a:srgbClr val="57C6CF"/>
                </a:solidFill>
              </a:rPr>
              <a:t>B</a:t>
            </a:r>
            <a:endParaRPr lang="zh-CN" altLang="en-US" sz="2400" dirty="0">
              <a:solidFill>
                <a:srgbClr val="57C6C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16225" y="1580330"/>
            <a:ext cx="11072192" cy="3554819"/>
          </a:xfrm>
          <a:prstGeom prst="rect">
            <a:avLst/>
          </a:prstGeom>
          <a:noFill/>
        </p:spPr>
        <p:txBody>
          <a:bodyPr wrap="square" rtlCol="0">
            <a:spAutoFit/>
          </a:bodyPr>
          <a:lstStyle/>
          <a:p>
            <a:pPr>
              <a:lnSpc>
                <a:spcPct val="150000"/>
              </a:lnSpc>
            </a:pPr>
            <a:r>
              <a:rPr lang="en-US" sz="3000" b="1" dirty="0" smtClean="0"/>
              <a:t>(</a:t>
            </a:r>
            <a:r>
              <a:rPr lang="zh-CN" altLang="en-US" sz="3000" b="1" dirty="0" smtClean="0"/>
              <a:t>　　</a:t>
            </a:r>
            <a:r>
              <a:rPr lang="en-US" sz="3000" b="1" dirty="0" smtClean="0"/>
              <a:t>)4.2018·</a:t>
            </a:r>
            <a:r>
              <a:rPr lang="zh-CN" altLang="en-US" sz="3000" b="1" dirty="0" smtClean="0"/>
              <a:t>咸宁  </a:t>
            </a:r>
            <a:r>
              <a:rPr lang="en-US" sz="3000" b="1" dirty="0" smtClean="0"/>
              <a:t> —What do your parents do before ________</a:t>
            </a:r>
            <a:r>
              <a:rPr lang="zh-CN" altLang="en-US" sz="3000" b="1" dirty="0" smtClean="0"/>
              <a:t>？</a:t>
            </a:r>
            <a:endParaRPr lang="zh-CN" altLang="en-US" sz="3000" dirty="0" smtClean="0"/>
          </a:p>
          <a:p>
            <a:pPr indent="1341755">
              <a:lnSpc>
                <a:spcPct val="150000"/>
              </a:lnSpc>
            </a:pPr>
            <a:r>
              <a:rPr lang="en-US" sz="3000" b="1" dirty="0" smtClean="0"/>
              <a:t>—They usually sweep away the dust(</a:t>
            </a:r>
            <a:r>
              <a:rPr lang="zh-CN" altLang="en-US" sz="3000" b="1" dirty="0" smtClean="0"/>
              <a:t>灰尘</a:t>
            </a:r>
            <a:r>
              <a:rPr lang="en-US" sz="3000" b="1" dirty="0" smtClean="0"/>
              <a:t>) of the old year </a:t>
            </a:r>
          </a:p>
          <a:p>
            <a:pPr indent="1341755">
              <a:lnSpc>
                <a:spcPct val="150000"/>
              </a:lnSpc>
            </a:pPr>
            <a:r>
              <a:rPr lang="en-US" sz="3000" b="1" dirty="0" smtClean="0"/>
              <a:t>and welcome a fresh start.</a:t>
            </a:r>
            <a:endParaRPr lang="zh-CN" altLang="en-US" sz="3000" dirty="0" smtClean="0"/>
          </a:p>
          <a:p>
            <a:pPr indent="1341755">
              <a:lnSpc>
                <a:spcPct val="150000"/>
              </a:lnSpc>
            </a:pPr>
            <a:r>
              <a:rPr lang="en-US" sz="3000" b="1" dirty="0" smtClean="0"/>
              <a:t>A</a:t>
            </a:r>
            <a:r>
              <a:rPr lang="zh-CN" altLang="en-US" sz="3000" b="1" dirty="0" smtClean="0"/>
              <a:t>．</a:t>
            </a:r>
            <a:r>
              <a:rPr lang="en-US" sz="3000" b="1" dirty="0" smtClean="0"/>
              <a:t>the Lantern Festival   B</a:t>
            </a:r>
            <a:r>
              <a:rPr lang="zh-CN" altLang="en-US" sz="3000" b="1" dirty="0" smtClean="0"/>
              <a:t>．</a:t>
            </a:r>
            <a:r>
              <a:rPr lang="en-US" sz="3000" b="1" dirty="0" smtClean="0"/>
              <a:t>the Spring Festival</a:t>
            </a:r>
            <a:endParaRPr lang="zh-CN" altLang="en-US" sz="3000" dirty="0" smtClean="0"/>
          </a:p>
          <a:p>
            <a:pPr indent="1341755">
              <a:lnSpc>
                <a:spcPct val="150000"/>
              </a:lnSpc>
            </a:pPr>
            <a:r>
              <a:rPr lang="en-US" sz="3000" b="1" dirty="0" smtClean="0"/>
              <a:t>C</a:t>
            </a:r>
            <a:r>
              <a:rPr lang="zh-CN" altLang="en-US" sz="3000" b="1" dirty="0" smtClean="0"/>
              <a:t>．</a:t>
            </a:r>
            <a:r>
              <a:rPr lang="en-US" sz="3000" b="1" dirty="0" smtClean="0"/>
              <a:t>the </a:t>
            </a:r>
            <a:r>
              <a:rPr lang="en-US" sz="3000" b="1" dirty="0" err="1" smtClean="0"/>
              <a:t>Mid­Autumn</a:t>
            </a:r>
            <a:r>
              <a:rPr lang="en-US" sz="3000" b="1" dirty="0" smtClean="0"/>
              <a:t> Day D</a:t>
            </a:r>
            <a:r>
              <a:rPr lang="zh-CN" altLang="en-US" sz="3000" b="1" dirty="0" smtClean="0"/>
              <a:t>．</a:t>
            </a:r>
            <a:r>
              <a:rPr lang="en-US" sz="3000" b="1" dirty="0" smtClean="0"/>
              <a:t>the Dragon Boat Festival </a:t>
            </a:r>
            <a:endParaRPr lang="zh-CN" altLang="en-US" sz="3000" dirty="0" smtClean="0"/>
          </a:p>
        </p:txBody>
      </p:sp>
      <p:sp>
        <p:nvSpPr>
          <p:cNvPr id="3" name="矩形 2"/>
          <p:cNvSpPr/>
          <p:nvPr/>
        </p:nvSpPr>
        <p:spPr>
          <a:xfrm>
            <a:off x="967097" y="1823038"/>
            <a:ext cx="389850" cy="461665"/>
          </a:xfrm>
          <a:prstGeom prst="rect">
            <a:avLst/>
          </a:prstGeom>
        </p:spPr>
        <p:txBody>
          <a:bodyPr wrap="none">
            <a:spAutoFit/>
          </a:bodyPr>
          <a:lstStyle/>
          <a:p>
            <a:r>
              <a:rPr lang="en-US" sz="2400" b="1" dirty="0" smtClean="0">
                <a:solidFill>
                  <a:srgbClr val="57C6CF"/>
                </a:solidFill>
              </a:rPr>
              <a:t>B</a:t>
            </a:r>
            <a:endParaRPr lang="zh-CN" altLang="en-US" sz="2400" dirty="0">
              <a:solidFill>
                <a:srgbClr val="57C6C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546653" y="964098"/>
            <a:ext cx="11072192" cy="3554819"/>
          </a:xfrm>
          <a:prstGeom prst="rect">
            <a:avLst/>
          </a:prstGeom>
          <a:noFill/>
        </p:spPr>
        <p:txBody>
          <a:bodyPr wrap="square" rtlCol="0">
            <a:spAutoFit/>
          </a:bodyPr>
          <a:lstStyle/>
          <a:p>
            <a:pPr>
              <a:lnSpc>
                <a:spcPct val="150000"/>
              </a:lnSpc>
            </a:pPr>
            <a:r>
              <a:rPr lang="en-US" sz="3000" b="1" dirty="0" smtClean="0"/>
              <a:t>(</a:t>
            </a:r>
            <a:r>
              <a:rPr lang="zh-CN" altLang="en-US" sz="3000" b="1" dirty="0" smtClean="0"/>
              <a:t>　　</a:t>
            </a:r>
            <a:r>
              <a:rPr lang="en-US" sz="3000" b="1" dirty="0" smtClean="0"/>
              <a:t>)5.2017·</a:t>
            </a:r>
            <a:r>
              <a:rPr lang="zh-CN" altLang="en-US" sz="3000" b="1" dirty="0" smtClean="0"/>
              <a:t>吉林 </a:t>
            </a:r>
            <a:r>
              <a:rPr lang="en-US" sz="3000" b="1" dirty="0" smtClean="0"/>
              <a:t>—Jeff, I will take an important exam tomorrow.</a:t>
            </a:r>
            <a:endParaRPr lang="zh-CN" altLang="en-US" sz="3000" dirty="0" smtClean="0"/>
          </a:p>
          <a:p>
            <a:pPr indent="1341755">
              <a:lnSpc>
                <a:spcPct val="150000"/>
              </a:lnSpc>
            </a:pPr>
            <a:r>
              <a:rPr lang="en-US" sz="3000" b="1" dirty="0" smtClean="0"/>
              <a:t>—________</a:t>
            </a:r>
            <a:endParaRPr lang="zh-CN" altLang="en-US" sz="3000" dirty="0" smtClean="0"/>
          </a:p>
          <a:p>
            <a:pPr indent="1341755">
              <a:lnSpc>
                <a:spcPct val="150000"/>
              </a:lnSpc>
            </a:pPr>
            <a:r>
              <a:rPr lang="en-US" sz="3000" b="1" dirty="0" smtClean="0"/>
              <a:t>A</a:t>
            </a:r>
            <a:r>
              <a:rPr lang="zh-CN" altLang="en-US" sz="3000" b="1" dirty="0" smtClean="0"/>
              <a:t>．</a:t>
            </a:r>
            <a:r>
              <a:rPr lang="en-US" sz="3000" b="1" dirty="0" smtClean="0"/>
              <a:t>Good luck! </a:t>
            </a:r>
            <a:endParaRPr lang="zh-CN" altLang="en-US" sz="3000" dirty="0" smtClean="0"/>
          </a:p>
          <a:p>
            <a:pPr indent="1341755">
              <a:lnSpc>
                <a:spcPct val="150000"/>
              </a:lnSpc>
            </a:pPr>
            <a:r>
              <a:rPr lang="en-US" sz="3000" b="1" dirty="0" smtClean="0"/>
              <a:t>B</a:t>
            </a:r>
            <a:r>
              <a:rPr lang="zh-CN" altLang="en-US" sz="3000" b="1" dirty="0" smtClean="0"/>
              <a:t>．</a:t>
            </a:r>
            <a:r>
              <a:rPr lang="en-US" sz="3000" b="1" dirty="0" smtClean="0"/>
              <a:t>Congratulations!</a:t>
            </a:r>
            <a:endParaRPr lang="zh-CN" altLang="en-US" sz="3000" dirty="0" smtClean="0"/>
          </a:p>
          <a:p>
            <a:pPr indent="1341755">
              <a:lnSpc>
                <a:spcPct val="150000"/>
              </a:lnSpc>
            </a:pPr>
            <a:r>
              <a:rPr lang="en-US" sz="3000" b="1" dirty="0" smtClean="0"/>
              <a:t>C</a:t>
            </a:r>
            <a:r>
              <a:rPr lang="zh-CN" altLang="en-US" sz="3000" b="1" dirty="0" smtClean="0"/>
              <a:t>．</a:t>
            </a:r>
            <a:r>
              <a:rPr lang="en-US" sz="3000" b="1" dirty="0" smtClean="0"/>
              <a:t>Good idea! </a:t>
            </a:r>
            <a:endParaRPr lang="zh-CN" altLang="en-US" sz="3000" dirty="0"/>
          </a:p>
        </p:txBody>
      </p:sp>
      <p:sp>
        <p:nvSpPr>
          <p:cNvPr id="3" name="矩形 2"/>
          <p:cNvSpPr/>
          <p:nvPr/>
        </p:nvSpPr>
        <p:spPr>
          <a:xfrm>
            <a:off x="897523" y="1206817"/>
            <a:ext cx="407484" cy="461665"/>
          </a:xfrm>
          <a:prstGeom prst="rect">
            <a:avLst/>
          </a:prstGeom>
        </p:spPr>
        <p:txBody>
          <a:bodyPr wrap="none">
            <a:spAutoFit/>
          </a:bodyPr>
          <a:lstStyle/>
          <a:p>
            <a:r>
              <a:rPr lang="en-US" sz="2400" b="1" dirty="0" smtClean="0">
                <a:solidFill>
                  <a:srgbClr val="57C6CF"/>
                </a:solidFill>
              </a:rPr>
              <a:t>A</a:t>
            </a:r>
            <a:endParaRPr lang="zh-CN" altLang="en-US" sz="2400" b="1" dirty="0">
              <a:solidFill>
                <a:srgbClr val="57C6CF"/>
              </a:solidFill>
            </a:endParaRPr>
          </a:p>
        </p:txBody>
      </p:sp>
      <p:sp>
        <p:nvSpPr>
          <p:cNvPr id="4" name="TextBox 3"/>
          <p:cNvSpPr txBox="1"/>
          <p:nvPr/>
        </p:nvSpPr>
        <p:spPr>
          <a:xfrm>
            <a:off x="646041" y="4432853"/>
            <a:ext cx="11072192" cy="1892826"/>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latin typeface="+mj-lt"/>
                <a:ea typeface="仿宋" panose="02010609060101010101" pitchFamily="49" charset="-122"/>
              </a:rPr>
              <a:t>题干中提到了</a:t>
            </a:r>
            <a:r>
              <a:rPr lang="en-US" altLang="en-US" sz="2600" b="1" dirty="0" smtClean="0">
                <a:latin typeface="+mj-lt"/>
                <a:ea typeface="仿宋" panose="02010609060101010101" pitchFamily="49" charset="-122"/>
              </a:rPr>
              <a:t>“</a:t>
            </a:r>
            <a:r>
              <a:rPr lang="zh-CN" altLang="en-US" sz="2600" b="1" dirty="0" smtClean="0">
                <a:latin typeface="+mj-lt"/>
                <a:ea typeface="仿宋" panose="02010609060101010101" pitchFamily="49" charset="-122"/>
              </a:rPr>
              <a:t>我明天要参加一场重要的考试</a:t>
            </a:r>
            <a:r>
              <a:rPr lang="en-US" altLang="en-US" sz="2600" b="1" dirty="0" smtClean="0">
                <a:latin typeface="+mj-lt"/>
                <a:ea typeface="仿宋" panose="02010609060101010101" pitchFamily="49" charset="-122"/>
              </a:rPr>
              <a:t>”</a:t>
            </a:r>
            <a:r>
              <a:rPr lang="zh-CN" altLang="en-US" sz="2600" b="1" dirty="0" smtClean="0">
                <a:latin typeface="+mj-lt"/>
                <a:ea typeface="仿宋" panose="02010609060101010101" pitchFamily="49" charset="-122"/>
              </a:rPr>
              <a:t>，当得知某人要参加比赛或考试时，要祝对方好运，由此可知合适的答语是</a:t>
            </a:r>
            <a:r>
              <a:rPr lang="en-US" altLang="en-US" sz="2600" b="1" dirty="0" smtClean="0">
                <a:latin typeface="+mj-lt"/>
                <a:ea typeface="仿宋" panose="02010609060101010101" pitchFamily="49" charset="-122"/>
              </a:rPr>
              <a:t>“Good luck”</a:t>
            </a:r>
            <a:r>
              <a:rPr lang="zh-CN" altLang="en-US" sz="2600" b="1" dirty="0" smtClean="0">
                <a:latin typeface="+mj-lt"/>
                <a:ea typeface="仿宋" panose="02010609060101010101" pitchFamily="49" charset="-122"/>
              </a:rPr>
              <a:t>，该句的含义是</a:t>
            </a:r>
            <a:r>
              <a:rPr lang="en-US" altLang="en-US" sz="2600" b="1" dirty="0" smtClean="0">
                <a:latin typeface="+mj-lt"/>
                <a:ea typeface="仿宋" panose="02010609060101010101" pitchFamily="49" charset="-122"/>
              </a:rPr>
              <a:t>“</a:t>
            </a:r>
            <a:r>
              <a:rPr lang="zh-CN" altLang="en-US" sz="2600" b="1" dirty="0" smtClean="0">
                <a:latin typeface="+mj-lt"/>
                <a:ea typeface="仿宋" panose="02010609060101010101" pitchFamily="49" charset="-122"/>
              </a:rPr>
              <a:t>祝你好运</a:t>
            </a:r>
            <a:r>
              <a:rPr lang="en-US" altLang="en-US" sz="2600" b="1" dirty="0" smtClean="0">
                <a:latin typeface="+mj-lt"/>
                <a:ea typeface="仿宋" panose="02010609060101010101" pitchFamily="49" charset="-122"/>
              </a:rPr>
              <a:t>”</a:t>
            </a:r>
            <a:r>
              <a:rPr lang="zh-CN" altLang="en-US" sz="2600" b="1" dirty="0" smtClean="0">
                <a:latin typeface="+mj-lt"/>
                <a:ea typeface="仿宋" panose="02010609060101010101" pitchFamily="49"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16225" y="874645"/>
            <a:ext cx="11072192" cy="4939814"/>
          </a:xfrm>
          <a:prstGeom prst="rect">
            <a:avLst/>
          </a:prstGeom>
          <a:noFill/>
        </p:spPr>
        <p:txBody>
          <a:bodyPr wrap="square" rtlCol="0">
            <a:spAutoFit/>
          </a:bodyPr>
          <a:lstStyle/>
          <a:p>
            <a:pPr>
              <a:lnSpc>
                <a:spcPct val="150000"/>
              </a:lnSpc>
            </a:pPr>
            <a:r>
              <a:rPr lang="en-US" sz="3000" b="1" dirty="0" smtClean="0"/>
              <a:t>Ⅱ.2017·</a:t>
            </a:r>
            <a:r>
              <a:rPr lang="zh-CN" altLang="en-US" sz="3000" b="1" dirty="0" smtClean="0"/>
              <a:t>安徽   补全对话</a:t>
            </a:r>
            <a:endParaRPr lang="zh-CN" altLang="en-US" sz="3000" dirty="0" smtClean="0"/>
          </a:p>
          <a:p>
            <a:pPr indent="716280">
              <a:lnSpc>
                <a:spcPct val="150000"/>
              </a:lnSpc>
            </a:pPr>
            <a:r>
              <a:rPr lang="zh-CN" altLang="en-US" sz="3000" b="1" dirty="0" smtClean="0"/>
              <a:t>从方框中选出合适的句子，填在对话空缺处，使对话内容完整、连贯。两项多余。</a:t>
            </a:r>
            <a:endParaRPr lang="zh-CN" altLang="en-US" sz="3000" dirty="0" smtClean="0"/>
          </a:p>
          <a:p>
            <a:pPr>
              <a:lnSpc>
                <a:spcPct val="150000"/>
              </a:lnSpc>
            </a:pPr>
            <a:r>
              <a:rPr lang="en-US" sz="3000" b="1" dirty="0" smtClean="0"/>
              <a:t>Li Lei: Hey, Bruce. I'm going home this weekend.</a:t>
            </a:r>
            <a:endParaRPr lang="zh-CN" altLang="en-US" sz="3000" dirty="0" smtClean="0"/>
          </a:p>
          <a:p>
            <a:pPr>
              <a:lnSpc>
                <a:spcPct val="150000"/>
              </a:lnSpc>
            </a:pPr>
            <a:r>
              <a:rPr lang="en-US" sz="3000" b="1" dirty="0" smtClean="0"/>
              <a:t>Bruce: 1.________</a:t>
            </a:r>
            <a:endParaRPr lang="zh-CN" altLang="en-US" sz="3000" dirty="0" smtClean="0"/>
          </a:p>
          <a:p>
            <a:pPr>
              <a:lnSpc>
                <a:spcPct val="150000"/>
              </a:lnSpc>
            </a:pPr>
            <a:r>
              <a:rPr lang="en-US" sz="3000" b="1" dirty="0" smtClean="0"/>
              <a:t>Li Lei: To celebrate the </a:t>
            </a:r>
            <a:r>
              <a:rPr lang="en-US" sz="3000" b="1" dirty="0" err="1" smtClean="0"/>
              <a:t>Mid­Autumn</a:t>
            </a:r>
            <a:r>
              <a:rPr lang="en-US" sz="3000" b="1" dirty="0" smtClean="0"/>
              <a:t> Festival.</a:t>
            </a:r>
            <a:endParaRPr lang="zh-CN" altLang="en-US" sz="3000" dirty="0" smtClean="0"/>
          </a:p>
          <a:p>
            <a:pPr>
              <a:lnSpc>
                <a:spcPct val="150000"/>
              </a:lnSpc>
            </a:pPr>
            <a:r>
              <a:rPr lang="en-US" sz="3000" b="1" dirty="0" smtClean="0"/>
              <a:t>Bruce: 2.________</a:t>
            </a:r>
            <a:endParaRPr lang="zh-CN" altLang="en-US"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16225" y="1013791"/>
            <a:ext cx="11072192" cy="5549340"/>
          </a:xfrm>
          <a:prstGeom prst="rect">
            <a:avLst/>
          </a:prstGeom>
          <a:noFill/>
        </p:spPr>
        <p:txBody>
          <a:bodyPr wrap="square" rtlCol="0">
            <a:spAutoFit/>
          </a:bodyPr>
          <a:lstStyle/>
          <a:p>
            <a:pPr>
              <a:lnSpc>
                <a:spcPct val="150000"/>
              </a:lnSpc>
            </a:pPr>
            <a:r>
              <a:rPr lang="en-US" sz="3000" b="1" dirty="0" smtClean="0"/>
              <a:t>Li Lei: It is an important time for family.</a:t>
            </a:r>
            <a:endParaRPr lang="zh-CN" altLang="en-US" sz="3000" dirty="0" smtClean="0"/>
          </a:p>
          <a:p>
            <a:pPr>
              <a:lnSpc>
                <a:spcPct val="150000"/>
              </a:lnSpc>
            </a:pPr>
            <a:r>
              <a:rPr lang="en-US" sz="3000" b="1" dirty="0" smtClean="0"/>
              <a:t>Bruce: 3.________</a:t>
            </a:r>
            <a:endParaRPr lang="zh-CN" altLang="en-US" sz="3000" dirty="0" smtClean="0"/>
          </a:p>
          <a:p>
            <a:pPr>
              <a:lnSpc>
                <a:spcPct val="150000"/>
              </a:lnSpc>
            </a:pPr>
            <a:r>
              <a:rPr lang="en-US" sz="3000" b="1" dirty="0" smtClean="0"/>
              <a:t>Li Lei: We'll have dinner together, watch the moon and eat </a:t>
            </a:r>
            <a:r>
              <a:rPr lang="en-US" sz="3000" b="1" dirty="0" err="1" smtClean="0"/>
              <a:t>mooncakes</a:t>
            </a:r>
            <a:r>
              <a:rPr lang="en-US" sz="3000" b="1" dirty="0" smtClean="0"/>
              <a:t>.</a:t>
            </a:r>
            <a:endParaRPr lang="zh-CN" altLang="en-US" sz="3000" dirty="0" smtClean="0"/>
          </a:p>
          <a:p>
            <a:pPr>
              <a:lnSpc>
                <a:spcPct val="150000"/>
              </a:lnSpc>
            </a:pPr>
            <a:r>
              <a:rPr lang="en-US" sz="3000" b="1" dirty="0" smtClean="0"/>
              <a:t>Bruce: </a:t>
            </a:r>
            <a:r>
              <a:rPr lang="en-US" sz="3000" b="1" dirty="0" err="1" smtClean="0"/>
              <a:t>Mooncakes</a:t>
            </a:r>
            <a:r>
              <a:rPr lang="en-US" sz="3000" b="1" dirty="0" smtClean="0"/>
              <a:t>? Are they delicious? </a:t>
            </a:r>
            <a:endParaRPr lang="zh-CN" altLang="en-US" sz="3000" dirty="0" smtClean="0"/>
          </a:p>
          <a:p>
            <a:pPr>
              <a:lnSpc>
                <a:spcPct val="150000"/>
              </a:lnSpc>
            </a:pPr>
            <a:r>
              <a:rPr lang="en-US" sz="3000" b="1" dirty="0" smtClean="0"/>
              <a:t>Li Lei: Yes. 4.________We can celebrate it together. </a:t>
            </a:r>
            <a:endParaRPr lang="zh-CN" altLang="en-US" sz="3000" dirty="0" smtClean="0"/>
          </a:p>
          <a:p>
            <a:pPr>
              <a:lnSpc>
                <a:spcPct val="150000"/>
              </a:lnSpc>
            </a:pPr>
            <a:r>
              <a:rPr lang="en-US" sz="3000" b="1" dirty="0" smtClean="0"/>
              <a:t>Bruce: 5.________Thank you!</a:t>
            </a:r>
            <a:endParaRPr lang="zh-CN" altLang="en-US" sz="3000" dirty="0" smtClean="0"/>
          </a:p>
          <a:p>
            <a:pPr>
              <a:lnSpc>
                <a:spcPct val="150000"/>
              </a:lnSpc>
            </a:pPr>
            <a:r>
              <a:rPr lang="en-US" sz="3000" b="1" dirty="0" smtClean="0"/>
              <a:t>Li Lei: You're welcome. </a:t>
            </a:r>
            <a:endParaRPr lang="zh-CN" altLang="en-US"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815005" y="1013791"/>
            <a:ext cx="7802218" cy="4852162"/>
          </a:xfrm>
          <a:prstGeom prst="rect">
            <a:avLst/>
          </a:prstGeom>
          <a:noFill/>
          <a:ln>
            <a:solidFill>
              <a:schemeClr val="tx1"/>
            </a:solidFill>
          </a:ln>
        </p:spPr>
        <p:txBody>
          <a:bodyPr wrap="square" rtlCol="0">
            <a:spAutoFit/>
          </a:bodyPr>
          <a:lstStyle/>
          <a:p>
            <a:pPr>
              <a:lnSpc>
                <a:spcPct val="150000"/>
              </a:lnSpc>
            </a:pPr>
            <a:r>
              <a:rPr lang="en-US" sz="3000" b="1" dirty="0" smtClean="0"/>
              <a:t>A</a:t>
            </a:r>
            <a:r>
              <a:rPr lang="zh-CN" altLang="en-US" sz="3000" b="1" dirty="0" smtClean="0"/>
              <a:t>．</a:t>
            </a:r>
            <a:r>
              <a:rPr lang="en-US" sz="3000" b="1" dirty="0" smtClean="0"/>
              <a:t>Well done!</a:t>
            </a:r>
            <a:endParaRPr lang="zh-CN" altLang="en-US" sz="3000" dirty="0" smtClean="0"/>
          </a:p>
          <a:p>
            <a:pPr>
              <a:lnSpc>
                <a:spcPct val="150000"/>
              </a:lnSpc>
            </a:pPr>
            <a:r>
              <a:rPr lang="en-US" sz="3000" b="1" dirty="0" smtClean="0"/>
              <a:t>B</a:t>
            </a:r>
            <a:r>
              <a:rPr lang="zh-CN" altLang="en-US" sz="3000" b="1" dirty="0" smtClean="0"/>
              <a:t>．</a:t>
            </a:r>
            <a:r>
              <a:rPr lang="en-US" sz="3000" b="1" dirty="0" smtClean="0"/>
              <a:t>For what?</a:t>
            </a:r>
            <a:endParaRPr lang="zh-CN" altLang="en-US" sz="3000" dirty="0" smtClean="0"/>
          </a:p>
          <a:p>
            <a:pPr>
              <a:lnSpc>
                <a:spcPct val="150000"/>
              </a:lnSpc>
            </a:pPr>
            <a:r>
              <a:rPr lang="en-US" sz="3000" b="1" dirty="0" smtClean="0"/>
              <a:t>C</a:t>
            </a:r>
            <a:r>
              <a:rPr lang="zh-CN" altLang="en-US" sz="3000" b="1" dirty="0" smtClean="0"/>
              <a:t>．</a:t>
            </a:r>
            <a:r>
              <a:rPr lang="en-US" sz="3000" b="1" dirty="0" smtClean="0"/>
              <a:t>That's great.</a:t>
            </a:r>
            <a:endParaRPr lang="zh-CN" altLang="en-US" sz="3000" dirty="0" smtClean="0"/>
          </a:p>
          <a:p>
            <a:pPr>
              <a:lnSpc>
                <a:spcPct val="150000"/>
              </a:lnSpc>
            </a:pPr>
            <a:r>
              <a:rPr lang="en-US" sz="3000" b="1" dirty="0" smtClean="0"/>
              <a:t>D</a:t>
            </a:r>
            <a:r>
              <a:rPr lang="zh-CN" altLang="en-US" sz="3000" b="1" dirty="0" smtClean="0"/>
              <a:t>．</a:t>
            </a:r>
            <a:r>
              <a:rPr lang="en-US" sz="3000" b="1" dirty="0" smtClean="0"/>
              <a:t>What kind of festival is it?</a:t>
            </a:r>
            <a:endParaRPr lang="zh-CN" altLang="en-US" sz="3000" dirty="0" smtClean="0"/>
          </a:p>
          <a:p>
            <a:pPr>
              <a:lnSpc>
                <a:spcPct val="150000"/>
              </a:lnSpc>
            </a:pPr>
            <a:r>
              <a:rPr lang="en-US" sz="3000" b="1" dirty="0" smtClean="0"/>
              <a:t>E</a:t>
            </a:r>
            <a:r>
              <a:rPr lang="zh-CN" altLang="en-US" sz="3000" b="1" dirty="0" smtClean="0"/>
              <a:t>．</a:t>
            </a:r>
            <a:r>
              <a:rPr lang="en-US" sz="3000" b="1" dirty="0" smtClean="0"/>
              <a:t>I have never tasted them.</a:t>
            </a:r>
            <a:endParaRPr lang="zh-CN" altLang="en-US" sz="3000" dirty="0" smtClean="0"/>
          </a:p>
          <a:p>
            <a:pPr>
              <a:lnSpc>
                <a:spcPct val="150000"/>
              </a:lnSpc>
            </a:pPr>
            <a:r>
              <a:rPr lang="en-US" sz="3000" b="1" dirty="0" smtClean="0"/>
              <a:t>F</a:t>
            </a:r>
            <a:r>
              <a:rPr lang="zh-CN" altLang="en-US" sz="3000" b="1" dirty="0" smtClean="0"/>
              <a:t>．</a:t>
            </a:r>
            <a:r>
              <a:rPr lang="en-US" sz="3000" b="1" dirty="0" smtClean="0"/>
              <a:t>How will you celebrate it?</a:t>
            </a:r>
            <a:endParaRPr lang="zh-CN" altLang="en-US" sz="3000" dirty="0" smtClean="0"/>
          </a:p>
          <a:p>
            <a:pPr>
              <a:lnSpc>
                <a:spcPct val="150000"/>
              </a:lnSpc>
            </a:pPr>
            <a:r>
              <a:rPr lang="en-US" sz="3000" b="1" dirty="0" smtClean="0"/>
              <a:t>G</a:t>
            </a:r>
            <a:r>
              <a:rPr lang="zh-CN" altLang="en-US" sz="3000" b="1" dirty="0" smtClean="0"/>
              <a:t>．</a:t>
            </a:r>
            <a:r>
              <a:rPr lang="en-US" sz="3000" b="1" dirty="0" smtClean="0"/>
              <a:t>Would you like to go with me? </a:t>
            </a:r>
            <a:endParaRPr lang="zh-CN" altLang="en-US" sz="3000" dirty="0"/>
          </a:p>
        </p:txBody>
      </p:sp>
      <p:sp>
        <p:nvSpPr>
          <p:cNvPr id="6145" name="Rectangle 1"/>
          <p:cNvSpPr>
            <a:spLocks noChangeArrowheads="1"/>
          </p:cNvSpPr>
          <p:nvPr/>
        </p:nvSpPr>
        <p:spPr bwMode="auto">
          <a:xfrm>
            <a:off x="775252" y="6052930"/>
            <a:ext cx="3087705" cy="461665"/>
          </a:xfrm>
          <a:prstGeom prst="rect">
            <a:avLst/>
          </a:prstGeom>
          <a:noFill/>
          <a:ln w="9525">
            <a:noFill/>
            <a:miter lim="800000"/>
          </a:ln>
          <a:effectLst/>
        </p:spPr>
        <p:txBody>
          <a:bodyPr vert="horz" wrap="none" lIns="91440" tIns="45720" rIns="91440" bIns="45720" numCol="1" anchor="ctr" anchorCtr="0" compatLnSpc="1">
            <a:spAutoFit/>
          </a:bodyPr>
          <a:lstStyle/>
          <a:p>
            <a:pPr fontAlgn="base">
              <a:spcBef>
                <a:spcPct val="0"/>
              </a:spcBef>
              <a:spcAft>
                <a:spcPct val="0"/>
              </a:spcAft>
            </a:pPr>
            <a:r>
              <a:rPr lang="en-US" altLang="zh-CN" sz="2400" b="1" dirty="0" smtClean="0">
                <a:solidFill>
                  <a:srgbClr val="57C6CF"/>
                </a:solidFill>
                <a:latin typeface="Arial" panose="020B0604020202020204" pitchFamily="34" charset="0"/>
                <a:ea typeface="宋体" panose="02010600030101010101" pitchFamily="2" charset="-122"/>
                <a:cs typeface="Times New Roman" panose="02020603050405020304" pitchFamily="18" charset="0"/>
              </a:rPr>
              <a:t>[</a:t>
            </a:r>
            <a:r>
              <a:rPr lang="zh-CN" altLang="en-US" sz="2400" b="1" dirty="0" smtClean="0">
                <a:solidFill>
                  <a:srgbClr val="57C6CF"/>
                </a:solidFill>
                <a:latin typeface="Arial" panose="020B0604020202020204" pitchFamily="34" charset="0"/>
                <a:ea typeface="宋体" panose="02010600030101010101" pitchFamily="2" charset="-122"/>
                <a:cs typeface="Times New Roman" panose="02020603050405020304" pitchFamily="18" charset="0"/>
              </a:rPr>
              <a:t>答案</a:t>
            </a:r>
            <a:r>
              <a:rPr lang="en-US" altLang="zh-CN" sz="2400" b="1" dirty="0" smtClean="0">
                <a:solidFill>
                  <a:srgbClr val="57C6CF"/>
                </a:solidFill>
                <a:latin typeface="Arial" panose="020B0604020202020204" pitchFamily="34" charset="0"/>
                <a:ea typeface="宋体" panose="02010600030101010101" pitchFamily="2" charset="-122"/>
                <a:cs typeface="Times New Roman" panose="02020603050405020304" pitchFamily="18" charset="0"/>
              </a:rPr>
              <a:t>]</a:t>
            </a:r>
            <a:r>
              <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a:t>
            </a:r>
            <a:r>
              <a:rPr lang="en-US" sz="2400" b="1" dirty="0" smtClean="0"/>
              <a:t>1—5</a:t>
            </a:r>
            <a:r>
              <a:rPr lang="zh-CN" altLang="en-US" sz="2400" b="1" dirty="0" smtClean="0"/>
              <a:t>　</a:t>
            </a:r>
            <a:r>
              <a:rPr lang="en-US" sz="2400" b="1" dirty="0" smtClean="0"/>
              <a:t>BDFGC</a:t>
            </a:r>
            <a:endParaRPr lang="zh-CN" alt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145"/>
                                        </p:tgtEl>
                                        <p:attrNameLst>
                                          <p:attrName>style.visibility</p:attrName>
                                        </p:attrNameLst>
                                      </p:cBhvr>
                                      <p:to>
                                        <p:strVal val="visible"/>
                                      </p:to>
                                    </p:set>
                                    <p:anim calcmode="lin" valueType="num">
                                      <p:cBhvr additive="base">
                                        <p:cTn id="12" dur="500" fill="hold"/>
                                        <p:tgtEl>
                                          <p:spTgt spid="6145"/>
                                        </p:tgtEl>
                                        <p:attrNameLst>
                                          <p:attrName>ppt_x</p:attrName>
                                        </p:attrNameLst>
                                      </p:cBhvr>
                                      <p:tavLst>
                                        <p:tav tm="0">
                                          <p:val>
                                            <p:strVal val="#ppt_x"/>
                                          </p:val>
                                        </p:tav>
                                        <p:tav tm="100000">
                                          <p:val>
                                            <p:strVal val="#ppt_x"/>
                                          </p:val>
                                        </p:tav>
                                      </p:tavLst>
                                    </p:anim>
                                    <p:anim calcmode="lin" valueType="num">
                                      <p:cBhvr additive="base">
                                        <p:cTn id="13" dur="500" fill="hold"/>
                                        <p:tgtEl>
                                          <p:spTgt spid="614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614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05676" y="1361656"/>
            <a:ext cx="10674628" cy="4247317"/>
          </a:xfrm>
          <a:prstGeom prst="rect">
            <a:avLst/>
          </a:prstGeom>
          <a:noFill/>
        </p:spPr>
        <p:txBody>
          <a:bodyPr wrap="square" rtlCol="0">
            <a:spAutoFit/>
          </a:bodyPr>
          <a:lstStyle/>
          <a:p>
            <a:pPr>
              <a:lnSpc>
                <a:spcPct val="150000"/>
              </a:lnSpc>
            </a:pPr>
            <a:r>
              <a:rPr lang="en-US" sz="3000" b="1" dirty="0" smtClean="0"/>
              <a:t>Ⅲ.2017·</a:t>
            </a:r>
            <a:r>
              <a:rPr lang="zh-CN" altLang="en-US" sz="3000" b="1" dirty="0" smtClean="0"/>
              <a:t>宿迁   阅读理解</a:t>
            </a:r>
            <a:endParaRPr lang="zh-CN" altLang="en-US" sz="3000" dirty="0" smtClean="0"/>
          </a:p>
          <a:p>
            <a:pPr indent="536575">
              <a:lnSpc>
                <a:spcPct val="150000"/>
              </a:lnSpc>
            </a:pPr>
            <a:r>
              <a:rPr lang="en-US" sz="3000" b="1" dirty="0" smtClean="0"/>
              <a:t>Mother's Day is a celebration in memory of mothers. It celebrates the importance of mothers in society. It is celebrated on different days in many parts of the world, mostly in March, April or May. Let's see how different people celebrate their Mother's Day.</a:t>
            </a:r>
            <a:endParaRPr lang="zh-CN" altLang="en-US"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16225" y="1292083"/>
            <a:ext cx="11072192" cy="3471848"/>
          </a:xfrm>
          <a:prstGeom prst="rect">
            <a:avLst/>
          </a:prstGeom>
          <a:noFill/>
        </p:spPr>
        <p:txBody>
          <a:bodyPr wrap="square" rtlCol="0">
            <a:spAutoFit/>
          </a:bodyPr>
          <a:lstStyle/>
          <a:p>
            <a:pPr indent="536575">
              <a:lnSpc>
                <a:spcPct val="150000"/>
              </a:lnSpc>
            </a:pPr>
            <a:r>
              <a:rPr lang="en-US" sz="3000" b="1" dirty="0" smtClean="0"/>
              <a:t>Mexico (May 10)</a:t>
            </a:r>
            <a:endParaRPr lang="zh-CN" altLang="en-US" sz="3000" dirty="0" smtClean="0"/>
          </a:p>
          <a:p>
            <a:pPr indent="536575">
              <a:lnSpc>
                <a:spcPct val="150000"/>
              </a:lnSpc>
            </a:pPr>
            <a:r>
              <a:rPr lang="en-US" sz="3000" b="1" dirty="0" smtClean="0"/>
              <a:t>Children make gifts and give them to their moms on Mother's Eve (May 9). On the morning of May 10, families make a special trip to church and eat tamales(</a:t>
            </a:r>
            <a:r>
              <a:rPr lang="zh-CN" altLang="en-US" sz="3000" b="1" dirty="0" smtClean="0"/>
              <a:t>玉米饼</a:t>
            </a:r>
            <a:r>
              <a:rPr lang="en-US" sz="3000" b="1" dirty="0" smtClean="0"/>
              <a:t>), sometimes filled with meat, cheese or vegetables.</a:t>
            </a:r>
            <a:endParaRPr lang="zh-CN" altLang="en-US"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16225" y="1321900"/>
            <a:ext cx="11072192" cy="3471848"/>
          </a:xfrm>
          <a:prstGeom prst="rect">
            <a:avLst/>
          </a:prstGeom>
          <a:noFill/>
        </p:spPr>
        <p:txBody>
          <a:bodyPr wrap="square" rtlCol="0">
            <a:spAutoFit/>
          </a:bodyPr>
          <a:lstStyle/>
          <a:p>
            <a:pPr indent="536575">
              <a:lnSpc>
                <a:spcPct val="150000"/>
              </a:lnSpc>
            </a:pPr>
            <a:r>
              <a:rPr lang="en-US" sz="3000" b="1" dirty="0" smtClean="0"/>
              <a:t>South Africa (Second Sunday of May)</a:t>
            </a:r>
            <a:endParaRPr lang="zh-CN" altLang="en-US" sz="3000" dirty="0" smtClean="0"/>
          </a:p>
          <a:p>
            <a:pPr indent="536575">
              <a:lnSpc>
                <a:spcPct val="150000"/>
              </a:lnSpc>
            </a:pPr>
            <a:r>
              <a:rPr lang="en-US" sz="3000" b="1" dirty="0" smtClean="0"/>
              <a:t>Besides giving moms Mother's Day cards, people show their thanks for their mothers by wearing red and pink flowers called carnations. If their mothers have passed away, they wear white carnations.</a:t>
            </a:r>
            <a:endParaRPr lang="zh-CN" altLang="en-US"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65920" y="1252327"/>
            <a:ext cx="10913166" cy="2862322"/>
          </a:xfrm>
          <a:prstGeom prst="rect">
            <a:avLst/>
          </a:prstGeom>
          <a:noFill/>
        </p:spPr>
        <p:txBody>
          <a:bodyPr wrap="square" rtlCol="0">
            <a:spAutoFit/>
          </a:bodyPr>
          <a:lstStyle/>
          <a:p>
            <a:pPr indent="625475">
              <a:lnSpc>
                <a:spcPct val="150000"/>
              </a:lnSpc>
            </a:pPr>
            <a:r>
              <a:rPr lang="en-US" sz="3000" b="1" dirty="0" smtClean="0"/>
              <a:t>The United Kingdom (Fourth Sunday of Lent(</a:t>
            </a:r>
            <a:r>
              <a:rPr lang="zh-CN" altLang="en-US" sz="3000" b="1" dirty="0" smtClean="0"/>
              <a:t>大斋期</a:t>
            </a:r>
            <a:r>
              <a:rPr lang="en-US" sz="3000" b="1" dirty="0" smtClean="0"/>
              <a:t>)) </a:t>
            </a:r>
            <a:endParaRPr lang="zh-CN" altLang="en-US" sz="3000" dirty="0" smtClean="0"/>
          </a:p>
          <a:p>
            <a:pPr indent="625475">
              <a:lnSpc>
                <a:spcPct val="150000"/>
              </a:lnSpc>
            </a:pPr>
            <a:r>
              <a:rPr lang="en-US" sz="3000" b="1" dirty="0" smtClean="0"/>
              <a:t>Mother's Day is a traditional day for people to visit their hometowns and attend their home churches. People also bake(</a:t>
            </a:r>
            <a:r>
              <a:rPr lang="zh-CN" altLang="en-US" sz="3000" b="1" dirty="0" smtClean="0"/>
              <a:t>烘焙</a:t>
            </a:r>
            <a:r>
              <a:rPr lang="en-US" sz="3000" b="1" dirty="0" smtClean="0"/>
              <a:t>) special fruit cakes to give to their moms.</a:t>
            </a:r>
            <a:endParaRPr lang="zh-CN" altLang="en-US"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a:off x="631940" y="1171600"/>
            <a:ext cx="3354673" cy="584835"/>
            <a:chOff x="923" y="1532"/>
            <a:chExt cx="3695" cy="921"/>
          </a:xfrm>
        </p:grpSpPr>
        <p:pic>
          <p:nvPicPr>
            <p:cNvPr id="9" name="图片 8" descr="00 图标-04"/>
            <p:cNvPicPr>
              <a:picLocks noChangeAspect="1"/>
            </p:cNvPicPr>
            <p:nvPr/>
          </p:nvPicPr>
          <p:blipFill>
            <a:blip r:embed="rId2" cstate="email"/>
            <a:stretch>
              <a:fillRect/>
            </a:stretch>
          </p:blipFill>
          <p:spPr>
            <a:xfrm>
              <a:off x="923" y="1552"/>
              <a:ext cx="3695" cy="882"/>
            </a:xfrm>
            <a:prstGeom prst="rect">
              <a:avLst/>
            </a:prstGeom>
          </p:spPr>
        </p:pic>
        <p:sp>
          <p:nvSpPr>
            <p:cNvPr id="22" name="文本框 3"/>
            <p:cNvSpPr txBox="1"/>
            <p:nvPr/>
          </p:nvSpPr>
          <p:spPr>
            <a:xfrm>
              <a:off x="1156" y="1532"/>
              <a:ext cx="3367" cy="921"/>
            </a:xfrm>
            <a:prstGeom prst="rect">
              <a:avLst/>
            </a:prstGeom>
            <a:noFill/>
          </p:spPr>
          <p:txBody>
            <a:bodyPr wrap="none" rtlCol="0">
              <a:spAutoFit/>
            </a:bodyPr>
            <a:lstStyle/>
            <a:p>
              <a:r>
                <a:rPr lang="zh-CN" altLang="en-US" sz="3200" dirty="0" smtClean="0">
                  <a:solidFill>
                    <a:schemeClr val="bg1"/>
                  </a:solidFill>
                  <a:latin typeface="华文新魏" panose="02010800040101010101" charset="-122"/>
                  <a:ea typeface="华文新魏" panose="02010800040101010101" charset="-122"/>
                  <a:sym typeface="+mn-ea"/>
                </a:rPr>
                <a:t>课内基础自测　</a:t>
              </a:r>
            </a:p>
          </p:txBody>
        </p:sp>
      </p:grpSp>
      <p:sp>
        <p:nvSpPr>
          <p:cNvPr id="15" name="TextBox 14"/>
          <p:cNvSpPr txBox="1"/>
          <p:nvPr/>
        </p:nvSpPr>
        <p:spPr>
          <a:xfrm>
            <a:off x="606287" y="1798984"/>
            <a:ext cx="10714382" cy="3554819"/>
          </a:xfrm>
          <a:prstGeom prst="rect">
            <a:avLst/>
          </a:prstGeom>
          <a:noFill/>
        </p:spPr>
        <p:txBody>
          <a:bodyPr wrap="square" rtlCol="0">
            <a:spAutoFit/>
          </a:bodyPr>
          <a:lstStyle/>
          <a:p>
            <a:pPr>
              <a:lnSpc>
                <a:spcPct val="150000"/>
              </a:lnSpc>
            </a:pPr>
            <a:r>
              <a:rPr lang="en-US" sz="3000" b="1" dirty="0" smtClean="0"/>
              <a:t>Ⅰ.</a:t>
            </a:r>
            <a:r>
              <a:rPr lang="zh-CN" altLang="en-US" sz="3000" b="1" dirty="0" smtClean="0"/>
              <a:t>根据句意及汉语提示写出所缺的单词</a:t>
            </a:r>
            <a:endParaRPr lang="zh-CN" altLang="en-US" sz="3000" dirty="0" smtClean="0"/>
          </a:p>
          <a:p>
            <a:pPr>
              <a:lnSpc>
                <a:spcPct val="150000"/>
              </a:lnSpc>
            </a:pPr>
            <a:r>
              <a:rPr lang="en-US" sz="3000" b="1" dirty="0" smtClean="0"/>
              <a:t>1</a:t>
            </a:r>
            <a:r>
              <a:rPr lang="zh-CN" altLang="en-US" sz="3000" b="1" dirty="0" smtClean="0"/>
              <a:t>．</a:t>
            </a:r>
            <a:r>
              <a:rPr lang="en-US" sz="3000" b="1" dirty="0" smtClean="0"/>
              <a:t>Alice's aunt makes some _________ (</a:t>
            </a:r>
            <a:r>
              <a:rPr lang="zh-CN" altLang="en-US" sz="3000" b="1" dirty="0" smtClean="0"/>
              <a:t>月饼</a:t>
            </a:r>
            <a:r>
              <a:rPr lang="en-US" sz="3000" b="1" dirty="0" smtClean="0"/>
              <a:t>) for the </a:t>
            </a:r>
          </a:p>
          <a:p>
            <a:pPr indent="536575">
              <a:lnSpc>
                <a:spcPct val="150000"/>
              </a:lnSpc>
            </a:pPr>
            <a:r>
              <a:rPr lang="en-US" sz="3000" b="1" dirty="0" err="1" smtClean="0"/>
              <a:t>Mid­Autumn</a:t>
            </a:r>
            <a:r>
              <a:rPr lang="en-US" sz="3000" b="1" dirty="0" smtClean="0"/>
              <a:t> Festival every year. </a:t>
            </a:r>
            <a:endParaRPr lang="zh-CN" altLang="en-US" sz="3000" dirty="0" smtClean="0"/>
          </a:p>
          <a:p>
            <a:pPr>
              <a:lnSpc>
                <a:spcPct val="150000"/>
              </a:lnSpc>
            </a:pPr>
            <a:r>
              <a:rPr lang="en-US" sz="3000" b="1" dirty="0" smtClean="0"/>
              <a:t>2</a:t>
            </a:r>
            <a:r>
              <a:rPr lang="zh-CN" altLang="en-US" sz="3000" b="1" dirty="0" smtClean="0"/>
              <a:t>．</a:t>
            </a:r>
            <a:r>
              <a:rPr lang="en-US" sz="3000" b="1" dirty="0" smtClean="0"/>
              <a:t>They are making ________ (</a:t>
            </a:r>
            <a:r>
              <a:rPr lang="zh-CN" altLang="en-US" sz="3000" b="1" dirty="0" smtClean="0"/>
              <a:t>灯笼</a:t>
            </a:r>
            <a:r>
              <a:rPr lang="en-US" sz="3000" b="1" dirty="0" smtClean="0"/>
              <a:t>) with some red paper at the </a:t>
            </a:r>
          </a:p>
          <a:p>
            <a:pPr indent="536575">
              <a:lnSpc>
                <a:spcPct val="150000"/>
              </a:lnSpc>
            </a:pPr>
            <a:r>
              <a:rPr lang="en-US" sz="3000" b="1" dirty="0" smtClean="0"/>
              <a:t>moment. </a:t>
            </a:r>
            <a:endParaRPr lang="zh-CN" altLang="en-US" sz="3000" dirty="0"/>
          </a:p>
        </p:txBody>
      </p:sp>
      <p:sp>
        <p:nvSpPr>
          <p:cNvPr id="27650" name="Rectangle 2"/>
          <p:cNvSpPr>
            <a:spLocks noChangeArrowheads="1"/>
          </p:cNvSpPr>
          <p:nvPr/>
        </p:nvSpPr>
        <p:spPr bwMode="auto">
          <a:xfrm>
            <a:off x="5387008" y="2643809"/>
            <a:ext cx="1638590"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err="1"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mooncakes</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11" name="Rectangle 2"/>
          <p:cNvSpPr>
            <a:spLocks noChangeArrowheads="1"/>
          </p:cNvSpPr>
          <p:nvPr/>
        </p:nvSpPr>
        <p:spPr bwMode="auto">
          <a:xfrm>
            <a:off x="4283764" y="4015409"/>
            <a:ext cx="1261884"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lanterns</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000" fill="hold">
                                          <p:stCondLst>
                                            <p:cond delay="0"/>
                                          </p:stCondLst>
                                        </p:cTn>
                                        <p:tgtEl>
                                          <p:spTgt spid="10"/>
                                        </p:tgtEl>
                                        <p:attrNameLst>
                                          <p:attrName>style.visibility</p:attrName>
                                        </p:attrNameLst>
                                      </p:cBhvr>
                                      <p:to>
                                        <p:strVal val="visible"/>
                                      </p:to>
                                    </p:set>
                                    <p:animEffect transition="in" filter="wheel(1)">
                                      <p:cBhvr>
                                        <p:cTn id="7" dur="1000"/>
                                        <p:tgtEl>
                                          <p:spTgt spid="10"/>
                                        </p:tgtEl>
                                      </p:cBhvr>
                                    </p:animEffect>
                                  </p:childTnLst>
                                </p:cTn>
                              </p:par>
                            </p:childTnLst>
                          </p:cTn>
                        </p:par>
                        <p:par>
                          <p:cTn id="8" fill="hold">
                            <p:stCondLst>
                              <p:cond delay="1000"/>
                            </p:stCondLst>
                            <p:childTnLst>
                              <p:par>
                                <p:cTn id="9" presetID="4" presetClass="entr" presetSubtype="16"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box(in)">
                                      <p:cBhvr>
                                        <p:cTn id="11" dur="500"/>
                                        <p:tgtEl>
                                          <p:spTgt spid="15"/>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27650"/>
                                        </p:tgtEl>
                                        <p:attrNameLst>
                                          <p:attrName>style.visibility</p:attrName>
                                        </p:attrNameLst>
                                      </p:cBhvr>
                                      <p:to>
                                        <p:strVal val="visible"/>
                                      </p:to>
                                    </p:set>
                                    <p:anim calcmode="lin" valueType="num">
                                      <p:cBhvr additive="base">
                                        <p:cTn id="16" dur="500" fill="hold"/>
                                        <p:tgtEl>
                                          <p:spTgt spid="27650"/>
                                        </p:tgtEl>
                                        <p:attrNameLst>
                                          <p:attrName>ppt_x</p:attrName>
                                        </p:attrNameLst>
                                      </p:cBhvr>
                                      <p:tavLst>
                                        <p:tav tm="0">
                                          <p:val>
                                            <p:strVal val="#ppt_x"/>
                                          </p:val>
                                        </p:tav>
                                        <p:tav tm="100000">
                                          <p:val>
                                            <p:strVal val="#ppt_x"/>
                                          </p:val>
                                        </p:tav>
                                      </p:tavLst>
                                    </p:anim>
                                    <p:anim calcmode="lin" valueType="num">
                                      <p:cBhvr additive="base">
                                        <p:cTn id="17" dur="500" fill="hold"/>
                                        <p:tgtEl>
                                          <p:spTgt spid="27650"/>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7650" grpId="0"/>
      <p:bldP spid="1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65920" y="1252327"/>
            <a:ext cx="10913166" cy="2779351"/>
          </a:xfrm>
          <a:prstGeom prst="rect">
            <a:avLst/>
          </a:prstGeom>
          <a:noFill/>
        </p:spPr>
        <p:txBody>
          <a:bodyPr wrap="square" rtlCol="0">
            <a:spAutoFit/>
          </a:bodyPr>
          <a:lstStyle/>
          <a:p>
            <a:pPr indent="536575">
              <a:lnSpc>
                <a:spcPct val="150000"/>
              </a:lnSpc>
            </a:pPr>
            <a:r>
              <a:rPr lang="en-US" sz="3000" b="1" dirty="0" smtClean="0"/>
              <a:t>Indonesia (December 22)</a:t>
            </a:r>
            <a:endParaRPr lang="zh-CN" altLang="en-US" sz="3000" dirty="0" smtClean="0"/>
          </a:p>
          <a:p>
            <a:pPr indent="536575">
              <a:lnSpc>
                <a:spcPct val="150000"/>
              </a:lnSpc>
            </a:pPr>
            <a:r>
              <a:rPr lang="en-US" sz="3000" b="1" dirty="0" smtClean="0"/>
              <a:t>People </a:t>
            </a:r>
            <a:r>
              <a:rPr lang="en-US" sz="3000" b="1" u="sng" dirty="0" smtClean="0"/>
              <a:t>throw</a:t>
            </a:r>
            <a:r>
              <a:rPr lang="en-US" sz="3000" b="1" dirty="0" smtClean="0"/>
              <a:t> big parties for their moms, filled with fun activities—such as cooking competitions and </a:t>
            </a:r>
            <a:r>
              <a:rPr lang="en-US" sz="3000" b="1" dirty="0" err="1" smtClean="0"/>
              <a:t>kebaya</a:t>
            </a:r>
            <a:r>
              <a:rPr lang="en-US" sz="3000" b="1" dirty="0" smtClean="0"/>
              <a:t>—wearing competitions! (A </a:t>
            </a:r>
            <a:r>
              <a:rPr lang="en-US" sz="3000" b="1" dirty="0" err="1" smtClean="0"/>
              <a:t>kebaya</a:t>
            </a:r>
            <a:r>
              <a:rPr lang="en-US" sz="3000" b="1" dirty="0" smtClean="0"/>
              <a:t> is a traditional blouse and skirt.)</a:t>
            </a:r>
            <a:endParaRPr lang="zh-CN" altLang="en-US"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15615" y="1470988"/>
            <a:ext cx="10913166" cy="1477328"/>
          </a:xfrm>
          <a:prstGeom prst="rect">
            <a:avLst/>
          </a:prstGeom>
          <a:noFill/>
        </p:spPr>
        <p:txBody>
          <a:bodyPr wrap="square" rtlCol="0">
            <a:spAutoFit/>
          </a:bodyPr>
          <a:lstStyle/>
          <a:p>
            <a:pPr>
              <a:lnSpc>
                <a:spcPct val="150000"/>
              </a:lnSpc>
            </a:pPr>
            <a:r>
              <a:rPr lang="en-US" altLang="zh-CN" sz="3000" b="1" dirty="0" smtClean="0">
                <a:solidFill>
                  <a:srgbClr val="57C6CF"/>
                </a:solidFill>
              </a:rPr>
              <a:t>【</a:t>
            </a:r>
            <a:r>
              <a:rPr lang="zh-CN" altLang="en-US" sz="3000" b="1" dirty="0" smtClean="0">
                <a:solidFill>
                  <a:srgbClr val="57C6CF"/>
                </a:solidFill>
              </a:rPr>
              <a:t>主旨大意</a:t>
            </a:r>
            <a:r>
              <a:rPr lang="en-US" altLang="zh-CN" sz="3000" b="1" dirty="0" smtClean="0">
                <a:solidFill>
                  <a:srgbClr val="57C6CF"/>
                </a:solidFill>
              </a:rPr>
              <a:t>】 </a:t>
            </a:r>
            <a:r>
              <a:rPr lang="zh-CN" altLang="en-US" sz="3000" b="1" dirty="0" smtClean="0"/>
              <a:t>本文是一篇说明文。文章说明了不同的国家在不同的日期庆祝母亲节的方式。</a:t>
            </a:r>
            <a:endParaRPr lang="zh-CN" altLang="en-US"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65920" y="1252327"/>
            <a:ext cx="10913166" cy="4247317"/>
          </a:xfrm>
          <a:prstGeom prst="rect">
            <a:avLst/>
          </a:prstGeom>
          <a:noFill/>
        </p:spPr>
        <p:txBody>
          <a:bodyPr wrap="square" rtlCol="0">
            <a:spAutoFit/>
          </a:bodyPr>
          <a:lstStyle/>
          <a:p>
            <a:pPr>
              <a:lnSpc>
                <a:spcPct val="150000"/>
              </a:lnSpc>
            </a:pPr>
            <a:r>
              <a:rPr lang="en-US" sz="3000" b="1" dirty="0" smtClean="0"/>
              <a:t>(</a:t>
            </a:r>
            <a:r>
              <a:rPr lang="zh-CN" altLang="en-US" sz="3000" b="1" dirty="0" smtClean="0"/>
              <a:t>　　</a:t>
            </a:r>
            <a:r>
              <a:rPr lang="en-US" sz="3000" b="1" dirty="0" smtClean="0"/>
              <a:t>)1.Why do people celebrate Mother's Day according to the </a:t>
            </a:r>
          </a:p>
          <a:p>
            <a:pPr indent="1341755">
              <a:lnSpc>
                <a:spcPct val="150000"/>
              </a:lnSpc>
            </a:pPr>
            <a:r>
              <a:rPr lang="en-US" sz="3000" b="1" dirty="0" smtClean="0"/>
              <a:t>passage? </a:t>
            </a:r>
            <a:endParaRPr lang="zh-CN" altLang="en-US" sz="3000" dirty="0" smtClean="0"/>
          </a:p>
          <a:p>
            <a:pPr indent="1341755">
              <a:lnSpc>
                <a:spcPct val="150000"/>
              </a:lnSpc>
            </a:pPr>
            <a:r>
              <a:rPr lang="en-US" sz="3000" b="1" dirty="0" smtClean="0"/>
              <a:t>A</a:t>
            </a:r>
            <a:r>
              <a:rPr lang="zh-CN" altLang="en-US" sz="3000" b="1" dirty="0" smtClean="0"/>
              <a:t>．</a:t>
            </a:r>
            <a:r>
              <a:rPr lang="en-US" sz="3000" b="1" dirty="0" smtClean="0"/>
              <a:t>To bake fruit cakes for their moms.</a:t>
            </a:r>
            <a:endParaRPr lang="zh-CN" altLang="en-US" sz="3000" dirty="0" smtClean="0"/>
          </a:p>
          <a:p>
            <a:pPr indent="1341755">
              <a:lnSpc>
                <a:spcPct val="150000"/>
              </a:lnSpc>
            </a:pPr>
            <a:r>
              <a:rPr lang="en-US" sz="3000" b="1" dirty="0" smtClean="0"/>
              <a:t>B</a:t>
            </a:r>
            <a:r>
              <a:rPr lang="zh-CN" altLang="en-US" sz="3000" b="1" dirty="0" smtClean="0"/>
              <a:t>．</a:t>
            </a:r>
            <a:r>
              <a:rPr lang="en-US" sz="3000" b="1" dirty="0" smtClean="0"/>
              <a:t>To wear red and pink carnations.</a:t>
            </a:r>
            <a:endParaRPr lang="zh-CN" altLang="en-US" sz="3000" dirty="0" smtClean="0"/>
          </a:p>
          <a:p>
            <a:pPr indent="1341755">
              <a:lnSpc>
                <a:spcPct val="150000"/>
              </a:lnSpc>
            </a:pPr>
            <a:r>
              <a:rPr lang="en-US" sz="3000" b="1" dirty="0" smtClean="0"/>
              <a:t>C</a:t>
            </a:r>
            <a:r>
              <a:rPr lang="zh-CN" altLang="en-US" sz="3000" b="1" dirty="0" smtClean="0"/>
              <a:t>．</a:t>
            </a:r>
            <a:r>
              <a:rPr lang="en-US" sz="3000" b="1" dirty="0" smtClean="0"/>
              <a:t>To take part in wearing competitions.</a:t>
            </a:r>
            <a:endParaRPr lang="zh-CN" altLang="en-US" sz="3000" dirty="0" smtClean="0"/>
          </a:p>
          <a:p>
            <a:pPr indent="1341755">
              <a:lnSpc>
                <a:spcPct val="150000"/>
              </a:lnSpc>
            </a:pPr>
            <a:r>
              <a:rPr lang="en-US" sz="3000" b="1" dirty="0" smtClean="0"/>
              <a:t>D</a:t>
            </a:r>
            <a:r>
              <a:rPr lang="zh-CN" altLang="en-US" sz="3000" b="1" dirty="0" smtClean="0"/>
              <a:t>．</a:t>
            </a:r>
            <a:r>
              <a:rPr lang="en-US" sz="3000" b="1" dirty="0" smtClean="0"/>
              <a:t>To celebrate the importance of moms.</a:t>
            </a:r>
            <a:endParaRPr lang="zh-CN" altLang="en-US" sz="3000" dirty="0"/>
          </a:p>
        </p:txBody>
      </p:sp>
      <p:sp>
        <p:nvSpPr>
          <p:cNvPr id="4" name="矩形 3"/>
          <p:cNvSpPr/>
          <p:nvPr/>
        </p:nvSpPr>
        <p:spPr>
          <a:xfrm>
            <a:off x="1040197" y="1485108"/>
            <a:ext cx="407484" cy="461665"/>
          </a:xfrm>
          <a:prstGeom prst="rect">
            <a:avLst/>
          </a:prstGeom>
        </p:spPr>
        <p:txBody>
          <a:bodyPr wrap="none">
            <a:spAutoFit/>
          </a:bodyPr>
          <a:lstStyle/>
          <a:p>
            <a:r>
              <a:rPr lang="en-US" sz="2400" b="1" dirty="0" smtClean="0">
                <a:solidFill>
                  <a:srgbClr val="57C6CF"/>
                </a:solidFill>
              </a:rPr>
              <a:t>D</a:t>
            </a:r>
            <a:endParaRPr lang="zh-CN" altLang="en-US" sz="2400" dirty="0">
              <a:solidFill>
                <a:srgbClr val="57C6C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65920" y="1252327"/>
            <a:ext cx="10913166" cy="2862322"/>
          </a:xfrm>
          <a:prstGeom prst="rect">
            <a:avLst/>
          </a:prstGeom>
          <a:noFill/>
        </p:spPr>
        <p:txBody>
          <a:bodyPr wrap="square" rtlCol="0">
            <a:spAutoFit/>
          </a:bodyPr>
          <a:lstStyle/>
          <a:p>
            <a:pPr>
              <a:lnSpc>
                <a:spcPct val="150000"/>
              </a:lnSpc>
            </a:pPr>
            <a:r>
              <a:rPr lang="en-US" sz="3000" b="1" dirty="0" smtClean="0"/>
              <a:t>(</a:t>
            </a:r>
            <a:r>
              <a:rPr lang="zh-CN" altLang="en-US" sz="3000" b="1" dirty="0" smtClean="0"/>
              <a:t>　　</a:t>
            </a:r>
            <a:r>
              <a:rPr lang="en-US" sz="3000" b="1" dirty="0" smtClean="0"/>
              <a:t>)2.Celebrating Mother's Day has something to do with food </a:t>
            </a:r>
          </a:p>
          <a:p>
            <a:pPr indent="1341755">
              <a:lnSpc>
                <a:spcPct val="150000"/>
              </a:lnSpc>
            </a:pPr>
            <a:r>
              <a:rPr lang="en-US" sz="3000" b="1" dirty="0" smtClean="0"/>
              <a:t>in the following countries EXCEPT ________</a:t>
            </a:r>
            <a:r>
              <a:rPr lang="zh-CN" altLang="en-US" sz="3000" b="1" dirty="0" smtClean="0"/>
              <a:t>．</a:t>
            </a:r>
            <a:endParaRPr lang="zh-CN" altLang="en-US" sz="3000" dirty="0" smtClean="0"/>
          </a:p>
          <a:p>
            <a:pPr indent="1341755">
              <a:lnSpc>
                <a:spcPct val="150000"/>
              </a:lnSpc>
            </a:pPr>
            <a:r>
              <a:rPr lang="en-US" sz="3000" b="1" dirty="0" smtClean="0"/>
              <a:t>A</a:t>
            </a:r>
            <a:r>
              <a:rPr lang="zh-CN" altLang="en-US" sz="3000" b="1" dirty="0" smtClean="0"/>
              <a:t>．</a:t>
            </a:r>
            <a:r>
              <a:rPr lang="en-US" sz="3000" b="1" dirty="0" smtClean="0"/>
              <a:t>Mexico  				B</a:t>
            </a:r>
            <a:r>
              <a:rPr lang="zh-CN" altLang="en-US" sz="3000" b="1" dirty="0" smtClean="0"/>
              <a:t>．</a:t>
            </a:r>
            <a:r>
              <a:rPr lang="en-US" sz="3000" b="1" dirty="0" smtClean="0"/>
              <a:t>South Africa</a:t>
            </a:r>
            <a:endParaRPr lang="zh-CN" altLang="en-US" sz="3000" dirty="0" smtClean="0"/>
          </a:p>
          <a:p>
            <a:pPr indent="1341755">
              <a:lnSpc>
                <a:spcPct val="150000"/>
              </a:lnSpc>
            </a:pPr>
            <a:r>
              <a:rPr lang="en-US" sz="3000" b="1" dirty="0" smtClean="0"/>
              <a:t>C</a:t>
            </a:r>
            <a:r>
              <a:rPr lang="zh-CN" altLang="en-US" sz="3000" b="1" dirty="0" smtClean="0"/>
              <a:t>．</a:t>
            </a:r>
            <a:r>
              <a:rPr lang="en-US" sz="3000" b="1" dirty="0" smtClean="0"/>
              <a:t>the United Kingdom  	D</a:t>
            </a:r>
            <a:r>
              <a:rPr lang="zh-CN" altLang="en-US" sz="3000" b="1" dirty="0" smtClean="0"/>
              <a:t>．</a:t>
            </a:r>
            <a:r>
              <a:rPr lang="en-US" sz="3000" b="1" dirty="0" smtClean="0"/>
              <a:t>Indonesia </a:t>
            </a:r>
            <a:endParaRPr lang="zh-CN" altLang="en-US" sz="3000" dirty="0"/>
          </a:p>
        </p:txBody>
      </p:sp>
      <p:sp>
        <p:nvSpPr>
          <p:cNvPr id="4" name="矩形 3"/>
          <p:cNvSpPr/>
          <p:nvPr/>
        </p:nvSpPr>
        <p:spPr>
          <a:xfrm>
            <a:off x="1046611" y="1485109"/>
            <a:ext cx="389850" cy="461665"/>
          </a:xfrm>
          <a:prstGeom prst="rect">
            <a:avLst/>
          </a:prstGeom>
        </p:spPr>
        <p:txBody>
          <a:bodyPr wrap="none">
            <a:spAutoFit/>
          </a:bodyPr>
          <a:lstStyle/>
          <a:p>
            <a:r>
              <a:rPr lang="en-US" sz="2400" b="1" dirty="0" smtClean="0">
                <a:solidFill>
                  <a:srgbClr val="57C6CF"/>
                </a:solidFill>
              </a:rPr>
              <a:t>B</a:t>
            </a:r>
            <a:endParaRPr lang="zh-CN" altLang="en-US" sz="2400" dirty="0">
              <a:solidFill>
                <a:srgbClr val="57C6CF"/>
              </a:solidFill>
            </a:endParaRPr>
          </a:p>
        </p:txBody>
      </p:sp>
      <p:sp>
        <p:nvSpPr>
          <p:cNvPr id="5" name="TextBox 4"/>
          <p:cNvSpPr txBox="1"/>
          <p:nvPr/>
        </p:nvSpPr>
        <p:spPr>
          <a:xfrm>
            <a:off x="646041" y="4432853"/>
            <a:ext cx="11072192" cy="616579"/>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latin typeface="+mj-lt"/>
                <a:ea typeface="仿宋" panose="02010609060101010101" pitchFamily="49" charset="-122"/>
              </a:rPr>
              <a:t>通读第三段可知，南非在庆祝母亲节的时候没有涉及食物。故选</a:t>
            </a:r>
            <a:r>
              <a:rPr lang="en-US" altLang="en-US" sz="2600" b="1" dirty="0" smtClean="0">
                <a:latin typeface="+mj-lt"/>
                <a:ea typeface="仿宋" panose="02010609060101010101" pitchFamily="49" charset="-122"/>
              </a:rPr>
              <a:t>B</a:t>
            </a:r>
            <a:r>
              <a:rPr lang="zh-CN" altLang="en-US" sz="2600" b="1" dirty="0" smtClean="0">
                <a:latin typeface="+mj-lt"/>
                <a:ea typeface="仿宋" panose="02010609060101010101" pitchFamily="49"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65920" y="1252327"/>
            <a:ext cx="10913166" cy="2862322"/>
          </a:xfrm>
          <a:prstGeom prst="rect">
            <a:avLst/>
          </a:prstGeom>
          <a:noFill/>
        </p:spPr>
        <p:txBody>
          <a:bodyPr wrap="square" rtlCol="0">
            <a:spAutoFit/>
          </a:bodyPr>
          <a:lstStyle/>
          <a:p>
            <a:pPr>
              <a:lnSpc>
                <a:spcPct val="150000"/>
              </a:lnSpc>
            </a:pPr>
            <a:r>
              <a:rPr lang="en-US" sz="3000" b="1" dirty="0" smtClean="0"/>
              <a:t>(</a:t>
            </a:r>
            <a:r>
              <a:rPr lang="zh-CN" altLang="en-US" sz="3000" b="1" dirty="0" smtClean="0"/>
              <a:t>　　</a:t>
            </a:r>
            <a:r>
              <a:rPr lang="en-US" sz="3000" b="1" dirty="0" smtClean="0"/>
              <a:t>)3.The underlined word “throw” in the last paragraph </a:t>
            </a:r>
          </a:p>
          <a:p>
            <a:pPr indent="1341755">
              <a:lnSpc>
                <a:spcPct val="150000"/>
              </a:lnSpc>
            </a:pPr>
            <a:r>
              <a:rPr lang="en-US" sz="3000" b="1" dirty="0" smtClean="0"/>
              <a:t>means ________. </a:t>
            </a:r>
            <a:endParaRPr lang="zh-CN" altLang="en-US" sz="3000" dirty="0" smtClean="0"/>
          </a:p>
          <a:p>
            <a:pPr indent="1341755">
              <a:lnSpc>
                <a:spcPct val="150000"/>
              </a:lnSpc>
            </a:pPr>
            <a:r>
              <a:rPr lang="en-US" sz="3000" b="1" dirty="0" smtClean="0"/>
              <a:t>A</a:t>
            </a:r>
            <a:r>
              <a:rPr lang="zh-CN" altLang="en-US" sz="3000" b="1" dirty="0" smtClean="0"/>
              <a:t>．</a:t>
            </a:r>
            <a:r>
              <a:rPr lang="en-US" sz="3000" b="1" dirty="0" smtClean="0"/>
              <a:t>organize  		B</a:t>
            </a:r>
            <a:r>
              <a:rPr lang="zh-CN" altLang="en-US" sz="3000" b="1" dirty="0" smtClean="0"/>
              <a:t>．</a:t>
            </a:r>
            <a:r>
              <a:rPr lang="en-US" sz="3000" b="1" dirty="0" smtClean="0"/>
              <a:t>send </a:t>
            </a:r>
            <a:endParaRPr lang="zh-CN" altLang="en-US" sz="3000" dirty="0" smtClean="0"/>
          </a:p>
          <a:p>
            <a:pPr indent="1341755">
              <a:lnSpc>
                <a:spcPct val="150000"/>
              </a:lnSpc>
            </a:pPr>
            <a:r>
              <a:rPr lang="en-US" sz="3000" b="1" dirty="0" smtClean="0"/>
              <a:t>C</a:t>
            </a:r>
            <a:r>
              <a:rPr lang="zh-CN" altLang="en-US" sz="3000" b="1" dirty="0" smtClean="0"/>
              <a:t>．</a:t>
            </a:r>
            <a:r>
              <a:rPr lang="en-US" sz="3000" b="1" dirty="0" smtClean="0"/>
              <a:t>ask  			D</a:t>
            </a:r>
            <a:r>
              <a:rPr lang="zh-CN" altLang="en-US" sz="3000" b="1" dirty="0" smtClean="0"/>
              <a:t>．</a:t>
            </a:r>
            <a:r>
              <a:rPr lang="en-US" sz="3000" b="1" dirty="0" smtClean="0"/>
              <a:t>move </a:t>
            </a:r>
            <a:endParaRPr lang="zh-CN" altLang="en-US" sz="3000" dirty="0"/>
          </a:p>
        </p:txBody>
      </p:sp>
      <p:sp>
        <p:nvSpPr>
          <p:cNvPr id="4" name="矩形 3"/>
          <p:cNvSpPr/>
          <p:nvPr/>
        </p:nvSpPr>
        <p:spPr>
          <a:xfrm>
            <a:off x="1040199" y="1475169"/>
            <a:ext cx="407484" cy="461665"/>
          </a:xfrm>
          <a:prstGeom prst="rect">
            <a:avLst/>
          </a:prstGeom>
        </p:spPr>
        <p:txBody>
          <a:bodyPr wrap="none">
            <a:spAutoFit/>
          </a:bodyPr>
          <a:lstStyle/>
          <a:p>
            <a:r>
              <a:rPr lang="en-US" sz="2400" b="1" dirty="0" smtClean="0">
                <a:solidFill>
                  <a:srgbClr val="57C6CF"/>
                </a:solidFill>
              </a:rPr>
              <a:t>A</a:t>
            </a:r>
            <a:endParaRPr lang="zh-CN" altLang="en-US" sz="2400" dirty="0">
              <a:solidFill>
                <a:srgbClr val="57C6CF"/>
              </a:solidFill>
            </a:endParaRPr>
          </a:p>
        </p:txBody>
      </p:sp>
      <p:sp>
        <p:nvSpPr>
          <p:cNvPr id="5" name="TextBox 4"/>
          <p:cNvSpPr txBox="1"/>
          <p:nvPr/>
        </p:nvSpPr>
        <p:spPr>
          <a:xfrm>
            <a:off x="646041" y="4432853"/>
            <a:ext cx="11072192" cy="1292662"/>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latin typeface="+mj-lt"/>
                <a:ea typeface="仿宋" panose="02010609060101010101" pitchFamily="49" charset="-122"/>
              </a:rPr>
              <a:t>词义猜测题。根据</a:t>
            </a:r>
            <a:r>
              <a:rPr lang="en-US" altLang="en-US" sz="2600" b="1" dirty="0" smtClean="0">
                <a:latin typeface="+mj-lt"/>
                <a:ea typeface="仿宋" panose="02010609060101010101" pitchFamily="49" charset="-122"/>
              </a:rPr>
              <a:t>“filled with fun activities”</a:t>
            </a:r>
            <a:r>
              <a:rPr lang="zh-CN" altLang="en-US" sz="2600" b="1" dirty="0" smtClean="0">
                <a:latin typeface="+mj-lt"/>
                <a:ea typeface="仿宋" panose="02010609060101010101" pitchFamily="49" charset="-122"/>
              </a:rPr>
              <a:t>和宾语</a:t>
            </a:r>
            <a:r>
              <a:rPr lang="en-US" altLang="en-US" sz="2600" b="1" dirty="0" smtClean="0">
                <a:latin typeface="+mj-lt"/>
                <a:ea typeface="仿宋" panose="02010609060101010101" pitchFamily="49" charset="-122"/>
              </a:rPr>
              <a:t>parties</a:t>
            </a:r>
            <a:r>
              <a:rPr lang="zh-CN" altLang="en-US" sz="2600" b="1" dirty="0" smtClean="0">
                <a:latin typeface="+mj-lt"/>
                <a:ea typeface="仿宋" panose="02010609060101010101" pitchFamily="49" charset="-122"/>
              </a:rPr>
              <a:t>可猜测此处</a:t>
            </a:r>
            <a:r>
              <a:rPr lang="en-US" altLang="en-US" sz="2600" b="1" dirty="0" smtClean="0">
                <a:latin typeface="+mj-lt"/>
                <a:ea typeface="仿宋" panose="02010609060101010101" pitchFamily="49" charset="-122"/>
              </a:rPr>
              <a:t>throw</a:t>
            </a:r>
            <a:r>
              <a:rPr lang="zh-CN" altLang="en-US" sz="2600" b="1" dirty="0" smtClean="0">
                <a:latin typeface="+mj-lt"/>
                <a:ea typeface="仿宋" panose="02010609060101010101" pitchFamily="49" charset="-122"/>
              </a:rPr>
              <a:t>的含义是“组织”，与</a:t>
            </a:r>
            <a:r>
              <a:rPr lang="en-US" altLang="en-US" sz="2600" b="1" dirty="0" smtClean="0">
                <a:latin typeface="+mj-lt"/>
                <a:ea typeface="仿宋" panose="02010609060101010101" pitchFamily="49" charset="-122"/>
              </a:rPr>
              <a:t>organize</a:t>
            </a:r>
            <a:r>
              <a:rPr lang="zh-CN" altLang="en-US" sz="2600" b="1" dirty="0" smtClean="0">
                <a:latin typeface="+mj-lt"/>
                <a:ea typeface="仿宋" panose="02010609060101010101" pitchFamily="49" charset="-122"/>
              </a:rPr>
              <a:t>同义。故答案为</a:t>
            </a:r>
            <a:r>
              <a:rPr lang="en-US" altLang="en-US" sz="2600" b="1" dirty="0" smtClean="0">
                <a:latin typeface="+mj-lt"/>
                <a:ea typeface="仿宋" panose="02010609060101010101" pitchFamily="49" charset="-122"/>
              </a:rPr>
              <a:t>A</a:t>
            </a:r>
            <a:r>
              <a:rPr lang="zh-CN" altLang="en-US" sz="2600" b="1" dirty="0" smtClean="0">
                <a:latin typeface="+mj-lt"/>
                <a:ea typeface="仿宋" panose="02010609060101010101" pitchFamily="49"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75859" y="914395"/>
            <a:ext cx="10913166" cy="5701561"/>
          </a:xfrm>
          <a:prstGeom prst="rect">
            <a:avLst/>
          </a:prstGeom>
          <a:noFill/>
        </p:spPr>
        <p:txBody>
          <a:bodyPr wrap="square" rtlCol="0">
            <a:spAutoFit/>
          </a:bodyPr>
          <a:lstStyle/>
          <a:p>
            <a:pPr>
              <a:lnSpc>
                <a:spcPct val="135000"/>
              </a:lnSpc>
            </a:pPr>
            <a:r>
              <a:rPr lang="en-US" sz="3000" b="1" dirty="0" smtClean="0"/>
              <a:t> Ⅳ.</a:t>
            </a:r>
            <a:r>
              <a:rPr lang="zh-CN" altLang="en-US" sz="3000" b="1" dirty="0" smtClean="0"/>
              <a:t>短文填空</a:t>
            </a:r>
            <a:endParaRPr lang="zh-CN" altLang="en-US" sz="3000" dirty="0" smtClean="0"/>
          </a:p>
          <a:p>
            <a:pPr indent="625475">
              <a:lnSpc>
                <a:spcPct val="135000"/>
              </a:lnSpc>
            </a:pPr>
            <a:r>
              <a:rPr lang="zh-CN" altLang="en-US" sz="3000" b="1" dirty="0" smtClean="0"/>
              <a:t>根据下面短文内容，在短文的空格处填上一个恰当的单词，使短文完整、通顺。</a:t>
            </a:r>
            <a:endParaRPr lang="zh-CN" altLang="en-US" sz="3000" dirty="0" smtClean="0"/>
          </a:p>
          <a:p>
            <a:pPr indent="625475">
              <a:lnSpc>
                <a:spcPct val="135000"/>
              </a:lnSpc>
            </a:pPr>
            <a:r>
              <a:rPr lang="en-US" sz="3000" b="1" dirty="0" err="1" smtClean="0"/>
              <a:t>Laba</a:t>
            </a:r>
            <a:r>
              <a:rPr lang="en-US" sz="3000" b="1" dirty="0" smtClean="0"/>
              <a:t> Porridge is known to every Chinese. It marks a special day. </a:t>
            </a:r>
            <a:r>
              <a:rPr lang="en-US" sz="3000" b="1" dirty="0" err="1" smtClean="0"/>
              <a:t>Laba</a:t>
            </a:r>
            <a:r>
              <a:rPr lang="en-US" sz="3000" b="1" dirty="0" smtClean="0"/>
              <a:t> Festival, which comes 1.________ the 8th day of the 12th lunar month. People eat </a:t>
            </a:r>
            <a:r>
              <a:rPr lang="en-US" sz="3000" b="1" dirty="0" err="1" smtClean="0"/>
              <a:t>Laba</a:t>
            </a:r>
            <a:r>
              <a:rPr lang="en-US" sz="3000" b="1" dirty="0" smtClean="0"/>
              <a:t> Porridge on that day. The porridge is also 2.___________“Eight Treasures Porridge”</a:t>
            </a:r>
            <a:r>
              <a:rPr lang="zh-CN" altLang="en-US" sz="3000" b="1" dirty="0" smtClean="0"/>
              <a:t>，</a:t>
            </a:r>
            <a:r>
              <a:rPr lang="en-US" sz="3000" b="1" dirty="0" smtClean="0"/>
              <a:t> because it usually has at least eight things. Rice, beans, dried fruits and peanuts are very 3.________ in the porridge.</a:t>
            </a:r>
            <a:endParaRPr lang="zh-CN" altLang="en-US" sz="3000" dirty="0"/>
          </a:p>
        </p:txBody>
      </p:sp>
      <p:sp>
        <p:nvSpPr>
          <p:cNvPr id="3073" name="Rectangle 1"/>
          <p:cNvSpPr>
            <a:spLocks noChangeArrowheads="1"/>
          </p:cNvSpPr>
          <p:nvPr/>
        </p:nvSpPr>
        <p:spPr bwMode="auto">
          <a:xfrm>
            <a:off x="6838122" y="3488635"/>
            <a:ext cx="510076"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on</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4" name="Rectangle 1"/>
          <p:cNvSpPr>
            <a:spLocks noChangeArrowheads="1"/>
          </p:cNvSpPr>
          <p:nvPr/>
        </p:nvSpPr>
        <p:spPr bwMode="auto">
          <a:xfrm>
            <a:off x="3756990" y="4721087"/>
            <a:ext cx="1927131"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called/named</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5" name="Rectangle 1"/>
          <p:cNvSpPr>
            <a:spLocks noChangeArrowheads="1"/>
          </p:cNvSpPr>
          <p:nvPr/>
        </p:nvSpPr>
        <p:spPr bwMode="auto">
          <a:xfrm>
            <a:off x="5705061" y="5963479"/>
            <a:ext cx="1228221"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popular</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073"/>
                                        </p:tgtEl>
                                        <p:attrNameLst>
                                          <p:attrName>style.visibility</p:attrName>
                                        </p:attrNameLst>
                                      </p:cBhvr>
                                      <p:to>
                                        <p:strVal val="visible"/>
                                      </p:to>
                                    </p:set>
                                    <p:anim calcmode="lin" valueType="num">
                                      <p:cBhvr additive="base">
                                        <p:cTn id="12" dur="500" fill="hold"/>
                                        <p:tgtEl>
                                          <p:spTgt spid="3073"/>
                                        </p:tgtEl>
                                        <p:attrNameLst>
                                          <p:attrName>ppt_x</p:attrName>
                                        </p:attrNameLst>
                                      </p:cBhvr>
                                      <p:tavLst>
                                        <p:tav tm="0">
                                          <p:val>
                                            <p:strVal val="#ppt_x"/>
                                          </p:val>
                                        </p:tav>
                                        <p:tav tm="100000">
                                          <p:val>
                                            <p:strVal val="#ppt_x"/>
                                          </p:val>
                                        </p:tav>
                                      </p:tavLst>
                                    </p:anim>
                                    <p:anim calcmode="lin" valueType="num">
                                      <p:cBhvr additive="base">
                                        <p:cTn id="13" dur="500" fill="hold"/>
                                        <p:tgtEl>
                                          <p:spTgt spid="307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073" grpId="0"/>
      <p:bldP spid="4" grpId="0"/>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44212" y="924334"/>
            <a:ext cx="10913166" cy="5635902"/>
          </a:xfrm>
          <a:prstGeom prst="rect">
            <a:avLst/>
          </a:prstGeom>
          <a:noFill/>
        </p:spPr>
        <p:txBody>
          <a:bodyPr wrap="square" rtlCol="0">
            <a:spAutoFit/>
          </a:bodyPr>
          <a:lstStyle/>
          <a:p>
            <a:pPr indent="536575">
              <a:lnSpc>
                <a:spcPct val="135000"/>
              </a:lnSpc>
            </a:pPr>
            <a:r>
              <a:rPr lang="en-US" sz="3000" b="1" dirty="0" smtClean="0"/>
              <a:t>On the night before the festival, mothers are busy </a:t>
            </a:r>
          </a:p>
          <a:p>
            <a:pPr>
              <a:lnSpc>
                <a:spcPct val="135000"/>
              </a:lnSpc>
            </a:pPr>
            <a:r>
              <a:rPr lang="en-US" sz="3000" b="1" dirty="0" smtClean="0"/>
              <a:t>4.______________their porridge. They cook it over a slow fire from midnight to the next morning. When kids wake up in the morning, they smell the aroma(</a:t>
            </a:r>
            <a:r>
              <a:rPr lang="zh-CN" altLang="en-US" sz="3000" b="1" dirty="0" smtClean="0"/>
              <a:t>香味</a:t>
            </a:r>
            <a:r>
              <a:rPr lang="en-US" sz="3000" b="1" dirty="0" smtClean="0"/>
              <a:t>) and rush to the kitchen to have a feast. 5.________ custom on </a:t>
            </a:r>
            <a:r>
              <a:rPr lang="en-US" sz="3000" b="1" dirty="0" err="1" smtClean="0"/>
              <a:t>Laba</a:t>
            </a:r>
            <a:r>
              <a:rPr lang="en-US" sz="3000" b="1" dirty="0" smtClean="0"/>
              <a:t> Festival is to prepare </a:t>
            </a:r>
            <a:r>
              <a:rPr lang="en-US" sz="3000" b="1" dirty="0" err="1" smtClean="0"/>
              <a:t>Laba</a:t>
            </a:r>
            <a:r>
              <a:rPr lang="en-US" sz="3000" b="1" dirty="0" smtClean="0"/>
              <a:t> vinegar(</a:t>
            </a:r>
            <a:r>
              <a:rPr lang="zh-CN" altLang="en-US" sz="3000" b="1" dirty="0" smtClean="0"/>
              <a:t>醋</a:t>
            </a:r>
            <a:r>
              <a:rPr lang="en-US" sz="3000" b="1" dirty="0" smtClean="0"/>
              <a:t>) for dumplings on Spring Festival Eve. People peel garlic(</a:t>
            </a:r>
            <a:r>
              <a:rPr lang="zh-CN" altLang="en-US" sz="3000" b="1" dirty="0" smtClean="0"/>
              <a:t>蒜</a:t>
            </a:r>
            <a:r>
              <a:rPr lang="en-US" sz="3000" b="1" dirty="0" smtClean="0"/>
              <a:t>) and put it into a jar(</a:t>
            </a:r>
            <a:r>
              <a:rPr lang="zh-CN" altLang="en-US" sz="3000" b="1" dirty="0" smtClean="0"/>
              <a:t>罐子</a:t>
            </a:r>
            <a:r>
              <a:rPr lang="en-US" sz="3000" b="1" dirty="0" smtClean="0"/>
              <a:t>) filled with vinegar. 6.________ the days go by, the garlic turns green and gains a special flavor. </a:t>
            </a:r>
            <a:endParaRPr lang="zh-CN" altLang="en-US" sz="3000" dirty="0"/>
          </a:p>
        </p:txBody>
      </p:sp>
      <p:sp>
        <p:nvSpPr>
          <p:cNvPr id="4" name="Rectangle 1"/>
          <p:cNvSpPr>
            <a:spLocks noChangeArrowheads="1"/>
          </p:cNvSpPr>
          <p:nvPr/>
        </p:nvSpPr>
        <p:spPr bwMode="auto">
          <a:xfrm>
            <a:off x="1381536" y="1649898"/>
            <a:ext cx="2572371"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making/preparing</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5" name="Rectangle 1"/>
          <p:cNvSpPr>
            <a:spLocks noChangeArrowheads="1"/>
          </p:cNvSpPr>
          <p:nvPr/>
        </p:nvSpPr>
        <p:spPr bwMode="auto">
          <a:xfrm>
            <a:off x="3588026" y="3518453"/>
            <a:ext cx="1279517"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Another</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6" name="Rectangle 1"/>
          <p:cNvSpPr>
            <a:spLocks noChangeArrowheads="1"/>
          </p:cNvSpPr>
          <p:nvPr/>
        </p:nvSpPr>
        <p:spPr bwMode="auto">
          <a:xfrm>
            <a:off x="1838740" y="5367131"/>
            <a:ext cx="527709"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0" fontAlgn="base" latinLnBrk="0" hangingPunct="0">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As</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05066" y="1113175"/>
            <a:ext cx="10694506" cy="3554819"/>
          </a:xfrm>
          <a:prstGeom prst="rect">
            <a:avLst/>
          </a:prstGeom>
          <a:noFill/>
        </p:spPr>
        <p:txBody>
          <a:bodyPr wrap="square" rtlCol="0">
            <a:spAutoFit/>
          </a:bodyPr>
          <a:lstStyle/>
          <a:p>
            <a:pPr>
              <a:lnSpc>
                <a:spcPct val="150000"/>
              </a:lnSpc>
            </a:pPr>
            <a:r>
              <a:rPr lang="en-US" sz="3000" b="1" dirty="0" smtClean="0"/>
              <a:t>Some people also like to pickle(</a:t>
            </a:r>
            <a:r>
              <a:rPr lang="zh-CN" altLang="en-US" sz="3000" b="1" dirty="0" smtClean="0"/>
              <a:t>腌</a:t>
            </a:r>
            <a:r>
              <a:rPr lang="en-US" sz="3000" b="1" dirty="0" smtClean="0"/>
              <a:t>) meat on </a:t>
            </a:r>
            <a:r>
              <a:rPr lang="en-US" sz="3000" b="1" dirty="0" err="1" smtClean="0"/>
              <a:t>Laba</a:t>
            </a:r>
            <a:r>
              <a:rPr lang="en-US" sz="3000" b="1" dirty="0" smtClean="0"/>
              <a:t> </a:t>
            </a:r>
            <a:r>
              <a:rPr lang="en-US" sz="3000" b="1" dirty="0" err="1" smtClean="0"/>
              <a:t>Festival.Laba</a:t>
            </a:r>
            <a:r>
              <a:rPr lang="en-US" sz="3000" b="1" dirty="0" smtClean="0"/>
              <a:t> Festival was a time for the ancient Chinese to pray for the harvest(</a:t>
            </a:r>
            <a:r>
              <a:rPr lang="zh-CN" altLang="en-US" sz="3000" b="1" dirty="0" smtClean="0"/>
              <a:t>丰收</a:t>
            </a:r>
            <a:r>
              <a:rPr lang="en-US" sz="3000" b="1" dirty="0" smtClean="0"/>
              <a:t>) and good 7.________in the coming year. After </a:t>
            </a:r>
            <a:r>
              <a:rPr lang="en-US" sz="3000" b="1" dirty="0" err="1" smtClean="0"/>
              <a:t>Laba</a:t>
            </a:r>
            <a:r>
              <a:rPr lang="en-US" sz="3000" b="1" dirty="0" smtClean="0"/>
              <a:t> Festival, many people 8._________ to prepare for the Chinese New Year. </a:t>
            </a:r>
            <a:endParaRPr lang="zh-CN" altLang="en-US" sz="3000" dirty="0"/>
          </a:p>
        </p:txBody>
      </p:sp>
      <p:sp>
        <p:nvSpPr>
          <p:cNvPr id="4" name="Rectangle 1"/>
          <p:cNvSpPr>
            <a:spLocks noChangeArrowheads="1"/>
          </p:cNvSpPr>
          <p:nvPr/>
        </p:nvSpPr>
        <p:spPr bwMode="auto">
          <a:xfrm>
            <a:off x="5466522" y="2643809"/>
            <a:ext cx="748923"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luck</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5" name="Rectangle 1"/>
          <p:cNvSpPr>
            <a:spLocks noChangeArrowheads="1"/>
          </p:cNvSpPr>
          <p:nvPr/>
        </p:nvSpPr>
        <p:spPr bwMode="auto">
          <a:xfrm>
            <a:off x="5844209" y="3369365"/>
            <a:ext cx="1603324"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start/begin</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平行四边形 3"/>
          <p:cNvSpPr/>
          <p:nvPr/>
        </p:nvSpPr>
        <p:spPr>
          <a:xfrm>
            <a:off x="1067435" y="-52705"/>
            <a:ext cx="11894185" cy="1499870"/>
          </a:xfrm>
          <a:prstGeom prst="parallelogram">
            <a:avLst>
              <a:gd name="adj" fmla="val 45244"/>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5" name="平行四边形 4"/>
          <p:cNvSpPr/>
          <p:nvPr/>
        </p:nvSpPr>
        <p:spPr>
          <a:xfrm>
            <a:off x="-773430" y="-52705"/>
            <a:ext cx="2700020" cy="1499870"/>
          </a:xfrm>
          <a:prstGeom prst="parallelogram">
            <a:avLst>
              <a:gd name="adj" fmla="val 44396"/>
            </a:avLst>
          </a:prstGeom>
          <a:blipFill dpi="0" rotWithShape="1">
            <a:blip r:embed="rId2"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6" name="文本框 5"/>
          <p:cNvSpPr txBox="1"/>
          <p:nvPr/>
        </p:nvSpPr>
        <p:spPr>
          <a:xfrm>
            <a:off x="1245235" y="1527810"/>
            <a:ext cx="10322560" cy="2861310"/>
          </a:xfrm>
          <a:prstGeom prst="rect">
            <a:avLst/>
          </a:prstGeom>
          <a:noFill/>
        </p:spPr>
        <p:txBody>
          <a:bodyPr wrap="square" rtlCol="0">
            <a:spAutoFit/>
          </a:bodyPr>
          <a:lstStyle/>
          <a:p>
            <a:pPr>
              <a:lnSpc>
                <a:spcPct val="150000"/>
              </a:lnSpc>
            </a:pPr>
            <a:r>
              <a:rPr lang="en-US" altLang="zh-CN" sz="6000"/>
              <a:t>             </a:t>
            </a:r>
            <a:endParaRPr lang="zh-CN" altLang="en-US" sz="6000" b="1">
              <a:latin typeface="微软雅黑" panose="020B0503020204020204" charset="-122"/>
              <a:ea typeface="微软雅黑" panose="020B0503020204020204" charset="-122"/>
              <a:cs typeface="微软雅黑" panose="020B0503020204020204" charset="-122"/>
            </a:endParaRPr>
          </a:p>
          <a:p>
            <a:pPr>
              <a:lnSpc>
                <a:spcPct val="150000"/>
              </a:lnSpc>
            </a:pPr>
            <a:endParaRPr lang="zh-CN" altLang="en-US" sz="6000" b="1">
              <a:latin typeface="微软雅黑" panose="020B0503020204020204" charset="-122"/>
              <a:ea typeface="微软雅黑" panose="020B0503020204020204" charset="-122"/>
              <a:cs typeface="微软雅黑" panose="020B0503020204020204" charset="-122"/>
            </a:endParaRPr>
          </a:p>
        </p:txBody>
      </p:sp>
      <p:sp>
        <p:nvSpPr>
          <p:cNvPr id="13" name="Rectangle 5"/>
          <p:cNvSpPr/>
          <p:nvPr/>
        </p:nvSpPr>
        <p:spPr>
          <a:xfrm>
            <a:off x="948055" y="2853690"/>
            <a:ext cx="10545445" cy="1106805"/>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sz="6600" dirty="0" smtClean="0">
                <a:latin typeface="微软雅黑" panose="020B0503020204020204" charset="-122"/>
                <a:ea typeface="微软雅黑" panose="020B0503020204020204" charset="-122"/>
              </a:rPr>
              <a:t>谢 谢 观 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heckerboard(across)">
                                      <p:cBhvr>
                                        <p:cTn id="11" dur="500"/>
                                        <p:tgtEl>
                                          <p:spTgt spid="4"/>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000" fill="hold">
                                          <p:stCondLst>
                                            <p:cond delay="0"/>
                                          </p:stCondLst>
                                        </p:cTn>
                                        <p:tgtEl>
                                          <p:spTgt spid="13"/>
                                        </p:tgtEl>
                                        <p:attrNameLst>
                                          <p:attrName>style.visibility</p:attrName>
                                        </p:attrNameLst>
                                      </p:cBhvr>
                                      <p:to>
                                        <p:strVal val="visible"/>
                                      </p:to>
                                    </p:set>
                                    <p:animEffect transition="in" filter="wipe(left)">
                                      <p:cBhvr>
                                        <p:cTn id="15"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bldLvl="0" animBg="1"/>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16225" y="1391485"/>
            <a:ext cx="11002617" cy="4247317"/>
          </a:xfrm>
          <a:prstGeom prst="rect">
            <a:avLst/>
          </a:prstGeom>
          <a:noFill/>
        </p:spPr>
        <p:txBody>
          <a:bodyPr wrap="square" rtlCol="0">
            <a:spAutoFit/>
          </a:bodyPr>
          <a:lstStyle/>
          <a:p>
            <a:pPr>
              <a:lnSpc>
                <a:spcPct val="150000"/>
              </a:lnSpc>
            </a:pPr>
            <a:r>
              <a:rPr lang="en-US" sz="3000" b="1" dirty="0" smtClean="0"/>
              <a:t>3</a:t>
            </a:r>
            <a:r>
              <a:rPr lang="zh-CN" altLang="en-US" sz="3000" b="1" dirty="0" smtClean="0"/>
              <a:t>．</a:t>
            </a:r>
            <a:r>
              <a:rPr lang="en-US" sz="3000" b="1" dirty="0" smtClean="0"/>
              <a:t>Parents always tell their children not to accept any food from a </a:t>
            </a:r>
          </a:p>
          <a:p>
            <a:pPr indent="536575">
              <a:lnSpc>
                <a:spcPct val="150000"/>
              </a:lnSpc>
            </a:pPr>
            <a:r>
              <a:rPr lang="en-US" sz="3000" b="1" dirty="0" smtClean="0"/>
              <a:t>________ (</a:t>
            </a:r>
            <a:r>
              <a:rPr lang="zh-CN" altLang="en-US" sz="3000" b="1" dirty="0" smtClean="0"/>
              <a:t>陌生人</a:t>
            </a:r>
            <a:r>
              <a:rPr lang="en-US" sz="3000" b="1" dirty="0" smtClean="0"/>
              <a:t>)</a:t>
            </a:r>
            <a:r>
              <a:rPr lang="zh-CN" altLang="en-US" sz="3000" b="1" dirty="0" smtClean="0"/>
              <a:t>．</a:t>
            </a:r>
            <a:endParaRPr lang="zh-CN" altLang="en-US" sz="3000" dirty="0" smtClean="0"/>
          </a:p>
          <a:p>
            <a:pPr>
              <a:lnSpc>
                <a:spcPct val="150000"/>
              </a:lnSpc>
            </a:pPr>
            <a:r>
              <a:rPr lang="en-US" sz="3000" b="1" dirty="0" smtClean="0"/>
              <a:t>4</a:t>
            </a:r>
            <a:r>
              <a:rPr lang="zh-CN" altLang="en-US" sz="3000" b="1" dirty="0" smtClean="0"/>
              <a:t>．</a:t>
            </a:r>
            <a:r>
              <a:rPr lang="en-US" sz="3000" b="1" dirty="0" smtClean="0"/>
              <a:t>We often visit ________ (</a:t>
            </a:r>
            <a:r>
              <a:rPr lang="zh-CN" altLang="en-US" sz="3000" b="1" dirty="0" smtClean="0"/>
              <a:t>亲戚</a:t>
            </a:r>
            <a:r>
              <a:rPr lang="en-US" sz="3000" b="1" dirty="0" smtClean="0"/>
              <a:t>) and friends during the Spring </a:t>
            </a:r>
          </a:p>
          <a:p>
            <a:pPr indent="536575">
              <a:lnSpc>
                <a:spcPct val="150000"/>
              </a:lnSpc>
            </a:pPr>
            <a:r>
              <a:rPr lang="en-US" sz="3000" b="1" dirty="0" smtClean="0"/>
              <a:t>Festival. </a:t>
            </a:r>
            <a:endParaRPr lang="zh-CN" altLang="en-US" sz="3000" dirty="0" smtClean="0"/>
          </a:p>
          <a:p>
            <a:pPr>
              <a:lnSpc>
                <a:spcPct val="150000"/>
              </a:lnSpc>
            </a:pPr>
            <a:r>
              <a:rPr lang="en-US" sz="3000" b="1" dirty="0" smtClean="0"/>
              <a:t>5</a:t>
            </a:r>
            <a:r>
              <a:rPr lang="zh-CN" altLang="en-US" sz="3000" b="1" dirty="0" smtClean="0"/>
              <a:t>．</a:t>
            </a:r>
            <a:r>
              <a:rPr lang="en-US" sz="3000" b="1" dirty="0" smtClean="0"/>
              <a:t>John has lost six and a half ________ (</a:t>
            </a:r>
            <a:r>
              <a:rPr lang="zh-CN" altLang="en-US" sz="3000" b="1" dirty="0" smtClean="0"/>
              <a:t>磅</a:t>
            </a:r>
            <a:r>
              <a:rPr lang="en-US" sz="3000" b="1" dirty="0" smtClean="0"/>
              <a:t>) since he stopped </a:t>
            </a:r>
          </a:p>
          <a:p>
            <a:pPr indent="536575">
              <a:lnSpc>
                <a:spcPct val="150000"/>
              </a:lnSpc>
            </a:pPr>
            <a:r>
              <a:rPr lang="en-US" sz="3000" b="1" dirty="0" smtClean="0"/>
              <a:t>having dinner. </a:t>
            </a:r>
            <a:endParaRPr lang="zh-CN" altLang="en-US" sz="3000" dirty="0"/>
          </a:p>
        </p:txBody>
      </p:sp>
      <p:sp>
        <p:nvSpPr>
          <p:cNvPr id="6" name="Rectangle 2"/>
          <p:cNvSpPr>
            <a:spLocks noChangeArrowheads="1"/>
          </p:cNvSpPr>
          <p:nvPr/>
        </p:nvSpPr>
        <p:spPr bwMode="auto">
          <a:xfrm>
            <a:off x="1411355" y="2226366"/>
            <a:ext cx="1295547"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stranger</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7" name="Rectangle 2"/>
          <p:cNvSpPr>
            <a:spLocks noChangeArrowheads="1"/>
          </p:cNvSpPr>
          <p:nvPr/>
        </p:nvSpPr>
        <p:spPr bwMode="auto">
          <a:xfrm>
            <a:off x="3697355" y="2922104"/>
            <a:ext cx="1288366"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relatives</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8" name="Rectangle 2"/>
          <p:cNvSpPr>
            <a:spLocks noChangeArrowheads="1"/>
          </p:cNvSpPr>
          <p:nvPr/>
        </p:nvSpPr>
        <p:spPr bwMode="auto">
          <a:xfrm>
            <a:off x="5963478" y="4273827"/>
            <a:ext cx="1144865"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0" fontAlgn="base" latinLnBrk="0" hangingPunct="0">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pounds</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ppt_x"/>
                                          </p:val>
                                        </p:tav>
                                        <p:tav tm="100000">
                                          <p:val>
                                            <p:strVal val="#ppt_x"/>
                                          </p:val>
                                        </p:tav>
                                      </p:tavLst>
                                    </p:anim>
                                    <p:anim calcmode="lin" valueType="num">
                                      <p:cBhvr additive="base">
                                        <p:cTn id="2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626165" y="1043613"/>
            <a:ext cx="10714382" cy="4293483"/>
            <a:chOff x="626165" y="1043613"/>
            <a:chExt cx="10714382" cy="4293483"/>
          </a:xfrm>
        </p:grpSpPr>
        <p:sp>
          <p:nvSpPr>
            <p:cNvPr id="10" name="TextBox 9"/>
            <p:cNvSpPr txBox="1"/>
            <p:nvPr/>
          </p:nvSpPr>
          <p:spPr>
            <a:xfrm>
              <a:off x="626165" y="1043613"/>
              <a:ext cx="10714382" cy="4293483"/>
            </a:xfrm>
            <a:prstGeom prst="rect">
              <a:avLst/>
            </a:prstGeom>
            <a:noFill/>
          </p:spPr>
          <p:txBody>
            <a:bodyPr wrap="square" rtlCol="0">
              <a:spAutoFit/>
            </a:bodyPr>
            <a:lstStyle/>
            <a:p>
              <a:pPr>
                <a:lnSpc>
                  <a:spcPct val="150000"/>
                </a:lnSpc>
              </a:pPr>
              <a:r>
                <a:rPr lang="en-US" sz="3000" b="1" dirty="0" smtClean="0"/>
                <a:t>Ⅱ.</a:t>
              </a:r>
              <a:r>
                <a:rPr lang="zh-CN" altLang="en-US" sz="3000" b="1" dirty="0" smtClean="0"/>
                <a:t>从方框中选出合适的短语，并用其适当形式填空</a:t>
              </a:r>
              <a:endParaRPr lang="zh-CN" altLang="en-US" sz="3000" dirty="0" smtClean="0"/>
            </a:p>
            <a:p>
              <a:pPr algn="ctr">
                <a:lnSpc>
                  <a:spcPct val="150000"/>
                </a:lnSpc>
              </a:pPr>
              <a:r>
                <a:rPr lang="en-US" sz="3000" b="1" dirty="0" smtClean="0"/>
                <a:t>each other, put on, wash away, </a:t>
              </a:r>
              <a:endParaRPr lang="zh-CN" altLang="en-US" sz="3000" dirty="0" smtClean="0"/>
            </a:p>
            <a:p>
              <a:pPr algn="ctr">
                <a:lnSpc>
                  <a:spcPct val="150000"/>
                </a:lnSpc>
              </a:pPr>
              <a:r>
                <a:rPr lang="en-US" sz="3000" b="1" dirty="0" smtClean="0"/>
                <a:t>good luck, be similar to</a:t>
              </a:r>
              <a:endParaRPr lang="zh-CN" altLang="en-US" sz="3000" dirty="0" smtClean="0"/>
            </a:p>
            <a:p>
              <a:pPr>
                <a:lnSpc>
                  <a:spcPct val="150000"/>
                </a:lnSpc>
              </a:pPr>
              <a:r>
                <a:rPr lang="en-US" sz="3000" b="1" dirty="0" smtClean="0"/>
                <a:t>1</a:t>
              </a:r>
              <a:r>
                <a:rPr lang="zh-CN" altLang="en-US" sz="3000" b="1" dirty="0" smtClean="0"/>
                <a:t>．</a:t>
              </a:r>
              <a:r>
                <a:rPr lang="en-US" sz="3000" b="1" dirty="0" smtClean="0"/>
                <a:t>I've ____________ five pounds. I can't eat too much.</a:t>
              </a:r>
              <a:endParaRPr lang="zh-CN" altLang="en-US" sz="3000" dirty="0" smtClean="0"/>
            </a:p>
            <a:p>
              <a:pPr>
                <a:lnSpc>
                  <a:spcPct val="150000"/>
                </a:lnSpc>
              </a:pPr>
              <a:r>
                <a:rPr lang="en-US" sz="3000" b="1" dirty="0" smtClean="0"/>
                <a:t>2</a:t>
              </a:r>
              <a:r>
                <a:rPr lang="zh-CN" altLang="en-US" sz="3000" b="1" dirty="0" smtClean="0"/>
                <a:t>．</a:t>
              </a:r>
              <a:r>
                <a:rPr lang="en-US" sz="3000" b="1" dirty="0" smtClean="0"/>
                <a:t>My opinion ____________ yours. So I agree with you. </a:t>
              </a:r>
            </a:p>
            <a:p>
              <a:pPr>
                <a:lnSpc>
                  <a:spcPct val="150000"/>
                </a:lnSpc>
              </a:pPr>
              <a:r>
                <a:rPr lang="en-US" sz="3000" b="1" dirty="0" smtClean="0"/>
                <a:t>3</a:t>
              </a:r>
              <a:r>
                <a:rPr lang="zh-CN" altLang="en-US" sz="3000" b="1" dirty="0" smtClean="0"/>
                <a:t>．</a:t>
              </a:r>
              <a:r>
                <a:rPr lang="en-US" sz="3000" b="1" dirty="0" smtClean="0"/>
                <a:t>The teacher asked us to help ____________. </a:t>
              </a:r>
              <a:endParaRPr lang="zh-CN" altLang="en-US" sz="3000" dirty="0" smtClean="0"/>
            </a:p>
          </p:txBody>
        </p:sp>
        <p:sp>
          <p:nvSpPr>
            <p:cNvPr id="6" name="矩形 5"/>
            <p:cNvSpPr/>
            <p:nvPr/>
          </p:nvSpPr>
          <p:spPr bwMode="auto">
            <a:xfrm>
              <a:off x="3448878" y="2007707"/>
              <a:ext cx="5287618" cy="1093304"/>
            </a:xfrm>
            <a:prstGeom prst="rect">
              <a:avLst/>
            </a:prstGeom>
            <a:noFill/>
            <a:ln w="9525">
              <a:solidFill>
                <a:schemeClr val="tx1"/>
              </a:solidFill>
              <a:miter lim="800000"/>
            </a:ln>
            <a:effectLst/>
          </p:spPr>
          <p:txBody>
            <a:bodyPr vert="horz" wrap="none" lIns="91440" tIns="45720" rIns="91440" bIns="45720" numCol="1" rtlCol="0" anchor="ctr" anchorCtr="0" compatLnSpc="1">
              <a:spAutoFit/>
            </a:bodyPr>
            <a:lstStyle/>
            <a:p>
              <a:pPr marL="0" marR="0" algn="l" defTabSz="914400" rtl="0" eaLnBrk="1" fontAlgn="base" latinLnBrk="0" hangingPunct="1">
                <a:lnSpc>
                  <a:spcPct val="100000"/>
                </a:lnSpc>
                <a:spcBef>
                  <a:spcPct val="0"/>
                </a:spcBef>
                <a:spcAft>
                  <a:spcPct val="0"/>
                </a:spcAft>
                <a:buClrTx/>
                <a:buSzTx/>
                <a:buFontTx/>
                <a:buNone/>
              </a:pPr>
              <a:endParaRPr kumimoji="0" lang="zh-CN" altLang="en-US"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grpSp>
      <p:sp>
        <p:nvSpPr>
          <p:cNvPr id="8" name="Rectangle 2"/>
          <p:cNvSpPr>
            <a:spLocks noChangeArrowheads="1"/>
          </p:cNvSpPr>
          <p:nvPr/>
        </p:nvSpPr>
        <p:spPr bwMode="auto">
          <a:xfrm>
            <a:off x="2594112" y="3269974"/>
            <a:ext cx="1032655"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0" fontAlgn="base" latinLnBrk="0" hangingPunct="0">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put on</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9" name="Rectangle 2"/>
          <p:cNvSpPr>
            <a:spLocks noChangeArrowheads="1"/>
          </p:cNvSpPr>
          <p:nvPr/>
        </p:nvSpPr>
        <p:spPr bwMode="auto">
          <a:xfrm>
            <a:off x="3478695" y="3965714"/>
            <a:ext cx="1716367"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is similar to</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11" name="Rectangle 2"/>
          <p:cNvSpPr>
            <a:spLocks noChangeArrowheads="1"/>
          </p:cNvSpPr>
          <p:nvPr/>
        </p:nvSpPr>
        <p:spPr bwMode="auto">
          <a:xfrm>
            <a:off x="6370982" y="4621696"/>
            <a:ext cx="1560042"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0" fontAlgn="base" latinLnBrk="0" hangingPunct="0">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each other</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additive="base">
                                        <p:cTn id="24" dur="500" fill="hold"/>
                                        <p:tgtEl>
                                          <p:spTgt spid="11"/>
                                        </p:tgtEl>
                                        <p:attrNameLst>
                                          <p:attrName>ppt_x</p:attrName>
                                        </p:attrNameLst>
                                      </p:cBhvr>
                                      <p:tavLst>
                                        <p:tav tm="0">
                                          <p:val>
                                            <p:strVal val="#ppt_x"/>
                                          </p:val>
                                        </p:tav>
                                        <p:tav tm="100000">
                                          <p:val>
                                            <p:strVal val="#ppt_x"/>
                                          </p:val>
                                        </p:tav>
                                      </p:tavLst>
                                    </p:anim>
                                    <p:anim calcmode="lin" valueType="num">
                                      <p:cBhvr additive="base">
                                        <p:cTn id="2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6"/>
          <p:cNvGrpSpPr/>
          <p:nvPr/>
        </p:nvGrpSpPr>
        <p:grpSpPr>
          <a:xfrm>
            <a:off x="626165" y="1043613"/>
            <a:ext cx="10714382" cy="3467168"/>
            <a:chOff x="626165" y="1043613"/>
            <a:chExt cx="10714382" cy="3467168"/>
          </a:xfrm>
        </p:grpSpPr>
        <p:sp>
          <p:nvSpPr>
            <p:cNvPr id="10" name="TextBox 9"/>
            <p:cNvSpPr txBox="1"/>
            <p:nvPr/>
          </p:nvSpPr>
          <p:spPr>
            <a:xfrm>
              <a:off x="626165" y="1043613"/>
              <a:ext cx="10714382" cy="3467168"/>
            </a:xfrm>
            <a:prstGeom prst="rect">
              <a:avLst/>
            </a:prstGeom>
            <a:noFill/>
          </p:spPr>
          <p:txBody>
            <a:bodyPr wrap="square" rtlCol="0">
              <a:spAutoFit/>
            </a:bodyPr>
            <a:lstStyle/>
            <a:p>
              <a:pPr>
                <a:lnSpc>
                  <a:spcPct val="150000"/>
                </a:lnSpc>
              </a:pPr>
              <a:r>
                <a:rPr lang="en-US" sz="3000" b="1" dirty="0" smtClean="0"/>
                <a:t>Ⅱ.</a:t>
              </a:r>
              <a:r>
                <a:rPr lang="zh-CN" altLang="en-US" sz="3000" b="1" dirty="0" smtClean="0"/>
                <a:t>从方框中选出合适的短语，并用其适当形式填空</a:t>
              </a:r>
              <a:endParaRPr lang="zh-CN" altLang="en-US" sz="3000" dirty="0" smtClean="0"/>
            </a:p>
            <a:p>
              <a:pPr algn="ctr">
                <a:lnSpc>
                  <a:spcPct val="150000"/>
                </a:lnSpc>
              </a:pPr>
              <a:r>
                <a:rPr lang="en-US" sz="3000" b="1" dirty="0" smtClean="0"/>
                <a:t>each other, put on, wash away, </a:t>
              </a:r>
              <a:endParaRPr lang="zh-CN" altLang="en-US" sz="3000" dirty="0" smtClean="0"/>
            </a:p>
            <a:p>
              <a:pPr algn="ctr">
                <a:lnSpc>
                  <a:spcPct val="150000"/>
                </a:lnSpc>
              </a:pPr>
              <a:r>
                <a:rPr lang="en-US" sz="3000" b="1" dirty="0" smtClean="0"/>
                <a:t>good luck, be similar to</a:t>
              </a:r>
              <a:endParaRPr lang="zh-CN" altLang="en-US" sz="3000" dirty="0" smtClean="0"/>
            </a:p>
            <a:p>
              <a:pPr>
                <a:lnSpc>
                  <a:spcPct val="150000"/>
                </a:lnSpc>
              </a:pPr>
              <a:r>
                <a:rPr lang="en-US" sz="3000" b="1" dirty="0" smtClean="0"/>
                <a:t>4</a:t>
              </a:r>
              <a:r>
                <a:rPr lang="zh-CN" altLang="en-US" sz="3000" b="1" dirty="0" smtClean="0"/>
                <a:t>．</a:t>
              </a:r>
              <a:r>
                <a:rPr lang="en-US" sz="3000" b="1" dirty="0" smtClean="0"/>
                <a:t>I wish everybody ____________ at the beginning of the year. </a:t>
              </a:r>
              <a:endParaRPr lang="zh-CN" altLang="en-US" sz="3000" dirty="0" smtClean="0"/>
            </a:p>
            <a:p>
              <a:pPr>
                <a:lnSpc>
                  <a:spcPct val="150000"/>
                </a:lnSpc>
              </a:pPr>
              <a:r>
                <a:rPr lang="en-US" sz="3000" b="1" dirty="0" smtClean="0"/>
                <a:t>5</a:t>
              </a:r>
              <a:r>
                <a:rPr lang="zh-CN" altLang="en-US" sz="3000" b="1" dirty="0" smtClean="0"/>
                <a:t>．</a:t>
              </a:r>
              <a:r>
                <a:rPr lang="en-US" sz="3000" b="1" dirty="0" smtClean="0"/>
                <a:t>Part of the path had been ____________ by the sea. </a:t>
              </a:r>
              <a:endParaRPr lang="zh-CN" altLang="en-US" sz="3000" dirty="0"/>
            </a:p>
          </p:txBody>
        </p:sp>
        <p:sp>
          <p:nvSpPr>
            <p:cNvPr id="6" name="矩形 5"/>
            <p:cNvSpPr/>
            <p:nvPr/>
          </p:nvSpPr>
          <p:spPr bwMode="auto">
            <a:xfrm>
              <a:off x="3448878" y="2007707"/>
              <a:ext cx="5287618" cy="1093304"/>
            </a:xfrm>
            <a:prstGeom prst="rect">
              <a:avLst/>
            </a:prstGeom>
            <a:noFill/>
            <a:ln w="9525">
              <a:solidFill>
                <a:schemeClr val="tx1"/>
              </a:solidFill>
              <a:miter lim="800000"/>
            </a:ln>
            <a:effectLst/>
          </p:spPr>
          <p:txBody>
            <a:bodyPr vert="horz" wrap="none" lIns="91440" tIns="45720" rIns="91440" bIns="45720" numCol="1" rtlCol="0" anchor="ctr" anchorCtr="0" compatLnSpc="1">
              <a:spAutoFit/>
            </a:bodyPr>
            <a:lstStyle/>
            <a:p>
              <a:pPr marL="0" marR="0" algn="l" defTabSz="914400" rtl="0" eaLnBrk="1" fontAlgn="base" latinLnBrk="0" hangingPunct="1">
                <a:lnSpc>
                  <a:spcPct val="100000"/>
                </a:lnSpc>
                <a:spcBef>
                  <a:spcPct val="0"/>
                </a:spcBef>
                <a:spcAft>
                  <a:spcPct val="0"/>
                </a:spcAft>
                <a:buClrTx/>
                <a:buSzTx/>
                <a:buFontTx/>
                <a:buNone/>
              </a:pPr>
              <a:endParaRPr kumimoji="0" lang="zh-CN" altLang="en-US"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grpSp>
      <p:sp>
        <p:nvSpPr>
          <p:cNvPr id="5" name="Rectangle 2"/>
          <p:cNvSpPr>
            <a:spLocks noChangeArrowheads="1"/>
          </p:cNvSpPr>
          <p:nvPr/>
        </p:nvSpPr>
        <p:spPr bwMode="auto">
          <a:xfrm>
            <a:off x="4581939" y="3269975"/>
            <a:ext cx="1459054"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good luck</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7" name="Rectangle 2"/>
          <p:cNvSpPr>
            <a:spLocks noChangeArrowheads="1"/>
          </p:cNvSpPr>
          <p:nvPr/>
        </p:nvSpPr>
        <p:spPr bwMode="auto">
          <a:xfrm>
            <a:off x="5705061" y="3945835"/>
            <a:ext cx="1922321"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0" fontAlgn="base" latinLnBrk="0" hangingPunct="0">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washed away</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16226" y="1232454"/>
            <a:ext cx="10714382" cy="4939814"/>
          </a:xfrm>
          <a:prstGeom prst="rect">
            <a:avLst/>
          </a:prstGeom>
          <a:noFill/>
        </p:spPr>
        <p:txBody>
          <a:bodyPr wrap="square" rtlCol="0">
            <a:spAutoFit/>
          </a:bodyPr>
          <a:lstStyle/>
          <a:p>
            <a:pPr>
              <a:lnSpc>
                <a:spcPct val="150000"/>
              </a:lnSpc>
            </a:pPr>
            <a:r>
              <a:rPr lang="en-US" sz="3000" b="1" dirty="0" smtClean="0"/>
              <a:t>Ⅲ.</a:t>
            </a:r>
            <a:r>
              <a:rPr lang="zh-CN" altLang="en-US" sz="3000" b="1" dirty="0" smtClean="0"/>
              <a:t>根据汉语意思完成句子</a:t>
            </a:r>
            <a:endParaRPr lang="zh-CN" altLang="en-US" sz="3000" dirty="0" smtClean="0"/>
          </a:p>
          <a:p>
            <a:pPr>
              <a:lnSpc>
                <a:spcPct val="150000"/>
              </a:lnSpc>
            </a:pPr>
            <a:r>
              <a:rPr lang="en-US" sz="3000" b="1" dirty="0" smtClean="0"/>
              <a:t>1</a:t>
            </a:r>
            <a:r>
              <a:rPr lang="zh-CN" altLang="en-US" sz="3000" b="1" dirty="0" smtClean="0"/>
              <a:t>．我们打算两个星期之后去伦敦。</a:t>
            </a:r>
            <a:endParaRPr lang="zh-CN" altLang="en-US" sz="3000" dirty="0" smtClean="0"/>
          </a:p>
          <a:p>
            <a:pPr indent="625475">
              <a:lnSpc>
                <a:spcPct val="150000"/>
              </a:lnSpc>
            </a:pPr>
            <a:r>
              <a:rPr lang="en-US" sz="3000" b="1" dirty="0" smtClean="0"/>
              <a:t>We're going to London ________ ________ ________. </a:t>
            </a:r>
            <a:endParaRPr lang="zh-CN" altLang="en-US" sz="3000" dirty="0" smtClean="0"/>
          </a:p>
          <a:p>
            <a:pPr>
              <a:lnSpc>
                <a:spcPct val="150000"/>
              </a:lnSpc>
            </a:pPr>
            <a:r>
              <a:rPr lang="en-US" sz="3000" b="1" dirty="0" smtClean="0"/>
              <a:t>2</a:t>
            </a:r>
            <a:r>
              <a:rPr lang="zh-CN" altLang="en-US" sz="3000" b="1" dirty="0" smtClean="0"/>
              <a:t>．这是一幅多么漂亮的图画啊！</a:t>
            </a:r>
            <a:endParaRPr lang="zh-CN" altLang="en-US" sz="3000" dirty="0" smtClean="0"/>
          </a:p>
          <a:p>
            <a:pPr indent="625475">
              <a:lnSpc>
                <a:spcPct val="150000"/>
              </a:lnSpc>
            </a:pPr>
            <a:r>
              <a:rPr lang="en-US" sz="3000" b="1" dirty="0" smtClean="0"/>
              <a:t>________ ________ ________ picture it is! </a:t>
            </a:r>
            <a:endParaRPr lang="zh-CN" altLang="en-US" sz="3000" dirty="0" smtClean="0"/>
          </a:p>
          <a:p>
            <a:pPr>
              <a:lnSpc>
                <a:spcPct val="150000"/>
              </a:lnSpc>
            </a:pPr>
            <a:r>
              <a:rPr lang="en-US" sz="3000" b="1" dirty="0" smtClean="0"/>
              <a:t>3</a:t>
            </a:r>
            <a:r>
              <a:rPr lang="zh-CN" altLang="en-US" sz="3000" b="1" dirty="0" smtClean="0"/>
              <a:t>．我想知道他是否会来参加我的聚会。</a:t>
            </a:r>
            <a:endParaRPr lang="zh-CN" altLang="en-US" sz="3000" dirty="0" smtClean="0"/>
          </a:p>
          <a:p>
            <a:pPr indent="625475">
              <a:lnSpc>
                <a:spcPct val="150000"/>
              </a:lnSpc>
            </a:pPr>
            <a:r>
              <a:rPr lang="en-US" sz="3000" b="1" dirty="0" smtClean="0"/>
              <a:t>I wonder ________ ________ ________ come to my party. </a:t>
            </a:r>
            <a:endParaRPr lang="zh-CN" altLang="en-US" sz="3000" dirty="0"/>
          </a:p>
        </p:txBody>
      </p:sp>
      <p:sp>
        <p:nvSpPr>
          <p:cNvPr id="24577" name="Rectangle 1"/>
          <p:cNvSpPr>
            <a:spLocks noChangeArrowheads="1"/>
          </p:cNvSpPr>
          <p:nvPr/>
        </p:nvSpPr>
        <p:spPr bwMode="auto">
          <a:xfrm>
            <a:off x="5675244" y="2792896"/>
            <a:ext cx="3972562"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in 	        two	   weeks</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6" name="Rectangle 1"/>
          <p:cNvSpPr>
            <a:spLocks noChangeArrowheads="1"/>
          </p:cNvSpPr>
          <p:nvPr/>
        </p:nvSpPr>
        <p:spPr bwMode="auto">
          <a:xfrm>
            <a:off x="1590263" y="4124739"/>
            <a:ext cx="4519186"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0" fontAlgn="base" latinLnBrk="0" hangingPunct="0">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What 		  a 	     beautiful</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7" name="Rectangle 1"/>
          <p:cNvSpPr>
            <a:spLocks noChangeArrowheads="1"/>
          </p:cNvSpPr>
          <p:nvPr/>
        </p:nvSpPr>
        <p:spPr bwMode="auto">
          <a:xfrm>
            <a:off x="2961861" y="5506278"/>
            <a:ext cx="4355680"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0" fontAlgn="base" latinLnBrk="0" hangingPunct="0">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if/whether 	   he 		will</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4577"/>
                                        </p:tgtEl>
                                        <p:attrNameLst>
                                          <p:attrName>style.visibility</p:attrName>
                                        </p:attrNameLst>
                                      </p:cBhvr>
                                      <p:to>
                                        <p:strVal val="visible"/>
                                      </p:to>
                                    </p:set>
                                    <p:anim calcmode="lin" valueType="num">
                                      <p:cBhvr additive="base">
                                        <p:cTn id="12" dur="500" fill="hold"/>
                                        <p:tgtEl>
                                          <p:spTgt spid="24577"/>
                                        </p:tgtEl>
                                        <p:attrNameLst>
                                          <p:attrName>ppt_x</p:attrName>
                                        </p:attrNameLst>
                                      </p:cBhvr>
                                      <p:tavLst>
                                        <p:tav tm="0">
                                          <p:val>
                                            <p:strVal val="#ppt_x"/>
                                          </p:val>
                                        </p:tav>
                                        <p:tav tm="100000">
                                          <p:val>
                                            <p:strVal val="#ppt_x"/>
                                          </p:val>
                                        </p:tav>
                                      </p:tavLst>
                                    </p:anim>
                                    <p:anim calcmode="lin" valueType="num">
                                      <p:cBhvr additive="base">
                                        <p:cTn id="13" dur="500" fill="hold"/>
                                        <p:tgtEl>
                                          <p:spTgt spid="2457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4577"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26165" y="874646"/>
            <a:ext cx="10714382" cy="5632311"/>
          </a:xfrm>
          <a:prstGeom prst="rect">
            <a:avLst/>
          </a:prstGeom>
          <a:noFill/>
        </p:spPr>
        <p:txBody>
          <a:bodyPr wrap="square" rtlCol="0">
            <a:spAutoFit/>
          </a:bodyPr>
          <a:lstStyle/>
          <a:p>
            <a:pPr>
              <a:lnSpc>
                <a:spcPct val="150000"/>
              </a:lnSpc>
            </a:pPr>
            <a:r>
              <a:rPr lang="en-US" sz="3000" b="1" dirty="0" smtClean="0"/>
              <a:t>4</a:t>
            </a:r>
            <a:r>
              <a:rPr lang="zh-CN" altLang="en-US" sz="3000" b="1" dirty="0" smtClean="0"/>
              <a:t>．</a:t>
            </a:r>
            <a:r>
              <a:rPr lang="en-US" sz="3000" b="1" dirty="0" smtClean="0"/>
              <a:t>“</a:t>
            </a:r>
            <a:r>
              <a:rPr lang="zh-CN" altLang="en-US" sz="3000" b="1" dirty="0" smtClean="0"/>
              <a:t>你觉得他今天下午会来吗？</a:t>
            </a:r>
            <a:r>
              <a:rPr lang="en-US" sz="3000" b="1" dirty="0" smtClean="0"/>
              <a:t>”</a:t>
            </a:r>
            <a:endParaRPr lang="zh-CN" altLang="en-US" sz="3000" dirty="0" smtClean="0"/>
          </a:p>
          <a:p>
            <a:pPr indent="536575">
              <a:lnSpc>
                <a:spcPct val="150000"/>
              </a:lnSpc>
            </a:pPr>
            <a:r>
              <a:rPr lang="en-US" sz="3000" b="1" dirty="0" smtClean="0"/>
              <a:t>“</a:t>
            </a:r>
            <a:r>
              <a:rPr lang="zh-CN" altLang="en-US" sz="3000" b="1" dirty="0" smtClean="0"/>
              <a:t>我认为是这样</a:t>
            </a:r>
            <a:r>
              <a:rPr lang="en-US" sz="3000" b="1" dirty="0" smtClean="0"/>
              <a:t>(</a:t>
            </a:r>
            <a:r>
              <a:rPr lang="zh-CN" altLang="en-US" sz="3000" b="1" dirty="0" smtClean="0"/>
              <a:t>他会来的</a:t>
            </a:r>
            <a:r>
              <a:rPr lang="en-US" sz="3000" b="1" dirty="0" smtClean="0"/>
              <a:t>)</a:t>
            </a:r>
            <a:r>
              <a:rPr lang="zh-CN" altLang="en-US" sz="3000" b="1" dirty="0" smtClean="0"/>
              <a:t>。</a:t>
            </a:r>
            <a:r>
              <a:rPr lang="en-US" sz="3000" b="1" dirty="0" smtClean="0"/>
              <a:t>”</a:t>
            </a:r>
            <a:endParaRPr lang="zh-CN" altLang="en-US" sz="3000" dirty="0" smtClean="0"/>
          </a:p>
          <a:p>
            <a:pPr indent="536575">
              <a:lnSpc>
                <a:spcPct val="150000"/>
              </a:lnSpc>
            </a:pPr>
            <a:r>
              <a:rPr lang="en-US" sz="3000" b="1" dirty="0" smtClean="0"/>
              <a:t>—Do you think ________ ________ ________ this afternoon?</a:t>
            </a:r>
            <a:endParaRPr lang="zh-CN" altLang="en-US" sz="3000" dirty="0" smtClean="0"/>
          </a:p>
          <a:p>
            <a:pPr indent="536575">
              <a:lnSpc>
                <a:spcPct val="150000"/>
              </a:lnSpc>
            </a:pPr>
            <a:r>
              <a:rPr lang="en-US" sz="3000" b="1" dirty="0" smtClean="0"/>
              <a:t>—I ________ ________</a:t>
            </a:r>
            <a:r>
              <a:rPr lang="zh-CN" altLang="en-US" sz="3000" b="1" dirty="0" smtClean="0"/>
              <a:t>．</a:t>
            </a:r>
            <a:endParaRPr lang="zh-CN" altLang="en-US" sz="3000" dirty="0" smtClean="0"/>
          </a:p>
          <a:p>
            <a:pPr>
              <a:lnSpc>
                <a:spcPct val="150000"/>
              </a:lnSpc>
            </a:pPr>
            <a:r>
              <a:rPr lang="en-US" sz="3000" b="1" dirty="0" smtClean="0"/>
              <a:t>5</a:t>
            </a:r>
            <a:r>
              <a:rPr lang="zh-CN" altLang="en-US" sz="3000" b="1" dirty="0" smtClean="0"/>
              <a:t>．</a:t>
            </a:r>
            <a:r>
              <a:rPr lang="en-US" sz="3000" b="1" dirty="0" smtClean="0"/>
              <a:t>“</a:t>
            </a:r>
            <a:r>
              <a:rPr lang="zh-CN" altLang="en-US" sz="3000" b="1" dirty="0" smtClean="0"/>
              <a:t>你看起来很兴奋！</a:t>
            </a:r>
            <a:r>
              <a:rPr lang="en-US" sz="3000" b="1" dirty="0" smtClean="0"/>
              <a:t>”</a:t>
            </a:r>
            <a:endParaRPr lang="zh-CN" altLang="en-US" sz="3000" dirty="0" smtClean="0"/>
          </a:p>
          <a:p>
            <a:pPr indent="536575">
              <a:lnSpc>
                <a:spcPct val="150000"/>
              </a:lnSpc>
            </a:pPr>
            <a:r>
              <a:rPr lang="en-US" sz="3000" b="1" dirty="0" smtClean="0"/>
              <a:t>“</a:t>
            </a:r>
            <a:r>
              <a:rPr lang="zh-CN" altLang="en-US" sz="3000" b="1" dirty="0" smtClean="0"/>
              <a:t>你猜怎么着？我赢了一台电脑！</a:t>
            </a:r>
            <a:r>
              <a:rPr lang="en-US" sz="3000" b="1" dirty="0" smtClean="0"/>
              <a:t>”</a:t>
            </a:r>
            <a:endParaRPr lang="zh-CN" altLang="en-US" sz="3000" dirty="0" smtClean="0"/>
          </a:p>
          <a:p>
            <a:pPr indent="536575">
              <a:lnSpc>
                <a:spcPct val="150000"/>
              </a:lnSpc>
            </a:pPr>
            <a:r>
              <a:rPr lang="en-US" sz="3000" b="1" dirty="0" smtClean="0"/>
              <a:t>—You look so excited!</a:t>
            </a:r>
            <a:endParaRPr lang="zh-CN" altLang="en-US" sz="3000" dirty="0" smtClean="0"/>
          </a:p>
          <a:p>
            <a:pPr indent="536575">
              <a:lnSpc>
                <a:spcPct val="150000"/>
              </a:lnSpc>
            </a:pPr>
            <a:r>
              <a:rPr lang="en-US" sz="3000" b="1" dirty="0" smtClean="0"/>
              <a:t>—________ ________</a:t>
            </a:r>
            <a:r>
              <a:rPr lang="zh-CN" altLang="en-US" sz="3000" b="1" dirty="0" smtClean="0"/>
              <a:t>？</a:t>
            </a:r>
            <a:r>
              <a:rPr lang="en-US" sz="3000" b="1" dirty="0" smtClean="0"/>
              <a:t> I won a computer!</a:t>
            </a:r>
            <a:endParaRPr lang="zh-CN" altLang="en-US" sz="3000" dirty="0"/>
          </a:p>
        </p:txBody>
      </p:sp>
      <p:sp>
        <p:nvSpPr>
          <p:cNvPr id="6" name="Rectangle 1"/>
          <p:cNvSpPr>
            <a:spLocks noChangeArrowheads="1"/>
          </p:cNvSpPr>
          <p:nvPr/>
        </p:nvSpPr>
        <p:spPr bwMode="auto">
          <a:xfrm>
            <a:off x="4303644" y="2405270"/>
            <a:ext cx="3945311"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he 	</a:t>
            </a:r>
            <a:r>
              <a:rPr kumimoji="0" lang="en-US" altLang="zh-CN" sz="2400" b="1" i="0" u="none" strike="noStrike" cap="none" normalizeH="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          </a:t>
            </a: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will	    come</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7" name="Rectangle 1"/>
          <p:cNvSpPr>
            <a:spLocks noChangeArrowheads="1"/>
          </p:cNvSpPr>
          <p:nvPr/>
        </p:nvSpPr>
        <p:spPr bwMode="auto">
          <a:xfrm>
            <a:off x="2246244" y="3110949"/>
            <a:ext cx="2305439"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think 	</a:t>
            </a:r>
            <a:r>
              <a:rPr kumimoji="0" lang="en-US" altLang="zh-CN" sz="2400" b="1" i="0" u="none" strike="noStrike" cap="none" normalizeH="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           </a:t>
            </a: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so</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8" name="Rectangle 1"/>
          <p:cNvSpPr>
            <a:spLocks noChangeArrowheads="1"/>
          </p:cNvSpPr>
          <p:nvPr/>
        </p:nvSpPr>
        <p:spPr bwMode="auto">
          <a:xfrm>
            <a:off x="1898376" y="5854148"/>
            <a:ext cx="2682145"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0" fontAlgn="base" latinLnBrk="0" hangingPunct="0">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Guess 	           what </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ppt_x"/>
                                          </p:val>
                                        </p:tav>
                                        <p:tav tm="100000">
                                          <p:val>
                                            <p:strVal val="#ppt_x"/>
                                          </p:val>
                                        </p:tav>
                                      </p:tavLst>
                                    </p:anim>
                                    <p:anim calcmode="lin" valueType="num">
                                      <p:cBhvr additive="base">
                                        <p:cTn id="2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组合 15"/>
          <p:cNvGrpSpPr/>
          <p:nvPr/>
        </p:nvGrpSpPr>
        <p:grpSpPr>
          <a:xfrm>
            <a:off x="586104" y="972820"/>
            <a:ext cx="3379186" cy="584835"/>
            <a:chOff x="923" y="1532"/>
            <a:chExt cx="3722" cy="921"/>
          </a:xfrm>
        </p:grpSpPr>
        <p:pic>
          <p:nvPicPr>
            <p:cNvPr id="17" name="图片 16" descr="00 图标-04"/>
            <p:cNvPicPr>
              <a:picLocks noChangeAspect="1"/>
            </p:cNvPicPr>
            <p:nvPr/>
          </p:nvPicPr>
          <p:blipFill>
            <a:blip r:embed="rId2" cstate="email"/>
            <a:stretch>
              <a:fillRect/>
            </a:stretch>
          </p:blipFill>
          <p:spPr>
            <a:xfrm>
              <a:off x="923" y="1552"/>
              <a:ext cx="3695" cy="882"/>
            </a:xfrm>
            <a:prstGeom prst="rect">
              <a:avLst/>
            </a:prstGeom>
          </p:spPr>
        </p:pic>
        <p:sp>
          <p:nvSpPr>
            <p:cNvPr id="18" name="文本框 3"/>
            <p:cNvSpPr txBox="1"/>
            <p:nvPr/>
          </p:nvSpPr>
          <p:spPr>
            <a:xfrm>
              <a:off x="1156" y="1532"/>
              <a:ext cx="3489" cy="921"/>
            </a:xfrm>
            <a:prstGeom prst="rect">
              <a:avLst/>
            </a:prstGeom>
            <a:noFill/>
          </p:spPr>
          <p:txBody>
            <a:bodyPr wrap="square" rtlCol="0">
              <a:spAutoFit/>
            </a:bodyPr>
            <a:lstStyle/>
            <a:p>
              <a:r>
                <a:rPr lang="zh-CN" altLang="en-US" sz="3200" dirty="0" smtClean="0">
                  <a:solidFill>
                    <a:schemeClr val="bg1"/>
                  </a:solidFill>
                  <a:latin typeface="华文新魏" panose="02010800040101010101" charset="-122"/>
                  <a:ea typeface="华文新魏" panose="02010800040101010101" charset="-122"/>
                  <a:sym typeface="+mn-ea"/>
                </a:rPr>
                <a:t>课后巩固提升　　　　　　　　　　</a:t>
              </a:r>
            </a:p>
          </p:txBody>
        </p:sp>
      </p:grpSp>
      <p:sp>
        <p:nvSpPr>
          <p:cNvPr id="9" name="TextBox 8"/>
          <p:cNvSpPr txBox="1"/>
          <p:nvPr/>
        </p:nvSpPr>
        <p:spPr>
          <a:xfrm>
            <a:off x="675861" y="1769165"/>
            <a:ext cx="10734261" cy="4159665"/>
          </a:xfrm>
          <a:prstGeom prst="rect">
            <a:avLst/>
          </a:prstGeom>
          <a:noFill/>
        </p:spPr>
        <p:txBody>
          <a:bodyPr wrap="square" rtlCol="0">
            <a:spAutoFit/>
          </a:bodyPr>
          <a:lstStyle/>
          <a:p>
            <a:pPr>
              <a:lnSpc>
                <a:spcPct val="150000"/>
              </a:lnSpc>
            </a:pPr>
            <a:r>
              <a:rPr lang="en-US" sz="3000" b="1" dirty="0" smtClean="0"/>
              <a:t>Ⅰ.</a:t>
            </a:r>
            <a:r>
              <a:rPr lang="zh-CN" altLang="en-US" sz="3000" b="1" dirty="0" smtClean="0"/>
              <a:t>单项选择</a:t>
            </a:r>
            <a:endParaRPr lang="zh-CN" altLang="en-US" sz="3000" dirty="0" smtClean="0"/>
          </a:p>
          <a:p>
            <a:pPr>
              <a:lnSpc>
                <a:spcPct val="150000"/>
              </a:lnSpc>
            </a:pPr>
            <a:r>
              <a:rPr lang="en-US" sz="3000" b="1" dirty="0" smtClean="0"/>
              <a:t>(</a:t>
            </a:r>
            <a:r>
              <a:rPr lang="zh-CN" altLang="en-US" sz="3000" b="1" dirty="0" smtClean="0"/>
              <a:t>　　</a:t>
            </a:r>
            <a:r>
              <a:rPr lang="en-US" sz="3000" b="1" dirty="0" smtClean="0"/>
              <a:t>)1.—Do you know the boy who is talking to Jane over </a:t>
            </a:r>
          </a:p>
          <a:p>
            <a:pPr indent="1252855">
              <a:lnSpc>
                <a:spcPct val="150000"/>
              </a:lnSpc>
            </a:pPr>
            <a:r>
              <a:rPr lang="en-US" sz="3000" b="1" dirty="0" smtClean="0"/>
              <a:t>there?</a:t>
            </a:r>
            <a:endParaRPr lang="zh-CN" altLang="en-US" sz="3000" dirty="0" smtClean="0"/>
          </a:p>
          <a:p>
            <a:pPr indent="1252855">
              <a:lnSpc>
                <a:spcPct val="150000"/>
              </a:lnSpc>
            </a:pPr>
            <a:r>
              <a:rPr lang="en-US" sz="3000" b="1" dirty="0" smtClean="0"/>
              <a:t>—No, he is completely a ________ to me.</a:t>
            </a:r>
            <a:endParaRPr lang="zh-CN" altLang="en-US" sz="3000" dirty="0" smtClean="0"/>
          </a:p>
          <a:p>
            <a:pPr indent="1252855">
              <a:lnSpc>
                <a:spcPct val="150000"/>
              </a:lnSpc>
            </a:pPr>
            <a:r>
              <a:rPr lang="en-US" sz="3000" b="1" dirty="0" smtClean="0"/>
              <a:t>A</a:t>
            </a:r>
            <a:r>
              <a:rPr lang="zh-CN" altLang="en-US" sz="3000" b="1" dirty="0" smtClean="0"/>
              <a:t>．</a:t>
            </a:r>
            <a:r>
              <a:rPr lang="en-US" sz="3000" b="1" dirty="0" smtClean="0"/>
              <a:t>student   		B</a:t>
            </a:r>
            <a:r>
              <a:rPr lang="zh-CN" altLang="en-US" sz="3000" b="1" dirty="0" smtClean="0"/>
              <a:t>．</a:t>
            </a:r>
            <a:r>
              <a:rPr lang="en-US" sz="3000" b="1" dirty="0" smtClean="0"/>
              <a:t>stranger </a:t>
            </a:r>
            <a:endParaRPr lang="zh-CN" altLang="en-US" sz="3000" dirty="0" smtClean="0"/>
          </a:p>
          <a:p>
            <a:pPr indent="1252855">
              <a:lnSpc>
                <a:spcPct val="150000"/>
              </a:lnSpc>
            </a:pPr>
            <a:r>
              <a:rPr lang="en-US" sz="3000" b="1" dirty="0" smtClean="0"/>
              <a:t>C</a:t>
            </a:r>
            <a:r>
              <a:rPr lang="zh-CN" altLang="en-US" sz="3000" b="1" dirty="0" smtClean="0"/>
              <a:t>．</a:t>
            </a:r>
            <a:r>
              <a:rPr lang="en-US" sz="3000" b="1" dirty="0" smtClean="0"/>
              <a:t>relative  		D</a:t>
            </a:r>
            <a:r>
              <a:rPr lang="zh-CN" altLang="en-US" sz="3000" b="1" dirty="0" smtClean="0"/>
              <a:t>．</a:t>
            </a:r>
            <a:r>
              <a:rPr lang="en-US" sz="3000" b="1" dirty="0" smtClean="0"/>
              <a:t>friend </a:t>
            </a:r>
            <a:endParaRPr lang="zh-CN" altLang="en-US" sz="3000" dirty="0"/>
          </a:p>
        </p:txBody>
      </p:sp>
      <p:sp>
        <p:nvSpPr>
          <p:cNvPr id="10" name="矩形 9"/>
          <p:cNvSpPr/>
          <p:nvPr/>
        </p:nvSpPr>
        <p:spPr>
          <a:xfrm>
            <a:off x="1056550" y="2697681"/>
            <a:ext cx="389850" cy="461665"/>
          </a:xfrm>
          <a:prstGeom prst="rect">
            <a:avLst/>
          </a:prstGeom>
        </p:spPr>
        <p:txBody>
          <a:bodyPr wrap="none">
            <a:spAutoFit/>
          </a:bodyPr>
          <a:lstStyle/>
          <a:p>
            <a:r>
              <a:rPr lang="en-US" sz="2400" b="1" dirty="0" smtClean="0">
                <a:solidFill>
                  <a:srgbClr val="57C6CF"/>
                </a:solidFill>
              </a:rPr>
              <a:t>B</a:t>
            </a:r>
            <a:endParaRPr lang="zh-CN" altLang="en-US" sz="2400" b="1" dirty="0">
              <a:solidFill>
                <a:srgbClr val="57C6C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000" fill="hold">
                                          <p:stCondLst>
                                            <p:cond delay="0"/>
                                          </p:stCondLst>
                                        </p:cTn>
                                        <p:tgtEl>
                                          <p:spTgt spid="16"/>
                                        </p:tgtEl>
                                        <p:attrNameLst>
                                          <p:attrName>style.visibility</p:attrName>
                                        </p:attrNameLst>
                                      </p:cBhvr>
                                      <p:to>
                                        <p:strVal val="visible"/>
                                      </p:to>
                                    </p:set>
                                    <p:animEffect transition="in" filter="wheel(1)">
                                      <p:cBhvr>
                                        <p:cTn id="7" dur="1000"/>
                                        <p:tgtEl>
                                          <p:spTgt spid="16"/>
                                        </p:tgtEl>
                                      </p:cBhvr>
                                    </p:animEffect>
                                  </p:childTnLst>
                                </p:cTn>
                              </p:par>
                            </p:childTnLst>
                          </p:cTn>
                        </p:par>
                        <p:par>
                          <p:cTn id="8" fill="hold">
                            <p:stCondLst>
                              <p:cond delay="1000"/>
                            </p:stCondLst>
                            <p:childTnLst>
                              <p:par>
                                <p:cTn id="9" presetID="4"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box(in)">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500" fill="hold"/>
                                        <p:tgtEl>
                                          <p:spTgt spid="10"/>
                                        </p:tgtEl>
                                        <p:attrNameLst>
                                          <p:attrName>ppt_x</p:attrName>
                                        </p:attrNameLst>
                                      </p:cBhvr>
                                      <p:tavLst>
                                        <p:tav tm="0">
                                          <p:val>
                                            <p:strVal val="#ppt_x"/>
                                          </p:val>
                                        </p:tav>
                                        <p:tav tm="100000">
                                          <p:val>
                                            <p:strVal val="#ppt_x"/>
                                          </p:val>
                                        </p:tav>
                                      </p:tavLst>
                                    </p:anim>
                                    <p:anim calcmode="lin" valueType="num">
                                      <p:cBhvr additive="base">
                                        <p:cTn id="1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85799" y="1242385"/>
            <a:ext cx="10714382" cy="2862322"/>
          </a:xfrm>
          <a:prstGeom prst="rect">
            <a:avLst/>
          </a:prstGeom>
          <a:noFill/>
        </p:spPr>
        <p:txBody>
          <a:bodyPr wrap="square" rtlCol="0">
            <a:spAutoFit/>
          </a:bodyPr>
          <a:lstStyle/>
          <a:p>
            <a:pPr>
              <a:lnSpc>
                <a:spcPct val="150000"/>
              </a:lnSpc>
            </a:pPr>
            <a:r>
              <a:rPr lang="en-US" sz="3000" b="1" dirty="0" smtClean="0"/>
              <a:t>(</a:t>
            </a:r>
            <a:r>
              <a:rPr lang="zh-CN" altLang="en-US" sz="3000" b="1" dirty="0" smtClean="0"/>
              <a:t>　　</a:t>
            </a:r>
            <a:r>
              <a:rPr lang="en-US" sz="3000" b="1" dirty="0" smtClean="0"/>
              <a:t>)2.His opinions are similar ________ yours but different </a:t>
            </a:r>
          </a:p>
          <a:p>
            <a:pPr indent="1341755">
              <a:lnSpc>
                <a:spcPct val="150000"/>
              </a:lnSpc>
            </a:pPr>
            <a:r>
              <a:rPr lang="en-US" sz="3000" b="1" dirty="0" smtClean="0"/>
              <a:t>________ Julia's.</a:t>
            </a:r>
            <a:endParaRPr lang="zh-CN" altLang="en-US" sz="3000" dirty="0" smtClean="0"/>
          </a:p>
          <a:p>
            <a:pPr indent="1341755">
              <a:lnSpc>
                <a:spcPct val="150000"/>
              </a:lnSpc>
            </a:pPr>
            <a:r>
              <a:rPr lang="en-US" sz="3000" b="1" dirty="0" smtClean="0"/>
              <a:t>A</a:t>
            </a:r>
            <a:r>
              <a:rPr lang="zh-CN" altLang="en-US" sz="3000" b="1" dirty="0" smtClean="0"/>
              <a:t>．</a:t>
            </a:r>
            <a:r>
              <a:rPr lang="en-US" sz="3000" b="1" dirty="0" smtClean="0"/>
              <a:t>to; from  			B</a:t>
            </a:r>
            <a:r>
              <a:rPr lang="zh-CN" altLang="en-US" sz="3000" b="1" dirty="0" smtClean="0"/>
              <a:t>．</a:t>
            </a:r>
            <a:r>
              <a:rPr lang="en-US" sz="3000" b="1" dirty="0" smtClean="0"/>
              <a:t>from; to</a:t>
            </a:r>
            <a:endParaRPr lang="zh-CN" altLang="en-US" sz="3000" dirty="0" smtClean="0"/>
          </a:p>
          <a:p>
            <a:pPr indent="1341755">
              <a:lnSpc>
                <a:spcPct val="150000"/>
              </a:lnSpc>
            </a:pPr>
            <a:r>
              <a:rPr lang="en-US" sz="3000" b="1" dirty="0" smtClean="0"/>
              <a:t>C</a:t>
            </a:r>
            <a:r>
              <a:rPr lang="zh-CN" altLang="en-US" sz="3000" b="1" dirty="0" smtClean="0"/>
              <a:t>．</a:t>
            </a:r>
            <a:r>
              <a:rPr lang="en-US" sz="3000" b="1" dirty="0" smtClean="0"/>
              <a:t>as; with  			D</a:t>
            </a:r>
            <a:r>
              <a:rPr lang="zh-CN" altLang="en-US" sz="3000" b="1" dirty="0" smtClean="0"/>
              <a:t>．</a:t>
            </a:r>
            <a:r>
              <a:rPr lang="en-US" sz="3000" b="1" dirty="0" smtClean="0"/>
              <a:t>with; as </a:t>
            </a:r>
            <a:endParaRPr lang="zh-CN" altLang="en-US" sz="3000" dirty="0"/>
          </a:p>
        </p:txBody>
      </p:sp>
      <p:sp>
        <p:nvSpPr>
          <p:cNvPr id="3" name="矩形 2"/>
          <p:cNvSpPr/>
          <p:nvPr/>
        </p:nvSpPr>
        <p:spPr>
          <a:xfrm>
            <a:off x="1050137" y="1465226"/>
            <a:ext cx="407484" cy="461665"/>
          </a:xfrm>
          <a:prstGeom prst="rect">
            <a:avLst/>
          </a:prstGeom>
        </p:spPr>
        <p:txBody>
          <a:bodyPr wrap="none">
            <a:spAutoFit/>
          </a:bodyPr>
          <a:lstStyle/>
          <a:p>
            <a:r>
              <a:rPr lang="en-US" sz="2400" b="1" dirty="0" smtClean="0">
                <a:solidFill>
                  <a:srgbClr val="57C6CF"/>
                </a:solidFill>
              </a:rPr>
              <a:t>A</a:t>
            </a:r>
            <a:endParaRPr lang="zh-CN" altLang="en-US" sz="2400" dirty="0">
              <a:solidFill>
                <a:srgbClr val="57C6CF"/>
              </a:solidFill>
            </a:endParaRPr>
          </a:p>
        </p:txBody>
      </p:sp>
      <p:sp>
        <p:nvSpPr>
          <p:cNvPr id="4" name="TextBox 3"/>
          <p:cNvSpPr txBox="1"/>
          <p:nvPr/>
        </p:nvSpPr>
        <p:spPr>
          <a:xfrm>
            <a:off x="646043" y="4104855"/>
            <a:ext cx="11072192" cy="1216743"/>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latin typeface="+mj-lt"/>
                <a:ea typeface="仿宋" panose="02010609060101010101" pitchFamily="49" charset="-122"/>
              </a:rPr>
              <a:t> </a:t>
            </a:r>
            <a:r>
              <a:rPr lang="en-US" altLang="en-US" sz="2600" b="1" dirty="0" smtClean="0">
                <a:latin typeface="+mj-lt"/>
                <a:ea typeface="仿宋" panose="02010609060101010101" pitchFamily="49" charset="-122"/>
              </a:rPr>
              <a:t>be similar to…</a:t>
            </a:r>
            <a:r>
              <a:rPr lang="zh-CN" altLang="en-US" sz="2600" b="1" dirty="0" smtClean="0">
                <a:latin typeface="+mj-lt"/>
                <a:ea typeface="仿宋" panose="02010609060101010101" pitchFamily="49" charset="-122"/>
              </a:rPr>
              <a:t>意为</a:t>
            </a:r>
            <a:r>
              <a:rPr lang="en-US" altLang="en-US" sz="2600" b="1" dirty="0" smtClean="0">
                <a:latin typeface="+mj-lt"/>
                <a:ea typeface="仿宋" panose="02010609060101010101" pitchFamily="49" charset="-122"/>
              </a:rPr>
              <a:t>“</a:t>
            </a:r>
            <a:r>
              <a:rPr lang="zh-CN" altLang="en-US" sz="2600" b="1" dirty="0" smtClean="0">
                <a:latin typeface="+mj-lt"/>
                <a:ea typeface="仿宋" panose="02010609060101010101" pitchFamily="49" charset="-122"/>
              </a:rPr>
              <a:t>和</a:t>
            </a:r>
            <a:r>
              <a:rPr lang="en-US" altLang="en-US" sz="2600" b="1" dirty="0" smtClean="0">
                <a:latin typeface="+mj-lt"/>
                <a:ea typeface="仿宋" panose="02010609060101010101" pitchFamily="49" charset="-122"/>
              </a:rPr>
              <a:t>……</a:t>
            </a:r>
            <a:r>
              <a:rPr lang="zh-CN" altLang="en-US" sz="2600" b="1" dirty="0" smtClean="0">
                <a:latin typeface="+mj-lt"/>
                <a:ea typeface="仿宋" panose="02010609060101010101" pitchFamily="49" charset="-122"/>
              </a:rPr>
              <a:t>相似</a:t>
            </a:r>
            <a:r>
              <a:rPr lang="en-US" altLang="en-US" sz="2600" b="1" dirty="0" smtClean="0">
                <a:latin typeface="+mj-lt"/>
                <a:ea typeface="仿宋" panose="02010609060101010101" pitchFamily="49" charset="-122"/>
              </a:rPr>
              <a:t>”</a:t>
            </a:r>
            <a:r>
              <a:rPr lang="zh-CN" altLang="en-US" sz="2600" b="1" dirty="0" smtClean="0">
                <a:latin typeface="+mj-lt"/>
                <a:ea typeface="仿宋" panose="02010609060101010101" pitchFamily="49" charset="-122"/>
              </a:rPr>
              <a:t>，</a:t>
            </a:r>
            <a:r>
              <a:rPr lang="en-US" altLang="en-US" sz="2600" b="1" dirty="0" smtClean="0">
                <a:latin typeface="+mj-lt"/>
                <a:ea typeface="仿宋" panose="02010609060101010101" pitchFamily="49" charset="-122"/>
              </a:rPr>
              <a:t>be different from</a:t>
            </a:r>
            <a:r>
              <a:rPr lang="en-US" altLang="zh-CN" sz="2600" b="1" dirty="0" smtClean="0">
                <a:latin typeface="+mj-lt"/>
                <a:ea typeface="仿宋" panose="02010609060101010101" pitchFamily="49" charset="-122"/>
              </a:rPr>
              <a:t>…</a:t>
            </a:r>
            <a:r>
              <a:rPr lang="zh-CN" altLang="en-US" sz="2600" b="1" dirty="0" smtClean="0">
                <a:latin typeface="+mj-lt"/>
                <a:ea typeface="仿宋" panose="02010609060101010101" pitchFamily="49" charset="-122"/>
              </a:rPr>
              <a:t>意为</a:t>
            </a:r>
            <a:r>
              <a:rPr lang="en-US" altLang="en-US" sz="2600" b="1" dirty="0" smtClean="0">
                <a:latin typeface="+mj-lt"/>
                <a:ea typeface="仿宋" panose="02010609060101010101" pitchFamily="49" charset="-122"/>
              </a:rPr>
              <a:t>“</a:t>
            </a:r>
            <a:r>
              <a:rPr lang="zh-CN" altLang="en-US" sz="2600" b="1" dirty="0" smtClean="0">
                <a:latin typeface="+mj-lt"/>
                <a:ea typeface="仿宋" panose="02010609060101010101" pitchFamily="49" charset="-122"/>
              </a:rPr>
              <a:t>和</a:t>
            </a:r>
            <a:r>
              <a:rPr lang="en-US" altLang="en-US" sz="2600" b="1" dirty="0" smtClean="0">
                <a:latin typeface="+mj-lt"/>
                <a:ea typeface="仿宋" panose="02010609060101010101" pitchFamily="49" charset="-122"/>
              </a:rPr>
              <a:t>……</a:t>
            </a:r>
            <a:r>
              <a:rPr lang="zh-CN" altLang="en-US" sz="2600" b="1" dirty="0" smtClean="0">
                <a:latin typeface="+mj-lt"/>
                <a:ea typeface="仿宋" panose="02010609060101010101" pitchFamily="49" charset="-122"/>
              </a:rPr>
              <a:t>不同</a:t>
            </a:r>
            <a:r>
              <a:rPr lang="en-US" altLang="en-US" sz="2600" b="1" dirty="0" smtClean="0">
                <a:latin typeface="+mj-lt"/>
                <a:ea typeface="仿宋" panose="02010609060101010101" pitchFamily="49" charset="-122"/>
              </a:rPr>
              <a:t>”</a:t>
            </a:r>
            <a:r>
              <a:rPr lang="zh-CN" altLang="en-US" sz="2600" b="1" dirty="0" smtClean="0">
                <a:latin typeface="+mj-lt"/>
                <a:ea typeface="仿宋" panose="02010609060101010101" pitchFamily="49" charset="-122"/>
              </a:rPr>
              <a:t>，均为固定搭配。</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4" grpId="0"/>
    </p:bldLst>
  </p:timing>
</p:sld>
</file>

<file path=ppt/tags/tag1.xml><?xml version="1.0" encoding="utf-8"?>
<p:tagLst xmlns:a="http://schemas.openxmlformats.org/drawingml/2006/main" xmlns:r="http://schemas.openxmlformats.org/officeDocument/2006/relationships" xmlns:p="http://schemas.openxmlformats.org/presentationml/2006/main">
  <p:tag name="KSO_WM_DOC_GUID" val="{8e7624d8-a170-4ac3-a2f8-a60952426549}"/>
</p:tagLst>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初中专用">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noFill/>
        <a:ln w="9525">
          <a:noFill/>
          <a:miter lim="800000"/>
        </a:ln>
      </a:spPr>
      <a:bodyPr vert="horz" wrap="none" lIns="91440" tIns="45720" rIns="91440" bIns="45720" numCol="1" anchor="ctr" anchorCtr="0" compatLnSpc="1">
        <a:spAutoFit/>
      </a:bodyPr>
      <a:lstStyle>
        <a:defPPr marL="0" marR="0" algn="l" defTabSz="914400" rtl="0" eaLnBrk="1" fontAlgn="base" latinLnBrk="0" hangingPunct="1">
          <a:lnSpc>
            <a:spcPct val="100000"/>
          </a:lnSpc>
          <a:spcBef>
            <a:spcPct val="0"/>
          </a:spcBef>
          <a:spcAft>
            <a:spcPct val="0"/>
          </a:spcAft>
          <a:buClrTx/>
          <a:buSzTx/>
          <a:buFontTx/>
          <a:buNone/>
          <a:defRPr kumimoji="0"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defRPr>
        </a:defPPr>
      </a:lst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1286</Words>
  <Application>Microsoft Office PowerPoint</Application>
  <PresentationFormat>宽屏</PresentationFormat>
  <Paragraphs>157</Paragraphs>
  <Slides>28</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28</vt:i4>
      </vt:variant>
    </vt:vector>
  </HeadingPairs>
  <TitlesOfParts>
    <vt:vector size="37" baseType="lpstr">
      <vt:lpstr>仿宋</vt:lpstr>
      <vt:lpstr>黑体</vt:lpstr>
      <vt:lpstr>华文新魏</vt:lpstr>
      <vt:lpstr>宋体</vt:lpstr>
      <vt:lpstr>微软雅黑</vt:lpstr>
      <vt:lpstr>Arial</vt:lpstr>
      <vt:lpstr>Calibri</vt:lpstr>
      <vt:lpstr>Times New Roman</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2018-02-07T00:47:00Z</dcterms:created>
  <dcterms:modified xsi:type="dcterms:W3CDTF">2023-01-16T22:51:54Z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182C30B6ED2B4F2BA206CFB1DBF575B6</vt:lpwstr>
  </property>
  <property fmtid="{A09F084E-AD41-489F-8076-AA5BE3082BCA}" pid="100">
    <vt:ui4>5</vt:ui4>
  </property>
  <property fmtid="{64440492-4C8B-11D1-8B70-080036B11A03}" pid="11">
    <vt:lpwstr>www.2ppt.com-爱PPT提供资源下载</vt:lpwstr>
  </property>
</Properties>
</file>