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3906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64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FE410F-6CFC-4E9B-9234-90C4C074A704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7ACC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7ACC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17195" y="2132330"/>
            <a:ext cx="7093585" cy="2824480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A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ACC4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.1.2 </a:t>
                  </a:r>
                  <a:r>
                    <a:rPr lang="zh-CN" altLang="en-US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亿以内数的读法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ACC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3" name="流程图: 资料带 12"/>
          <p:cNvSpPr/>
          <p:nvPr/>
        </p:nvSpPr>
        <p:spPr>
          <a:xfrm rot="16200000">
            <a:off x="6654330" y="-822960"/>
            <a:ext cx="8797636" cy="7741920"/>
          </a:xfrm>
          <a:prstGeom prst="flowChartPunchedTape">
            <a:avLst/>
          </a:prstGeom>
          <a:solidFill>
            <a:srgbClr val="7ACC4C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t="246"/>
          <a:stretch>
            <a:fillRect/>
          </a:stretch>
        </p:blipFill>
        <p:spPr>
          <a:xfrm>
            <a:off x="7402556" y="1569028"/>
            <a:ext cx="4789444" cy="3954796"/>
          </a:xfrm>
          <a:custGeom>
            <a:avLst/>
            <a:gdLst>
              <a:gd name="connsiteX0" fmla="*/ 988700 w 4789444"/>
              <a:gd name="connsiteY0" fmla="*/ 0 h 3954796"/>
              <a:gd name="connsiteX1" fmla="*/ 3800745 w 4789444"/>
              <a:gd name="connsiteY1" fmla="*/ 0 h 3954796"/>
              <a:gd name="connsiteX2" fmla="*/ 4789444 w 4789444"/>
              <a:gd name="connsiteY2" fmla="*/ 1977398 h 3954796"/>
              <a:gd name="connsiteX3" fmla="*/ 3800745 w 4789444"/>
              <a:gd name="connsiteY3" fmla="*/ 3954796 h 3954796"/>
              <a:gd name="connsiteX4" fmla="*/ 988700 w 4789444"/>
              <a:gd name="connsiteY4" fmla="*/ 3954796 h 3954796"/>
              <a:gd name="connsiteX5" fmla="*/ 0 w 4789444"/>
              <a:gd name="connsiteY5" fmla="*/ 1977398 h 39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444" h="3954796">
                <a:moveTo>
                  <a:pt x="988700" y="0"/>
                </a:moveTo>
                <a:lnTo>
                  <a:pt x="3800745" y="0"/>
                </a:lnTo>
                <a:lnTo>
                  <a:pt x="4789444" y="1977398"/>
                </a:lnTo>
                <a:lnTo>
                  <a:pt x="3800745" y="3954796"/>
                </a:lnTo>
                <a:lnTo>
                  <a:pt x="988700" y="3954796"/>
                </a:lnTo>
                <a:lnTo>
                  <a:pt x="0" y="1977398"/>
                </a:lnTo>
                <a:close/>
              </a:path>
            </a:pathLst>
          </a:custGeom>
        </p:spPr>
      </p:pic>
      <p:cxnSp>
        <p:nvCxnSpPr>
          <p:cNvPr id="29" name="直接连接符 28"/>
          <p:cNvCxnSpPr>
            <a:stCxn id="27" idx="4"/>
            <a:endCxn id="27" idx="1"/>
          </p:cNvCxnSpPr>
          <p:nvPr/>
        </p:nvCxnSpPr>
        <p:spPr>
          <a:xfrm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27" idx="5"/>
            <a:endCxn id="27" idx="2"/>
          </p:cNvCxnSpPr>
          <p:nvPr/>
        </p:nvCxnSpPr>
        <p:spPr>
          <a:xfrm flipH="1"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7" idx="3"/>
            <a:endCxn id="27" idx="0"/>
          </p:cNvCxnSpPr>
          <p:nvPr/>
        </p:nvCxnSpPr>
        <p:spPr>
          <a:xfrm>
            <a:off x="7402556" y="3546426"/>
            <a:ext cx="478944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云形标注 3"/>
          <p:cNvSpPr/>
          <p:nvPr/>
        </p:nvSpPr>
        <p:spPr bwMode="auto">
          <a:xfrm>
            <a:off x="1516849" y="1614475"/>
            <a:ext cx="7608994" cy="2521492"/>
          </a:xfrm>
          <a:prstGeom prst="cloudCallout">
            <a:avLst>
              <a:gd name="adj1" fmla="val 25899"/>
              <a:gd name="adj2" fmla="val 70513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anchor="ctr"/>
          <a:lstStyle/>
          <a:p>
            <a:pPr algn="ctr" defTabSz="1219200">
              <a:lnSpc>
                <a:spcPct val="120000"/>
              </a:lnSpc>
              <a:defRPr/>
            </a:pPr>
            <a:endParaRPr lang="zh-CN" altLang="en-US" sz="4265" b="1" kern="0" dirty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0483" name="图片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6844" y="3714718"/>
            <a:ext cx="1691049" cy="241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矩形 2"/>
          <p:cNvSpPr>
            <a:spLocks noChangeArrowheads="1"/>
          </p:cNvSpPr>
          <p:nvPr/>
        </p:nvSpPr>
        <p:spPr bwMode="auto">
          <a:xfrm>
            <a:off x="2207684" y="2497765"/>
            <a:ext cx="8314267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同学们，今天的数学课你们有哪些收获呢？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60400" y="1054100"/>
            <a:ext cx="903181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marL="457200" indent="-457200" defTabSz="1219200" eaLnBrk="0" hangingPunct="0">
              <a:lnSpc>
                <a:spcPct val="300000"/>
              </a:lnSpc>
              <a:spcBef>
                <a:spcPct val="2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从课后习题中选取；</a:t>
            </a:r>
          </a:p>
          <a:p>
            <a:pPr marL="457200" indent="-457200" defTabSz="1219200" eaLnBrk="0" hangingPunct="0">
              <a:lnSpc>
                <a:spcPct val="300000"/>
              </a:lnSpc>
              <a:spcBef>
                <a:spcPct val="2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完成练习册本课时的习题。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17195" y="2132330"/>
            <a:ext cx="7093585" cy="2824480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A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ACC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3" name="流程图: 资料带 12"/>
          <p:cNvSpPr/>
          <p:nvPr/>
        </p:nvSpPr>
        <p:spPr>
          <a:xfrm rot="16200000">
            <a:off x="6654330" y="-822960"/>
            <a:ext cx="8797636" cy="7741920"/>
          </a:xfrm>
          <a:prstGeom prst="flowChartPunchedTape">
            <a:avLst/>
          </a:prstGeom>
          <a:solidFill>
            <a:srgbClr val="7ACC4C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t="246"/>
          <a:stretch>
            <a:fillRect/>
          </a:stretch>
        </p:blipFill>
        <p:spPr>
          <a:xfrm>
            <a:off x="7402556" y="1569028"/>
            <a:ext cx="4789444" cy="3954796"/>
          </a:xfrm>
          <a:custGeom>
            <a:avLst/>
            <a:gdLst>
              <a:gd name="connsiteX0" fmla="*/ 988700 w 4789444"/>
              <a:gd name="connsiteY0" fmla="*/ 0 h 3954796"/>
              <a:gd name="connsiteX1" fmla="*/ 3800745 w 4789444"/>
              <a:gd name="connsiteY1" fmla="*/ 0 h 3954796"/>
              <a:gd name="connsiteX2" fmla="*/ 4789444 w 4789444"/>
              <a:gd name="connsiteY2" fmla="*/ 1977398 h 3954796"/>
              <a:gd name="connsiteX3" fmla="*/ 3800745 w 4789444"/>
              <a:gd name="connsiteY3" fmla="*/ 3954796 h 3954796"/>
              <a:gd name="connsiteX4" fmla="*/ 988700 w 4789444"/>
              <a:gd name="connsiteY4" fmla="*/ 3954796 h 3954796"/>
              <a:gd name="connsiteX5" fmla="*/ 0 w 4789444"/>
              <a:gd name="connsiteY5" fmla="*/ 1977398 h 39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444" h="3954796">
                <a:moveTo>
                  <a:pt x="988700" y="0"/>
                </a:moveTo>
                <a:lnTo>
                  <a:pt x="3800745" y="0"/>
                </a:lnTo>
                <a:lnTo>
                  <a:pt x="4789444" y="1977398"/>
                </a:lnTo>
                <a:lnTo>
                  <a:pt x="3800745" y="3954796"/>
                </a:lnTo>
                <a:lnTo>
                  <a:pt x="988700" y="3954796"/>
                </a:lnTo>
                <a:lnTo>
                  <a:pt x="0" y="1977398"/>
                </a:lnTo>
                <a:close/>
              </a:path>
            </a:pathLst>
          </a:custGeom>
        </p:spPr>
      </p:pic>
      <p:cxnSp>
        <p:nvCxnSpPr>
          <p:cNvPr id="29" name="直接连接符 28"/>
          <p:cNvCxnSpPr>
            <a:stCxn id="27" idx="4"/>
            <a:endCxn id="27" idx="1"/>
          </p:cNvCxnSpPr>
          <p:nvPr/>
        </p:nvCxnSpPr>
        <p:spPr>
          <a:xfrm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27" idx="5"/>
            <a:endCxn id="27" idx="2"/>
          </p:cNvCxnSpPr>
          <p:nvPr/>
        </p:nvCxnSpPr>
        <p:spPr>
          <a:xfrm flipH="1"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7" idx="3"/>
            <a:endCxn id="27" idx="0"/>
          </p:cNvCxnSpPr>
          <p:nvPr/>
        </p:nvCxnSpPr>
        <p:spPr>
          <a:xfrm>
            <a:off x="7402556" y="3546426"/>
            <a:ext cx="478944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64"/>
          <a:stretch>
            <a:fillRect/>
          </a:stretch>
        </p:blipFill>
        <p:spPr bwMode="auto">
          <a:xfrm>
            <a:off x="3488074" y="1671976"/>
            <a:ext cx="7924800" cy="307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0646641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9912157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9177674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466474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731990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7010207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265141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541241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808874" y="2740891"/>
            <a:ext cx="508000" cy="1727200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eaLnBrk="0" hangingPunct="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950077" y="1773270"/>
            <a:ext cx="2346036" cy="3162412"/>
            <a:chOff x="5866095" y="1372194"/>
            <a:chExt cx="2209684" cy="3988845"/>
          </a:xfrm>
        </p:grpSpPr>
        <p:pic>
          <p:nvPicPr>
            <p:cNvPr id="10252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050783" y="3946576"/>
              <a:ext cx="698284" cy="141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AutoShape 27"/>
            <p:cNvSpPr>
              <a:spLocks noChangeArrowheads="1"/>
            </p:cNvSpPr>
            <p:nvPr/>
          </p:nvSpPr>
          <p:spPr bwMode="auto">
            <a:xfrm>
              <a:off x="5866095" y="1372194"/>
              <a:ext cx="2209684" cy="1967551"/>
            </a:xfrm>
            <a:prstGeom prst="wedgeRoundRectCallout">
              <a:avLst>
                <a:gd name="adj1" fmla="val 4977"/>
                <a:gd name="adj2" fmla="val 69273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anchor="ctr"/>
            <a:lstStyle/>
            <a:p>
              <a:pPr algn="ctr"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你知道不同数级是由哪些数位组成的吗？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22" grpId="0" bldLvl="0" animBg="1"/>
      <p:bldP spid="23" grpId="0" bldLvl="0" animBg="1"/>
      <p:bldP spid="24" grpId="0" bldLvl="0" animBg="1"/>
      <p:bldP spid="2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7"/>
          <p:cNvGrpSpPr/>
          <p:nvPr/>
        </p:nvGrpSpPr>
        <p:grpSpPr bwMode="auto">
          <a:xfrm>
            <a:off x="1640890" y="1478167"/>
            <a:ext cx="5485488" cy="4461933"/>
            <a:chOff x="2081843" y="742998"/>
            <a:chExt cx="4115042" cy="3345930"/>
          </a:xfrm>
        </p:grpSpPr>
        <p:sp>
          <p:nvSpPr>
            <p:cNvPr id="11266" name="TextBox 31"/>
            <p:cNvSpPr txBox="1">
              <a:spLocks noChangeArrowheads="1"/>
            </p:cNvSpPr>
            <p:nvPr/>
          </p:nvSpPr>
          <p:spPr bwMode="auto">
            <a:xfrm>
              <a:off x="2738797" y="1182083"/>
              <a:ext cx="3130792" cy="139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/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 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 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百 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 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万  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 万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百 万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 万 位</a:t>
              </a:r>
            </a:p>
          </p:txBody>
        </p:sp>
        <p:cxnSp>
          <p:nvCxnSpPr>
            <p:cNvPr id="11267" name="直接连接符 3"/>
            <p:cNvCxnSpPr>
              <a:cxnSpLocks noChangeShapeType="1"/>
            </p:cNvCxnSpPr>
            <p:nvPr/>
          </p:nvCxnSpPr>
          <p:spPr bwMode="auto">
            <a:xfrm>
              <a:off x="2081843" y="2039963"/>
              <a:ext cx="4115042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68" name="直接连接符 5"/>
            <p:cNvCxnSpPr>
              <a:cxnSpLocks noChangeShapeType="1"/>
              <a:stCxn id="11266" idx="0"/>
            </p:cNvCxnSpPr>
            <p:nvPr/>
          </p:nvCxnSpPr>
          <p:spPr bwMode="auto">
            <a:xfrm>
              <a:off x="4175719" y="742998"/>
              <a:ext cx="0" cy="334593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900651" y="3182270"/>
            <a:ext cx="241511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2   4   9   6</a:t>
            </a: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8306627" y="3133118"/>
            <a:ext cx="3210984" cy="6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二千四百九十六</a:t>
            </a:r>
            <a:endParaRPr lang="en-US" altLang="zh-CN" sz="2400" kern="0" dirty="0">
              <a:solidFill>
                <a:srgbClr val="FF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1999596" y="3728268"/>
            <a:ext cx="5456767" cy="914400"/>
            <a:chOff x="770411" y="2856201"/>
            <a:chExt cx="4093258" cy="685767"/>
          </a:xfrm>
        </p:grpSpPr>
        <p:sp>
          <p:nvSpPr>
            <p:cNvPr id="11272" name="Rectangle 2"/>
            <p:cNvSpPr>
              <a:spLocks noChangeArrowheads="1"/>
            </p:cNvSpPr>
            <p:nvPr/>
          </p:nvSpPr>
          <p:spPr bwMode="auto">
            <a:xfrm>
              <a:off x="770411" y="2856201"/>
              <a:ext cx="1770235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2   4   9   6</a:t>
              </a:r>
            </a:p>
          </p:txBody>
        </p:sp>
        <p:sp>
          <p:nvSpPr>
            <p:cNvPr id="11273" name="Rectangle 2"/>
            <p:cNvSpPr>
              <a:spLocks noChangeArrowheads="1"/>
            </p:cNvSpPr>
            <p:nvPr/>
          </p:nvSpPr>
          <p:spPr bwMode="auto">
            <a:xfrm>
              <a:off x="2963203" y="2856201"/>
              <a:ext cx="190046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0   0   0   0</a:t>
              </a:r>
            </a:p>
          </p:txBody>
        </p:sp>
      </p:grpSp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7280238" y="3930116"/>
            <a:ext cx="2535767" cy="556683"/>
          </a:xfrm>
          <a:prstGeom prst="wedgeRoundRectCallout">
            <a:avLst>
              <a:gd name="adj1" fmla="val -74356"/>
              <a:gd name="adj2" fmla="val 753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这个数怎么读？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8330693" y="3681449"/>
            <a:ext cx="3630084" cy="61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二千四百九十六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4432096" y="1479611"/>
            <a:ext cx="3991667" cy="2208238"/>
            <a:chOff x="2739554" y="1109150"/>
            <a:chExt cx="2992501" cy="1654513"/>
          </a:xfrm>
        </p:grpSpPr>
        <p:sp>
          <p:nvSpPr>
            <p:cNvPr id="11279" name="矩形 7"/>
            <p:cNvSpPr>
              <a:spLocks noChangeArrowheads="1"/>
            </p:cNvSpPr>
            <p:nvPr/>
          </p:nvSpPr>
          <p:spPr bwMode="auto">
            <a:xfrm>
              <a:off x="4901405" y="2417763"/>
              <a:ext cx="830650" cy="34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读作：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739554" y="1109150"/>
              <a:ext cx="2519899" cy="0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 bwMode="auto">
          <a:xfrm>
            <a:off x="4432097" y="1478167"/>
            <a:ext cx="4009848" cy="2813281"/>
            <a:chOff x="2725924" y="655825"/>
            <a:chExt cx="3006131" cy="2107838"/>
          </a:xfrm>
        </p:grpSpPr>
        <p:sp>
          <p:nvSpPr>
            <p:cNvPr id="11282" name="矩形 36"/>
            <p:cNvSpPr>
              <a:spLocks noChangeArrowheads="1"/>
            </p:cNvSpPr>
            <p:nvPr/>
          </p:nvSpPr>
          <p:spPr bwMode="auto">
            <a:xfrm>
              <a:off x="4901405" y="2417763"/>
              <a:ext cx="830650" cy="34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读作：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2725924" y="655825"/>
              <a:ext cx="2519899" cy="0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 bwMode="auto">
          <a:xfrm>
            <a:off x="1979959" y="4233958"/>
            <a:ext cx="5693833" cy="916517"/>
            <a:chOff x="1249947" y="2795426"/>
            <a:chExt cx="4269106" cy="687443"/>
          </a:xfrm>
        </p:grpSpPr>
        <p:sp>
          <p:nvSpPr>
            <p:cNvPr id="11285" name="Rectangle 2"/>
            <p:cNvSpPr>
              <a:spLocks noChangeArrowheads="1"/>
            </p:cNvSpPr>
            <p:nvPr/>
          </p:nvSpPr>
          <p:spPr bwMode="auto">
            <a:xfrm>
              <a:off x="1249947" y="2795426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3   0   8</a:t>
              </a:r>
            </a:p>
          </p:txBody>
        </p:sp>
        <p:sp>
          <p:nvSpPr>
            <p:cNvPr id="11286" name="Rectangle 2"/>
            <p:cNvSpPr>
              <a:spLocks noChangeArrowheads="1"/>
            </p:cNvSpPr>
            <p:nvPr/>
          </p:nvSpPr>
          <p:spPr bwMode="auto">
            <a:xfrm>
              <a:off x="3461707" y="2797102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0   0   0   0</a:t>
              </a:r>
            </a:p>
          </p:txBody>
        </p:sp>
      </p:grpSp>
      <p:grpSp>
        <p:nvGrpSpPr>
          <p:cNvPr id="49" name="组合 48"/>
          <p:cNvGrpSpPr/>
          <p:nvPr/>
        </p:nvGrpSpPr>
        <p:grpSpPr bwMode="auto">
          <a:xfrm>
            <a:off x="1965141" y="4782428"/>
            <a:ext cx="5708651" cy="916517"/>
            <a:chOff x="1238511" y="2795426"/>
            <a:chExt cx="4280542" cy="687443"/>
          </a:xfrm>
        </p:grpSpPr>
        <p:sp>
          <p:nvSpPr>
            <p:cNvPr id="11288" name="Rectangle 2"/>
            <p:cNvSpPr>
              <a:spLocks noChangeArrowheads="1"/>
            </p:cNvSpPr>
            <p:nvPr/>
          </p:nvSpPr>
          <p:spPr bwMode="auto">
            <a:xfrm>
              <a:off x="1238511" y="2795426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4   0   5   0</a:t>
              </a:r>
            </a:p>
          </p:txBody>
        </p:sp>
        <p:sp>
          <p:nvSpPr>
            <p:cNvPr id="11289" name="Rectangle 2"/>
            <p:cNvSpPr>
              <a:spLocks noChangeArrowheads="1"/>
            </p:cNvSpPr>
            <p:nvPr/>
          </p:nvSpPr>
          <p:spPr bwMode="auto">
            <a:xfrm>
              <a:off x="3461707" y="2797102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0   0   0   0</a:t>
              </a:r>
            </a:p>
          </p:txBody>
        </p:sp>
      </p:grpSp>
      <p:sp>
        <p:nvSpPr>
          <p:cNvPr id="60" name="AutoShape 27"/>
          <p:cNvSpPr>
            <a:spLocks noChangeArrowheads="1"/>
          </p:cNvSpPr>
          <p:nvPr/>
        </p:nvSpPr>
        <p:spPr bwMode="auto">
          <a:xfrm>
            <a:off x="7439251" y="4500759"/>
            <a:ext cx="2923949" cy="545930"/>
          </a:xfrm>
          <a:prstGeom prst="wedgeRoundRectCallout">
            <a:avLst>
              <a:gd name="adj1" fmla="val -72995"/>
              <a:gd name="adj2" fmla="val 260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你会读这两个数吗？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1" name="组合 60"/>
          <p:cNvGrpSpPr/>
          <p:nvPr/>
        </p:nvGrpSpPr>
        <p:grpSpPr bwMode="auto">
          <a:xfrm>
            <a:off x="4432097" y="1478167"/>
            <a:ext cx="3991666" cy="3429000"/>
            <a:chOff x="2725924" y="85524"/>
            <a:chExt cx="2992500" cy="2569163"/>
          </a:xfrm>
        </p:grpSpPr>
        <p:sp>
          <p:nvSpPr>
            <p:cNvPr id="11292" name="矩形 61"/>
            <p:cNvSpPr>
              <a:spLocks noChangeArrowheads="1"/>
            </p:cNvSpPr>
            <p:nvPr/>
          </p:nvSpPr>
          <p:spPr bwMode="auto">
            <a:xfrm>
              <a:off x="4887774" y="2308787"/>
              <a:ext cx="830650" cy="34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读作：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>
            <a:xfrm>
              <a:off x="2725924" y="85524"/>
              <a:ext cx="2519899" cy="0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 bwMode="auto">
          <a:xfrm>
            <a:off x="4432095" y="1480034"/>
            <a:ext cx="4031340" cy="4066369"/>
            <a:chOff x="2711630" y="-455241"/>
            <a:chExt cx="3022244" cy="3046708"/>
          </a:xfrm>
        </p:grpSpPr>
        <p:sp>
          <p:nvSpPr>
            <p:cNvPr id="11295" name="矩形 64"/>
            <p:cNvSpPr>
              <a:spLocks noChangeArrowheads="1"/>
            </p:cNvSpPr>
            <p:nvPr/>
          </p:nvSpPr>
          <p:spPr bwMode="auto">
            <a:xfrm>
              <a:off x="4903224" y="2245567"/>
              <a:ext cx="830650" cy="34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 eaLnBrk="0" hangingPunct="0"/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读作：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66" name="直接连接符 65"/>
            <p:cNvCxnSpPr/>
            <p:nvPr/>
          </p:nvCxnSpPr>
          <p:spPr>
            <a:xfrm>
              <a:off x="2711630" y="-455241"/>
              <a:ext cx="2786457" cy="0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8330693" y="4289163"/>
            <a:ext cx="3632200" cy="61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zh-CN" altLang="en-US" sz="2400" kern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三百零八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8283074" y="4972081"/>
            <a:ext cx="3632200" cy="61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1219200"/>
            <a:r>
              <a:rPr lang="zh-CN" altLang="en-US" sz="2400" kern="0" dirty="0">
                <a:solidFill>
                  <a:srgbClr val="FF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四千零五十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823368" y="445523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2386697" y="501060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3234750" y="501292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305" name="矩形 20"/>
          <p:cNvSpPr>
            <a:spLocks noChangeArrowheads="1"/>
          </p:cNvSpPr>
          <p:nvPr/>
        </p:nvSpPr>
        <p:spPr bwMode="auto">
          <a:xfrm>
            <a:off x="646742" y="1134787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读出下面各数。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2386697" y="501293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3" grpId="0" bldLvl="0" animBg="1"/>
      <p:bldP spid="43" grpId="1" bldLvl="0" animBg="1"/>
      <p:bldP spid="45" grpId="0"/>
      <p:bldP spid="60" grpId="0" bldLvl="0" animBg="1"/>
      <p:bldP spid="60" grpId="1" bldLvl="0" animBg="1"/>
      <p:bldP spid="67" grpId="0"/>
      <p:bldP spid="68" grpId="0"/>
      <p:bldP spid="15" grpId="0"/>
      <p:bldP spid="69" grpId="0"/>
      <p:bldP spid="70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 bwMode="auto">
          <a:xfrm>
            <a:off x="1833154" y="5198958"/>
            <a:ext cx="6410529" cy="932313"/>
            <a:chOff x="675676" y="4362594"/>
            <a:chExt cx="4806844" cy="699573"/>
          </a:xfrm>
        </p:grpSpPr>
        <p:sp>
          <p:nvSpPr>
            <p:cNvPr id="12321" name="AutoShape 27"/>
            <p:cNvSpPr>
              <a:spLocks noChangeArrowheads="1"/>
            </p:cNvSpPr>
            <p:nvPr/>
          </p:nvSpPr>
          <p:spPr bwMode="auto">
            <a:xfrm>
              <a:off x="675676" y="4493218"/>
              <a:ext cx="4065360" cy="461665"/>
            </a:xfrm>
            <a:prstGeom prst="wedgeRoundRectCallout">
              <a:avLst>
                <a:gd name="adj1" fmla="val 54273"/>
                <a:gd name="adj2" fmla="val -17931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defTabSz="121920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讨论：含有两级的数要怎么读呢？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2322" name="图片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92193" y="4362594"/>
              <a:ext cx="490327" cy="699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grpSp>
        <p:nvGrpSpPr>
          <p:cNvPr id="39" name="组合 18"/>
          <p:cNvGrpSpPr/>
          <p:nvPr/>
        </p:nvGrpSpPr>
        <p:grpSpPr bwMode="auto">
          <a:xfrm>
            <a:off x="1862419" y="1966009"/>
            <a:ext cx="4173450" cy="2813050"/>
            <a:chOff x="2758561" y="742998"/>
            <a:chExt cx="4171825" cy="2814302"/>
          </a:xfrm>
        </p:grpSpPr>
        <p:sp>
          <p:nvSpPr>
            <p:cNvPr id="41" name="TextBox 19"/>
            <p:cNvSpPr txBox="1">
              <a:spLocks noChangeArrowheads="1"/>
            </p:cNvSpPr>
            <p:nvPr/>
          </p:nvSpPr>
          <p:spPr bwMode="auto">
            <a:xfrm>
              <a:off x="2758561" y="742998"/>
              <a:ext cx="4171825" cy="1407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/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个   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十   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百   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千   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万   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十 万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百 万 位</a:t>
              </a:r>
              <a:endPara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千 万 位</a:t>
              </a:r>
            </a:p>
          </p:txBody>
        </p:sp>
        <p:cxnSp>
          <p:nvCxnSpPr>
            <p:cNvPr id="42" name="直接连接符 20"/>
            <p:cNvCxnSpPr>
              <a:cxnSpLocks noChangeShapeType="1"/>
            </p:cNvCxnSpPr>
            <p:nvPr/>
          </p:nvCxnSpPr>
          <p:spPr bwMode="auto">
            <a:xfrm>
              <a:off x="2845242" y="2121630"/>
              <a:ext cx="3957892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接连接符 21"/>
            <p:cNvCxnSpPr>
              <a:cxnSpLocks noChangeShapeType="1"/>
              <a:stCxn id="41" idx="0"/>
            </p:cNvCxnSpPr>
            <p:nvPr/>
          </p:nvCxnSpPr>
          <p:spPr bwMode="auto">
            <a:xfrm>
              <a:off x="4844474" y="742998"/>
              <a:ext cx="1862" cy="2814302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组合 43"/>
          <p:cNvGrpSpPr/>
          <p:nvPr/>
        </p:nvGrpSpPr>
        <p:grpSpPr bwMode="auto">
          <a:xfrm>
            <a:off x="3345057" y="3248709"/>
            <a:ext cx="2897187" cy="693738"/>
            <a:chOff x="2709794" y="2788393"/>
            <a:chExt cx="2896349" cy="692800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2709794" y="2795426"/>
              <a:ext cx="457188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5</a:t>
              </a:r>
            </a:p>
          </p:txBody>
        </p:sp>
        <p:sp>
          <p:nvSpPr>
            <p:cNvPr id="46" name="Rectangle 2"/>
            <p:cNvSpPr>
              <a:spLocks noChangeArrowheads="1"/>
            </p:cNvSpPr>
            <p:nvPr/>
          </p:nvSpPr>
          <p:spPr bwMode="auto">
            <a:xfrm>
              <a:off x="3548797" y="2788393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4   6   2   1</a:t>
              </a:r>
            </a:p>
          </p:txBody>
        </p:sp>
      </p:grpSp>
      <p:grpSp>
        <p:nvGrpSpPr>
          <p:cNvPr id="47" name="组合 46"/>
          <p:cNvGrpSpPr/>
          <p:nvPr/>
        </p:nvGrpSpPr>
        <p:grpSpPr bwMode="auto">
          <a:xfrm>
            <a:off x="2433832" y="3709084"/>
            <a:ext cx="3795712" cy="685800"/>
            <a:chOff x="1681293" y="2737178"/>
            <a:chExt cx="3795742" cy="685767"/>
          </a:xfrm>
        </p:grpSpPr>
        <p:sp>
          <p:nvSpPr>
            <p:cNvPr id="48" name="Rectangle 2"/>
            <p:cNvSpPr>
              <a:spLocks noChangeArrowheads="1"/>
            </p:cNvSpPr>
            <p:nvPr/>
          </p:nvSpPr>
          <p:spPr bwMode="auto">
            <a:xfrm>
              <a:off x="1681293" y="2737178"/>
              <a:ext cx="1414827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6   4   0</a:t>
              </a:r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3419689" y="2737178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7   0   0   0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2005207" y="4161522"/>
            <a:ext cx="4224337" cy="687387"/>
            <a:chOff x="1242377" y="2587989"/>
            <a:chExt cx="4224457" cy="685767"/>
          </a:xfrm>
        </p:grpSpPr>
        <p:sp>
          <p:nvSpPr>
            <p:cNvPr id="51" name="Rectangle 2"/>
            <p:cNvSpPr>
              <a:spLocks noChangeArrowheads="1"/>
            </p:cNvSpPr>
            <p:nvPr/>
          </p:nvSpPr>
          <p:spPr bwMode="auto">
            <a:xfrm>
              <a:off x="1242377" y="2587989"/>
              <a:ext cx="1871638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1   0   0   3</a:t>
              </a:r>
            </a:p>
          </p:txBody>
        </p:sp>
        <p:sp>
          <p:nvSpPr>
            <p:cNvPr id="52" name="Rectangle 2"/>
            <p:cNvSpPr>
              <a:spLocks noChangeArrowheads="1"/>
            </p:cNvSpPr>
            <p:nvPr/>
          </p:nvSpPr>
          <p:spPr bwMode="auto">
            <a:xfrm>
              <a:off x="3409488" y="2587989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0   0   4   0</a:t>
              </a:r>
            </a:p>
          </p:txBody>
        </p:sp>
      </p:grpSp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85445" y="2522136"/>
            <a:ext cx="957580" cy="95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AutoShape 27"/>
          <p:cNvSpPr>
            <a:spLocks noChangeArrowheads="1"/>
          </p:cNvSpPr>
          <p:nvPr/>
        </p:nvSpPr>
        <p:spPr bwMode="auto">
          <a:xfrm>
            <a:off x="6212082" y="2329547"/>
            <a:ext cx="2597150" cy="762000"/>
          </a:xfrm>
          <a:prstGeom prst="wedgeRoundRectCallout">
            <a:avLst>
              <a:gd name="adj1" fmla="val 60713"/>
              <a:gd name="adj2" fmla="val -7065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想一想，不是整万的数又该怎么读呢？</a:t>
            </a:r>
            <a:endParaRPr lang="en-US" altLang="zh-CN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6866132" y="3347134"/>
            <a:ext cx="304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五万四千六百二十一</a:t>
            </a:r>
          </a:p>
        </p:txBody>
      </p:sp>
      <p:grpSp>
        <p:nvGrpSpPr>
          <p:cNvPr id="56" name="组合 55"/>
          <p:cNvGrpSpPr/>
          <p:nvPr/>
        </p:nvGrpSpPr>
        <p:grpSpPr bwMode="auto">
          <a:xfrm>
            <a:off x="3902845" y="1873411"/>
            <a:ext cx="4340837" cy="1945211"/>
            <a:chOff x="2791668" y="934422"/>
            <a:chExt cx="4337802" cy="1943253"/>
          </a:xfrm>
        </p:grpSpPr>
        <p:sp>
          <p:nvSpPr>
            <p:cNvPr id="57" name="矩形 7"/>
            <p:cNvSpPr>
              <a:spLocks noChangeArrowheads="1"/>
            </p:cNvSpPr>
            <p:nvPr/>
          </p:nvSpPr>
          <p:spPr bwMode="auto">
            <a:xfrm>
              <a:off x="4901405" y="2417763"/>
              <a:ext cx="1100541" cy="459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>
                  <a:solidFill>
                    <a:srgbClr val="000000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读作：</a:t>
              </a:r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cxnSp>
          <p:nvCxnSpPr>
            <p:cNvPr id="58" name="直接连接符 57"/>
            <p:cNvCxnSpPr>
              <a:stCxn id="41" idx="0"/>
            </p:cNvCxnSpPr>
            <p:nvPr/>
          </p:nvCxnSpPr>
          <p:spPr>
            <a:xfrm>
              <a:off x="2791668" y="934422"/>
              <a:ext cx="4337802" cy="23789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6866132" y="3818622"/>
            <a:ext cx="3043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六百四十万七千</a:t>
            </a:r>
          </a:p>
        </p:txBody>
      </p:sp>
      <p:grpSp>
        <p:nvGrpSpPr>
          <p:cNvPr id="60" name="组合 59"/>
          <p:cNvGrpSpPr/>
          <p:nvPr/>
        </p:nvGrpSpPr>
        <p:grpSpPr bwMode="auto">
          <a:xfrm>
            <a:off x="3902845" y="1873411"/>
            <a:ext cx="4292030" cy="2416699"/>
            <a:chOff x="2790699" y="463084"/>
            <a:chExt cx="4378916" cy="2414591"/>
          </a:xfrm>
        </p:grpSpPr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4901405" y="2417764"/>
              <a:ext cx="1100541" cy="459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>
                  <a:solidFill>
                    <a:srgbClr val="000000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读作：</a:t>
              </a:r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cxnSp>
          <p:nvCxnSpPr>
            <p:cNvPr id="62" name="直接连接符 61"/>
            <p:cNvCxnSpPr>
              <a:stCxn id="41" idx="0"/>
            </p:cNvCxnSpPr>
            <p:nvPr/>
          </p:nvCxnSpPr>
          <p:spPr>
            <a:xfrm>
              <a:off x="2790699" y="463084"/>
              <a:ext cx="4378916" cy="23792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6866132" y="4283759"/>
            <a:ext cx="304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一千零三万零四十</a:t>
            </a:r>
          </a:p>
        </p:txBody>
      </p:sp>
      <p:grpSp>
        <p:nvGrpSpPr>
          <p:cNvPr id="64" name="组合 63"/>
          <p:cNvGrpSpPr/>
          <p:nvPr/>
        </p:nvGrpSpPr>
        <p:grpSpPr bwMode="auto">
          <a:xfrm>
            <a:off x="3902845" y="1873411"/>
            <a:ext cx="4292030" cy="2881835"/>
            <a:chOff x="2791668" y="-1262"/>
            <a:chExt cx="4289029" cy="2878937"/>
          </a:xfrm>
        </p:grpSpPr>
        <p:sp>
          <p:nvSpPr>
            <p:cNvPr id="65" name="矩形 7"/>
            <p:cNvSpPr>
              <a:spLocks noChangeArrowheads="1"/>
            </p:cNvSpPr>
            <p:nvPr/>
          </p:nvSpPr>
          <p:spPr bwMode="auto">
            <a:xfrm>
              <a:off x="4901405" y="2417763"/>
              <a:ext cx="1100541" cy="459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>
                  <a:solidFill>
                    <a:srgbClr val="000000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读作：</a:t>
              </a:r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cxnSp>
          <p:nvCxnSpPr>
            <p:cNvPr id="66" name="直接连接符 65"/>
            <p:cNvCxnSpPr>
              <a:stCxn id="41" idx="0"/>
            </p:cNvCxnSpPr>
            <p:nvPr/>
          </p:nvCxnSpPr>
          <p:spPr>
            <a:xfrm>
              <a:off x="2791668" y="-1262"/>
              <a:ext cx="4289029" cy="23789"/>
            </a:xfrm>
            <a:prstGeom prst="line">
              <a:avLst/>
            </a:prstGeom>
            <a:ln w="12700">
              <a:solidFill>
                <a:srgbClr val="7030A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AutoShape 27"/>
          <p:cNvSpPr>
            <a:spLocks noChangeArrowheads="1"/>
          </p:cNvSpPr>
          <p:nvPr/>
        </p:nvSpPr>
        <p:spPr bwMode="auto">
          <a:xfrm>
            <a:off x="6191444" y="2335897"/>
            <a:ext cx="2597150" cy="762000"/>
          </a:xfrm>
          <a:prstGeom prst="wedgeRoundRectCallout">
            <a:avLst>
              <a:gd name="adj1" fmla="val 60713"/>
              <a:gd name="adj2" fmla="val -7065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你能读出下面的两个数吗？</a:t>
            </a:r>
            <a:endParaRPr lang="en-US" altLang="zh-CN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8" name="AutoShape 27"/>
          <p:cNvSpPr>
            <a:spLocks noChangeArrowheads="1"/>
          </p:cNvSpPr>
          <p:nvPr/>
        </p:nvSpPr>
        <p:spPr bwMode="auto">
          <a:xfrm>
            <a:off x="6212082" y="2326372"/>
            <a:ext cx="2597150" cy="762000"/>
          </a:xfrm>
          <a:prstGeom prst="wedgeRoundRectCallout">
            <a:avLst>
              <a:gd name="adj1" fmla="val 60713"/>
              <a:gd name="adj2" fmla="val -7065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</a:t>
            </a:r>
            <a:r>
              <a:rPr lang="zh-CN" altLang="en-US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什么时候读？什么时候不读？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ldLvl="0" animBg="1"/>
      <p:bldP spid="54" grpId="1" bldLvl="0" animBg="1"/>
      <p:bldP spid="55" grpId="0"/>
      <p:bldP spid="59" grpId="0"/>
      <p:bldP spid="63" grpId="0"/>
      <p:bldP spid="67" grpId="0" bldLvl="0" animBg="1"/>
      <p:bldP spid="6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"/>
          <p:cNvSpPr>
            <a:spLocks noChangeArrowheads="1"/>
          </p:cNvSpPr>
          <p:nvPr/>
        </p:nvSpPr>
        <p:spPr bwMode="auto">
          <a:xfrm>
            <a:off x="509286" y="1900873"/>
            <a:ext cx="1000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先读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级，再读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级；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5" name="矩形 4"/>
          <p:cNvSpPr>
            <a:spLocks noChangeArrowheads="1"/>
          </p:cNvSpPr>
          <p:nvPr/>
        </p:nvSpPr>
        <p:spPr bwMode="auto">
          <a:xfrm>
            <a:off x="509286" y="1141143"/>
            <a:ext cx="50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含有两级的数的读法：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6" name="矩形 5"/>
          <p:cNvSpPr>
            <a:spLocks noChangeArrowheads="1"/>
          </p:cNvSpPr>
          <p:nvPr/>
        </p:nvSpPr>
        <p:spPr bwMode="auto">
          <a:xfrm>
            <a:off x="560729" y="2470642"/>
            <a:ext cx="1046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万级的数，要按照个级的数的读法来读，再在后面加上一个“万”字；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7" name="矩形 6"/>
          <p:cNvSpPr>
            <a:spLocks noChangeArrowheads="1"/>
          </p:cNvSpPr>
          <p:nvPr/>
        </p:nvSpPr>
        <p:spPr bwMode="auto">
          <a:xfrm>
            <a:off x="560728" y="3256611"/>
            <a:ext cx="109581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每级末尾不管有几个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，都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，其他数位上有一个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或连续几个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，都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________________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493699" y="1877722"/>
            <a:ext cx="49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 flipH="1">
            <a:off x="3206187" y="1877721"/>
            <a:ext cx="54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547565" y="3371960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不读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957618" y="3856775"/>
            <a:ext cx="2395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只读一个“零”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圆角矩形 31"/>
          <p:cNvSpPr>
            <a:spLocks noChangeArrowheads="1"/>
          </p:cNvSpPr>
          <p:nvPr/>
        </p:nvSpPr>
        <p:spPr bwMode="auto">
          <a:xfrm>
            <a:off x="676745" y="1164719"/>
            <a:ext cx="2413572" cy="609600"/>
          </a:xfrm>
          <a:prstGeom prst="roundRect">
            <a:avLst>
              <a:gd name="adj" fmla="val 16667"/>
            </a:avLst>
          </a:prstGeom>
          <a:solidFill>
            <a:srgbClr val="BDECC9"/>
          </a:solidFill>
          <a:ln w="15875">
            <a:noFill/>
            <a:round/>
          </a:ln>
        </p:spPr>
        <p:txBody>
          <a:bodyPr anchor="ctr"/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P6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</a:p>
        </p:txBody>
      </p:sp>
      <p:sp>
        <p:nvSpPr>
          <p:cNvPr id="14375" name="Text Box 19"/>
          <p:cNvSpPr txBox="1">
            <a:spLocks noChangeArrowheads="1"/>
          </p:cNvSpPr>
          <p:nvPr/>
        </p:nvSpPr>
        <p:spPr bwMode="auto">
          <a:xfrm>
            <a:off x="600122" y="2509020"/>
            <a:ext cx="5302249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200000"/>
              </a:lnSpc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34 0000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340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340 0000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3004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3004 0000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3040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3040 0000</a:t>
            </a:r>
          </a:p>
        </p:txBody>
      </p:sp>
      <p:cxnSp>
        <p:nvCxnSpPr>
          <p:cNvPr id="14340" name="直接连接符 2"/>
          <p:cNvCxnSpPr>
            <a:cxnSpLocks noChangeShapeType="1"/>
          </p:cNvCxnSpPr>
          <p:nvPr/>
        </p:nvCxnSpPr>
        <p:spPr bwMode="auto">
          <a:xfrm>
            <a:off x="1709677" y="2668886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直接连接符 19"/>
          <p:cNvCxnSpPr>
            <a:cxnSpLocks noChangeShapeType="1"/>
          </p:cNvCxnSpPr>
          <p:nvPr/>
        </p:nvCxnSpPr>
        <p:spPr bwMode="auto">
          <a:xfrm>
            <a:off x="2064008" y="3422914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直接连接符 20"/>
          <p:cNvCxnSpPr>
            <a:cxnSpLocks noChangeShapeType="1"/>
          </p:cNvCxnSpPr>
          <p:nvPr/>
        </p:nvCxnSpPr>
        <p:spPr bwMode="auto">
          <a:xfrm>
            <a:off x="2402674" y="409636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直接连接符 21"/>
          <p:cNvCxnSpPr>
            <a:cxnSpLocks noChangeShapeType="1"/>
          </p:cNvCxnSpPr>
          <p:nvPr/>
        </p:nvCxnSpPr>
        <p:spPr bwMode="auto">
          <a:xfrm>
            <a:off x="2402674" y="4846091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659126" y="2814821"/>
            <a:ext cx="6705600" cy="70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三十四  三十四万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627879" y="3535952"/>
            <a:ext cx="6705600" cy="70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三百四十  三百四十万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627879" y="4239599"/>
            <a:ext cx="6705600" cy="70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三千零四  三千零四万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627879" y="4948683"/>
            <a:ext cx="7105649" cy="70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三千零四十  三千零四十万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矩形 1"/>
          <p:cNvSpPr>
            <a:spLocks noChangeArrowheads="1"/>
          </p:cNvSpPr>
          <p:nvPr/>
        </p:nvSpPr>
        <p:spPr bwMode="auto">
          <a:xfrm>
            <a:off x="660400" y="1824568"/>
            <a:ext cx="29674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读出下面每组数。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0552" y="1783372"/>
            <a:ext cx="1159704" cy="115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6301784" y="1204133"/>
            <a:ext cx="3462867" cy="1016000"/>
          </a:xfrm>
          <a:prstGeom prst="wedgeRoundRectCallout">
            <a:avLst>
              <a:gd name="adj1" fmla="val 60713"/>
              <a:gd name="adj2" fmla="val -7065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每组数中的两个数的读法有什么不一样？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1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组合 18"/>
          <p:cNvGrpSpPr/>
          <p:nvPr/>
        </p:nvGrpSpPr>
        <p:grpSpPr bwMode="auto">
          <a:xfrm>
            <a:off x="0" y="1518141"/>
            <a:ext cx="6569366" cy="4891616"/>
            <a:chOff x="2081843" y="742998"/>
            <a:chExt cx="4926310" cy="3667933"/>
          </a:xfrm>
        </p:grpSpPr>
        <p:sp>
          <p:nvSpPr>
            <p:cNvPr id="17" name="TextBox 16"/>
            <p:cNvSpPr txBox="1"/>
            <p:nvPr/>
          </p:nvSpPr>
          <p:spPr>
            <a:xfrm>
              <a:off x="2980180" y="1421361"/>
              <a:ext cx="3129634" cy="1676044"/>
            </a:xfrm>
            <a:prstGeom prst="rect">
              <a:avLst/>
            </a:prstGeom>
            <a:noFill/>
          </p:spPr>
          <p:txBody>
            <a:bodyPr vert="eaVert">
              <a:spAutoFit/>
            </a:bodyPr>
            <a:lstStyle/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百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万   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 万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百 万 位</a:t>
              </a:r>
              <a:endPara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20000"/>
                </a:lnSpc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千 万 位</a:t>
              </a:r>
            </a:p>
          </p:txBody>
        </p:sp>
        <p:cxnSp>
          <p:nvCxnSpPr>
            <p:cNvPr id="16389" name="直接连接符 20"/>
            <p:cNvCxnSpPr>
              <a:cxnSpLocks noChangeShapeType="1"/>
            </p:cNvCxnSpPr>
            <p:nvPr/>
          </p:nvCxnSpPr>
          <p:spPr bwMode="auto">
            <a:xfrm>
              <a:off x="2081843" y="2343156"/>
              <a:ext cx="4926310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0" name="直接连接符 21"/>
            <p:cNvCxnSpPr>
              <a:cxnSpLocks noChangeShapeType="1"/>
            </p:cNvCxnSpPr>
            <p:nvPr/>
          </p:nvCxnSpPr>
          <p:spPr bwMode="auto">
            <a:xfrm flipH="1">
              <a:off x="4458221" y="742998"/>
              <a:ext cx="35547" cy="3667933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391" name="组合 19"/>
          <p:cNvGrpSpPr/>
          <p:nvPr/>
        </p:nvGrpSpPr>
        <p:grpSpPr bwMode="auto">
          <a:xfrm>
            <a:off x="2108712" y="3591026"/>
            <a:ext cx="4238825" cy="946287"/>
            <a:chOff x="2428653" y="2797090"/>
            <a:chExt cx="3177490" cy="708880"/>
          </a:xfrm>
        </p:grpSpPr>
        <p:sp>
          <p:nvSpPr>
            <p:cNvPr id="16392" name="Rectangle 2"/>
            <p:cNvSpPr>
              <a:spLocks noChangeArrowheads="1"/>
            </p:cNvSpPr>
            <p:nvPr/>
          </p:nvSpPr>
          <p:spPr bwMode="auto">
            <a:xfrm>
              <a:off x="2428653" y="2820203"/>
              <a:ext cx="953857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5   6</a:t>
              </a:r>
            </a:p>
          </p:txBody>
        </p:sp>
        <p:sp>
          <p:nvSpPr>
            <p:cNvPr id="16393" name="Rectangle 2"/>
            <p:cNvSpPr>
              <a:spLocks noChangeArrowheads="1"/>
            </p:cNvSpPr>
            <p:nvPr/>
          </p:nvSpPr>
          <p:spPr bwMode="auto">
            <a:xfrm>
              <a:off x="3548797" y="2797090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9   2   0   0</a:t>
              </a:r>
            </a:p>
          </p:txBody>
        </p:sp>
      </p:grpSp>
      <p:grpSp>
        <p:nvGrpSpPr>
          <p:cNvPr id="16394" name="组合 23"/>
          <p:cNvGrpSpPr/>
          <p:nvPr/>
        </p:nvGrpSpPr>
        <p:grpSpPr bwMode="auto">
          <a:xfrm>
            <a:off x="1763226" y="4143580"/>
            <a:ext cx="4584033" cy="1002413"/>
            <a:chOff x="2168490" y="2797090"/>
            <a:chExt cx="3437653" cy="750925"/>
          </a:xfrm>
        </p:grpSpPr>
        <p:sp>
          <p:nvSpPr>
            <p:cNvPr id="16395" name="Rectangle 2"/>
            <p:cNvSpPr>
              <a:spLocks noChangeArrowheads="1"/>
            </p:cNvSpPr>
            <p:nvPr/>
          </p:nvSpPr>
          <p:spPr bwMode="auto">
            <a:xfrm>
              <a:off x="2168490" y="2862248"/>
              <a:ext cx="1414827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3   7   0</a:t>
              </a:r>
            </a:p>
          </p:txBody>
        </p:sp>
        <p:sp>
          <p:nvSpPr>
            <p:cNvPr id="16396" name="Rectangle 2"/>
            <p:cNvSpPr>
              <a:spLocks noChangeArrowheads="1"/>
            </p:cNvSpPr>
            <p:nvPr/>
          </p:nvSpPr>
          <p:spPr bwMode="auto">
            <a:xfrm>
              <a:off x="3548797" y="2797090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6   0   0   0</a:t>
              </a:r>
            </a:p>
          </p:txBody>
        </p:sp>
      </p:grpSp>
      <p:grpSp>
        <p:nvGrpSpPr>
          <p:cNvPr id="16397" name="组合 26"/>
          <p:cNvGrpSpPr/>
          <p:nvPr/>
        </p:nvGrpSpPr>
        <p:grpSpPr bwMode="auto">
          <a:xfrm>
            <a:off x="1339415" y="4700581"/>
            <a:ext cx="5028190" cy="974616"/>
            <a:chOff x="1836063" y="2797090"/>
            <a:chExt cx="3770080" cy="729287"/>
          </a:xfrm>
        </p:grpSpPr>
        <p:sp>
          <p:nvSpPr>
            <p:cNvPr id="16398" name="Rectangle 2"/>
            <p:cNvSpPr>
              <a:spLocks noChangeArrowheads="1"/>
            </p:cNvSpPr>
            <p:nvPr/>
          </p:nvSpPr>
          <p:spPr bwMode="auto">
            <a:xfrm>
              <a:off x="1836063" y="2840610"/>
              <a:ext cx="1980688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4   0   0   8</a:t>
              </a:r>
            </a:p>
          </p:txBody>
        </p:sp>
        <p:sp>
          <p:nvSpPr>
            <p:cNvPr id="16399" name="Rectangle 2"/>
            <p:cNvSpPr>
              <a:spLocks noChangeArrowheads="1"/>
            </p:cNvSpPr>
            <p:nvPr/>
          </p:nvSpPr>
          <p:spPr bwMode="auto">
            <a:xfrm>
              <a:off x="3548797" y="2797090"/>
              <a:ext cx="2057346" cy="685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0   5   0   1</a:t>
              </a:r>
            </a:p>
          </p:txBody>
        </p:sp>
      </p:grpSp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2718" y="2648952"/>
            <a:ext cx="1349121" cy="134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8200973" y="1744405"/>
            <a:ext cx="1735667" cy="658284"/>
          </a:xfrm>
          <a:prstGeom prst="wedgeRoundRectCallout">
            <a:avLst>
              <a:gd name="adj1" fmla="val 42940"/>
              <a:gd name="adj2" fmla="val 7029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读一读。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758043" y="3805851"/>
            <a:ext cx="4455583" cy="70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五十六万九千二百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5795218" y="4389843"/>
            <a:ext cx="4127500" cy="70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三百七十万六千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5758043" y="4937034"/>
            <a:ext cx="5073649" cy="70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219200" latinLnBrk="1">
              <a:spcBef>
                <a:spcPts val="16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四千零八万零五百零一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6868584" y="1489217"/>
            <a:ext cx="3437467" cy="1140883"/>
          </a:xfrm>
          <a:prstGeom prst="wedgeRoundRectCallout">
            <a:avLst>
              <a:gd name="adj1" fmla="val 42940"/>
              <a:gd name="adj2" fmla="val 7029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各个数级上的“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”你是怎么读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43" grpId="0"/>
      <p:bldP spid="44" grpId="0"/>
      <p:bldP spid="45" grpId="0"/>
      <p:bldP spid="2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9"/>
          <p:cNvSpPr txBox="1">
            <a:spLocks noChangeArrowheads="1"/>
          </p:cNvSpPr>
          <p:nvPr/>
        </p:nvSpPr>
        <p:spPr bwMode="auto">
          <a:xfrm>
            <a:off x="660400" y="1418059"/>
            <a:ext cx="10259484" cy="28212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spcBef>
                <a:spcPts val="8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小组交流，怎样读比较方便。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685800" indent="-685800" defTabSz="1219200" eaLnBrk="1" hangingPunct="1">
              <a:spcBef>
                <a:spcPts val="800"/>
              </a:spcBef>
              <a:buFont typeface="Arial" panose="020B0604020202020204" pitchFamily="34" charset="0"/>
              <a:buAutoNum type="arabicPlain" startAt="32680"/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5205000               1200605   </a:t>
            </a:r>
          </a:p>
          <a:p>
            <a:pPr defTabSz="1219200" eaLnBrk="1" hangingPunct="1">
              <a:spcBef>
                <a:spcPts val="800"/>
              </a:spcBef>
              <a:defRPr/>
            </a:pP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spcBef>
                <a:spcPts val="8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107070                   470050                 3070800 </a:t>
            </a:r>
          </a:p>
          <a:p>
            <a:pPr defTabSz="1219200" eaLnBrk="1" hangingPunct="1">
              <a:spcBef>
                <a:spcPts val="800"/>
              </a:spcBef>
              <a:defRPr/>
            </a:pP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spcBef>
                <a:spcPts val="8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30600900               100000000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3169040" y="4269018"/>
            <a:ext cx="1384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>
              <a:spcBef>
                <a:spcPts val="8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一亿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962223" y="1969013"/>
            <a:ext cx="2385483" cy="830997"/>
          </a:xfrm>
          <a:prstGeom prst="rect">
            <a:avLst/>
          </a:prstGeom>
          <a:solidFill>
            <a:srgbClr val="99CCFF"/>
          </a:solidFill>
          <a:ln w="38100">
            <a:solidFill>
              <a:srgbClr val="0033CC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先分级，比较容易读。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916721" y="1791845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870354" y="1775638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330485" y="1775638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258522" y="3646677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082219" y="2708508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701477" y="2698915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529488" y="3646677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318910" y="2698914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206314" y="3648098"/>
            <a:ext cx="0" cy="5926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22162" y="2421256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三万二千六百八十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169040" y="2407103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>
              <a:spcBef>
                <a:spcPts val="8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五百二十万五千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508142" y="2348880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>
              <a:spcBef>
                <a:spcPts val="8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一百二十万零六百零五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513561" y="3308594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十万七千零七十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169040" y="3243244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>
              <a:spcBef>
                <a:spcPts val="8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四十七万零五十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5646380" y="3279701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>
              <a:spcBef>
                <a:spcPts val="800"/>
              </a:spcBef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三百零七万零八百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21296" y="4275729"/>
            <a:ext cx="2231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三千零六十万零九百</a:t>
            </a: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6" grpId="0" bldLvl="0" animBg="1"/>
      <p:bldP spid="4" grpId="0"/>
      <p:bldP spid="5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未标题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" y="1538517"/>
            <a:ext cx="9474200" cy="367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宽屏</PresentationFormat>
  <Paragraphs>146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2020-07-02T02:15:00Z</dcterms:created>
  <dcterms:modified xsi:type="dcterms:W3CDTF">2023-01-16T22:52:04Z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1DD2040235584129A75E912D913AE297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