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9" r:id="rId3"/>
    <p:sldId id="292" r:id="rId4"/>
    <p:sldId id="295" r:id="rId5"/>
    <p:sldId id="361" r:id="rId6"/>
    <p:sldId id="352" r:id="rId7"/>
    <p:sldId id="271" r:id="rId8"/>
    <p:sldId id="343" r:id="rId9"/>
    <p:sldId id="277" r:id="rId10"/>
    <p:sldId id="303" r:id="rId11"/>
    <p:sldId id="362" r:id="rId12"/>
    <p:sldId id="306" r:id="rId13"/>
    <p:sldId id="315" r:id="rId14"/>
    <p:sldId id="340" r:id="rId15"/>
    <p:sldId id="341" r:id="rId16"/>
    <p:sldId id="317" r:id="rId17"/>
    <p:sldId id="347" r:id="rId18"/>
    <p:sldId id="318" r:id="rId19"/>
    <p:sldId id="319" r:id="rId20"/>
    <p:sldId id="322" r:id="rId21"/>
    <p:sldId id="363" r:id="rId22"/>
    <p:sldId id="357" r:id="rId2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677" y="1644574"/>
            <a:ext cx="12192000" cy="2684343"/>
            <a:chOff x="3963" y="1622"/>
            <a:chExt cx="11117" cy="3905"/>
          </a:xfrm>
        </p:grpSpPr>
        <p:sp>
          <p:nvSpPr>
            <p:cNvPr id="3" name="Rectangle 5"/>
            <p:cNvSpPr/>
            <p:nvPr/>
          </p:nvSpPr>
          <p:spPr>
            <a:xfrm>
              <a:off x="3963" y="4318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8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Pets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598977"/>
            <a:ext cx="1218213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终止；末尾，终点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0226" y="2017275"/>
            <a:ext cx="1101172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I'll look after him till the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并且我会照顾他一直到最后。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作名词，意为“终止；末尾，终点”。它还可以用作动词，意为“结束；终止”。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0226" y="1340390"/>
            <a:ext cx="1133572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end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最后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的尽头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the end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快结束时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为止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end, our school team won the football match.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最后，我们的校队赢了那场足球赛。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along this street and you'll see a supermarket at the end of it.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沿着这条街走，你就会在街的尽头看到一家超市。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到这学期末为止，我们已经学了三千个英语单词了。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term, we have learned three thousand English words.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在每个月快要结束时，我们都要进行一次测验。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month, we have a test.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49373" y="2755781"/>
            <a:ext cx="5755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             the                end                   of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16762" y="4808232"/>
            <a:ext cx="5755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             the                end                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774874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dog is the cleverest animal of all.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我的狗是最聪明的动物。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7407" y="3213438"/>
            <a:ext cx="1044301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cleverest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clever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的最高级，意为“最聪明的”，形容词的最高级前面要加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is the tallest in our class.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鲍勃是我们班上最高的。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111763" y="4134018"/>
            <a:ext cx="23127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定冠词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7843" y="1906406"/>
            <a:ext cx="1049558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形容词的最高级用于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的人或事物之间的比较，句中常常有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of, among,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等构成的介词短语。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is the fastest runner of the four girls.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琳达是这四个女孩中跑得最快的。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548669" y="2127088"/>
            <a:ext cx="3595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三者或三者以上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117197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资阳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reported that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Friday will be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week.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—OK, I will take some warm clothes with me.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colder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coldest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coldest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405497" y="1811323"/>
            <a:ext cx="643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5890" y="4220831"/>
            <a:ext cx="11016920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考查形容词的最高级。句意：“据报道，周五将会是一周内最冷的日子。”“好的，我将会多带些暖和的衣服。”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of the week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表示比较的范围，此空应用形容词的最高级，目形容词的最高级前应加定冠词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8464" y="810164"/>
            <a:ext cx="1130152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eyes open wide, he hunts when I hide.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当我躲起来时，他就把眼睛睁得大大的，到处找我。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2509" y="2179436"/>
            <a:ext cx="1147156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(1)“with eyes open wide”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的复合结构，在句中作状语，表示伴随着动作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存在的状态，其构成方式是“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＋名词＋形容词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介词短语”。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作副词，意为“充分地”，常用来表示具体事物，如嘴巴、眼睛、门、窗等“充分地”打开或张开。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(2)hide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意为“藏，隐藏”，其过去式是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，过去分词是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245064" y="5177643"/>
            <a:ext cx="7945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393" y="1853305"/>
            <a:ext cx="1085404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“hide and seek”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是一种游戏的名称，意为“捉迷藏”。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play “hide and seek” in PE class.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我们经常在体育课上玩“捉迷藏”。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7591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琳达喜欢开着所有的窗户睡觉。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likes sleeping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windows 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不要躲在门后，否则他们将很快找到你。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door,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find you quickly. </a:t>
            </a:r>
          </a:p>
        </p:txBody>
      </p:sp>
      <p:sp>
        <p:nvSpPr>
          <p:cNvPr id="4" name="Rectangle 9"/>
          <p:cNvSpPr/>
          <p:nvPr/>
        </p:nvSpPr>
        <p:spPr>
          <a:xfrm>
            <a:off x="746443" y="1240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51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052212" y="2731678"/>
            <a:ext cx="5471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                                        open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36420" y="4095360"/>
            <a:ext cx="5471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hide            behind                                 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4726" y="1113931"/>
            <a:ext cx="11137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He‘d never bark or bite…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他从不乱叫，也不咬人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6503" y="1901497"/>
            <a:ext cx="1084038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作连词，意为“或者，也不”， 常用于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句。对两种或多种事物进行完全否定时，用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连接，表示“也不”。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people without houses, jobs or family. 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有人既没有房，也没有工作，又没有家。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hard, or you won't pass the exam.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努力学习，否则你不会通过考试的。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275371" y="2171558"/>
            <a:ext cx="10205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309506" y="4900903"/>
            <a:ext cx="10205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否则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91218" y="1080836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65689" y="1816924"/>
          <a:ext cx="10765251" cy="46634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．诗歌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pəʊɪm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         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．充分地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．藏，隐藏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．建造，建筑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bɪld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．打仗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架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打仗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架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．麻烦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trʌbl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        7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．温柔的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dʒentl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．触摸，碰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tʌtʃ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97326" y="2083593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poem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10104547" y="2094715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wide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152542" y="2890361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hide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330663" y="3638513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build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7751250" y="440843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fight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4507309" y="5178348"/>
            <a:ext cx="11360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trouble</a:t>
            </a: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9979855" y="5164493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gentle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4871486" y="5934410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79742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94569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397196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没有空气和水，人们就不能生存。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can't live 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42453" y="4032974"/>
            <a:ext cx="6694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             air                     or              water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1687" y="1280934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襄阳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—Be quick,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we'll fail to catch the school bus.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—Don't worry. It's only seven o'clock now. We still have enough time.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3138" y="4767091"/>
            <a:ext cx="10545288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考查连词词义辨析。句意：“快点，否则我们会错过赶校车。”“不要着急。现在是七点钟，我们仍然有足够的时间”。故选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51856" y="2204174"/>
            <a:ext cx="5070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649" y="1615044"/>
            <a:ext cx="10651916" cy="459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65556" y="1686308"/>
            <a:ext cx="15646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cleverest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988066" y="2054434"/>
            <a:ext cx="13271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731748" y="2434446"/>
            <a:ext cx="1624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camps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916808" y="2446323"/>
            <a:ext cx="1125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0536314" y="2434443"/>
            <a:ext cx="8402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501181" y="2814456"/>
            <a:ext cx="25977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         after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9075647" y="2790707"/>
            <a:ext cx="12558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424978" y="4548257"/>
            <a:ext cx="15765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033089" y="4940142"/>
            <a:ext cx="13152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349271" y="5296398"/>
            <a:ext cx="1564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8515531" y="5294421"/>
            <a:ext cx="18278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870295" y="5694495"/>
            <a:ext cx="13904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bubbles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28609" y="1526533"/>
          <a:ext cx="10215443" cy="46634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．追逐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．环顾四周找我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．做其他的事情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look after/take care of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till the end________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make trouble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174311" y="1774471"/>
            <a:ext cx="13724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run after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733684" y="2552866"/>
            <a:ext cx="27126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around for me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674313" y="3336638"/>
            <a:ext cx="2163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other things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206225" y="4132284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照顾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3995436" y="486657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直到最后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504104" y="566024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制造麻烦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7353" y="1499768"/>
          <a:ext cx="10892336" cy="42062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dog is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all.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我的狗是最聪明的动物。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her much.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我们不需要喂她很多。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 does not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她不惹任何麻烦。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47216" y="1764854"/>
            <a:ext cx="45930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 cleverest        animal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907373" y="3117935"/>
            <a:ext cx="59397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            have                   to               feed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35319" y="4503389"/>
            <a:ext cx="4423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            any             trouble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91103" y="1119757"/>
          <a:ext cx="10892336" cy="52349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indent="-535305">
                        <a:lnSpc>
                          <a:spcPts val="45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hunts when I hide.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ts val="45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当我躲起来时，他就把眼睛睁得大大的，到处找我。</a:t>
                      </a:r>
                    </a:p>
                    <a:p>
                      <a:pPr marL="0" indent="0">
                        <a:lnSpc>
                          <a:spcPts val="45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Some people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 　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him. </a:t>
                      </a:r>
                    </a:p>
                    <a:p>
                      <a:pPr marL="0" indent="628650">
                        <a:lnSpc>
                          <a:spcPts val="45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一些人害怕他。</a:t>
                      </a:r>
                    </a:p>
                    <a:p>
                      <a:pPr marL="0" indent="0">
                        <a:lnSpc>
                          <a:spcPts val="45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He'd never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ts val="45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他从不乱叫，也不咬人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ts val="45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 I'll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him 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end.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628650">
                        <a:lnSpc>
                          <a:spcPts val="45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并且我会照顾他一直到最后。</a:t>
                      </a:r>
                      <a:endParaRPr lang="zh-CN" altLang="en-US" sz="3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282798" y="1301717"/>
            <a:ext cx="60655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               eyes            open              wide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63040" y="3011057"/>
            <a:ext cx="45740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afraid                  of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282924" y="4160985"/>
            <a:ext cx="43266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bark              or               bite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639676" y="5310910"/>
            <a:ext cx="5385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              after                        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90123"/>
          <a:ext cx="10658551" cy="4663440"/>
        </p:xfrm>
        <a:graphic>
          <a:graphicData uri="http://schemas.openxmlformats.org/drawingml/2006/table">
            <a:tbl>
              <a:tblPr/>
              <a:tblGrid>
                <a:gridCol w="86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1341755" marR="0" lvl="0" indent="-134175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)1.The dog can do wonderful tricks. </a:t>
                      </a:r>
                    </a:p>
                    <a:p>
                      <a:pPr marL="1341755" marR="0" lvl="0" indent="-134175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)2.The dog doesn't like to fight. </a:t>
                      </a:r>
                    </a:p>
                    <a:p>
                      <a:pPr marL="1341755" marR="0" lvl="0" indent="-134175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)3.The goldfish needs a bed.</a:t>
                      </a:r>
                    </a:p>
                    <a:p>
                      <a:pPr marL="1341755" marR="0" lvl="0" indent="-134175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)4.The goldfish doesn't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miaow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</a:p>
                    <a:p>
                      <a:pPr marL="1341755" marR="0" lvl="0" indent="-134175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)5.The goldfish often makes some trouble.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838423" y="2223249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888175" y="2933206"/>
            <a:ext cx="332509" cy="4709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854338" y="3833124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895821" y="4548833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840483" y="5291809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57902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时，直到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27712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I'll look after him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end.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并且我会照顾他一直到最后。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08600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时，直到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为止”，但在非正式文体或句首时不用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用于肯定句时，句中的谓语动词必须是持续性的或表示状态的词。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kept on working till dark.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她一直工作到天黑。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not…until/till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意为“直到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才”，表示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until/till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所指的时间一到，主句谓语所指的动作才发生。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didn't know it until/till yesterday.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他直到昨天才知道那件事。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225133" y="1520740"/>
            <a:ext cx="1080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88438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don't know the love of our parents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become parents ourselves one 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	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112711" y="2363895"/>
            <a:ext cx="541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5890" y="4220831"/>
            <a:ext cx="1101692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考查连词辨析。句意：直到有一天我们自已为人父母，才懂得父母的爱。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until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意为“直到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为止”；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after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之后”；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when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意为“当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的时候”；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since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意为“自从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以来”。表示“直到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，应用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not …until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Microsoft Office PowerPoint</Application>
  <PresentationFormat>宽屏</PresentationFormat>
  <Paragraphs>206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EB4D7DB0F5404701B6E6640AF878A2BD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